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1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2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3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4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5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6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17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18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21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22.xml" ContentType="application/vnd.openxmlformats-officedocument.presentationml.notesSlide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23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24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25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28.xml" ContentType="application/vnd.openxmlformats-officedocument.presentationml.notesSlid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29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30.xml" ContentType="application/vnd.openxmlformats-officedocument.presentationml.notesSlid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31.xml" ContentType="application/vnd.openxmlformats-officedocument.presentationml.notesSlide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notesSlides/notesSlide32.xml" ContentType="application/vnd.openxmlformats-officedocument.presentationml.notesSlide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notesSlides/notesSlide33.xml" ContentType="application/vnd.openxmlformats-officedocument.presentationml.notesSlide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notesSlides/notesSlide40.xml" ContentType="application/vnd.openxmlformats-officedocument.presentationml.notesSlide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notesSlides/notesSlide41.xml" ContentType="application/vnd.openxmlformats-officedocument.presentationml.notesSlide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notesSlides/notesSlide42.xml" ContentType="application/vnd.openxmlformats-officedocument.presentationml.notesSlide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notesSlides/notesSlide43.xml" ContentType="application/vnd.openxmlformats-officedocument.presentationml.notesSlide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notesSlides/notesSlide44.xml" ContentType="application/vnd.openxmlformats-officedocument.presentationml.notesSlide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notesSlides/notesSlide45.xml" ContentType="application/vnd.openxmlformats-officedocument.presentationml.notesSlide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46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notesSlides/notesSlide47.xml" ContentType="application/vnd.openxmlformats-officedocument.presentationml.notesSlide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notesSlides/notesSlide48.xml" ContentType="application/vnd.openxmlformats-officedocument.presentationml.notesSlide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notesSlides/notesSlide49.xml" ContentType="application/vnd.openxmlformats-officedocument.presentationml.notesSlide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notesSlides/notesSlide50.xml" ContentType="application/vnd.openxmlformats-officedocument.presentationml.notesSlide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44" r:id="rId1"/>
  </p:sldMasterIdLst>
  <p:notesMasterIdLst>
    <p:notesMasterId r:id="rId62"/>
  </p:notesMasterIdLst>
  <p:sldIdLst>
    <p:sldId id="286" r:id="rId2"/>
    <p:sldId id="256" r:id="rId3"/>
    <p:sldId id="260" r:id="rId4"/>
    <p:sldId id="259" r:id="rId5"/>
    <p:sldId id="263" r:id="rId6"/>
    <p:sldId id="262" r:id="rId7"/>
    <p:sldId id="261" r:id="rId8"/>
    <p:sldId id="354" r:id="rId9"/>
    <p:sldId id="266" r:id="rId10"/>
    <p:sldId id="265" r:id="rId11"/>
    <p:sldId id="314" r:id="rId12"/>
    <p:sldId id="321" r:id="rId13"/>
    <p:sldId id="317" r:id="rId14"/>
    <p:sldId id="316" r:id="rId15"/>
    <p:sldId id="340" r:id="rId16"/>
    <p:sldId id="341" r:id="rId17"/>
    <p:sldId id="319" r:id="rId18"/>
    <p:sldId id="320" r:id="rId19"/>
    <p:sldId id="318" r:id="rId20"/>
    <p:sldId id="346" r:id="rId21"/>
    <p:sldId id="347" r:id="rId22"/>
    <p:sldId id="273" r:id="rId23"/>
    <p:sldId id="279" r:id="rId24"/>
    <p:sldId id="280" r:id="rId25"/>
    <p:sldId id="323" r:id="rId26"/>
    <p:sldId id="311" r:id="rId27"/>
    <p:sldId id="352" r:id="rId28"/>
    <p:sldId id="281" r:id="rId29"/>
    <p:sldId id="289" r:id="rId30"/>
    <p:sldId id="324" r:id="rId31"/>
    <p:sldId id="325" r:id="rId32"/>
    <p:sldId id="326" r:id="rId33"/>
    <p:sldId id="329" r:id="rId34"/>
    <p:sldId id="328" r:id="rId35"/>
    <p:sldId id="332" r:id="rId36"/>
    <p:sldId id="333" r:id="rId37"/>
    <p:sldId id="330" r:id="rId38"/>
    <p:sldId id="351" r:id="rId39"/>
    <p:sldId id="350" r:id="rId40"/>
    <p:sldId id="344" r:id="rId41"/>
    <p:sldId id="342" r:id="rId42"/>
    <p:sldId id="284" r:id="rId43"/>
    <p:sldId id="272" r:id="rId44"/>
    <p:sldId id="348" r:id="rId45"/>
    <p:sldId id="293" r:id="rId46"/>
    <p:sldId id="294" r:id="rId47"/>
    <p:sldId id="295" r:id="rId48"/>
    <p:sldId id="300" r:id="rId49"/>
    <p:sldId id="302" r:id="rId50"/>
    <p:sldId id="307" r:id="rId51"/>
    <p:sldId id="303" r:id="rId52"/>
    <p:sldId id="335" r:id="rId53"/>
    <p:sldId id="336" r:id="rId54"/>
    <p:sldId id="337" r:id="rId55"/>
    <p:sldId id="296" r:id="rId56"/>
    <p:sldId id="313" r:id="rId57"/>
    <p:sldId id="298" r:id="rId58"/>
    <p:sldId id="349" r:id="rId59"/>
    <p:sldId id="339" r:id="rId60"/>
    <p:sldId id="355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49A1010-FE7A-412D-9D01-0F87A4609E89}">
          <p14:sldIdLst>
            <p14:sldId id="286"/>
            <p14:sldId id="256"/>
          </p14:sldIdLst>
        </p14:section>
        <p14:section name="Motivation" id="{4DBEF8F3-5C6F-4565-945F-31EA582A2A51}">
          <p14:sldIdLst>
            <p14:sldId id="260"/>
            <p14:sldId id="259"/>
            <p14:sldId id="263"/>
            <p14:sldId id="262"/>
            <p14:sldId id="261"/>
            <p14:sldId id="354"/>
            <p14:sldId id="266"/>
            <p14:sldId id="265"/>
            <p14:sldId id="314"/>
            <p14:sldId id="321"/>
            <p14:sldId id="317"/>
            <p14:sldId id="316"/>
            <p14:sldId id="340"/>
            <p14:sldId id="341"/>
            <p14:sldId id="319"/>
            <p14:sldId id="320"/>
            <p14:sldId id="318"/>
            <p14:sldId id="346"/>
            <p14:sldId id="347"/>
          </p14:sldIdLst>
        </p14:section>
        <p14:section name="Approach" id="{E4314259-17AB-4162-9F2D-707CDFBE2B8D}">
          <p14:sldIdLst>
            <p14:sldId id="273"/>
            <p14:sldId id="279"/>
            <p14:sldId id="280"/>
            <p14:sldId id="323"/>
            <p14:sldId id="311"/>
            <p14:sldId id="352"/>
            <p14:sldId id="281"/>
            <p14:sldId id="289"/>
            <p14:sldId id="324"/>
            <p14:sldId id="325"/>
            <p14:sldId id="326"/>
            <p14:sldId id="329"/>
            <p14:sldId id="328"/>
            <p14:sldId id="332"/>
            <p14:sldId id="333"/>
            <p14:sldId id="330"/>
            <p14:sldId id="351"/>
            <p14:sldId id="350"/>
            <p14:sldId id="344"/>
            <p14:sldId id="342"/>
            <p14:sldId id="284"/>
            <p14:sldId id="272"/>
            <p14:sldId id="348"/>
          </p14:sldIdLst>
        </p14:section>
        <p14:section name="Dilemma" id="{1A30B54E-97AF-41F3-B42D-B0481D3FC374}">
          <p14:sldIdLst>
            <p14:sldId id="293"/>
            <p14:sldId id="294"/>
            <p14:sldId id="295"/>
            <p14:sldId id="300"/>
            <p14:sldId id="302"/>
            <p14:sldId id="307"/>
            <p14:sldId id="303"/>
            <p14:sldId id="335"/>
            <p14:sldId id="336"/>
            <p14:sldId id="337"/>
            <p14:sldId id="296"/>
            <p14:sldId id="313"/>
            <p14:sldId id="298"/>
            <p14:sldId id="349"/>
            <p14:sldId id="339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E5A21"/>
    <a:srgbClr val="ED7D31"/>
    <a:srgbClr val="C41E3A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68" autoAdjust="0"/>
    <p:restoredTop sz="81365" autoAdjust="0"/>
  </p:normalViewPr>
  <p:slideViewPr>
    <p:cSldViewPr snapToGrid="0">
      <p:cViewPr>
        <p:scale>
          <a:sx n="66" d="100"/>
          <a:sy n="66" d="100"/>
        </p:scale>
        <p:origin x="2622" y="9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2BD51-9C58-410B-9488-A369148A1950}" type="datetimeFigureOut">
              <a:rPr lang="de-DE" smtClean="0"/>
              <a:t>10.10.2016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C1F29-B600-42F8-8BC8-9AFF066AEC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82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rtial_correctnes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</a:t>
            </a:r>
            <a:r>
              <a:rPr lang="en-US" baseline="0" dirty="0"/>
              <a:t> challenges associated with IDF that we don’t have time to </a:t>
            </a:r>
            <a:r>
              <a:rPr lang="en-US" baseline="0" dirty="0" err="1"/>
              <a:t>capute</a:t>
            </a:r>
            <a:r>
              <a:rPr lang="en-US" baseline="0" dirty="0"/>
              <a:t> here</a:t>
            </a:r>
            <a:endParaRPr lang="en-US" dirty="0"/>
          </a:p>
          <a:p>
            <a:r>
              <a:rPr lang="en-US" dirty="0"/>
              <a:t>…but there will be a demo in the end, IDF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526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</a:t>
            </a:r>
            <a:r>
              <a:rPr lang="en-US" baseline="0" dirty="0"/>
              <a:t> static semantics may use this function AS PART of a proof for a conditional</a:t>
            </a:r>
            <a:endParaRPr lang="en-US" dirty="0"/>
          </a:p>
          <a:p>
            <a:r>
              <a:rPr lang="en-US" dirty="0"/>
              <a:t>[the parts]:</a:t>
            </a:r>
            <a:r>
              <a:rPr lang="en-US" baseline="0" dirty="0"/>
              <a:t> other things like scoping rules don’t care about types and are thus not affected by gradualization</a:t>
            </a:r>
            <a:endParaRPr lang="en-US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583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of a gradual semantics is to deal with gradual types (especially</a:t>
            </a:r>
            <a:r>
              <a:rPr lang="en-US" baseline="0" dirty="0"/>
              <a:t> the unknown type</a:t>
            </a:r>
            <a:r>
              <a:rPr lang="en-US" dirty="0"/>
              <a:t>) in a reasonable</a:t>
            </a:r>
            <a:r>
              <a:rPr lang="en-US" baseline="0" dirty="0"/>
              <a:t> way</a:t>
            </a:r>
          </a:p>
          <a:p>
            <a:r>
              <a:rPr lang="en-US" baseline="0" dirty="0" err="1"/>
              <a:t>revious</a:t>
            </a:r>
            <a:r>
              <a:rPr lang="en-US" baseline="0" dirty="0"/>
              <a:t> work has argued in terms of intuition what is reasonable or not.</a:t>
            </a:r>
          </a:p>
          <a:p>
            <a:r>
              <a:rPr lang="en-US" baseline="0" dirty="0"/>
              <a:t>AGT gives formal approach based on concepts of </a:t>
            </a:r>
            <a:r>
              <a:rPr lang="en-US" b="1" baseline="0" dirty="0"/>
              <a:t>abstract interpretation</a:t>
            </a:r>
            <a:r>
              <a:rPr lang="en-US" baseline="0" dirty="0"/>
              <a:t>, called…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014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…gradual defined in terms of static system</a:t>
            </a:r>
            <a:r>
              <a:rPr lang="en-US" baseline="0" dirty="0"/>
              <a:t> (+ casts or dyn. checks)…</a:t>
            </a:r>
            <a:r>
              <a:rPr lang="en-US" dirty="0"/>
              <a:t> but also viewable as extension</a:t>
            </a:r>
            <a:r>
              <a:rPr lang="en-US" baseline="0" dirty="0"/>
              <a:t> of </a:t>
            </a:r>
            <a:r>
              <a:rPr lang="en-US" dirty="0"/>
              <a:t>dynamic</a:t>
            </a:r>
          </a:p>
          <a:p>
            <a:endParaRPr lang="en-US" dirty="0"/>
          </a:p>
          <a:p>
            <a:r>
              <a:rPr lang="en-US" dirty="0"/>
              <a:t>gradual typing taught us that solution is not to blindly combine approaches</a:t>
            </a:r>
          </a:p>
          <a:p>
            <a:r>
              <a:rPr lang="en-US" b="1" dirty="0"/>
              <a:t>AGT</a:t>
            </a:r>
            <a:r>
              <a:rPr lang="en-US" dirty="0"/>
              <a:t> formalizes</a:t>
            </a:r>
            <a:r>
              <a:rPr lang="en-US" baseline="0" dirty="0"/>
              <a:t> how to get from … to …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530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key insight of this approach is that if alpha/gamma is Galois-connection, then the lifting implements a conservative approximation of the original reasoning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785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key insight of this approach is that if alpha/gamma is Galois-connection, then the lifting implements a conservative approximation of the original reasoning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680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key insight of this approach is that if alpha/gamma is Galois-connection, then the lifting implements a conservative approximation of the original reasoning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42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…gradual defined in terms of static system</a:t>
            </a:r>
            <a:r>
              <a:rPr lang="en-US" baseline="0" dirty="0"/>
              <a:t> (+ casts or dyn. checks)…</a:t>
            </a:r>
            <a:r>
              <a:rPr lang="en-US" dirty="0"/>
              <a:t> but also viewable as extension</a:t>
            </a:r>
            <a:r>
              <a:rPr lang="en-US" baseline="0" dirty="0"/>
              <a:t> of </a:t>
            </a:r>
            <a:r>
              <a:rPr lang="en-US" dirty="0"/>
              <a:t>dynamic</a:t>
            </a:r>
          </a:p>
          <a:p>
            <a:endParaRPr lang="en-US" dirty="0"/>
          </a:p>
          <a:p>
            <a:r>
              <a:rPr lang="en-US" dirty="0"/>
              <a:t>gradual typing taught us that solution is not to blindly combine approaches</a:t>
            </a:r>
          </a:p>
          <a:p>
            <a:r>
              <a:rPr lang="en-US" b="1" dirty="0"/>
              <a:t>AGT</a:t>
            </a:r>
            <a:r>
              <a:rPr lang="en-US" dirty="0"/>
              <a:t> formalizes</a:t>
            </a:r>
            <a:r>
              <a:rPr lang="en-US" baseline="0" dirty="0"/>
              <a:t> how to get from … to …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89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goes wrong</a:t>
            </a:r>
          </a:p>
          <a:p>
            <a:r>
              <a:rPr lang="en-US" b="1" dirty="0"/>
              <a:t>KEY</a:t>
            </a:r>
            <a:r>
              <a:rPr lang="en-US" b="1" baseline="0" dirty="0"/>
              <a:t> INSIGHT: </a:t>
            </a:r>
            <a:r>
              <a:rPr lang="en-US" b="0" baseline="0" dirty="0"/>
              <a:t>thanks to abstract interpretation we can define an entire semantics only in terms of a </a:t>
            </a:r>
            <a:r>
              <a:rPr lang="en-US" b="0" baseline="0" dirty="0" err="1"/>
              <a:t>concretization&amp;abstraction</a:t>
            </a:r>
            <a:r>
              <a:rPr lang="en-US" b="0" baseline="0" dirty="0"/>
              <a:t> function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768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goes wrong</a:t>
            </a:r>
          </a:p>
          <a:p>
            <a:r>
              <a:rPr lang="en-US" b="1" dirty="0"/>
              <a:t>KEY</a:t>
            </a:r>
            <a:r>
              <a:rPr lang="en-US" b="1" baseline="0" dirty="0"/>
              <a:t> INSIGHT: </a:t>
            </a:r>
            <a:r>
              <a:rPr lang="en-US" b="0" baseline="0" dirty="0"/>
              <a:t>thanks to abstract interpretation we can define an entire semantics only in terms of a </a:t>
            </a:r>
            <a:r>
              <a:rPr lang="en-US" b="0" baseline="0" dirty="0" err="1"/>
              <a:t>concretization&amp;abstraction</a:t>
            </a:r>
            <a:r>
              <a:rPr lang="en-US" b="0" baseline="0" dirty="0"/>
              <a:t> function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7638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goes wrong</a:t>
            </a:r>
          </a:p>
          <a:p>
            <a:r>
              <a:rPr lang="en-US" b="1" dirty="0"/>
              <a:t>KEY</a:t>
            </a:r>
            <a:r>
              <a:rPr lang="en-US" b="1" baseline="0" dirty="0"/>
              <a:t> INSIGHT: </a:t>
            </a:r>
            <a:r>
              <a:rPr lang="en-US" b="0" baseline="0" dirty="0"/>
              <a:t>thanks to abstract interpretation we can define an entire semantics only in terms of a </a:t>
            </a:r>
            <a:r>
              <a:rPr lang="en-US" b="0" baseline="0" dirty="0" err="1"/>
              <a:t>concretization&amp;abstraction</a:t>
            </a:r>
            <a:r>
              <a:rPr lang="en-US" b="0" baseline="0" dirty="0"/>
              <a:t> function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255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does</a:t>
            </a:r>
            <a:r>
              <a:rPr lang="en-US" baseline="0" dirty="0"/>
              <a:t> NOT guarantee termination (</a:t>
            </a:r>
            <a:r>
              <a:rPr lang="de-DE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artial correctness"/>
              </a:rPr>
              <a:t>partial correctness</a:t>
            </a:r>
            <a:r>
              <a:rPr lang="en-US" baseline="0" dirty="0"/>
              <a:t>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5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818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all my</a:t>
            </a:r>
            <a:r>
              <a:rPr lang="en-US" baseline="0" dirty="0"/>
              <a:t> examples to make sense we need to briefly…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3951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0258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1475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1635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964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</a:p>
          <a:p>
            <a:r>
              <a:rPr lang="en-US" dirty="0"/>
              <a:t>weak soundness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1240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1089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6758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65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7105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7996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4217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furthermore, this</a:t>
            </a:r>
            <a:r>
              <a:rPr lang="en-US" baseline="0" dirty="0"/>
              <a:t> approach works for everything that has a concretization function!</a:t>
            </a:r>
          </a:p>
          <a:p>
            <a:r>
              <a:rPr lang="en-US" baseline="0" dirty="0"/>
              <a:t>e.g. gradual program states, we know a function with that signature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0322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furthermore, this</a:t>
            </a:r>
            <a:r>
              <a:rPr lang="en-US" baseline="0" dirty="0"/>
              <a:t> approach works for everything that has a concretization function!</a:t>
            </a:r>
          </a:p>
          <a:p>
            <a:r>
              <a:rPr lang="en-US" baseline="0" dirty="0"/>
              <a:t>e.g. gradual program states, we know a function with that signature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0951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furthermore, this</a:t>
            </a:r>
            <a:r>
              <a:rPr lang="en-US" baseline="0" dirty="0"/>
              <a:t> approach works for everything that has a concretization function!</a:t>
            </a:r>
          </a:p>
          <a:p>
            <a:r>
              <a:rPr lang="en-US" baseline="0" dirty="0"/>
              <a:t>e.g. gradual program states, we know a function with that signature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4388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7545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5011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7744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</a:t>
            </a:r>
            <a:r>
              <a:rPr lang="en-US" baseline="0" dirty="0"/>
              <a:t> it to be deducible, but we don’t want it to be valid! (validity is a runtime property, no runtime behaves like that) – validity is about TRUTH</a:t>
            </a:r>
          </a:p>
          <a:p>
            <a:r>
              <a:rPr lang="en-US" baseline="0" dirty="0"/>
              <a:t>then again, it would be weird if this would work – it would mean that gradual verification had no runtime impact</a:t>
            </a:r>
          </a:p>
          <a:p>
            <a:endParaRPr lang="en-US" baseline="0" dirty="0"/>
          </a:p>
          <a:p>
            <a:r>
              <a:rPr lang="en-US" dirty="0"/>
              <a:t>how</a:t>
            </a:r>
            <a:r>
              <a:rPr lang="en-US" baseline="0" dirty="0"/>
              <a:t> to interpret this new soundness rule? </a:t>
            </a:r>
          </a:p>
          <a:p>
            <a:r>
              <a:rPr lang="en-US" baseline="0" dirty="0"/>
              <a:t>RAC injection with every judgment!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8534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600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addresses</a:t>
            </a:r>
            <a:r>
              <a:rPr lang="en-US" baseline="0" dirty="0"/>
              <a:t> this problem by</a:t>
            </a:r>
            <a:r>
              <a:rPr lang="en-US" dirty="0"/>
              <a:t>: removed on build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816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gradual soundness</a:t>
            </a:r>
            <a:r>
              <a:rPr lang="en-US" baseline="0" dirty="0"/>
              <a:t> is tautology seems weird, but it </a:t>
            </a:r>
            <a:r>
              <a:rPr lang="en-US" dirty="0"/>
              <a:t>was last puzzle piece</a:t>
            </a:r>
          </a:p>
          <a:p>
            <a:r>
              <a:rPr lang="en-US" dirty="0"/>
              <a:t>so let’s put it to the test and play gradual verifier for a second</a:t>
            </a:r>
          </a:p>
          <a:p>
            <a:endParaRPr lang="en-US" dirty="0"/>
          </a:p>
          <a:p>
            <a:r>
              <a:rPr lang="en-US" dirty="0"/>
              <a:t>what stands out</a:t>
            </a:r>
            <a:r>
              <a:rPr lang="en-US" baseline="0" dirty="0"/>
              <a:t> is that there are free variables</a:t>
            </a:r>
            <a:endParaRPr lang="en-US" dirty="0"/>
          </a:p>
          <a:p>
            <a:endParaRPr lang="en-US" dirty="0"/>
          </a:p>
          <a:p>
            <a:r>
              <a:rPr lang="en-US" dirty="0"/>
              <a:t>static verifier does NOT have those problems!</a:t>
            </a:r>
          </a:p>
          <a:p>
            <a:r>
              <a:rPr lang="en-US" dirty="0"/>
              <a:t>“as precise</a:t>
            </a:r>
            <a:r>
              <a:rPr lang="en-US" baseline="0" dirty="0"/>
              <a:t> as possible, as long as valid </a:t>
            </a:r>
            <a:r>
              <a:rPr lang="en-US" dirty="0"/>
              <a:t>Hoare triples” – pretty strong thing for a inference policy… if</a:t>
            </a:r>
            <a:r>
              <a:rPr lang="en-US" baseline="0" dirty="0"/>
              <a:t> we could decide that, we wouldn’t be in a Hoare logic prove right now… and wouldn’t even need an inference policy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dirty="0"/>
              <a:t>oh, and remember, for each of these judgments we have to insert a</a:t>
            </a:r>
            <a:r>
              <a:rPr lang="en-US" baseline="0" dirty="0"/>
              <a:t> runtime</a:t>
            </a:r>
            <a:r>
              <a:rPr lang="en-US" dirty="0"/>
              <a:t> assertion (c</a:t>
            </a:r>
            <a:r>
              <a:rPr lang="en-US" baseline="0" dirty="0"/>
              <a:t> shows why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1331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sidenote</a:t>
            </a:r>
            <a:r>
              <a:rPr lang="en-US" dirty="0"/>
              <a:t>: this is somewhat like a strongest </a:t>
            </a:r>
            <a:r>
              <a:rPr lang="en-US" dirty="0" err="1"/>
              <a:t>postcondition</a:t>
            </a:r>
            <a:r>
              <a:rPr lang="en-US" dirty="0"/>
              <a:t> function, but able to deal with gradual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9578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9023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HSeq</a:t>
            </a:r>
            <a:r>
              <a:rPr lang="en-US" dirty="0"/>
              <a:t> – 3 good news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lifting composite predicate</a:t>
            </a:r>
            <a:r>
              <a:rPr lang="en-US" baseline="0" dirty="0"/>
              <a:t> corresponds to lifting components and the composing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these variables aren’t free anymore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deterministic</a:t>
            </a:r>
            <a:r>
              <a:rPr lang="en-US" baseline="0" dirty="0"/>
              <a:t> lifting of implication is identity function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47849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HSeq</a:t>
            </a:r>
            <a:r>
              <a:rPr lang="en-US" dirty="0"/>
              <a:t> – 3 good news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lifting composite predicate</a:t>
            </a:r>
            <a:r>
              <a:rPr lang="en-US" baseline="0" dirty="0"/>
              <a:t> corresponds to lifting components and the composing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these variables aren’t free anymore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deterministic</a:t>
            </a:r>
            <a:r>
              <a:rPr lang="en-US" baseline="0" dirty="0"/>
              <a:t> lifting of implication is identity function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989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0114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HSeq</a:t>
            </a:r>
            <a:r>
              <a:rPr lang="en-US" dirty="0"/>
              <a:t> – 3 good news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lifting composite predicate</a:t>
            </a:r>
            <a:r>
              <a:rPr lang="en-US" baseline="0" dirty="0"/>
              <a:t> corresponds to lifting components and the composing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these variables aren’t free anymore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deterministic</a:t>
            </a:r>
            <a:r>
              <a:rPr lang="en-US" baseline="0" dirty="0"/>
              <a:t> lifting of implication is identity function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7361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important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optimality of one</a:t>
            </a:r>
            <a:r>
              <a:rPr lang="en-US" baseline="0" dirty="0"/>
              <a:t> does not imply optimality of the other</a:t>
            </a:r>
            <a:endParaRPr lang="de-DE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thoare</a:t>
            </a:r>
            <a:r>
              <a:rPr lang="en-US" dirty="0"/>
              <a:t> -&gt; </a:t>
            </a:r>
            <a:r>
              <a:rPr lang="en-US" dirty="0" err="1"/>
              <a:t>gthoare</a:t>
            </a:r>
            <a:r>
              <a:rPr lang="en-US" dirty="0"/>
              <a:t> -&gt; </a:t>
            </a:r>
            <a:r>
              <a:rPr lang="en-US" dirty="0" err="1"/>
              <a:t>dgthoare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8298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important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optimality of one</a:t>
            </a:r>
            <a:r>
              <a:rPr lang="en-US" baseline="0" dirty="0"/>
              <a:t> does not imply optimality of the other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0200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strong as static Hoare logic when it comes to</a:t>
            </a:r>
            <a:r>
              <a:rPr lang="en-US" baseline="0" dirty="0"/>
              <a:t> actually believing the </a:t>
            </a:r>
            <a:r>
              <a:rPr lang="en-US" baseline="0" dirty="0" err="1"/>
              <a:t>postcondition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598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decl</a:t>
            </a:r>
            <a:r>
              <a:rPr lang="en-US" dirty="0"/>
              <a:t>]: method contracts, loop invariants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5113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strong as static Hoare logic when it comes to</a:t>
            </a:r>
            <a:r>
              <a:rPr lang="en-US" baseline="0" dirty="0"/>
              <a:t> actually believing the </a:t>
            </a:r>
            <a:r>
              <a:rPr lang="en-US" baseline="0" dirty="0" err="1"/>
              <a:t>postcondition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833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addresses</a:t>
            </a:r>
            <a:r>
              <a:rPr lang="en-US" baseline="0" dirty="0"/>
              <a:t> this problem by (already a joke – it doesn’t address this problem because there is no static verification)</a:t>
            </a:r>
            <a:r>
              <a:rPr lang="en-US" dirty="0"/>
              <a:t>:</a:t>
            </a:r>
            <a:r>
              <a:rPr lang="en-US" baseline="0" dirty="0"/>
              <a:t> often only warnings</a:t>
            </a:r>
          </a:p>
          <a:p>
            <a:endParaRPr lang="en-US" baseline="0" dirty="0"/>
          </a:p>
          <a:p>
            <a:r>
              <a:rPr lang="en-US" baseline="0" dirty="0"/>
              <a:t>[limited expr:] arbitrary library function calls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277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„Research in Software Engineering“ (MSR)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28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</a:t>
            </a:r>
            <a:r>
              <a:rPr lang="en-US" baseline="0" dirty="0"/>
              <a:t> also shows what’s wrong with the approach: static and dynamic are treated like independent constructs, not really working together</a:t>
            </a:r>
          </a:p>
          <a:p>
            <a:r>
              <a:rPr lang="en-US" i="1" baseline="0" dirty="0"/>
              <a:t>Research: find good tests (directed dynamic verification)</a:t>
            </a:r>
          </a:p>
          <a:p>
            <a:r>
              <a:rPr lang="en-US" i="0" baseline="0" dirty="0"/>
              <a:t>better: use runtime checking to fix precisely the loopholes created by failure of static checking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264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 expect gradual verifier to do</a:t>
            </a:r>
            <a:r>
              <a:rPr lang="en-US" baseline="0" dirty="0"/>
              <a:t> is </a:t>
            </a:r>
            <a:r>
              <a:rPr lang="en-US" dirty="0"/>
              <a:t>inject runtime</a:t>
            </a:r>
            <a:r>
              <a:rPr lang="en-US" baseline="0" dirty="0"/>
              <a:t> checks precisely for those two calls!</a:t>
            </a:r>
          </a:p>
          <a:p>
            <a:endParaRPr lang="en-US" baseline="0" dirty="0"/>
          </a:p>
          <a:p>
            <a:r>
              <a:rPr lang="en-US" baseline="0" dirty="0"/>
              <a:t>so, how to realize such a system? The clue is in this sentence:</a:t>
            </a:r>
          </a:p>
          <a:p>
            <a:r>
              <a:rPr lang="en-US" baseline="0" dirty="0"/>
              <a:t>interestingly, people have said that about types many years ago</a:t>
            </a:r>
            <a:endParaRPr lang="en-US" dirty="0"/>
          </a:p>
          <a:p>
            <a:endParaRPr lang="en-US" dirty="0"/>
          </a:p>
          <a:p>
            <a:r>
              <a:rPr lang="en-US" dirty="0"/>
              <a:t>gradual typing taught us that solution is not to blindly combine approaches</a:t>
            </a:r>
          </a:p>
          <a:p>
            <a:r>
              <a:rPr lang="en-US" b="1" dirty="0"/>
              <a:t>AGT</a:t>
            </a:r>
            <a:r>
              <a:rPr lang="en-US" dirty="0"/>
              <a:t> formalizes</a:t>
            </a:r>
            <a:r>
              <a:rPr lang="en-US" baseline="0" dirty="0"/>
              <a:t> how to get from … to …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061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44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87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10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1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2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83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66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10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99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07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89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68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35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.xml"/><Relationship Id="rId7" Type="http://schemas.openxmlformats.org/officeDocument/2006/relationships/notesSlide" Target="../notesSlides/notesSlide10.xml"/><Relationship Id="rId12" Type="http://schemas.openxmlformats.org/officeDocument/2006/relationships/image" Target="../media/image8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.png"/><Relationship Id="rId5" Type="http://schemas.openxmlformats.org/officeDocument/2006/relationships/tags" Target="../tags/tag7.xml"/><Relationship Id="rId10" Type="http://schemas.openxmlformats.org/officeDocument/2006/relationships/image" Target="../media/image6.png"/><Relationship Id="rId4" Type="http://schemas.openxmlformats.org/officeDocument/2006/relationships/tags" Target="../tags/tag6.xml"/><Relationship Id="rId9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image" Target="../media/image5.png"/><Relationship Id="rId18" Type="http://schemas.openxmlformats.org/officeDocument/2006/relationships/image" Target="../media/image12.png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../media/image4.png"/><Relationship Id="rId17" Type="http://schemas.openxmlformats.org/officeDocument/2006/relationships/image" Target="../media/image11.png"/><Relationship Id="rId2" Type="http://schemas.openxmlformats.org/officeDocument/2006/relationships/tags" Target="../tags/tag9.xml"/><Relationship Id="rId16" Type="http://schemas.openxmlformats.org/officeDocument/2006/relationships/image" Target="../media/image10.png"/><Relationship Id="rId20" Type="http://schemas.openxmlformats.org/officeDocument/2006/relationships/image" Target="../media/image8.png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notesSlide" Target="../notesSlides/notesSlide11.xml"/><Relationship Id="rId5" Type="http://schemas.openxmlformats.org/officeDocument/2006/relationships/tags" Target="../tags/tag12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7.png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notesSlide" Target="../notesSlides/notesSlide12.xml"/><Relationship Id="rId18" Type="http://schemas.openxmlformats.org/officeDocument/2006/relationships/image" Target="../media/image14.png"/><Relationship Id="rId3" Type="http://schemas.openxmlformats.org/officeDocument/2006/relationships/tags" Target="../tags/tag19.xml"/><Relationship Id="rId21" Type="http://schemas.openxmlformats.org/officeDocument/2006/relationships/image" Target="../media/image17.png"/><Relationship Id="rId7" Type="http://schemas.openxmlformats.org/officeDocument/2006/relationships/tags" Target="../tags/tag23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3.png"/><Relationship Id="rId2" Type="http://schemas.openxmlformats.org/officeDocument/2006/relationships/tags" Target="../tags/tag18.xml"/><Relationship Id="rId16" Type="http://schemas.openxmlformats.org/officeDocument/2006/relationships/image" Target="../media/image11.png"/><Relationship Id="rId20" Type="http://schemas.openxmlformats.org/officeDocument/2006/relationships/image" Target="../media/image16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24" Type="http://schemas.openxmlformats.org/officeDocument/2006/relationships/image" Target="../media/image8.png"/><Relationship Id="rId5" Type="http://schemas.openxmlformats.org/officeDocument/2006/relationships/tags" Target="../tags/tag21.xml"/><Relationship Id="rId15" Type="http://schemas.openxmlformats.org/officeDocument/2006/relationships/image" Target="../media/image10.png"/><Relationship Id="rId23" Type="http://schemas.openxmlformats.org/officeDocument/2006/relationships/image" Target="../media/image7.png"/><Relationship Id="rId10" Type="http://schemas.openxmlformats.org/officeDocument/2006/relationships/tags" Target="../tags/tag26.xml"/><Relationship Id="rId19" Type="http://schemas.openxmlformats.org/officeDocument/2006/relationships/image" Target="../media/image15.png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image" Target="../media/image9.png"/><Relationship Id="rId2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18" Type="http://schemas.openxmlformats.org/officeDocument/2006/relationships/image" Target="../media/image9.png"/><Relationship Id="rId26" Type="http://schemas.openxmlformats.org/officeDocument/2006/relationships/image" Target="../media/image20.png"/><Relationship Id="rId3" Type="http://schemas.openxmlformats.org/officeDocument/2006/relationships/tags" Target="../tags/tag30.xml"/><Relationship Id="rId21" Type="http://schemas.openxmlformats.org/officeDocument/2006/relationships/image" Target="../media/image18.png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image" Target="../media/image15.png"/><Relationship Id="rId25" Type="http://schemas.openxmlformats.org/officeDocument/2006/relationships/image" Target="../media/image13.png"/><Relationship Id="rId2" Type="http://schemas.openxmlformats.org/officeDocument/2006/relationships/tags" Target="../tags/tag29.xml"/><Relationship Id="rId16" Type="http://schemas.openxmlformats.org/officeDocument/2006/relationships/notesSlide" Target="../notesSlides/notesSlide13.xml"/><Relationship Id="rId20" Type="http://schemas.openxmlformats.org/officeDocument/2006/relationships/image" Target="../media/image14.png"/><Relationship Id="rId29" Type="http://schemas.openxmlformats.org/officeDocument/2006/relationships/image" Target="../media/image8.png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24" Type="http://schemas.openxmlformats.org/officeDocument/2006/relationships/image" Target="../media/image11.png"/><Relationship Id="rId5" Type="http://schemas.openxmlformats.org/officeDocument/2006/relationships/tags" Target="../tags/tag32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17.png"/><Relationship Id="rId28" Type="http://schemas.openxmlformats.org/officeDocument/2006/relationships/image" Target="../media/image7.png"/><Relationship Id="rId10" Type="http://schemas.openxmlformats.org/officeDocument/2006/relationships/tags" Target="../tags/tag37.xml"/><Relationship Id="rId19" Type="http://schemas.openxmlformats.org/officeDocument/2006/relationships/image" Target="../media/image10.png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Relationship Id="rId22" Type="http://schemas.openxmlformats.org/officeDocument/2006/relationships/image" Target="../media/image19.png"/><Relationship Id="rId27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18" Type="http://schemas.openxmlformats.org/officeDocument/2006/relationships/image" Target="../media/image24.png"/><Relationship Id="rId26" Type="http://schemas.openxmlformats.org/officeDocument/2006/relationships/image" Target="../media/image7.png"/><Relationship Id="rId3" Type="http://schemas.openxmlformats.org/officeDocument/2006/relationships/tags" Target="../tags/tag44.xml"/><Relationship Id="rId21" Type="http://schemas.openxmlformats.org/officeDocument/2006/relationships/image" Target="../media/image17.png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image" Target="../media/image23.png"/><Relationship Id="rId25" Type="http://schemas.openxmlformats.org/officeDocument/2006/relationships/image" Target="../media/image21.png"/><Relationship Id="rId2" Type="http://schemas.openxmlformats.org/officeDocument/2006/relationships/tags" Target="../tags/tag43.xml"/><Relationship Id="rId16" Type="http://schemas.openxmlformats.org/officeDocument/2006/relationships/image" Target="../media/image22.png"/><Relationship Id="rId20" Type="http://schemas.openxmlformats.org/officeDocument/2006/relationships/image" Target="../media/image25.png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24" Type="http://schemas.openxmlformats.org/officeDocument/2006/relationships/image" Target="../media/image20.png"/><Relationship Id="rId5" Type="http://schemas.openxmlformats.org/officeDocument/2006/relationships/tags" Target="../tags/tag46.xml"/><Relationship Id="rId15" Type="http://schemas.openxmlformats.org/officeDocument/2006/relationships/notesSlide" Target="../notesSlides/notesSlide14.xml"/><Relationship Id="rId23" Type="http://schemas.openxmlformats.org/officeDocument/2006/relationships/image" Target="../media/image13.png"/><Relationship Id="rId10" Type="http://schemas.openxmlformats.org/officeDocument/2006/relationships/tags" Target="../tags/tag51.xml"/><Relationship Id="rId19" Type="http://schemas.openxmlformats.org/officeDocument/2006/relationships/image" Target="../media/image14.png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1.png"/><Relationship Id="rId27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tags" Target="../tags/tag67.xml"/><Relationship Id="rId18" Type="http://schemas.openxmlformats.org/officeDocument/2006/relationships/image" Target="../media/image14.png"/><Relationship Id="rId26" Type="http://schemas.openxmlformats.org/officeDocument/2006/relationships/image" Target="../media/image8.png"/><Relationship Id="rId3" Type="http://schemas.openxmlformats.org/officeDocument/2006/relationships/tags" Target="../tags/tag57.xml"/><Relationship Id="rId21" Type="http://schemas.openxmlformats.org/officeDocument/2006/relationships/image" Target="../media/image11.png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17" Type="http://schemas.openxmlformats.org/officeDocument/2006/relationships/image" Target="../media/image27.png"/><Relationship Id="rId25" Type="http://schemas.openxmlformats.org/officeDocument/2006/relationships/image" Target="../media/image7.png"/><Relationship Id="rId2" Type="http://schemas.openxmlformats.org/officeDocument/2006/relationships/tags" Target="../tags/tag56.xml"/><Relationship Id="rId16" Type="http://schemas.openxmlformats.org/officeDocument/2006/relationships/image" Target="../media/image26.png"/><Relationship Id="rId20" Type="http://schemas.openxmlformats.org/officeDocument/2006/relationships/image" Target="../media/image17.png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24" Type="http://schemas.openxmlformats.org/officeDocument/2006/relationships/image" Target="../media/image21.png"/><Relationship Id="rId5" Type="http://schemas.openxmlformats.org/officeDocument/2006/relationships/tags" Target="../tags/tag59.xml"/><Relationship Id="rId15" Type="http://schemas.openxmlformats.org/officeDocument/2006/relationships/notesSlide" Target="../notesSlides/notesSlide15.xml"/><Relationship Id="rId23" Type="http://schemas.openxmlformats.org/officeDocument/2006/relationships/image" Target="../media/image20.png"/><Relationship Id="rId10" Type="http://schemas.openxmlformats.org/officeDocument/2006/relationships/tags" Target="../tags/tag64.xml"/><Relationship Id="rId19" Type="http://schemas.openxmlformats.org/officeDocument/2006/relationships/image" Target="../media/image28.png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image" Target="../media/image9.png"/><Relationship Id="rId18" Type="http://schemas.openxmlformats.org/officeDocument/2006/relationships/image" Target="../media/image11.png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image" Target="../media/image15.png"/><Relationship Id="rId17" Type="http://schemas.openxmlformats.org/officeDocument/2006/relationships/image" Target="../media/image17.png"/><Relationship Id="rId2" Type="http://schemas.openxmlformats.org/officeDocument/2006/relationships/tags" Target="../tags/tag69.xml"/><Relationship Id="rId16" Type="http://schemas.openxmlformats.org/officeDocument/2006/relationships/image" Target="../media/image19.png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notesSlide" Target="../notesSlides/notesSlide16.xml"/><Relationship Id="rId5" Type="http://schemas.openxmlformats.org/officeDocument/2006/relationships/tags" Target="../tags/tag72.xml"/><Relationship Id="rId15" Type="http://schemas.openxmlformats.org/officeDocument/2006/relationships/image" Target="../media/image14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2.png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image" Target="../media/image30.png"/><Relationship Id="rId18" Type="http://schemas.openxmlformats.org/officeDocument/2006/relationships/image" Target="../media/image11.png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12" Type="http://schemas.openxmlformats.org/officeDocument/2006/relationships/image" Target="../media/image29.png"/><Relationship Id="rId17" Type="http://schemas.openxmlformats.org/officeDocument/2006/relationships/image" Target="../media/image17.png"/><Relationship Id="rId2" Type="http://schemas.openxmlformats.org/officeDocument/2006/relationships/tags" Target="../tags/tag78.xml"/><Relationship Id="rId16" Type="http://schemas.openxmlformats.org/officeDocument/2006/relationships/image" Target="../media/image32.png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notesSlide" Target="../notesSlides/notesSlide17.xml"/><Relationship Id="rId5" Type="http://schemas.openxmlformats.org/officeDocument/2006/relationships/tags" Target="../tags/tag81.xml"/><Relationship Id="rId15" Type="http://schemas.openxmlformats.org/officeDocument/2006/relationships/image" Target="../media/image14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33.png"/><Relationship Id="rId4" Type="http://schemas.openxmlformats.org/officeDocument/2006/relationships/tags" Target="../tags/tag80.xml"/><Relationship Id="rId9" Type="http://schemas.openxmlformats.org/officeDocument/2006/relationships/tags" Target="../tags/tag85.xml"/><Relationship Id="rId1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18" Type="http://schemas.openxmlformats.org/officeDocument/2006/relationships/image" Target="../media/image31.png"/><Relationship Id="rId26" Type="http://schemas.openxmlformats.org/officeDocument/2006/relationships/image" Target="../media/image35.png"/><Relationship Id="rId3" Type="http://schemas.openxmlformats.org/officeDocument/2006/relationships/tags" Target="../tags/tag88.xml"/><Relationship Id="rId21" Type="http://schemas.openxmlformats.org/officeDocument/2006/relationships/image" Target="../media/image17.png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tags" Target="../tags/tag87.xml"/><Relationship Id="rId16" Type="http://schemas.openxmlformats.org/officeDocument/2006/relationships/image" Target="../media/image29.png"/><Relationship Id="rId20" Type="http://schemas.openxmlformats.org/officeDocument/2006/relationships/image" Target="../media/image32.png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24" Type="http://schemas.openxmlformats.org/officeDocument/2006/relationships/image" Target="../media/image20.png"/><Relationship Id="rId5" Type="http://schemas.openxmlformats.org/officeDocument/2006/relationships/tags" Target="../tags/tag90.xml"/><Relationship Id="rId15" Type="http://schemas.openxmlformats.org/officeDocument/2006/relationships/notesSlide" Target="../notesSlides/notesSlide18.xml"/><Relationship Id="rId23" Type="http://schemas.openxmlformats.org/officeDocument/2006/relationships/image" Target="../media/image33.png"/><Relationship Id="rId10" Type="http://schemas.openxmlformats.org/officeDocument/2006/relationships/tags" Target="../tags/tag95.xml"/><Relationship Id="rId19" Type="http://schemas.openxmlformats.org/officeDocument/2006/relationships/image" Target="../media/image14.png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1.png"/><Relationship Id="rId27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tags" Target="../tags/tag111.xml"/><Relationship Id="rId18" Type="http://schemas.openxmlformats.org/officeDocument/2006/relationships/image" Target="../media/image31.png"/><Relationship Id="rId26" Type="http://schemas.openxmlformats.org/officeDocument/2006/relationships/image" Target="../media/image35.png"/><Relationship Id="rId3" Type="http://schemas.openxmlformats.org/officeDocument/2006/relationships/tags" Target="../tags/tag101.xml"/><Relationship Id="rId21" Type="http://schemas.openxmlformats.org/officeDocument/2006/relationships/image" Target="../media/image17.png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tags" Target="../tags/tag100.xml"/><Relationship Id="rId16" Type="http://schemas.openxmlformats.org/officeDocument/2006/relationships/image" Target="../media/image29.png"/><Relationship Id="rId20" Type="http://schemas.openxmlformats.org/officeDocument/2006/relationships/image" Target="../media/image32.png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24" Type="http://schemas.openxmlformats.org/officeDocument/2006/relationships/image" Target="../media/image38.png"/><Relationship Id="rId5" Type="http://schemas.openxmlformats.org/officeDocument/2006/relationships/tags" Target="../tags/tag103.xml"/><Relationship Id="rId15" Type="http://schemas.openxmlformats.org/officeDocument/2006/relationships/notesSlide" Target="../notesSlides/notesSlide19.xml"/><Relationship Id="rId23" Type="http://schemas.openxmlformats.org/officeDocument/2006/relationships/image" Target="../media/image37.png"/><Relationship Id="rId10" Type="http://schemas.openxmlformats.org/officeDocument/2006/relationships/tags" Target="../tags/tag108.xml"/><Relationship Id="rId19" Type="http://schemas.openxmlformats.org/officeDocument/2006/relationships/image" Target="../media/image14.png"/><Relationship Id="rId4" Type="http://schemas.openxmlformats.org/officeDocument/2006/relationships/tags" Target="../tags/tag102.xml"/><Relationship Id="rId9" Type="http://schemas.openxmlformats.org/officeDocument/2006/relationships/tags" Target="../tags/tag107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1.png"/><Relationship Id="rId27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tags" Target="../tags/tag114.xml"/><Relationship Id="rId7" Type="http://schemas.openxmlformats.org/officeDocument/2006/relationships/image" Target="../media/image41.png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image" Target="../media/image40.png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5.png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image" Target="../media/image44.png"/><Relationship Id="rId5" Type="http://schemas.openxmlformats.org/officeDocument/2006/relationships/image" Target="../media/image40.png"/><Relationship Id="rId4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7.png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image" Target="../media/image46.png"/><Relationship Id="rId5" Type="http://schemas.openxmlformats.org/officeDocument/2006/relationships/image" Target="../media/image40.png"/><Relationship Id="rId4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tags" Target="../tags/tag121.xml"/><Relationship Id="rId7" Type="http://schemas.openxmlformats.org/officeDocument/2006/relationships/image" Target="../media/image40.png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notesSlide" Target="../notesSlides/notesSlide24.xml"/><Relationship Id="rId11" Type="http://schemas.openxmlformats.org/officeDocument/2006/relationships/image" Target="../media/image51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0.png"/><Relationship Id="rId4" Type="http://schemas.openxmlformats.org/officeDocument/2006/relationships/tags" Target="../tags/tag122.xml"/><Relationship Id="rId9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tags" Target="../tags/tag125.xml"/><Relationship Id="rId7" Type="http://schemas.openxmlformats.org/officeDocument/2006/relationships/image" Target="../media/image40.png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notesSlide" Target="../notesSlides/notesSlide25.xml"/><Relationship Id="rId11" Type="http://schemas.openxmlformats.org/officeDocument/2006/relationships/image" Target="../media/image45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3.png"/><Relationship Id="rId4" Type="http://schemas.openxmlformats.org/officeDocument/2006/relationships/tags" Target="../tags/tag126.xml"/><Relationship Id="rId9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5.png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image" Target="../media/image54.png"/><Relationship Id="rId5" Type="http://schemas.openxmlformats.org/officeDocument/2006/relationships/image" Target="../media/image40.png"/><Relationship Id="rId4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7.png"/><Relationship Id="rId18" Type="http://schemas.openxmlformats.org/officeDocument/2006/relationships/image" Target="../media/image61.png"/><Relationship Id="rId3" Type="http://schemas.openxmlformats.org/officeDocument/2006/relationships/tags" Target="../tags/tag131.xml"/><Relationship Id="rId7" Type="http://schemas.openxmlformats.org/officeDocument/2006/relationships/tags" Target="../tags/tag135.xml"/><Relationship Id="rId12" Type="http://schemas.openxmlformats.org/officeDocument/2006/relationships/image" Target="../media/image56.png"/><Relationship Id="rId17" Type="http://schemas.openxmlformats.org/officeDocument/2006/relationships/image" Target="../media/image60.png"/><Relationship Id="rId2" Type="http://schemas.openxmlformats.org/officeDocument/2006/relationships/tags" Target="../tags/tag130.xml"/><Relationship Id="rId16" Type="http://schemas.openxmlformats.org/officeDocument/2006/relationships/image" Target="../media/image59.png"/><Relationship Id="rId1" Type="http://schemas.openxmlformats.org/officeDocument/2006/relationships/tags" Target="../tags/tag129.xml"/><Relationship Id="rId6" Type="http://schemas.openxmlformats.org/officeDocument/2006/relationships/tags" Target="../tags/tag134.xml"/><Relationship Id="rId11" Type="http://schemas.openxmlformats.org/officeDocument/2006/relationships/image" Target="../media/image40.png"/><Relationship Id="rId5" Type="http://schemas.openxmlformats.org/officeDocument/2006/relationships/tags" Target="../tags/tag133.xml"/><Relationship Id="rId15" Type="http://schemas.openxmlformats.org/officeDocument/2006/relationships/image" Target="../media/image58.png"/><Relationship Id="rId10" Type="http://schemas.openxmlformats.org/officeDocument/2006/relationships/image" Target="../media/image39.png"/><Relationship Id="rId4" Type="http://schemas.openxmlformats.org/officeDocument/2006/relationships/tags" Target="../tags/tag132.xml"/><Relationship Id="rId9" Type="http://schemas.openxmlformats.org/officeDocument/2006/relationships/notesSlide" Target="../notesSlides/notesSlide28.xml"/><Relationship Id="rId1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tags" Target="../tags/tag138.xml"/><Relationship Id="rId7" Type="http://schemas.openxmlformats.org/officeDocument/2006/relationships/image" Target="../media/image39.png"/><Relationship Id="rId12" Type="http://schemas.openxmlformats.org/officeDocument/2006/relationships/image" Target="../media/image65.png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notesSlide" Target="../notesSlides/notesSlide29.xml"/><Relationship Id="rId11" Type="http://schemas.openxmlformats.org/officeDocument/2006/relationships/image" Target="../media/image64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3.png"/><Relationship Id="rId4" Type="http://schemas.openxmlformats.org/officeDocument/2006/relationships/tags" Target="../tags/tag139.xml"/><Relationship Id="rId9" Type="http://schemas.openxmlformats.org/officeDocument/2006/relationships/image" Target="../media/image6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tags" Target="../tags/tag142.xml"/><Relationship Id="rId7" Type="http://schemas.openxmlformats.org/officeDocument/2006/relationships/image" Target="../media/image39.png"/><Relationship Id="rId12" Type="http://schemas.openxmlformats.org/officeDocument/2006/relationships/image" Target="../media/image69.png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notesSlide" Target="../notesSlides/notesSlide30.xml"/><Relationship Id="rId11" Type="http://schemas.openxmlformats.org/officeDocument/2006/relationships/image" Target="../media/image68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7.png"/><Relationship Id="rId4" Type="http://schemas.openxmlformats.org/officeDocument/2006/relationships/tags" Target="../tags/tag143.xml"/><Relationship Id="rId9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151.xml"/><Relationship Id="rId13" Type="http://schemas.openxmlformats.org/officeDocument/2006/relationships/image" Target="../media/image31.png"/><Relationship Id="rId3" Type="http://schemas.openxmlformats.org/officeDocument/2006/relationships/tags" Target="../tags/tag146.xml"/><Relationship Id="rId7" Type="http://schemas.openxmlformats.org/officeDocument/2006/relationships/tags" Target="../tags/tag150.xml"/><Relationship Id="rId12" Type="http://schemas.openxmlformats.org/officeDocument/2006/relationships/image" Target="../media/image30.png"/><Relationship Id="rId17" Type="http://schemas.openxmlformats.org/officeDocument/2006/relationships/image" Target="../media/image11.png"/><Relationship Id="rId2" Type="http://schemas.openxmlformats.org/officeDocument/2006/relationships/tags" Target="../tags/tag145.xml"/><Relationship Id="rId16" Type="http://schemas.openxmlformats.org/officeDocument/2006/relationships/image" Target="../media/image17.png"/><Relationship Id="rId1" Type="http://schemas.openxmlformats.org/officeDocument/2006/relationships/tags" Target="../tags/tag144.xml"/><Relationship Id="rId6" Type="http://schemas.openxmlformats.org/officeDocument/2006/relationships/tags" Target="../tags/tag149.xml"/><Relationship Id="rId11" Type="http://schemas.openxmlformats.org/officeDocument/2006/relationships/image" Target="../media/image29.png"/><Relationship Id="rId5" Type="http://schemas.openxmlformats.org/officeDocument/2006/relationships/tags" Target="../tags/tag148.xml"/><Relationship Id="rId15" Type="http://schemas.openxmlformats.org/officeDocument/2006/relationships/image" Target="../media/image32.png"/><Relationship Id="rId10" Type="http://schemas.openxmlformats.org/officeDocument/2006/relationships/notesSlide" Target="../notesSlides/notesSlide31.xml"/><Relationship Id="rId4" Type="http://schemas.openxmlformats.org/officeDocument/2006/relationships/tags" Target="../tags/tag147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13" Type="http://schemas.openxmlformats.org/officeDocument/2006/relationships/notesSlide" Target="../notesSlides/notesSlide32.xml"/><Relationship Id="rId18" Type="http://schemas.openxmlformats.org/officeDocument/2006/relationships/image" Target="../media/image73.png"/><Relationship Id="rId3" Type="http://schemas.openxmlformats.org/officeDocument/2006/relationships/tags" Target="../tags/tag154.xml"/><Relationship Id="rId21" Type="http://schemas.openxmlformats.org/officeDocument/2006/relationships/image" Target="../media/image76.png"/><Relationship Id="rId7" Type="http://schemas.openxmlformats.org/officeDocument/2006/relationships/tags" Target="../tags/tag158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4.png"/><Relationship Id="rId2" Type="http://schemas.openxmlformats.org/officeDocument/2006/relationships/tags" Target="../tags/tag153.xml"/><Relationship Id="rId16" Type="http://schemas.openxmlformats.org/officeDocument/2006/relationships/image" Target="../media/image72.png"/><Relationship Id="rId20" Type="http://schemas.openxmlformats.org/officeDocument/2006/relationships/image" Target="../media/image75.png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11" Type="http://schemas.openxmlformats.org/officeDocument/2006/relationships/tags" Target="../tags/tag162.xml"/><Relationship Id="rId5" Type="http://schemas.openxmlformats.org/officeDocument/2006/relationships/tags" Target="../tags/tag156.xml"/><Relationship Id="rId15" Type="http://schemas.openxmlformats.org/officeDocument/2006/relationships/image" Target="../media/image71.png"/><Relationship Id="rId23" Type="http://schemas.openxmlformats.org/officeDocument/2006/relationships/image" Target="../media/image78.png"/><Relationship Id="rId10" Type="http://schemas.openxmlformats.org/officeDocument/2006/relationships/tags" Target="../tags/tag161.xml"/><Relationship Id="rId19" Type="http://schemas.openxmlformats.org/officeDocument/2006/relationships/image" Target="../media/image74.png"/><Relationship Id="rId4" Type="http://schemas.openxmlformats.org/officeDocument/2006/relationships/tags" Target="../tags/tag155.xml"/><Relationship Id="rId9" Type="http://schemas.openxmlformats.org/officeDocument/2006/relationships/tags" Target="../tags/tag160.xml"/><Relationship Id="rId14" Type="http://schemas.openxmlformats.org/officeDocument/2006/relationships/image" Target="../media/image70.png"/><Relationship Id="rId22" Type="http://schemas.openxmlformats.org/officeDocument/2006/relationships/image" Target="../media/image7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170.xml"/><Relationship Id="rId13" Type="http://schemas.openxmlformats.org/officeDocument/2006/relationships/tags" Target="../tags/tag175.xml"/><Relationship Id="rId18" Type="http://schemas.openxmlformats.org/officeDocument/2006/relationships/image" Target="../media/image74.png"/><Relationship Id="rId26" Type="http://schemas.openxmlformats.org/officeDocument/2006/relationships/image" Target="../media/image83.png"/><Relationship Id="rId3" Type="http://schemas.openxmlformats.org/officeDocument/2006/relationships/tags" Target="../tags/tag165.xml"/><Relationship Id="rId21" Type="http://schemas.openxmlformats.org/officeDocument/2006/relationships/image" Target="../media/image77.png"/><Relationship Id="rId7" Type="http://schemas.openxmlformats.org/officeDocument/2006/relationships/tags" Target="../tags/tag169.xml"/><Relationship Id="rId12" Type="http://schemas.openxmlformats.org/officeDocument/2006/relationships/tags" Target="../tags/tag174.xml"/><Relationship Id="rId17" Type="http://schemas.openxmlformats.org/officeDocument/2006/relationships/image" Target="../media/image14.png"/><Relationship Id="rId25" Type="http://schemas.openxmlformats.org/officeDocument/2006/relationships/image" Target="../media/image82.png"/><Relationship Id="rId2" Type="http://schemas.openxmlformats.org/officeDocument/2006/relationships/tags" Target="../tags/tag164.xml"/><Relationship Id="rId16" Type="http://schemas.openxmlformats.org/officeDocument/2006/relationships/image" Target="../media/image79.png"/><Relationship Id="rId20" Type="http://schemas.openxmlformats.org/officeDocument/2006/relationships/image" Target="../media/image76.png"/><Relationship Id="rId1" Type="http://schemas.openxmlformats.org/officeDocument/2006/relationships/tags" Target="../tags/tag163.xml"/><Relationship Id="rId6" Type="http://schemas.openxmlformats.org/officeDocument/2006/relationships/tags" Target="../tags/tag168.xml"/><Relationship Id="rId11" Type="http://schemas.openxmlformats.org/officeDocument/2006/relationships/tags" Target="../tags/tag173.xml"/><Relationship Id="rId24" Type="http://schemas.openxmlformats.org/officeDocument/2006/relationships/image" Target="../media/image81.png"/><Relationship Id="rId5" Type="http://schemas.openxmlformats.org/officeDocument/2006/relationships/tags" Target="../tags/tag167.xml"/><Relationship Id="rId15" Type="http://schemas.openxmlformats.org/officeDocument/2006/relationships/notesSlide" Target="../notesSlides/notesSlide33.xml"/><Relationship Id="rId23" Type="http://schemas.openxmlformats.org/officeDocument/2006/relationships/image" Target="../media/image80.png"/><Relationship Id="rId10" Type="http://schemas.openxmlformats.org/officeDocument/2006/relationships/tags" Target="../tags/tag172.xml"/><Relationship Id="rId19" Type="http://schemas.openxmlformats.org/officeDocument/2006/relationships/image" Target="../media/image75.png"/><Relationship Id="rId4" Type="http://schemas.openxmlformats.org/officeDocument/2006/relationships/tags" Target="../tags/tag166.xml"/><Relationship Id="rId9" Type="http://schemas.openxmlformats.org/officeDocument/2006/relationships/tags" Target="../tags/tag171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7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183.xml"/><Relationship Id="rId13" Type="http://schemas.openxmlformats.org/officeDocument/2006/relationships/notesSlide" Target="../notesSlides/notesSlide34.xml"/><Relationship Id="rId18" Type="http://schemas.openxmlformats.org/officeDocument/2006/relationships/image" Target="../media/image76.png"/><Relationship Id="rId3" Type="http://schemas.openxmlformats.org/officeDocument/2006/relationships/tags" Target="../tags/tag178.xml"/><Relationship Id="rId21" Type="http://schemas.openxmlformats.org/officeDocument/2006/relationships/image" Target="../media/image85.png"/><Relationship Id="rId7" Type="http://schemas.openxmlformats.org/officeDocument/2006/relationships/tags" Target="../tags/tag182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75.png"/><Relationship Id="rId2" Type="http://schemas.openxmlformats.org/officeDocument/2006/relationships/tags" Target="../tags/tag177.xml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1" Type="http://schemas.openxmlformats.org/officeDocument/2006/relationships/tags" Target="../tags/tag176.xml"/><Relationship Id="rId6" Type="http://schemas.openxmlformats.org/officeDocument/2006/relationships/tags" Target="../tags/tag181.xml"/><Relationship Id="rId11" Type="http://schemas.openxmlformats.org/officeDocument/2006/relationships/tags" Target="../tags/tag186.xml"/><Relationship Id="rId5" Type="http://schemas.openxmlformats.org/officeDocument/2006/relationships/tags" Target="../tags/tag180.xml"/><Relationship Id="rId15" Type="http://schemas.openxmlformats.org/officeDocument/2006/relationships/image" Target="../media/image14.png"/><Relationship Id="rId23" Type="http://schemas.openxmlformats.org/officeDocument/2006/relationships/image" Target="../media/image82.png"/><Relationship Id="rId10" Type="http://schemas.openxmlformats.org/officeDocument/2006/relationships/tags" Target="../tags/tag185.xml"/><Relationship Id="rId19" Type="http://schemas.openxmlformats.org/officeDocument/2006/relationships/image" Target="../media/image77.png"/><Relationship Id="rId4" Type="http://schemas.openxmlformats.org/officeDocument/2006/relationships/tags" Target="../tags/tag179.xml"/><Relationship Id="rId9" Type="http://schemas.openxmlformats.org/officeDocument/2006/relationships/tags" Target="../tags/tag184.xml"/><Relationship Id="rId14" Type="http://schemas.openxmlformats.org/officeDocument/2006/relationships/image" Target="../media/image84.png"/><Relationship Id="rId22" Type="http://schemas.openxmlformats.org/officeDocument/2006/relationships/image" Target="../media/image8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91.xml"/><Relationship Id="rId7" Type="http://schemas.openxmlformats.org/officeDocument/2006/relationships/image" Target="../media/image90.png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199.xml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3" Type="http://schemas.openxmlformats.org/officeDocument/2006/relationships/tags" Target="../tags/tag194.xml"/><Relationship Id="rId7" Type="http://schemas.openxmlformats.org/officeDocument/2006/relationships/tags" Target="../tags/tag198.xml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" Type="http://schemas.openxmlformats.org/officeDocument/2006/relationships/tags" Target="../tags/tag193.xml"/><Relationship Id="rId16" Type="http://schemas.openxmlformats.org/officeDocument/2006/relationships/image" Target="../media/image95.png"/><Relationship Id="rId1" Type="http://schemas.openxmlformats.org/officeDocument/2006/relationships/tags" Target="../tags/tag192.xml"/><Relationship Id="rId6" Type="http://schemas.openxmlformats.org/officeDocument/2006/relationships/tags" Target="../tags/tag197.xml"/><Relationship Id="rId11" Type="http://schemas.openxmlformats.org/officeDocument/2006/relationships/image" Target="../media/image53.png"/><Relationship Id="rId5" Type="http://schemas.openxmlformats.org/officeDocument/2006/relationships/tags" Target="../tags/tag196.xml"/><Relationship Id="rId15" Type="http://schemas.openxmlformats.org/officeDocument/2006/relationships/image" Target="../media/image94.png"/><Relationship Id="rId10" Type="http://schemas.openxmlformats.org/officeDocument/2006/relationships/notesSlide" Target="../notesSlides/notesSlide36.xml"/><Relationship Id="rId4" Type="http://schemas.openxmlformats.org/officeDocument/2006/relationships/tags" Target="../tags/tag195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9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207.xml"/><Relationship Id="rId13" Type="http://schemas.openxmlformats.org/officeDocument/2006/relationships/image" Target="../media/image100.png"/><Relationship Id="rId18" Type="http://schemas.openxmlformats.org/officeDocument/2006/relationships/image" Target="../media/image55.png"/><Relationship Id="rId3" Type="http://schemas.openxmlformats.org/officeDocument/2006/relationships/tags" Target="../tags/tag202.xml"/><Relationship Id="rId7" Type="http://schemas.openxmlformats.org/officeDocument/2006/relationships/tags" Target="../tags/tag206.xml"/><Relationship Id="rId12" Type="http://schemas.openxmlformats.org/officeDocument/2006/relationships/image" Target="../media/image54.png"/><Relationship Id="rId17" Type="http://schemas.openxmlformats.org/officeDocument/2006/relationships/image" Target="../media/image104.png"/><Relationship Id="rId2" Type="http://schemas.openxmlformats.org/officeDocument/2006/relationships/tags" Target="../tags/tag201.xml"/><Relationship Id="rId16" Type="http://schemas.openxmlformats.org/officeDocument/2006/relationships/image" Target="../media/image103.png"/><Relationship Id="rId20" Type="http://schemas.openxmlformats.org/officeDocument/2006/relationships/image" Target="../media/image106.png"/><Relationship Id="rId1" Type="http://schemas.openxmlformats.org/officeDocument/2006/relationships/tags" Target="../tags/tag200.xml"/><Relationship Id="rId6" Type="http://schemas.openxmlformats.org/officeDocument/2006/relationships/tags" Target="../tags/tag205.xml"/><Relationship Id="rId11" Type="http://schemas.openxmlformats.org/officeDocument/2006/relationships/notesSlide" Target="../notesSlides/notesSlide38.xml"/><Relationship Id="rId5" Type="http://schemas.openxmlformats.org/officeDocument/2006/relationships/tags" Target="../tags/tag204.xml"/><Relationship Id="rId15" Type="http://schemas.openxmlformats.org/officeDocument/2006/relationships/image" Target="../media/image102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05.png"/><Relationship Id="rId4" Type="http://schemas.openxmlformats.org/officeDocument/2006/relationships/tags" Target="../tags/tag203.xml"/><Relationship Id="rId9" Type="http://schemas.openxmlformats.org/officeDocument/2006/relationships/tags" Target="../tags/tag208.xml"/><Relationship Id="rId14" Type="http://schemas.openxmlformats.org/officeDocument/2006/relationships/image" Target="../media/image10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tags" Target="../tags/tag211.xml"/><Relationship Id="rId7" Type="http://schemas.openxmlformats.org/officeDocument/2006/relationships/image" Target="../media/image107.png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10.png"/><Relationship Id="rId4" Type="http://schemas.openxmlformats.org/officeDocument/2006/relationships/tags" Target="../tags/tag212.xml"/><Relationship Id="rId9" Type="http://schemas.openxmlformats.org/officeDocument/2006/relationships/image" Target="../media/image10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tags" Target="../tags/tag215.xml"/><Relationship Id="rId7" Type="http://schemas.openxmlformats.org/officeDocument/2006/relationships/image" Target="../media/image112.png"/><Relationship Id="rId2" Type="http://schemas.openxmlformats.org/officeDocument/2006/relationships/tags" Target="../tags/tag214.xml"/><Relationship Id="rId1" Type="http://schemas.openxmlformats.org/officeDocument/2006/relationships/tags" Target="../tags/tag213.xml"/><Relationship Id="rId6" Type="http://schemas.openxmlformats.org/officeDocument/2006/relationships/image" Target="../media/image111.png"/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tags" Target="../tags/tag218.xml"/><Relationship Id="rId7" Type="http://schemas.openxmlformats.org/officeDocument/2006/relationships/image" Target="../media/image114.png"/><Relationship Id="rId2" Type="http://schemas.openxmlformats.org/officeDocument/2006/relationships/tags" Target="../tags/tag217.xml"/><Relationship Id="rId1" Type="http://schemas.openxmlformats.org/officeDocument/2006/relationships/tags" Target="../tags/tag216.xml"/><Relationship Id="rId6" Type="http://schemas.openxmlformats.org/officeDocument/2006/relationships/notesSlide" Target="../notesSlides/notesSlide4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17.png"/><Relationship Id="rId4" Type="http://schemas.openxmlformats.org/officeDocument/2006/relationships/tags" Target="../tags/tag219.xml"/><Relationship Id="rId9" Type="http://schemas.openxmlformats.org/officeDocument/2006/relationships/image" Target="../media/image11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notesSlide" Target="../notesSlides/notesSlide4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3.xml"/><Relationship Id="rId1" Type="http://schemas.openxmlformats.org/officeDocument/2006/relationships/tags" Target="../tags/tag22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tags" Target="../tags/tag226.xml"/><Relationship Id="rId7" Type="http://schemas.openxmlformats.org/officeDocument/2006/relationships/image" Target="../media/image122.png"/><Relationship Id="rId2" Type="http://schemas.openxmlformats.org/officeDocument/2006/relationships/tags" Target="../tags/tag225.xml"/><Relationship Id="rId1" Type="http://schemas.openxmlformats.org/officeDocument/2006/relationships/tags" Target="../tags/tag224.xml"/><Relationship Id="rId6" Type="http://schemas.openxmlformats.org/officeDocument/2006/relationships/notesSlide" Target="../notesSlides/notesSlide4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24.png"/><Relationship Id="rId4" Type="http://schemas.openxmlformats.org/officeDocument/2006/relationships/tags" Target="../tags/tag227.xml"/><Relationship Id="rId9" Type="http://schemas.openxmlformats.org/officeDocument/2006/relationships/image" Target="../media/image116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tags" Target="../tags/tag230.xml"/><Relationship Id="rId7" Type="http://schemas.openxmlformats.org/officeDocument/2006/relationships/notesSlide" Target="../notesSlides/notesSlide46.xml"/><Relationship Id="rId12" Type="http://schemas.openxmlformats.org/officeDocument/2006/relationships/image" Target="../media/image129.png"/><Relationship Id="rId2" Type="http://schemas.openxmlformats.org/officeDocument/2006/relationships/tags" Target="../tags/tag229.xml"/><Relationship Id="rId1" Type="http://schemas.openxmlformats.org/officeDocument/2006/relationships/tags" Target="../tags/tag22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28.png"/><Relationship Id="rId5" Type="http://schemas.openxmlformats.org/officeDocument/2006/relationships/tags" Target="../tags/tag232.xml"/><Relationship Id="rId10" Type="http://schemas.openxmlformats.org/officeDocument/2006/relationships/image" Target="../media/image127.png"/><Relationship Id="rId4" Type="http://schemas.openxmlformats.org/officeDocument/2006/relationships/tags" Target="../tags/tag231.xml"/><Relationship Id="rId9" Type="http://schemas.openxmlformats.org/officeDocument/2006/relationships/image" Target="../media/image12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tags" Target="../tags/tag235.xml"/><Relationship Id="rId7" Type="http://schemas.openxmlformats.org/officeDocument/2006/relationships/image" Target="../media/image130.png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31.png"/><Relationship Id="rId4" Type="http://schemas.openxmlformats.org/officeDocument/2006/relationships/tags" Target="../tags/tag236.xml"/><Relationship Id="rId9" Type="http://schemas.openxmlformats.org/officeDocument/2006/relationships/image" Target="../media/image113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8.xml"/><Relationship Id="rId3" Type="http://schemas.openxmlformats.org/officeDocument/2006/relationships/tags" Target="../tags/tag23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9.png"/><Relationship Id="rId2" Type="http://schemas.openxmlformats.org/officeDocument/2006/relationships/tags" Target="../tags/tag238.xml"/><Relationship Id="rId1" Type="http://schemas.openxmlformats.org/officeDocument/2006/relationships/tags" Target="../tags/tag237.xml"/><Relationship Id="rId6" Type="http://schemas.openxmlformats.org/officeDocument/2006/relationships/tags" Target="../tags/tag242.xml"/><Relationship Id="rId11" Type="http://schemas.openxmlformats.org/officeDocument/2006/relationships/image" Target="../media/image133.png"/><Relationship Id="rId5" Type="http://schemas.openxmlformats.org/officeDocument/2006/relationships/tags" Target="../tags/tag241.xml"/><Relationship Id="rId10" Type="http://schemas.openxmlformats.org/officeDocument/2006/relationships/image" Target="../media/image132.png"/><Relationship Id="rId4" Type="http://schemas.openxmlformats.org/officeDocument/2006/relationships/tags" Target="../tags/tag240.xml"/><Relationship Id="rId9" Type="http://schemas.openxmlformats.org/officeDocument/2006/relationships/image" Target="../media/image107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tags" Target="../tags/tag245.xml"/><Relationship Id="rId7" Type="http://schemas.openxmlformats.org/officeDocument/2006/relationships/image" Target="../media/image134.png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6" Type="http://schemas.openxmlformats.org/officeDocument/2006/relationships/image" Target="../media/image106.png"/><Relationship Id="rId5" Type="http://schemas.openxmlformats.org/officeDocument/2006/relationships/notesSlide" Target="../notesSlides/notesSlide49.xml"/><Relationship Id="rId4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7.xml"/><Relationship Id="rId1" Type="http://schemas.openxmlformats.org/officeDocument/2006/relationships/tags" Target="../tags/tag246.xml"/><Relationship Id="rId6" Type="http://schemas.openxmlformats.org/officeDocument/2006/relationships/image" Target="../media/image134.png"/><Relationship Id="rId5" Type="http://schemas.openxmlformats.org/officeDocument/2006/relationships/image" Target="../media/image136.png"/><Relationship Id="rId4" Type="http://schemas.openxmlformats.org/officeDocument/2006/relationships/notesSlide" Target="../notesSlides/notesSlide5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250.xml"/><Relationship Id="rId7" Type="http://schemas.openxmlformats.org/officeDocument/2006/relationships/image" Target="../media/image139.png"/><Relationship Id="rId2" Type="http://schemas.openxmlformats.org/officeDocument/2006/relationships/tags" Target="../tags/tag249.xml"/><Relationship Id="rId1" Type="http://schemas.openxmlformats.org/officeDocument/2006/relationships/tags" Target="../tags/tag248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3.png"/><Relationship Id="rId4" Type="http://schemas.openxmlformats.org/officeDocument/2006/relationships/image" Target="../media/image14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55320" y="482283"/>
            <a:ext cx="7772400" cy="10569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Gradual Verification</a:t>
            </a:r>
            <a:endParaRPr lang="de-DE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746760" y="1539240"/>
            <a:ext cx="7528560" cy="5791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with Implicit Dynamic Frames</a:t>
            </a:r>
          </a:p>
          <a:p>
            <a:pPr algn="l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6760" y="2784924"/>
            <a:ext cx="2042419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Master Thesis of</a:t>
            </a:r>
          </a:p>
          <a:p>
            <a:endParaRPr lang="en-US" sz="105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b="1" dirty="0"/>
              <a:t>Johannes Bader</a:t>
            </a:r>
          </a:p>
          <a:p>
            <a:r>
              <a:rPr lang="en-US" dirty="0"/>
              <a:t>KIT</a:t>
            </a:r>
          </a:p>
          <a:p>
            <a:r>
              <a:rPr lang="en-US" dirty="0"/>
              <a:t>Karlsruhe, Germany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6760" y="4924754"/>
            <a:ext cx="272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Prof. Jonathan Aldrich</a:t>
            </a:r>
          </a:p>
          <a:p>
            <a:r>
              <a:rPr lang="en-US" dirty="0"/>
              <a:t>Carnegie Mellon University</a:t>
            </a:r>
          </a:p>
          <a:p>
            <a:r>
              <a:rPr lang="en-US" dirty="0"/>
              <a:t>Pittsburgh, USA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15027" y="4924754"/>
            <a:ext cx="1888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Prof. Éric </a:t>
            </a:r>
            <a:r>
              <a:rPr lang="en-US" b="1" dirty="0"/>
              <a:t>Tanter</a:t>
            </a:r>
          </a:p>
          <a:p>
            <a:r>
              <a:rPr lang="en-US" dirty="0"/>
              <a:t>University of Chile</a:t>
            </a:r>
          </a:p>
          <a:p>
            <a:r>
              <a:rPr lang="en-US" dirty="0"/>
              <a:t>Santiago, Chile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15027" y="3223505"/>
            <a:ext cx="22181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Prof. </a:t>
            </a:r>
            <a:r>
              <a:rPr lang="en-US" b="1" dirty="0"/>
              <a:t>Gregor Snelting </a:t>
            </a:r>
          </a:p>
          <a:p>
            <a:r>
              <a:rPr lang="en-US" dirty="0"/>
              <a:t>KIT</a:t>
            </a:r>
          </a:p>
          <a:p>
            <a:r>
              <a:rPr lang="en-US" dirty="0"/>
              <a:t>Karlsruhe, Germany</a:t>
            </a:r>
          </a:p>
        </p:txBody>
      </p:sp>
    </p:spTree>
    <p:extLst>
      <p:ext uri="{BB962C8B-B14F-4D97-AF65-F5344CB8AC3E}">
        <p14:creationId xmlns:p14="http://schemas.microsoft.com/office/powerpoint/2010/main" val="3995767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Solution! Static </a:t>
            </a:r>
            <a:r>
              <a:rPr lang="de-DE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⊕</a:t>
            </a:r>
            <a:r>
              <a:rPr lang="en-US" dirty="0"/>
              <a:t> Dynamic</a:t>
            </a:r>
            <a:endParaRPr lang="de-DE" dirty="0"/>
          </a:p>
        </p:txBody>
      </p:sp>
      <p:sp>
        <p:nvSpPr>
          <p:cNvPr id="3" name="Content Placeholder 2 1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207257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“Static Checking Where Possible, </a:t>
            </a:r>
          </a:p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Dynamic Checking When Needed”    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006864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acc.balance</a:t>
            </a:r>
            <a:r>
              <a:rPr lang="en-US" sz="2000" dirty="0">
                <a:latin typeface="Consolas" panose="020B0609020204030204" pitchFamily="49" charset="0"/>
              </a:rPr>
              <a:t> = 100;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(50);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50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can’t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30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can’t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30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3006863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acc.balance</a:t>
            </a:r>
            <a:r>
              <a:rPr lang="en-US" sz="2000" dirty="0">
                <a:latin typeface="Consolas" panose="020B0609020204030204" pitchFamily="49" charset="0"/>
              </a:rPr>
              <a:t> = 100;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(50);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ontent Placeholder 2 2"/>
          <p:cNvSpPr txBox="1">
            <a:spLocks/>
          </p:cNvSpPr>
          <p:nvPr/>
        </p:nvSpPr>
        <p:spPr>
          <a:xfrm>
            <a:off x="3240091" y="1690688"/>
            <a:ext cx="1336431" cy="108064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Typing</a:t>
            </a:r>
          </a:p>
        </p:txBody>
      </p:sp>
      <p:sp>
        <p:nvSpPr>
          <p:cNvPr id="8" name="Content Placeholder 2 3"/>
          <p:cNvSpPr txBox="1">
            <a:spLocks/>
          </p:cNvSpPr>
          <p:nvPr/>
        </p:nvSpPr>
        <p:spPr>
          <a:xfrm>
            <a:off x="6874266" y="2222695"/>
            <a:ext cx="2082018" cy="5486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(Erik Meijer)</a:t>
            </a:r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10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4484" y="2771332"/>
            <a:ext cx="8257309" cy="3458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draw on recent advances in gradual typing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	</a:t>
            </a:r>
          </a:p>
          <a:p>
            <a:pPr lvl="1"/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1"/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1"/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adapt methodology to verification setting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71483" y="2771333"/>
            <a:ext cx="2623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 Gradual Typing</a:t>
            </a:r>
            <a:endParaRPr lang="de-DE" sz="2800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539999" y="2539999"/>
            <a:ext cx="9524" cy="952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100642" y="4105751"/>
            <a:ext cx="5024992" cy="117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8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2" grpId="0" animBg="1"/>
      <p:bldP spid="11" grpId="0" animBg="1"/>
      <p:bldP spid="15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11</a:t>
            </a:fld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2" name="Picture 1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620153" y="5093257"/>
            <a:ext cx="270796" cy="208336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795880" y="5076960"/>
            <a:ext cx="305156" cy="221088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165876" y="5161682"/>
            <a:ext cx="198635" cy="354632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628650" y="1747194"/>
            <a:ext cx="82533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define gradual (type) system in terms of a pre-existing static one = “</a:t>
            </a:r>
            <a:r>
              <a:rPr lang="en-US" b="1" dirty="0"/>
              <a:t>gradualization</a:t>
            </a:r>
            <a:r>
              <a:rPr lang="en-US" dirty="0"/>
              <a:t>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parts of a semantics affected by gradualization are expressible as </a:t>
            </a:r>
          </a:p>
          <a:p>
            <a:r>
              <a:rPr lang="en-US" dirty="0"/>
              <a:t>     </a:t>
            </a:r>
            <a:r>
              <a:rPr lang="en-US" b="1" dirty="0"/>
              <a:t>predicates/functions operating on types</a:t>
            </a:r>
            <a:endParaRPr lang="de-DE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628650" y="3308214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7" name="Arrow: Up 126"/>
          <p:cNvSpPr/>
          <p:nvPr/>
        </p:nvSpPr>
        <p:spPr>
          <a:xfrm>
            <a:off x="881743" y="3769906"/>
            <a:ext cx="1110344" cy="90225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8" name="Rectangle 127"/>
          <p:cNvSpPr/>
          <p:nvPr/>
        </p:nvSpPr>
        <p:spPr>
          <a:xfrm>
            <a:off x="2012263" y="3980591"/>
            <a:ext cx="1509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pic>
        <p:nvPicPr>
          <p:cNvPr id="134" name="Picture 13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3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27" grpId="0" animBg="1"/>
      <p:bldP spid="1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12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2" name="Picture 1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0153" y="5093257"/>
            <a:ext cx="270796" cy="208336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795880" y="5076960"/>
            <a:ext cx="305156" cy="221088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165876" y="5161682"/>
            <a:ext cx="198635" cy="354632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sp>
        <p:nvSpPr>
          <p:cNvPr id="120" name="Arc 1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2" name="Picture 12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788052" y="3312082"/>
            <a:ext cx="1404809" cy="275014"/>
          </a:xfrm>
          <a:prstGeom prst="rect">
            <a:avLst/>
          </a:prstGeom>
        </p:spPr>
      </p:pic>
      <p:sp>
        <p:nvSpPr>
          <p:cNvPr id="124" name="Arrow: Up 123"/>
          <p:cNvSpPr/>
          <p:nvPr/>
        </p:nvSpPr>
        <p:spPr>
          <a:xfrm>
            <a:off x="4422899" y="3264102"/>
            <a:ext cx="1807024" cy="147856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gradual</a:t>
            </a:r>
          </a:p>
          <a:p>
            <a:pPr algn="ctr"/>
            <a:r>
              <a:rPr lang="en-US" dirty="0"/>
              <a:t>lifting</a:t>
            </a:r>
            <a:endParaRPr lang="de-DE" dirty="0"/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0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13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7" name="Picture 1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sp>
        <p:nvSpPr>
          <p:cNvPr id="120" name="Arc 1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sp>
        <p:nvSpPr>
          <p:cNvPr id="24" name="Arc 23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620153" y="5093257"/>
            <a:ext cx="320337" cy="2662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795880" y="5076960"/>
            <a:ext cx="349702" cy="28253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V="1">
            <a:off x="6916734" y="3055017"/>
            <a:ext cx="0" cy="1848744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627383" y="3640422"/>
            <a:ext cx="215891" cy="172291"/>
          </a:xfrm>
          <a:prstGeom prst="rect">
            <a:avLst/>
          </a:prstGeom>
        </p:spPr>
      </p:pic>
      <p:sp>
        <p:nvSpPr>
          <p:cNvPr id="30" name="Arrow: Up 29"/>
          <p:cNvSpPr/>
          <p:nvPr/>
        </p:nvSpPr>
        <p:spPr>
          <a:xfrm>
            <a:off x="4422899" y="3264102"/>
            <a:ext cx="1807024" cy="147856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gradual</a:t>
            </a:r>
          </a:p>
          <a:p>
            <a:pPr algn="ctr"/>
            <a:r>
              <a:rPr lang="en-US" dirty="0"/>
              <a:t>lifting</a:t>
            </a:r>
            <a:endParaRPr lang="de-DE" dirty="0"/>
          </a:p>
        </p:txBody>
      </p:sp>
      <p:pic>
        <p:nvPicPr>
          <p:cNvPr id="41" name="Picture 4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7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14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" name="Picture 7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20153" y="5093257"/>
            <a:ext cx="320337" cy="26624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cxnSp>
        <p:nvCxnSpPr>
          <p:cNvPr id="74" name="Straight Arrow Connector 73"/>
          <p:cNvCxnSpPr/>
          <p:nvPr/>
        </p:nvCxnSpPr>
        <p:spPr>
          <a:xfrm flipV="1">
            <a:off x="6916734" y="3055017"/>
            <a:ext cx="0" cy="1848744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6627383" y="3640422"/>
            <a:ext cx="215891" cy="172291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786904" y="5005290"/>
            <a:ext cx="1332499" cy="369131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5165875" y="1702096"/>
            <a:ext cx="1676687" cy="3233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0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15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510426" y="5020106"/>
            <a:ext cx="515387" cy="3602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700417" y="2669552"/>
            <a:ext cx="189741" cy="1672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806741" y="2586033"/>
            <a:ext cx="1233408" cy="236967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687597" y="5009428"/>
            <a:ext cx="1580167" cy="15778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5" y="1702096"/>
            <a:ext cx="1676687" cy="3233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9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16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060783" y="4988370"/>
            <a:ext cx="916603" cy="2216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736993" y="2632977"/>
            <a:ext cx="161260" cy="2369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916469" y="2586033"/>
            <a:ext cx="161272" cy="23849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6803027" y="4990061"/>
            <a:ext cx="1458300" cy="236992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5" y="1702096"/>
            <a:ext cx="1676687" cy="32333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4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this relate to Verification?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17</a:t>
            </a:fld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649863"/>
            <a:ext cx="76200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getFour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latin typeface="Consolas" panose="020B0609020204030204" pitchFamily="49" charset="0"/>
              </a:rPr>
              <a:t> ?;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haven't figured that one out, yet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latin typeface="Consolas" panose="020B0609020204030204" pitchFamily="49" charset="0"/>
              </a:rPr>
              <a:t>  result = 4;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4026" y="4411529"/>
            <a:ext cx="566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Types</a:t>
            </a:r>
            <a:r>
              <a:rPr lang="en-US" dirty="0"/>
              <a:t> restrict, which </a:t>
            </a:r>
            <a:r>
              <a:rPr lang="en-US" b="1" dirty="0"/>
              <a:t>values</a:t>
            </a:r>
            <a:r>
              <a:rPr lang="en-US" dirty="0"/>
              <a:t> are valid for a certain variable 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664026" y="4979789"/>
            <a:ext cx="819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Formulas</a:t>
            </a:r>
            <a:r>
              <a:rPr lang="en-US" dirty="0"/>
              <a:t> restrict, which </a:t>
            </a:r>
            <a:r>
              <a:rPr lang="en-US" b="1" dirty="0"/>
              <a:t>program states </a:t>
            </a:r>
            <a:r>
              <a:rPr lang="en-US" dirty="0"/>
              <a:t>are valid for a certain point during execution </a:t>
            </a:r>
            <a:endParaRPr lang="de-DE" dirty="0"/>
          </a:p>
        </p:txBody>
      </p:sp>
      <p:sp>
        <p:nvSpPr>
          <p:cNvPr id="11" name="Arc 10"/>
          <p:cNvSpPr/>
          <p:nvPr/>
        </p:nvSpPr>
        <p:spPr>
          <a:xfrm>
            <a:off x="-457199" y="1951812"/>
            <a:ext cx="4278086" cy="1694751"/>
          </a:xfrm>
          <a:prstGeom prst="arc">
            <a:avLst>
              <a:gd name="adj1" fmla="val 21406356"/>
              <a:gd name="adj2" fmla="val 5838935"/>
            </a:avLst>
          </a:prstGeom>
          <a:ln w="952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rc 11"/>
          <p:cNvSpPr/>
          <p:nvPr/>
        </p:nvSpPr>
        <p:spPr>
          <a:xfrm>
            <a:off x="-1387929" y="1339962"/>
            <a:ext cx="4073979" cy="1672443"/>
          </a:xfrm>
          <a:prstGeom prst="arc">
            <a:avLst>
              <a:gd name="adj1" fmla="val 236102"/>
              <a:gd name="adj2" fmla="val 2282065"/>
            </a:avLst>
          </a:prstGeom>
          <a:ln w="952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85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18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" name="Picture 7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0153" y="5093257"/>
            <a:ext cx="320337" cy="26624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786904" y="5005290"/>
            <a:ext cx="1332499" cy="369131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88052" y="3312082"/>
            <a:ext cx="1404809" cy="27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8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19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88052" y="3312082"/>
            <a:ext cx="1422527" cy="3426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8826" y="1036388"/>
            <a:ext cx="27557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Verification</a:t>
            </a:r>
            <a:endParaRPr lang="de-DE" sz="4400" dirty="0"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238826" y="907825"/>
            <a:ext cx="16044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91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4588"/>
            <a:ext cx="7772400" cy="10569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Gradual Verification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769001" y="3902574"/>
            <a:ext cx="7605998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getFour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latin typeface="Consolas" panose="020B0609020204030204" pitchFamily="49" charset="0"/>
              </a:rPr>
              <a:t> ?;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haven't figured that one out, yet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latin typeface="Consolas" panose="020B0609020204030204" pitchFamily="49" charset="0"/>
              </a:rPr>
              <a:t>  result = 4;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731520" y="1380439"/>
            <a:ext cx="7528560" cy="5791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(with Implicit Dynamic Frames)</a:t>
            </a:r>
          </a:p>
          <a:p>
            <a:pPr algn="l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9001" y="2088323"/>
            <a:ext cx="4067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Johannes Bader</a:t>
            </a:r>
            <a:r>
              <a:rPr lang="en-US" sz="1400" dirty="0"/>
              <a:t>, KIT, Karlsruhe, Germany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9001" y="2385860"/>
            <a:ext cx="4067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Prof. Jonathan Aldrich</a:t>
            </a:r>
            <a:r>
              <a:rPr lang="en-US" sz="1400" dirty="0"/>
              <a:t>, CMU, Pittsburgh, USA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9001" y="2683397"/>
            <a:ext cx="4067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Prof. Éric </a:t>
            </a:r>
            <a:r>
              <a:rPr lang="en-US" sz="1400" b="1" dirty="0"/>
              <a:t>Tanter</a:t>
            </a:r>
            <a:r>
              <a:rPr lang="en-US" sz="1400" dirty="0"/>
              <a:t>, University of Chile, Santiago, Chile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9001" y="2980933"/>
            <a:ext cx="4067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Prof. </a:t>
            </a:r>
            <a:r>
              <a:rPr lang="en-US" sz="1400" b="1" dirty="0"/>
              <a:t>Gregor Snelting</a:t>
            </a:r>
            <a:r>
              <a:rPr lang="en-US" sz="1400" dirty="0"/>
              <a:t>, KIT, Karlsruhe, Germany</a:t>
            </a:r>
          </a:p>
        </p:txBody>
      </p:sp>
    </p:spTree>
    <p:extLst>
      <p:ext uri="{BB962C8B-B14F-4D97-AF65-F5344CB8AC3E}">
        <p14:creationId xmlns:p14="http://schemas.microsoft.com/office/powerpoint/2010/main" val="1005102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20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788052" y="3312082"/>
            <a:ext cx="1422527" cy="3426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8826" y="1036388"/>
            <a:ext cx="27557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Verification</a:t>
            </a:r>
            <a:endParaRPr lang="de-DE" sz="4400" dirty="0"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238826" y="907825"/>
            <a:ext cx="16044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5" y="1702096"/>
            <a:ext cx="2397236" cy="3243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165877" y="5711889"/>
            <a:ext cx="2393003" cy="2605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5160036" y="6023324"/>
            <a:ext cx="2735459" cy="28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0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21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788053" y="3312083"/>
            <a:ext cx="2079681" cy="3436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8826" y="1036388"/>
            <a:ext cx="27557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Verification</a:t>
            </a:r>
            <a:endParaRPr lang="de-DE" sz="4400" dirty="0"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238826" y="907825"/>
            <a:ext cx="16044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6" y="2076655"/>
            <a:ext cx="3642288" cy="326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5" y="1702096"/>
            <a:ext cx="2397236" cy="3243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165877" y="5711889"/>
            <a:ext cx="2393003" cy="2605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5160036" y="6023324"/>
            <a:ext cx="2735459" cy="28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5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Overview 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22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22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8" name="Arrow: Right 7"/>
          <p:cNvSpPr/>
          <p:nvPr/>
        </p:nvSpPr>
        <p:spPr>
          <a:xfrm>
            <a:off x="3554436" y="3229538"/>
            <a:ext cx="2035128" cy="1393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3718039" y="3745208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615950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23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23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615691" y="2043365"/>
            <a:ext cx="5022458" cy="607407"/>
          </a:xfrm>
          <a:prstGeom prst="rect">
            <a:avLst/>
          </a:prstGeom>
        </p:spPr>
      </p:pic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3699" y="1436915"/>
            <a:ext cx="2927351" cy="2456212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7" name="Group 26"/>
          <p:cNvGrpSpPr/>
          <p:nvPr/>
        </p:nvGrpSpPr>
        <p:grpSpPr>
          <a:xfrm>
            <a:off x="3438679" y="3479261"/>
            <a:ext cx="5587999" cy="1409457"/>
            <a:chOff x="3438679" y="3479261"/>
            <a:chExt cx="5587999" cy="1409457"/>
          </a:xfrm>
        </p:grpSpPr>
        <p:pic>
          <p:nvPicPr>
            <p:cNvPr id="18" name="Picture 17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3615691" y="3479261"/>
              <a:ext cx="2829409" cy="278248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3615691" y="3893127"/>
              <a:ext cx="5233976" cy="282701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3438679" y="3812970"/>
              <a:ext cx="5587999" cy="1075748"/>
            </a:xfrm>
            <a:prstGeom prst="rect">
              <a:avLst/>
            </a:prstGeom>
            <a:solidFill>
              <a:srgbClr val="FFFFFF">
                <a:alpha val="4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74573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24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24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270527" y="3061609"/>
            <a:ext cx="3675675" cy="415304"/>
          </a:xfrm>
          <a:prstGeom prst="rect">
            <a:avLst/>
          </a:prstGeom>
        </p:spPr>
      </p:pic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93699" y="4447311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806308" y="1970588"/>
            <a:ext cx="2604112" cy="412205"/>
          </a:xfrm>
          <a:prstGeom prst="rect">
            <a:avLst/>
          </a:prstGeom>
        </p:spPr>
      </p:pic>
      <p:sp>
        <p:nvSpPr>
          <p:cNvPr id="33" name="Flowchart: Connector 32"/>
          <p:cNvSpPr/>
          <p:nvPr/>
        </p:nvSpPr>
        <p:spPr>
          <a:xfrm>
            <a:off x="5660305" y="4270376"/>
            <a:ext cx="113392" cy="11339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lowchart: Connector 33"/>
          <p:cNvSpPr/>
          <p:nvPr/>
        </p:nvSpPr>
        <p:spPr>
          <a:xfrm>
            <a:off x="5660305" y="4682261"/>
            <a:ext cx="113392" cy="11339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lowchart: Connector 34"/>
          <p:cNvSpPr/>
          <p:nvPr/>
        </p:nvSpPr>
        <p:spPr>
          <a:xfrm>
            <a:off x="5660305" y="5094146"/>
            <a:ext cx="113392" cy="11339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337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25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25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3699" y="4849097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496899" y="2174616"/>
            <a:ext cx="5236301" cy="114801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496899" y="4060328"/>
            <a:ext cx="5237231" cy="129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0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26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26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275339" y="2226574"/>
            <a:ext cx="3218725" cy="7087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915120" y="4016474"/>
            <a:ext cx="4329325" cy="3611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338355" y="5369966"/>
            <a:ext cx="3611445" cy="243433"/>
          </a:xfrm>
          <a:prstGeom prst="rect">
            <a:avLst/>
          </a:prstGeom>
        </p:spPr>
      </p:pic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3699" y="5278584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/>
          <p:cNvSpPr txBox="1"/>
          <p:nvPr/>
        </p:nvSpPr>
        <p:spPr>
          <a:xfrm>
            <a:off x="3800819" y="3624941"/>
            <a:ext cx="3180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Natural definition of implication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336748" y="4875112"/>
            <a:ext cx="3613052" cy="28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8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27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27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603788" y="4959139"/>
            <a:ext cx="4917754" cy="93442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483003" y="2901184"/>
            <a:ext cx="3675675" cy="41530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572000" y="3860576"/>
            <a:ext cx="3569226" cy="628051"/>
          </a:xfrm>
          <a:prstGeom prst="rect">
            <a:avLst/>
          </a:prstGeom>
        </p:spPr>
      </p:pic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93699" y="4447311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806309" y="1859016"/>
            <a:ext cx="2604112" cy="41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71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28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28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730192" y="4991187"/>
            <a:ext cx="2774586" cy="65585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068417" y="2528140"/>
            <a:ext cx="4093265" cy="1202100"/>
          </a:xfrm>
          <a:prstGeom prst="rect">
            <a:avLst/>
          </a:prstGeom>
        </p:spPr>
      </p:pic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3699" y="5756274"/>
            <a:ext cx="2927351" cy="600077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/>
          <p:cNvSpPr txBox="1"/>
          <p:nvPr/>
        </p:nvSpPr>
        <p:spPr>
          <a:xfrm>
            <a:off x="3947776" y="2036992"/>
            <a:ext cx="346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Semantical validity of Hoare triples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4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Overview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29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29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8" name="Arrow: Right 7"/>
          <p:cNvSpPr/>
          <p:nvPr/>
        </p:nvSpPr>
        <p:spPr>
          <a:xfrm>
            <a:off x="3554436" y="3229538"/>
            <a:ext cx="2035128" cy="1393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3718039" y="3745208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328445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Program verification (against some specification)</a:t>
            </a:r>
          </a:p>
          <a:p>
            <a:pPr>
              <a:lnSpc>
                <a:spcPct val="150000"/>
              </a:lnSpc>
            </a:pPr>
            <a:r>
              <a:rPr lang="en-US" dirty="0"/>
              <a:t>Two flavors: dynamic &amp; static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</a:t>
            </a:fld>
            <a:endParaRPr lang="de-D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608791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Gradualization – Approach 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30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45" name="Group 44" hidden="1"/>
          <p:cNvGrpSpPr/>
          <p:nvPr/>
        </p:nvGrpSpPr>
        <p:grpSpPr>
          <a:xfrm>
            <a:off x="3285489" y="1889774"/>
            <a:ext cx="2603500" cy="369332"/>
            <a:chOff x="3279139" y="2310368"/>
            <a:chExt cx="2603500" cy="369332"/>
          </a:xfrm>
        </p:grpSpPr>
        <p:sp>
          <p:nvSpPr>
            <p:cNvPr id="46" name="TextBox 45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 hidden="1"/>
          <p:cNvGrpSpPr/>
          <p:nvPr/>
        </p:nvGrpSpPr>
        <p:grpSpPr>
          <a:xfrm>
            <a:off x="3272926" y="3332999"/>
            <a:ext cx="2603500" cy="369332"/>
            <a:chOff x="3279139" y="2310368"/>
            <a:chExt cx="2603500" cy="369332"/>
          </a:xfrm>
        </p:grpSpPr>
        <p:sp>
          <p:nvSpPr>
            <p:cNvPr id="50" name="TextBox 4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420914" y="3926570"/>
            <a:ext cx="8331200" cy="24297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Rules									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42933" y="4415389"/>
            <a:ext cx="2556952" cy="26209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217714" y="3915312"/>
            <a:ext cx="873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85108" y="4802022"/>
            <a:ext cx="1542515" cy="26411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157580" y="4425887"/>
            <a:ext cx="1422527" cy="342616"/>
          </a:xfrm>
          <a:prstGeom prst="rect">
            <a:avLst/>
          </a:prstGeom>
        </p:spPr>
      </p:pic>
      <p:grpSp>
        <p:nvGrpSpPr>
          <p:cNvPr id="59" name="Group 58"/>
          <p:cNvGrpSpPr/>
          <p:nvPr/>
        </p:nvGrpSpPr>
        <p:grpSpPr>
          <a:xfrm>
            <a:off x="4376057" y="4802022"/>
            <a:ext cx="4030887" cy="1554329"/>
            <a:chOff x="4376057" y="4802022"/>
            <a:chExt cx="4030887" cy="1554329"/>
          </a:xfrm>
        </p:grpSpPr>
        <p:sp>
          <p:nvSpPr>
            <p:cNvPr id="28" name="Rectangle 27"/>
            <p:cNvSpPr/>
            <p:nvPr/>
          </p:nvSpPr>
          <p:spPr>
            <a:xfrm>
              <a:off x="4376057" y="4802022"/>
              <a:ext cx="4016829" cy="1554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8" name="Picture 5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5158609" y="4950272"/>
              <a:ext cx="3248335" cy="1181841"/>
            </a:xfrm>
            <a:prstGeom prst="rect">
              <a:avLst/>
            </a:prstGeom>
          </p:spPr>
        </p:pic>
      </p:grpSp>
      <p:grpSp>
        <p:nvGrpSpPr>
          <p:cNvPr id="61" name="Group 60"/>
          <p:cNvGrpSpPr/>
          <p:nvPr/>
        </p:nvGrpSpPr>
        <p:grpSpPr>
          <a:xfrm>
            <a:off x="4922758" y="5044832"/>
            <a:ext cx="3241528" cy="1097797"/>
            <a:chOff x="4922758" y="5044832"/>
            <a:chExt cx="3241528" cy="1097797"/>
          </a:xfrm>
        </p:grpSpPr>
        <p:pic>
          <p:nvPicPr>
            <p:cNvPr id="60" name="Picture 59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5156066" y="5166397"/>
              <a:ext cx="2795666" cy="827763"/>
            </a:xfrm>
            <a:prstGeom prst="rect">
              <a:avLst/>
            </a:prstGeom>
          </p:spPr>
        </p:pic>
        <p:sp>
          <p:nvSpPr>
            <p:cNvPr id="27" name="Double Bracket 26"/>
            <p:cNvSpPr/>
            <p:nvPr/>
          </p:nvSpPr>
          <p:spPr>
            <a:xfrm>
              <a:off x="4922758" y="5044832"/>
              <a:ext cx="3241528" cy="1097797"/>
            </a:xfrm>
            <a:prstGeom prst="bracketPair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62" name="Picture 6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533019" y="5630765"/>
            <a:ext cx="2483810" cy="234667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537057" y="5929838"/>
            <a:ext cx="1444982" cy="203764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628650" y="5166303"/>
            <a:ext cx="3853237" cy="1283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516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Gradualization – Approach 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31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20914" y="3926570"/>
            <a:ext cx="8331200" cy="24297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Rules						Implementation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17714" y="3915312"/>
            <a:ext cx="873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42934" y="4415390"/>
            <a:ext cx="1595156" cy="2908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709256" y="4478082"/>
            <a:ext cx="4811588" cy="2826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698033" y="4407325"/>
            <a:ext cx="4825477" cy="35429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709256" y="4917531"/>
            <a:ext cx="4506490" cy="110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4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Gradualization – Approach 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32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20914" y="4057202"/>
            <a:ext cx="8331200" cy="229914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Rules					Implementation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17714" y="4045944"/>
            <a:ext cx="873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42934" y="4546022"/>
            <a:ext cx="1844779" cy="10293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261360" y="4604153"/>
            <a:ext cx="4955323" cy="2793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261360" y="5098229"/>
            <a:ext cx="4953305" cy="347727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255736" y="5664243"/>
            <a:ext cx="2639791" cy="28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4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33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1788"/>
          </a:xfrm>
        </p:spPr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422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34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571166" y="5060600"/>
            <a:ext cx="372634" cy="2710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29224" y="2547412"/>
            <a:ext cx="374945" cy="33456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813446" y="2469584"/>
            <a:ext cx="393765" cy="34284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776967" y="4971220"/>
            <a:ext cx="1448533" cy="374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024181" y="5146341"/>
            <a:ext cx="633739" cy="2146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044455" y="2641007"/>
            <a:ext cx="593190" cy="29960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34143" y="5543726"/>
            <a:ext cx="3966865" cy="5996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434142" y="1436915"/>
            <a:ext cx="4074847" cy="6004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803744" y="1584332"/>
            <a:ext cx="3958076" cy="4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7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35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938642" y="4982809"/>
            <a:ext cx="317791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2319036" y="5018632"/>
            <a:ext cx="1837714" cy="2304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024181" y="5146341"/>
            <a:ext cx="633739" cy="2146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044455" y="2641007"/>
            <a:ext cx="593190" cy="29960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434143" y="5543726"/>
            <a:ext cx="3966865" cy="5996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34142" y="1436915"/>
            <a:ext cx="4074847" cy="6004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4803744" y="1584332"/>
            <a:ext cx="3958076" cy="44989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2498642" y="2640118"/>
            <a:ext cx="1440000" cy="2304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6776968" y="2663882"/>
            <a:ext cx="838063" cy="23408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6914781" y="5006630"/>
            <a:ext cx="1235360" cy="23408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4334989" y="2241050"/>
            <a:ext cx="2012122" cy="24404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4631584" y="4639649"/>
            <a:ext cx="2012122" cy="24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3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36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938642" y="4982809"/>
            <a:ext cx="317791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302707" y="5018633"/>
            <a:ext cx="1886774" cy="212811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024181" y="5146341"/>
            <a:ext cx="633739" cy="2146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044455" y="2641007"/>
            <a:ext cx="593190" cy="29960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34143" y="5543726"/>
            <a:ext cx="3966865" cy="5996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434142" y="1436915"/>
            <a:ext cx="4074847" cy="6004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4803744" y="1584332"/>
            <a:ext cx="3958076" cy="4498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2563958" y="2640119"/>
            <a:ext cx="1316171" cy="23408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776968" y="2663882"/>
            <a:ext cx="838063" cy="23408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6914781" y="5006630"/>
            <a:ext cx="1235360" cy="23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0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37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274060" y="4710668"/>
            <a:ext cx="2590800" cy="369332"/>
            <a:chOff x="3274060" y="4710668"/>
            <a:chExt cx="2590800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3274060" y="47106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lifting</a:t>
              </a:r>
              <a:endParaRPr lang="de-DE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274060" y="50419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274060" y="4327559"/>
            <a:ext cx="2590800" cy="369332"/>
            <a:chOff x="3274060" y="4327559"/>
            <a:chExt cx="2590800" cy="369332"/>
          </a:xfrm>
        </p:grpSpPr>
        <p:sp>
          <p:nvSpPr>
            <p:cNvPr id="34" name="TextBox 33"/>
            <p:cNvSpPr txBox="1"/>
            <p:nvPr/>
          </p:nvSpPr>
          <p:spPr>
            <a:xfrm>
              <a:off x="3274060" y="43275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274060" y="4658791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274060" y="5115543"/>
            <a:ext cx="2590800" cy="369332"/>
            <a:chOff x="3274060" y="5115543"/>
            <a:chExt cx="2590800" cy="369332"/>
          </a:xfrm>
        </p:grpSpPr>
        <p:sp>
          <p:nvSpPr>
            <p:cNvPr id="39" name="TextBox 38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641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Lifting in a Nutshell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38</a:t>
            </a:fld>
            <a:endParaRPr lang="de-DE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686050" y="4857310"/>
            <a:ext cx="4147962" cy="2343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76365" y="2586651"/>
            <a:ext cx="4167331" cy="316903"/>
          </a:xfrm>
          <a:prstGeom prst="rect">
            <a:avLst/>
          </a:prstGeom>
        </p:spPr>
      </p:pic>
      <p:sp>
        <p:nvSpPr>
          <p:cNvPr id="28" name="Arrow: Up 27"/>
          <p:cNvSpPr/>
          <p:nvPr/>
        </p:nvSpPr>
        <p:spPr>
          <a:xfrm>
            <a:off x="3668488" y="3139874"/>
            <a:ext cx="1807024" cy="147856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lifting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95096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Lifting in a Nutshell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39</a:t>
            </a:fld>
            <a:endParaRPr lang="de-DE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18688" y="4318137"/>
            <a:ext cx="2706624" cy="14069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94551" y="3074553"/>
            <a:ext cx="4554897" cy="8130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69649" y="1319763"/>
            <a:ext cx="3902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all gradually lifted predicates satisfy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294549" y="1749968"/>
            <a:ext cx="4571120" cy="801828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1066800" y="2770910"/>
            <a:ext cx="6885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67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875518"/>
          </a:xfrm>
        </p:spPr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</a:t>
            </a:r>
            <a:r>
              <a:rPr lang="en-US" b="1" dirty="0"/>
              <a:t>at runtime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</a:t>
            </a:fld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418836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Lifting in a Nutshell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40</a:t>
            </a:fld>
            <a:endParaRPr lang="de-DE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06018" y="2836127"/>
            <a:ext cx="3569226" cy="6280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884431" y="4218762"/>
            <a:ext cx="7375138" cy="321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056219" y="4699627"/>
            <a:ext cx="5203350" cy="3222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84432" y="5181496"/>
            <a:ext cx="6579897" cy="32226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884431" y="5662360"/>
            <a:ext cx="5203350" cy="3222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884431" y="3792761"/>
            <a:ext cx="7372177" cy="25969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69649" y="1319763"/>
            <a:ext cx="3902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all gradually lifted predicates satisfy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678957" y="1809918"/>
            <a:ext cx="5817454" cy="694861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1129144" y="2701637"/>
            <a:ext cx="6885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757703" y="3014126"/>
            <a:ext cx="3840799" cy="25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3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41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274060" y="4710668"/>
            <a:ext cx="2590800" cy="369332"/>
            <a:chOff x="3274060" y="4710668"/>
            <a:chExt cx="2590800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3274060" y="47106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lifting</a:t>
              </a:r>
              <a:endParaRPr lang="de-DE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274060" y="50419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274060" y="4327559"/>
            <a:ext cx="2590800" cy="369332"/>
            <a:chOff x="3274060" y="4327559"/>
            <a:chExt cx="2590800" cy="369332"/>
          </a:xfrm>
        </p:grpSpPr>
        <p:sp>
          <p:nvSpPr>
            <p:cNvPr id="34" name="TextBox 33"/>
            <p:cNvSpPr txBox="1"/>
            <p:nvPr/>
          </p:nvSpPr>
          <p:spPr>
            <a:xfrm>
              <a:off x="3274060" y="43275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274060" y="4658791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274060" y="5115543"/>
            <a:ext cx="2590800" cy="369332"/>
            <a:chOff x="3274060" y="5115543"/>
            <a:chExt cx="2590800" cy="369332"/>
          </a:xfrm>
        </p:grpSpPr>
        <p:sp>
          <p:nvSpPr>
            <p:cNvPr id="39" name="TextBox 38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08498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654176"/>
            <a:ext cx="8275787" cy="37669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dirty="0"/>
                  <a:t>Bonus: 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4000" dirty="0"/>
                  <a:t>-partial Galois connection</a:t>
                </a:r>
                <a:endParaRPr lang="de-DE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705" b="-39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42</a:t>
            </a:fld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3184071" y="3429000"/>
            <a:ext cx="2726872" cy="96338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865107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Soundness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43</a:t>
            </a:fld>
            <a:endParaRPr lang="de-DE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28651" y="1707292"/>
            <a:ext cx="2778512" cy="6592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28650" y="3431039"/>
            <a:ext cx="2775932" cy="74284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300207" y="3189620"/>
            <a:ext cx="4097968" cy="1399005"/>
          </a:xfrm>
          <a:prstGeom prst="rect">
            <a:avLst/>
          </a:prstGeom>
        </p:spPr>
      </p:pic>
      <p:grpSp>
        <p:nvGrpSpPr>
          <p:cNvPr id="90" name="Group 89"/>
          <p:cNvGrpSpPr/>
          <p:nvPr/>
        </p:nvGrpSpPr>
        <p:grpSpPr>
          <a:xfrm>
            <a:off x="746760" y="4999353"/>
            <a:ext cx="7726380" cy="1199808"/>
            <a:chOff x="746760" y="4999353"/>
            <a:chExt cx="7726380" cy="1199808"/>
          </a:xfrm>
        </p:grpSpPr>
        <p:sp>
          <p:nvSpPr>
            <p:cNvPr id="29" name="Rectangle 28"/>
            <p:cNvSpPr/>
            <p:nvPr/>
          </p:nvSpPr>
          <p:spPr>
            <a:xfrm>
              <a:off x="74676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9" name="Picture 88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2047849" y="5236465"/>
              <a:ext cx="4968440" cy="666460"/>
            </a:xfrm>
            <a:prstGeom prst="rect">
              <a:avLst/>
            </a:prstGeom>
          </p:spPr>
        </p:pic>
      </p:grpSp>
      <p:grpSp>
        <p:nvGrpSpPr>
          <p:cNvPr id="87" name="Group 86"/>
          <p:cNvGrpSpPr/>
          <p:nvPr/>
        </p:nvGrpSpPr>
        <p:grpSpPr>
          <a:xfrm>
            <a:off x="746760" y="4999353"/>
            <a:ext cx="7726380" cy="1199808"/>
            <a:chOff x="746760" y="4999353"/>
            <a:chExt cx="7726380" cy="1199808"/>
          </a:xfrm>
        </p:grpSpPr>
        <p:sp>
          <p:nvSpPr>
            <p:cNvPr id="32" name="Rectangle 31"/>
            <p:cNvSpPr/>
            <p:nvPr/>
          </p:nvSpPr>
          <p:spPr>
            <a:xfrm>
              <a:off x="74676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6" name="Picture 85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2032318" y="5174367"/>
              <a:ext cx="4974971" cy="803759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628650" y="4999353"/>
            <a:ext cx="7726380" cy="1199808"/>
            <a:chOff x="628650" y="4999353"/>
            <a:chExt cx="7726380" cy="1199808"/>
          </a:xfrm>
        </p:grpSpPr>
        <p:sp>
          <p:nvSpPr>
            <p:cNvPr id="41" name="Rectangle 40"/>
            <p:cNvSpPr/>
            <p:nvPr/>
          </p:nvSpPr>
          <p:spPr>
            <a:xfrm>
              <a:off x="62865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0" name="Picture 49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/>
            <a:stretch>
              <a:fillRect/>
            </a:stretch>
          </p:blipFill>
          <p:spPr>
            <a:xfrm>
              <a:off x="2588346" y="5165694"/>
              <a:ext cx="4423608" cy="808003"/>
            </a:xfrm>
            <a:prstGeom prst="rect">
              <a:avLst/>
            </a:prstGeom>
          </p:spPr>
        </p:pic>
      </p:grpSp>
      <p:pic>
        <p:nvPicPr>
          <p:cNvPr id="46" name="Picture 4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300207" y="1436915"/>
            <a:ext cx="4093265" cy="1202100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2413090" y="5647710"/>
            <a:ext cx="350520" cy="292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Lightning Bolt 56"/>
          <p:cNvSpPr/>
          <p:nvPr/>
        </p:nvSpPr>
        <p:spPr>
          <a:xfrm>
            <a:off x="1143000" y="3307080"/>
            <a:ext cx="685800" cy="1036320"/>
          </a:xfrm>
          <a:prstGeom prst="lightningBolt">
            <a:avLst/>
          </a:prstGeom>
          <a:solidFill>
            <a:srgbClr val="ED7D31">
              <a:alpha val="65098"/>
            </a:srgbClr>
          </a:solidFill>
          <a:ln>
            <a:solidFill>
              <a:srgbClr val="AE5A21">
                <a:alpha val="69020"/>
              </a:srgb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8" name="Group 67"/>
          <p:cNvGrpSpPr/>
          <p:nvPr/>
        </p:nvGrpSpPr>
        <p:grpSpPr>
          <a:xfrm>
            <a:off x="677639" y="4999353"/>
            <a:ext cx="7795501" cy="1199808"/>
            <a:chOff x="677639" y="4999353"/>
            <a:chExt cx="7795501" cy="1199808"/>
          </a:xfrm>
        </p:grpSpPr>
        <p:sp>
          <p:nvSpPr>
            <p:cNvPr id="59" name="Rectangle 58"/>
            <p:cNvSpPr/>
            <p:nvPr/>
          </p:nvSpPr>
          <p:spPr>
            <a:xfrm>
              <a:off x="74676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67" name="Picture 66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9"/>
            <a:stretch>
              <a:fillRect/>
            </a:stretch>
          </p:blipFill>
          <p:spPr>
            <a:xfrm>
              <a:off x="677639" y="5165694"/>
              <a:ext cx="6329197" cy="820869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91441" y="3051398"/>
            <a:ext cx="4436613" cy="1426885"/>
            <a:chOff x="91441" y="3051398"/>
            <a:chExt cx="4436613" cy="1426885"/>
          </a:xfrm>
        </p:grpSpPr>
        <p:sp>
          <p:nvSpPr>
            <p:cNvPr id="70" name="Rectangle 69"/>
            <p:cNvSpPr/>
            <p:nvPr/>
          </p:nvSpPr>
          <p:spPr>
            <a:xfrm>
              <a:off x="91441" y="3051398"/>
              <a:ext cx="3337559" cy="1426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14" name="Picture 13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0"/>
            <a:stretch>
              <a:fillRect/>
            </a:stretch>
          </p:blipFill>
          <p:spPr>
            <a:xfrm>
              <a:off x="308611" y="3396801"/>
              <a:ext cx="4219443" cy="750947"/>
            </a:xfrm>
            <a:prstGeom prst="rect">
              <a:avLst/>
            </a:prstGeom>
          </p:spPr>
        </p:pic>
      </p:grpSp>
      <p:sp>
        <p:nvSpPr>
          <p:cNvPr id="80" name="Date Placeholder 7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81" name="Footer Placeholder 8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1052950" y="4862947"/>
            <a:ext cx="68432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56212" y="4273025"/>
            <a:ext cx="3446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if it were true, we would have a 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gradual system without runtime checks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21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7" grpId="0" animBg="1"/>
      <p:bldP spid="91" grpId="0"/>
      <p:bldP spid="91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44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274060" y="4710668"/>
            <a:ext cx="2590800" cy="369332"/>
            <a:chOff x="3274060" y="4710668"/>
            <a:chExt cx="2590800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3274060" y="47106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lifting</a:t>
              </a:r>
              <a:endParaRPr lang="de-DE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274060" y="50419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274060" y="4327559"/>
            <a:ext cx="2590800" cy="369332"/>
            <a:chOff x="3274060" y="4327559"/>
            <a:chExt cx="2590800" cy="369332"/>
          </a:xfrm>
        </p:grpSpPr>
        <p:sp>
          <p:nvSpPr>
            <p:cNvPr id="34" name="TextBox 33"/>
            <p:cNvSpPr txBox="1"/>
            <p:nvPr/>
          </p:nvSpPr>
          <p:spPr>
            <a:xfrm>
              <a:off x="3274060" y="43275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274060" y="4658791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274060" y="5115543"/>
            <a:ext cx="2590800" cy="369332"/>
            <a:chOff x="3274060" y="5115543"/>
            <a:chExt cx="2590800" cy="369332"/>
          </a:xfrm>
        </p:grpSpPr>
        <p:sp>
          <p:nvSpPr>
            <p:cNvPr id="39" name="TextBox 38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70909" y="5709113"/>
            <a:ext cx="2590800" cy="369332"/>
            <a:chOff x="3274060" y="5115543"/>
            <a:chExt cx="2590800" cy="369332"/>
          </a:xfrm>
        </p:grpSpPr>
        <p:sp>
          <p:nvSpPr>
            <p:cNvPr id="43" name="TextBox 42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runtime check injection</a:t>
              </a:r>
              <a:endParaRPr lang="de-DE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03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Gradual Verification – Put to the Test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45</a:t>
            </a:fld>
            <a:endParaRPr lang="de-DE"/>
          </a:p>
        </p:txBody>
      </p:sp>
      <p:pic>
        <p:nvPicPr>
          <p:cNvPr id="30" name="Picture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84856" y="1571817"/>
            <a:ext cx="7776416" cy="110187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48515" y="3117562"/>
            <a:ext cx="1486275" cy="78000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8515" y="4233948"/>
            <a:ext cx="717569" cy="77888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83197" y="3159753"/>
            <a:ext cx="72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a)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148516" y="5348167"/>
            <a:ext cx="2874011" cy="78293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472915" y="3204255"/>
            <a:ext cx="4190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“good” (information carried over)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3197" y="4280439"/>
            <a:ext cx="72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b)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7055" y="5401125"/>
            <a:ext cx="72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c)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72916" y="4268456"/>
            <a:ext cx="4330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“too weak” (could prove invalid triples)</a:t>
            </a:r>
          </a:p>
          <a:p>
            <a:r>
              <a:rPr lang="en-US" sz="2000" dirty="0"/>
              <a:t>idea: try to be as precise as possible</a:t>
            </a:r>
            <a:endParaRPr lang="de-DE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4472916" y="5436443"/>
            <a:ext cx="4190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“too strict” (Hoare triple invalid)</a:t>
            </a:r>
          </a:p>
          <a:p>
            <a:r>
              <a:rPr lang="en-US" sz="2000" dirty="0"/>
              <a:t>idea: try to produce valid Hoare triple</a:t>
            </a:r>
            <a:endParaRPr lang="de-DE" sz="2000" dirty="0"/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77055" y="1292906"/>
            <a:ext cx="7295345" cy="1052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tangle 37"/>
          <p:cNvSpPr/>
          <p:nvPr/>
        </p:nvSpPr>
        <p:spPr>
          <a:xfrm>
            <a:off x="7735641" y="1918506"/>
            <a:ext cx="872836" cy="621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Box 38"/>
          <p:cNvSpPr txBox="1"/>
          <p:nvPr/>
        </p:nvSpPr>
        <p:spPr>
          <a:xfrm>
            <a:off x="4472915" y="6047456"/>
            <a:ext cx="3951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if we could decide that we would not be here</a:t>
            </a:r>
            <a:endParaRPr lang="de-DE" sz="160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4486770" y="5957456"/>
            <a:ext cx="40022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52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6" grpId="0"/>
      <p:bldP spid="27" grpId="0"/>
      <p:bldP spid="28" grpId="0"/>
      <p:bldP spid="29" grpId="0"/>
      <p:bldP spid="37" grpId="0" animBg="1"/>
      <p:bldP spid="38" grpId="0" animBg="1"/>
      <p:bldP spid="3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Deterministic Lifting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44625"/>
            <a:ext cx="7886700" cy="42612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treat static Hoare logic as (multivalued)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…and then lift that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can derive gradual lifting (that’s still what the verifier needs)</a:t>
            </a:r>
          </a:p>
          <a:p>
            <a:pPr lvl="1"/>
            <a:r>
              <a:rPr lang="en-US" dirty="0"/>
              <a:t>deterministic verifier</a:t>
            </a:r>
          </a:p>
          <a:p>
            <a:pPr lvl="1"/>
            <a:r>
              <a:rPr lang="en-US" dirty="0"/>
              <a:t>stronger, assertion-free notion of soundness</a:t>
            </a:r>
          </a:p>
          <a:p>
            <a:pPr lvl="1"/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306918" y="2414491"/>
            <a:ext cx="4937143" cy="2529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306920" y="2884388"/>
            <a:ext cx="4921714" cy="295774"/>
          </a:xfrm>
          <a:prstGeom prst="rect">
            <a:avLst/>
          </a:prstGeom>
        </p:spPr>
      </p:pic>
      <p:sp>
        <p:nvSpPr>
          <p:cNvPr id="14" name="Arc 13"/>
          <p:cNvSpPr/>
          <p:nvPr/>
        </p:nvSpPr>
        <p:spPr>
          <a:xfrm rot="10800000" flipV="1">
            <a:off x="1844040" y="2514599"/>
            <a:ext cx="462878" cy="495833"/>
          </a:xfrm>
          <a:prstGeom prst="arc">
            <a:avLst>
              <a:gd name="adj1" fmla="val 16200000"/>
              <a:gd name="adj2" fmla="val 5556153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306918" y="3713673"/>
            <a:ext cx="5039336" cy="321770"/>
          </a:xfrm>
          <a:prstGeom prst="rect">
            <a:avLst/>
          </a:prstGeom>
        </p:spPr>
      </p:pic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46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703180" y="1187235"/>
            <a:ext cx="7481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don’t even present the gradual verifier with choices in the first place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23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47</a:t>
            </a:fld>
            <a:endParaRPr lang="de-DE"/>
          </a:p>
        </p:txBody>
      </p:sp>
      <p:grpSp>
        <p:nvGrpSpPr>
          <p:cNvPr id="32" name="Group 31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4" y="1586545"/>
              <a:ext cx="4078718" cy="319955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981448" y="4256854"/>
              <a:ext cx="7282820" cy="333282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131496" y="2487977"/>
              <a:ext cx="6264000" cy="726851"/>
            </a:xfrm>
            <a:prstGeom prst="rect">
              <a:avLst/>
            </a:prstGeom>
          </p:spPr>
        </p:pic>
      </p:grp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66385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2"/>
            <a:ext cx="7886700" cy="1071788"/>
          </a:xfrm>
        </p:spPr>
        <p:txBody>
          <a:bodyPr/>
          <a:lstStyle/>
          <a:p>
            <a:r>
              <a:rPr lang="en-US" dirty="0"/>
              <a:t>Deterministic Lifting –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HAssign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48</a:t>
            </a:fld>
            <a:endParaRPr lang="de-DE"/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18672" y="2231658"/>
            <a:ext cx="3669333" cy="5516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61905" y="3578020"/>
            <a:ext cx="4620190" cy="1715810"/>
          </a:xfrm>
          <a:prstGeom prst="rect">
            <a:avLst/>
          </a:prstGeom>
        </p:spPr>
      </p:pic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45522" y="3214255"/>
            <a:ext cx="10844509" cy="2343725"/>
            <a:chOff x="545522" y="3214255"/>
            <a:chExt cx="10844509" cy="2343725"/>
          </a:xfrm>
        </p:grpSpPr>
        <p:sp>
          <p:nvSpPr>
            <p:cNvPr id="24" name="Rectangle 23"/>
            <p:cNvSpPr/>
            <p:nvPr/>
          </p:nvSpPr>
          <p:spPr>
            <a:xfrm>
              <a:off x="1634836" y="3214255"/>
              <a:ext cx="5569528" cy="1191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5522" y="3721701"/>
              <a:ext cx="4913169" cy="1191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476862" y="4366490"/>
              <a:ext cx="4913169" cy="1191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73491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2"/>
            <a:ext cx="7886700" cy="1071788"/>
          </a:xfrm>
        </p:spPr>
        <p:txBody>
          <a:bodyPr/>
          <a:lstStyle/>
          <a:p>
            <a:r>
              <a:rPr lang="en-US" dirty="0"/>
              <a:t>Deterministic Lifting –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HAssert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49</a:t>
            </a:fld>
            <a:endParaRPr lang="de-DE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94395" y="2166820"/>
            <a:ext cx="3571810" cy="615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728190" y="3512344"/>
            <a:ext cx="3689191" cy="1671091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582351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 – Drawbacks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</a:t>
            </a:r>
            <a:r>
              <a:rPr lang="en-US" b="1" dirty="0"/>
              <a:t>at runtime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825625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runtime overhead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3464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additional efforts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2498" y="28672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pot. late detection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3453225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50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4"/>
              <a:ext cx="6468740" cy="688458"/>
            </a:xfrm>
            <a:prstGeom prst="rect">
              <a:avLst/>
            </a:prstGeom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41029997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102172" y="3079217"/>
            <a:ext cx="4943116" cy="11063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2"/>
            <a:ext cx="7886700" cy="1071788"/>
          </a:xfrm>
        </p:spPr>
        <p:txBody>
          <a:bodyPr/>
          <a:lstStyle/>
          <a:p>
            <a:r>
              <a:rPr lang="en-US" dirty="0"/>
              <a:t>Deterministic Lifting –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HSeq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51</a:t>
            </a:fld>
            <a:endParaRPr lang="de-DE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109524" y="1803507"/>
            <a:ext cx="4924952" cy="926476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107077" y="3079217"/>
            <a:ext cx="7210697" cy="1635616"/>
            <a:chOff x="1188720" y="3628715"/>
            <a:chExt cx="7210697" cy="1635616"/>
          </a:xfrm>
        </p:grpSpPr>
        <p:sp>
          <p:nvSpPr>
            <p:cNvPr id="15" name="Rectangle 14"/>
            <p:cNvSpPr/>
            <p:nvPr/>
          </p:nvSpPr>
          <p:spPr>
            <a:xfrm>
              <a:off x="1188720" y="3628715"/>
              <a:ext cx="7210697" cy="16356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" name="Picture 1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203043" y="3945995"/>
              <a:ext cx="4737912" cy="752248"/>
            </a:xfrm>
            <a:prstGeom prst="rect">
              <a:avLst/>
            </a:prstGeom>
          </p:spPr>
        </p:pic>
      </p:grp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506478" y="4685807"/>
            <a:ext cx="6411893" cy="1072744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1121773" y="4653689"/>
            <a:ext cx="7210697" cy="1635616"/>
            <a:chOff x="1121773" y="4653689"/>
            <a:chExt cx="7210697" cy="1635616"/>
          </a:xfrm>
        </p:grpSpPr>
        <p:sp>
          <p:nvSpPr>
            <p:cNvPr id="27" name="Rectangle 26"/>
            <p:cNvSpPr/>
            <p:nvPr/>
          </p:nvSpPr>
          <p:spPr>
            <a:xfrm>
              <a:off x="1121773" y="4653689"/>
              <a:ext cx="7210697" cy="16356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8" name="Picture 2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1345808" y="5438269"/>
              <a:ext cx="5855733" cy="320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786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Thesis: Gradual Verification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52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628650" y="1584850"/>
            <a:ext cx="7886700" cy="4473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b="1" dirty="0"/>
              <a:t>Lemma 1:</a:t>
            </a:r>
          </a:p>
          <a:p>
            <a:endParaRPr lang="en-US" sz="2400" dirty="0"/>
          </a:p>
          <a:p>
            <a:r>
              <a:rPr lang="en-US" sz="2400" dirty="0"/>
              <a:t>One can apply the concepts of AGT to static verification.</a:t>
            </a:r>
          </a:p>
          <a:p>
            <a:r>
              <a:rPr lang="en-US" sz="2400" dirty="0"/>
              <a:t>Using gradual lifting (based on abstract interpretation) the semantics can be extended to deal with gradual formulas.</a:t>
            </a:r>
          </a:p>
          <a:p>
            <a:endParaRPr lang="en-US" sz="2400" dirty="0"/>
          </a:p>
          <a:p>
            <a:r>
              <a:rPr lang="en-US" sz="2400" dirty="0"/>
              <a:t>Soundness of the resulting system can be achieved by injecting a runtime check for every application of the gradual Hoare logic.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63404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Thesis: Gradual Verification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53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628650" y="1584850"/>
            <a:ext cx="7886700" cy="4473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b="1" dirty="0"/>
              <a:t>Lemma 2:</a:t>
            </a:r>
          </a:p>
          <a:p>
            <a:endParaRPr lang="en-US" sz="2400" dirty="0"/>
          </a:p>
          <a:p>
            <a:r>
              <a:rPr lang="en-US" sz="2000" dirty="0"/>
              <a:t>The verifier is in a dilemma because of non-determinism of the gradual Hoare logic. More specifically, it can be hard to choose reasonable instantiations for free variables during proofs.</a:t>
            </a:r>
          </a:p>
          <a:p>
            <a:endParaRPr lang="en-US" sz="2000" dirty="0"/>
          </a:p>
          <a:p>
            <a:r>
              <a:rPr lang="en-US" sz="2000" dirty="0"/>
              <a:t>We propose “deterministic lifting”, an approach that obtains gradual functions from non-gradual predicates, thus removing any non-determinism associated with the use of predicates in Hoare logic.</a:t>
            </a:r>
          </a:p>
          <a:p>
            <a:endParaRPr lang="en-US" sz="2400" dirty="0"/>
          </a:p>
          <a:p>
            <a:r>
              <a:rPr lang="en-US" sz="2000" dirty="0"/>
              <a:t>Gradual liftings can be obtained from deterministic liftings, enabling the gradual verifier to make use of deterministic liftings.</a:t>
            </a:r>
          </a:p>
        </p:txBody>
      </p:sp>
    </p:spTree>
    <p:extLst>
      <p:ext uri="{BB962C8B-B14F-4D97-AF65-F5344CB8AC3E}">
        <p14:creationId xmlns:p14="http://schemas.microsoft.com/office/powerpoint/2010/main" val="42253553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Thesis: Gradual Verification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54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628650" y="1584850"/>
            <a:ext cx="7886700" cy="4473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b="1" dirty="0"/>
              <a:t>Lemma 3:</a:t>
            </a:r>
          </a:p>
          <a:p>
            <a:endParaRPr lang="en-US" sz="2400" dirty="0"/>
          </a:p>
          <a:p>
            <a:r>
              <a:rPr lang="en-US" sz="2400" dirty="0"/>
              <a:t>Based on deterministic liftings, we present a stronger notion of soundness, which does not rely on injection of runtime checks.</a:t>
            </a:r>
          </a:p>
          <a:p>
            <a:endParaRPr lang="en-US" sz="2400" dirty="0"/>
          </a:p>
          <a:p>
            <a:r>
              <a:rPr lang="en-US" sz="2400" dirty="0"/>
              <a:t>We give sufficient criteria for gradual verification systems to satisfy this stronger notion of soundness.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46170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55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628649" y="1436916"/>
            <a:ext cx="7886701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Obtaining a Gradual Lifting</a:t>
            </a: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39046" y="3971891"/>
            <a:ext cx="6084259" cy="806205"/>
          </a:xfrm>
          <a:prstGeom prst="rect">
            <a:avLst/>
          </a:prstGeom>
        </p:spPr>
      </p:pic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41331" y="2192046"/>
            <a:ext cx="4937143" cy="25295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39046" y="3031331"/>
            <a:ext cx="5025985" cy="31513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139047" y="5351248"/>
            <a:ext cx="5901761" cy="317711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H="1">
            <a:off x="3609902" y="2499862"/>
            <a:ext cx="1" cy="549757"/>
          </a:xfrm>
          <a:prstGeom prst="straightConnector1">
            <a:avLst/>
          </a:prstGeom>
          <a:ln w="28575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52038" y="2563933"/>
            <a:ext cx="29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 obtain deterministic lifting</a:t>
            </a:r>
            <a:endParaRPr lang="de-DE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3609902" y="3422825"/>
            <a:ext cx="1" cy="549757"/>
          </a:xfrm>
          <a:prstGeom prst="straightConnector1">
            <a:avLst/>
          </a:prstGeom>
          <a:ln w="28575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52038" y="3486896"/>
            <a:ext cx="2397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 derive gradual lifting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01906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56</a:t>
            </a:fld>
            <a:endParaRPr lang="de-DE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83230" y="1969620"/>
            <a:ext cx="7776416" cy="11018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01226" y="4685870"/>
            <a:ext cx="7941547" cy="95030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91889" y="1507955"/>
            <a:ext cx="1005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before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1889" y="3893481"/>
            <a:ext cx="726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now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417253" y="3699811"/>
            <a:ext cx="8336079" cy="2214746"/>
            <a:chOff x="417253" y="3699811"/>
            <a:chExt cx="8336079" cy="2214746"/>
          </a:xfrm>
        </p:grpSpPr>
        <p:grpSp>
          <p:nvGrpSpPr>
            <p:cNvPr id="63" name="Group 62"/>
            <p:cNvGrpSpPr/>
            <p:nvPr>
              <p:custDataLst>
                <p:tags r:id="rId3"/>
              </p:custDataLst>
            </p:nvPr>
          </p:nvGrpSpPr>
          <p:grpSpPr>
            <a:xfrm>
              <a:off x="417253" y="3766044"/>
              <a:ext cx="8336079" cy="2148513"/>
              <a:chOff x="417253" y="3766044"/>
              <a:chExt cx="8336079" cy="2148513"/>
            </a:xfrm>
          </p:grpSpPr>
          <p:grpSp>
            <p:nvGrpSpPr>
              <p:cNvPr id="62" name="Group 61"/>
              <p:cNvGrpSpPr/>
              <p:nvPr>
                <p:custDataLst>
                  <p:tags r:id="rId4"/>
                </p:custDataLst>
              </p:nvPr>
            </p:nvGrpSpPr>
            <p:grpSpPr>
              <a:xfrm>
                <a:off x="417253" y="3894260"/>
                <a:ext cx="8336079" cy="2020297"/>
                <a:chOff x="417253" y="3894260"/>
                <a:chExt cx="8336079" cy="2020297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17253" y="3930224"/>
                  <a:ext cx="8336079" cy="19396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61" name="Picture 60"/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2013" y="4686651"/>
                  <a:ext cx="7295195" cy="1227906"/>
                </a:xfrm>
                <a:prstGeom prst="rect">
                  <a:avLst/>
                </a:prstGeom>
              </p:spPr>
            </p:pic>
            <p:sp>
              <p:nvSpPr>
                <p:cNvPr id="22" name="TextBox 21"/>
                <p:cNvSpPr txBox="1"/>
                <p:nvPr/>
              </p:nvSpPr>
              <p:spPr>
                <a:xfrm>
                  <a:off x="692672" y="3894260"/>
                  <a:ext cx="41765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now   with                                       </a:t>
                  </a:r>
                  <a:endParaRPr lang="de-DE" sz="24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p:grpSp>
          <p:pic>
            <p:nvPicPr>
              <p:cNvPr id="25" name="Picture 24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2"/>
              <a:stretch>
                <a:fillRect/>
              </a:stretch>
            </p:blipFill>
            <p:spPr>
              <a:xfrm>
                <a:off x="2325836" y="3766044"/>
                <a:ext cx="2281390" cy="675492"/>
              </a:xfrm>
              <a:prstGeom prst="rect">
                <a:avLst/>
              </a:prstGeom>
            </p:spPr>
          </p:pic>
        </p:grpSp>
        <p:sp>
          <p:nvSpPr>
            <p:cNvPr id="27" name="Double Bracket 26"/>
            <p:cNvSpPr/>
            <p:nvPr/>
          </p:nvSpPr>
          <p:spPr>
            <a:xfrm>
              <a:off x="1418755" y="3699811"/>
              <a:ext cx="3402627" cy="905905"/>
            </a:xfrm>
            <a:prstGeom prst="bracketPair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2325836" y="3699811"/>
            <a:ext cx="2281390" cy="835447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15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506127"/>
            <a:ext cx="7886700" cy="2617582"/>
          </a:xfrm>
        </p:spPr>
        <p:txBody>
          <a:bodyPr/>
          <a:lstStyle/>
          <a:p>
            <a:r>
              <a:rPr lang="en-US" dirty="0"/>
              <a:t>very helpful for optimizations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57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Johannes Bader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Gradual Verification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628649" y="1436916"/>
            <a:ext cx="7886701" cy="1754326"/>
            <a:chOff x="628649" y="1436916"/>
            <a:chExt cx="7886701" cy="1754326"/>
          </a:xfrm>
        </p:grpSpPr>
        <p:sp>
          <p:nvSpPr>
            <p:cNvPr id="20" name="TextBox 19"/>
            <p:cNvSpPr txBox="1"/>
            <p:nvPr/>
          </p:nvSpPr>
          <p:spPr>
            <a:xfrm>
              <a:off x="628649" y="1436916"/>
              <a:ext cx="7886701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Soundness</a:t>
              </a: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119" name="Picture 118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2688356" y="1944560"/>
              <a:ext cx="4215869" cy="748164"/>
            </a:xfrm>
            <a:prstGeom prst="rect">
              <a:avLst/>
            </a:prstGeom>
          </p:spPr>
        </p:pic>
      </p:grpSp>
      <p:grpSp>
        <p:nvGrpSpPr>
          <p:cNvPr id="117" name="Group 116"/>
          <p:cNvGrpSpPr/>
          <p:nvPr/>
        </p:nvGrpSpPr>
        <p:grpSpPr>
          <a:xfrm>
            <a:off x="628647" y="1436916"/>
            <a:ext cx="7886701" cy="1754326"/>
            <a:chOff x="628647" y="1436916"/>
            <a:chExt cx="7886701" cy="1754326"/>
          </a:xfrm>
        </p:grpSpPr>
        <p:sp>
          <p:nvSpPr>
            <p:cNvPr id="22" name="TextBox 21"/>
            <p:cNvSpPr txBox="1"/>
            <p:nvPr/>
          </p:nvSpPr>
          <p:spPr>
            <a:xfrm>
              <a:off x="628647" y="1436916"/>
              <a:ext cx="7886701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Soundness</a:t>
              </a: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116" name="Picture 115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3527587" y="1947591"/>
              <a:ext cx="2872266" cy="839068"/>
            </a:xfrm>
            <a:prstGeom prst="rect">
              <a:avLst/>
            </a:prstGeom>
          </p:spPr>
        </p:pic>
      </p:grpSp>
      <p:pic>
        <p:nvPicPr>
          <p:cNvPr id="36" name="Picture 3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71978" y="5401919"/>
            <a:ext cx="5111206" cy="29876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65926" y="4163704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y := 2</a:t>
            </a:r>
          </a:p>
          <a:p>
            <a:r>
              <a:rPr lang="en-US" dirty="0">
                <a:latin typeface="Consolas" panose="020B0609020204030204" pitchFamily="49" charset="0"/>
              </a:rPr>
              <a:t>x := 3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dirty="0">
                <a:latin typeface="Consolas" panose="020B0609020204030204" pitchFamily="49" charset="0"/>
              </a:rPr>
              <a:t> (y = 2) ∧ (a = 5);</a:t>
            </a:r>
            <a:endParaRPr lang="de-DE" dirty="0">
              <a:latin typeface="Consolas" panose="020B0609020204030204" pitchFamily="49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828800" y="4904508"/>
            <a:ext cx="120015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69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506127"/>
            <a:ext cx="7886700" cy="2850224"/>
          </a:xfrm>
        </p:spPr>
        <p:txBody>
          <a:bodyPr>
            <a:normAutofit/>
          </a:bodyPr>
          <a:lstStyle/>
          <a:p>
            <a:r>
              <a:rPr lang="en-US" dirty="0"/>
              <a:t>very helpful for optimizations</a:t>
            </a:r>
          </a:p>
          <a:p>
            <a:pPr>
              <a:lnSpc>
                <a:spcPct val="150000"/>
              </a:lnSpc>
            </a:pPr>
            <a:r>
              <a:rPr lang="en-US" dirty="0"/>
              <a:t>in the thesis: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criteria for gradual system to satisfy </a:t>
            </a:r>
          </a:p>
          <a:p>
            <a:pPr lvl="1"/>
            <a:r>
              <a:rPr lang="en-US" dirty="0"/>
              <a:t>criteria for a system with zero runtime overhead when all annotations are static</a:t>
            </a:r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58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Johannes Bader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Gradual Verification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8647" y="1436916"/>
            <a:ext cx="7886701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Soundness</a:t>
            </a: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924870" y="4773353"/>
            <a:ext cx="1360471" cy="2649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527587" y="1947591"/>
            <a:ext cx="2872266" cy="83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4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Dynamic Frames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59</a:t>
            </a:fld>
            <a:endParaRPr lang="de-DE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90476" y="1696184"/>
            <a:ext cx="4127293" cy="101576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90476" y="3152594"/>
            <a:ext cx="7366193" cy="10157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90476" y="4609006"/>
            <a:ext cx="4327064" cy="102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2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</a:t>
            </a:r>
            <a:r>
              <a:rPr lang="en-US" b="1" dirty="0"/>
              <a:t>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4657697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Timeline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60</a:t>
            </a:fld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-15240" y="2840843"/>
            <a:ext cx="9173059" cy="2825184"/>
            <a:chOff x="-15240" y="2775527"/>
            <a:chExt cx="9173059" cy="282518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7143" y="2775527"/>
              <a:ext cx="9164962" cy="2825184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>
              <a:off x="-15240" y="4188119"/>
              <a:ext cx="9164962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049951" y="4631255"/>
                <a:ext cx="18617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6.5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KLOC </a:t>
                </a:r>
                <a:r>
                  <a:rPr lang="en-US" sz="2400" b="1" dirty="0"/>
                  <a:t>LaTeX</a:t>
                </a:r>
                <a:endParaRPr lang="de-DE" sz="2400" b="1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951" y="4631255"/>
                <a:ext cx="1861792" cy="461665"/>
              </a:xfrm>
              <a:prstGeom prst="rect">
                <a:avLst/>
              </a:prstGeom>
              <a:blipFill>
                <a:blip r:embed="rId3"/>
                <a:stretch>
                  <a:fillRect l="-654" t="-10667" r="-4248" b="-30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582481" y="3644783"/>
                <a:ext cx="24674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4.5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KLOC </a:t>
                </a:r>
                <a:r>
                  <a:rPr lang="en-US" sz="2400" b="1" dirty="0"/>
                  <a:t>TypeScript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481" y="3644783"/>
                <a:ext cx="2467470" cy="461665"/>
              </a:xfrm>
              <a:prstGeom prst="rect">
                <a:avLst/>
              </a:prstGeom>
              <a:blipFill>
                <a:blip r:embed="rId4"/>
                <a:stretch>
                  <a:fillRect l="-743" t="-10526" r="-2970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909363" y="3644782"/>
                <a:ext cx="15533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KLOC </a:t>
                </a:r>
                <a:r>
                  <a:rPr lang="en-US" sz="2400" b="1" dirty="0"/>
                  <a:t>Coq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363" y="3644782"/>
                <a:ext cx="1553374" cy="461665"/>
              </a:xfrm>
              <a:prstGeom prst="rect">
                <a:avLst/>
              </a:prstGeom>
              <a:blipFill>
                <a:blip r:embed="rId5"/>
                <a:stretch>
                  <a:fillRect l="-784" t="-10526" r="-5490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 hidden="1"/>
          <p:cNvSpPr txBox="1"/>
          <p:nvPr/>
        </p:nvSpPr>
        <p:spPr>
          <a:xfrm>
            <a:off x="628650" y="4623251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https://github.com/olydis/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GradVerThesis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de-DE" sz="2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 hidden="1"/>
          <p:cNvSpPr txBox="1"/>
          <p:nvPr/>
        </p:nvSpPr>
        <p:spPr>
          <a:xfrm>
            <a:off x="628650" y="2166901"/>
            <a:ext cx="4980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https://github.com/olydis/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GradVer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de-DE" sz="2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58199" y="2199841"/>
            <a:ext cx="50858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>
                <a:solidFill>
                  <a:srgbClr val="0070C0"/>
                </a:solidFill>
                <a:latin typeface="Consolas" panose="020B0609020204030204" pitchFamily="49" charset="0"/>
              </a:rPr>
              <a:t>olydis.github.io/</a:t>
            </a:r>
            <a:r>
              <a:rPr lang="en-US" sz="1600" u="sng" dirty="0" err="1">
                <a:solidFill>
                  <a:srgbClr val="0070C0"/>
                </a:solidFill>
                <a:latin typeface="Consolas" panose="020B0609020204030204" pitchFamily="49" charset="0"/>
              </a:rPr>
              <a:t>GradVer</a:t>
            </a:r>
            <a:r>
              <a:rPr lang="en-US" sz="1600" u="sng" dirty="0">
                <a:solidFill>
                  <a:srgbClr val="0070C0"/>
                </a:solidFill>
                <a:latin typeface="Consolas" panose="020B0609020204030204" pitchFamily="49" charset="0"/>
              </a:rPr>
              <a:t>/</a:t>
            </a:r>
            <a:r>
              <a:rPr lang="en-US" sz="1600" u="sng" dirty="0" err="1">
                <a:solidFill>
                  <a:srgbClr val="0070C0"/>
                </a:solidFill>
                <a:latin typeface="Consolas" panose="020B0609020204030204" pitchFamily="49" charset="0"/>
              </a:rPr>
              <a:t>impl</a:t>
            </a:r>
            <a:r>
              <a:rPr lang="en-US" sz="1600" u="sng" dirty="0">
                <a:solidFill>
                  <a:srgbClr val="0070C0"/>
                </a:solidFill>
                <a:latin typeface="Consolas" panose="020B0609020204030204" pitchFamily="49" charset="0"/>
              </a:rPr>
              <a:t>/HTML5  </a:t>
            </a:r>
            <a:endParaRPr lang="de-DE" sz="1600" u="sng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8649" y="2150519"/>
            <a:ext cx="4596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Design &amp; Implementation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github.com/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olydis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GradVer</a:t>
            </a:r>
            <a:endParaRPr lang="de-DE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8649" y="4943760"/>
            <a:ext cx="3663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b="1" dirty="0">
                <a:solidFill>
                  <a:prstClr val="white">
                    <a:lumMod val="50000"/>
                  </a:prstClr>
                </a:solidFill>
              </a:rPr>
              <a:t>Documentation</a:t>
            </a:r>
          </a:p>
          <a:p>
            <a:pPr lvl="0"/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</a:rPr>
              <a:t>github.com/</a:t>
            </a:r>
            <a:r>
              <a:rPr lang="en-US" sz="1600" dirty="0" err="1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</a:rPr>
              <a:t>olydis</a:t>
            </a:r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</a:rPr>
              <a:t>GradVerThesis</a:t>
            </a:r>
            <a:endParaRPr lang="de-DE" sz="2000" dirty="0">
              <a:solidFill>
                <a:prstClr val="white">
                  <a:lumMod val="50000"/>
                </a:prst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52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 – Drawbacks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</a:t>
            </a:r>
            <a:r>
              <a:rPr lang="en-US" b="1" dirty="0"/>
              <a:t>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987744"/>
            <a:ext cx="2592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limited expressiveness</a:t>
            </a:r>
          </a:p>
          <a:p>
            <a:r>
              <a:rPr lang="en-US" sz="400" dirty="0">
                <a:solidFill>
                  <a:srgbClr val="C00000"/>
                </a:solidFill>
              </a:rPr>
              <a:t> </a:t>
            </a:r>
            <a:endParaRPr lang="en-US" sz="300" dirty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decidability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857748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annotation overhead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3930194"/>
            <a:ext cx="78867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old(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 –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81589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“relaxed” static verification (warnings on failure)</a:t>
            </a:r>
          </a:p>
          <a:p>
            <a:r>
              <a:rPr lang="en-US" dirty="0"/>
              <a:t>turn contracts into runtime assertions (“patch”)</a:t>
            </a:r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8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48972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" y="-1"/>
            <a:ext cx="9144001" cy="1690689"/>
          </a:xfrm>
          <a:prstGeom prst="rect">
            <a:avLst/>
          </a:prstGeom>
          <a:gradFill flip="none" rotWithShape="1">
            <a:gsLst>
              <a:gs pos="78000">
                <a:schemeClr val="bg1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5626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,7499213"/>
  <p:tag name="ORIGINALWIDTH" val="0,7499213"/>
  <p:tag name="OUTPUTDPI" val="600"/>
  <p:tag name="LATEXADDIN" val="\begin{filecontents}{\jobname.bib}&#10;@inproceedings{Garcia:2016:AGT:2837614.2837670,&#10; author = {Garcia, Ronald and Clark, Alison M. and Tanter, \'{E}ric},&#10; title = {Abstracting Gradual Typing},&#10; booktitle = {Proceedings of the 43rd Annual ACM SIGPLAN-SIGACT Symposium on Principles of Programming Languages},&#10; series = {POPL '16},&#10; year = {2016},&#10; isbn = {978-1-4503-3549-2},&#10; location = {St. Petersburg, FL, USA},&#10; pages = {429--442},&#10; numpages = {14},&#10; url = {http://doi.acm.org/10.1145/2837614.2837670},&#10; doi = {10.1145/2837614.2837670},&#10; acmid = {2837670},&#10; publisher = {ACM},&#10; address = {New York, NY, USA},&#10; keywords = {abstract interpretation, gradual typing, subtyping},&#10;} &#10;\end{filecontents}&#10;&#10;\documentclass{article}&#10;\input{preamble}&#10;\usepackage[style=alphabetic]{biblatex}&#10;\addbibresource{\jobname.bib}&#10;&#10;\begin{document}&#10;\phantom{\cite{Garcia:2016:AGT:2837614.2837670}}&#10;\printbibliography&#10;\end{document}"/>
  <p:tag name="IGUANATEXSIZE" val="20"/>
  <p:tag name="IGUANATEXCURSOR" val="875"/>
  <p:tag name="TRANSPARENCY" val="True"/>
  <p:tag name="FILENAME" val=""/>
  <p:tag name="INPUTTYPE" val="0"/>
  <p:tag name="LATEXENGINEID" val="0"/>
  <p:tag name="TEMPFOLDER" val=".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99291"/>
  <p:tag name="ORIGINALWIDTH" val="31,49606"/>
  <p:tag name="OUTPUTDPI" val="600"/>
  <p:tag name="LATEXADDIN" val="\documentclass{article}&#10;\input{preamble}&#10;\begin{document}&#10;&#10;\begin{align*}&#10;{f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463,442"/>
  <p:tag name="OUTPUTDPI" val="600"/>
  <p:tag name="LATEXADDIN" val="\documentclass{article}&#10;\input{preamble}&#10;\begin{document}&#10;&#10;\begin{align*}&#10;\grad{\phi} ~::=~ \phi ~|~ \withqmGen{\phi}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856,3929"/>
  <p:tag name="OUTPUTDPI" val="600"/>
  <p:tag name="LATEXADDIN" val="\documentclass{article}&#10;\input{preamble}&#10;\begin{document}&#10;&#10;\begin{align*}&#10;{\grad{f}(\withqmGen{\phi}) = \withqmGen{\phiAnd{$\phi$}{\phiEq{x}{3}}}}&#10;\end{align*}&#10;&#10;\end{document}"/>
  <p:tag name="IGUANATEXSIZE" val="28"/>
  <p:tag name="IGUANATEXCURSOR" val="114"/>
  <p:tag name="TRANSPARENCY" val="True"/>
  <p:tag name="FILENAME" val=""/>
  <p:tag name="INPUTTYPE" val="0"/>
  <p:tag name="LATEXENGINEID" val="0"/>
  <p:tag name="TEMPFOLDER" val=".\temp\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566,1792"/>
  <p:tag name="OUTPUTDPI" val="600"/>
  <p:tag name="LATEXADDIN" val="\documentclass{article}&#10;\input{preamble}&#10;\begin{document}&#10;&#10;\begin{align*}&#10;{\grad{f}(\phi) = \phiAnd{$\phi$}{\phiEq{x}{3}}}&#10;\end{align*}&#10;&#10;\end{document}"/>
  <p:tag name="IGUANATEXSIZE" val="28"/>
  <p:tag name="IGUANATEXCURSOR" val="92"/>
  <p:tag name="TRANSPARENCY" val="True"/>
  <p:tag name="FILENAME" val=""/>
  <p:tag name="INPUTTYPE" val="0"/>
  <p:tag name="LATEXENGINEID" val="0"/>
  <p:tag name="TEMPFOLDER" val=".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566,1792"/>
  <p:tag name="OUTPUTDPI" val="600"/>
  <p:tag name="LATEXADDIN" val="\documentclass{article}&#10;\input{preamble}&#10;\begin{document}&#10;&#10;\begin{align*}&#10;{f(\phi) = \phiAnd{$\phi$}{\phiEq{x}{3}}}&#10;\end{align*}&#10;&#10;\end{document}"/>
  <p:tag name="IGUANATEXSIZE" val="28"/>
  <p:tag name="IGUANATEXCURSOR" val="115"/>
  <p:tag name="TRANSPARENCY" val="True"/>
  <p:tag name="FILENAME" val=""/>
  <p:tag name="INPUTTYPE" val="0"/>
  <p:tag name="LATEXENGINEID" val="0"/>
  <p:tag name="TEMPFOLDER" val=".\temp\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44,9194"/>
  <p:tag name="OUTPUTDPI" val="600"/>
  <p:tag name="LATEXADDIN" val="\documentclass{article}&#10;\input{preamble}&#10;\usepackage{xcolor}&#10;\begin{document}&#10;\color{gray}&#10;$\hoare{\phi}{\ttt{int x = 3;}}{f(\phi)}$&#10;&#10;\end{document}"/>
  <p:tag name="IGUANATEXSIZE" val="28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304,087"/>
  <p:tag name="OUTPUTDPI" val="600"/>
  <p:tag name="LATEXADDIN" val="\documentclass{article}&#10;\input{preamble}&#10;\begin{document}&#10;&#10;\begin{align*}&#10;&amp;s \,~~::=~~ &#10;\sSkip ~~|~~&#10;\sVarAssign {$x$} {$e$} ~~|~~ &#10;\sAssert {$\phi$} ~~|~~ &#10;\sSeq {$s_1$} {$s_2$}\\&#10;&amp;\phi ~~::=~~ &#10;\phiTrue ~~|~~ &#10;\phiEq {$e_1$} {$e_2$} ~~|~~ &#10;\phiAnd {$\phi_1$} {$\phi_2$}&#10;\end{align*}&#10;&#10;\end{document}"/>
  <p:tag name="IGUANATEXSIZE" val="22"/>
  <p:tag name="IGUANATEXCURSOR" val="73"/>
  <p:tag name="TRANSPARENCY" val="True"/>
  <p:tag name="FILENAME" val=""/>
  <p:tag name="INPUTTYPE" val="0"/>
  <p:tag name="LATEXENGINEID" val="0"/>
  <p:tag name="TEMPFOLDER" val=".\temp\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32,9208"/>
  <p:tag name="OUTPUTDPI" val="600"/>
  <p:tag name="LATEXADDIN" val="\documentclass{article}&#10;\input{preamble}&#10;\begin{document}&#10;&#10;\begin{align*}&#10;= (\setVar \rightharpoonup \setNatZ) \times \setStmt&#10;\end{align*}&#10;&#10;\end{document}"/>
  <p:tag name="IGUANATEXSIZE" val="22"/>
  <p:tag name="IGUANATEXCURSOR" val="109"/>
  <p:tag name="TRANSPARENCY" val="True"/>
  <p:tag name="FILENAME" val=""/>
  <p:tag name="INPUTTYPE" val="0"/>
  <p:tag name="LATEXENGINEID" val="0"/>
  <p:tag name="TEMPFOLDER" val=".\temp\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169,104"/>
  <p:tag name="OUTPUTDPI" val="600"/>
  <p:tag name="LATEXADDIN" val="\documentclass{article}&#10;\input{preamble}&#10;\begin{document}&#10;&#10;\begin{align*}&#10;\langle [x \mapsto 6, y \mapsto 3], \sSeq{\sVarAssign{x}{y}}{\sAssert{\phiEq{x}{3}}} \rangle&#10;\end{align*}&#10;&#10;\end{document}"/>
  <p:tag name="IGUANATEXSIZE" val="22"/>
  <p:tag name="IGUANATEXCURSOR" val="155"/>
  <p:tag name="TRANSPARENCY" val="True"/>
  <p:tag name="FILENAME" val=""/>
  <p:tag name="INPUTTYPE" val="0"/>
  <p:tag name="LATEXENGINEID" val="0"/>
  <p:tag name="TEMPFOLDER" val=".\temp\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0,4874"/>
  <p:tag name="ORIGINALWIDTH" val="902,8871"/>
  <p:tag name="OUTPUTDPI" val="600"/>
  <p:tag name="LATEXADDIN" val="\documentclass{article}&#10;\input{preamble}&#10;\begin{document}&#10;&#10;\begin{mathpar}&#10;    \inferrule* [Right=HAssign]&#10;    {&#10;        ~&#10;    }&#10;    {&#10;        \thoare {} {\phi[e/x]} {\sVarAssign{$x$}{$e$}} {\phi}&#10;    }&#10;\end{mathpar}&#10;&#10;\end{document}"/>
  <p:tag name="IGUANATEXSIZE" val="20"/>
  <p:tag name="IGUANATEXCURSOR" val="122"/>
  <p:tag name="TRANSPARENCY" val="True"/>
  <p:tag name="FILENAME" val=""/>
  <p:tag name="INPUTTYPE" val="0"/>
  <p:tag name="LATEXENGINEID" val="0"/>
  <p:tag name="TEMPFOLDER" val=".\temp\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9,73756"/>
  <p:tag name="ORIGINALWIDTH" val="639,67"/>
  <p:tag name="OUTPUTDPI" val="600"/>
  <p:tag name="LATEXADDIN" val="\documentclass{article}&#10;\input{preamble}&#10;\begin{document}&#10;&#10;\begin{mathpar}&#10;    \inferrule* [Right=HSkip]&#10;    {&#10;        ~&#10;    }&#10;    {&#10;        \thoare {} {\phi} {\sSkip} {\phi}&#10;    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9,7188"/>
  <p:tag name="ORIGINALWIDTH" val="1169,104"/>
  <p:tag name="OUTPUTDPI" val="600"/>
  <p:tag name="LATEXADDIN" val="\documentclass{article}&#10;\input{preamble}&#10;\begin{document}&#10;&#10;\begin{gather*}&#10;\langle [x \mapsto 6, y \mapsto 3], \sSeq{\sVarAssign{x}{y}}{\sAssert{\phiEq{x}{3}}} \rangle\\&#10;\longrightarrow^{*}\\&#10;\langle [x \mapsto 3, y \mapsto 3], {\sSkip} \rangle\\&#10;\end{gather*}&#10;&#10;\end{document}"/>
  <p:tag name="IGUANATEXSIZE" val="22"/>
  <p:tag name="IGUANATEXCURSOR" val="188"/>
  <p:tag name="TRANSPARENCY" val="True"/>
  <p:tag name="FILENAME" val=""/>
  <p:tag name="INPUTTYPE" val="0"/>
  <p:tag name="LATEXENGINEID" val="0"/>
  <p:tag name="TEMPFOLDER" val=".\temp\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9,715"/>
  <p:tag name="ORIGINALWIDTH" val="1169,104"/>
  <p:tag name="OUTPUTDPI" val="600"/>
  <p:tag name="LATEXADDIN" val="\documentclass{article}&#10;\input{preamble}&#10;\begin{document}&#10;&#10;\begin{gather*}&#10;\langle [x \mapsto 6, y \mapsto 3], \sSeq{\sVarAssign{x}{y}}{\sAssert{\phiEq{x}{3}}} \rangle\\&#10;\overset{\sSeq{\sVarAssign{x}{y}}{\sAssert{\phiEq{x}{3}}}}{\longrightarrow}\\&#10;\langle [x \mapsto 3, y \mapsto 3], {\sSkip} \rangle\\&#10;\end{gather*}&#10;&#10;&#10;&#10;\end{document}"/>
  <p:tag name="IGUANATEXSIZE" val="22"/>
  <p:tag name="IGUANATEXCURSOR" val="227"/>
  <p:tag name="TRANSPARENCY" val="True"/>
  <p:tag name="FILENAME" val=""/>
  <p:tag name="INPUTTYPE" val="0"/>
  <p:tag name="LATEXENGINEID" val="0"/>
  <p:tag name="TEMPFOLDER" val=".\temp\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9805"/>
  <p:tag name="ORIGINALWIDTH" val="782,9021"/>
  <p:tag name="OUTPUTDPI" val="600"/>
  <p:tag name="LATEXADDIN" val="\documentclass{article}&#10;\input{preamble}&#10;\begin{document}&#10;&#10;\begin{align*}&#10;\evalphiGen{\langle [x \mapsto 3], s \rangle&amp;}{\phiEq{x}{3}}\\&#10;\evalphiGen{\langle [x \mapsto 4, y \mapsto 4], s \rangle&amp;}{\phiEq{y}{x}}&#10;\end{align*}&#10;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.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053,618"/>
  <p:tag name="OUTPUTDPI" val="600"/>
  <p:tag name="LATEXADDIN" val="\documentclass{article}&#10;\input{preamble}&#10;\begin{document}&#10;&#10;\begin{align*}&#10;\phiImplies{\phi_1}{\phi_2}&#10;\defiff&#10;\forall \pi.~ \evalphiGen{\pi}{\phi_1} \implies \evalphiGen{\pi}{\phi_2}&#10;\end{align*}&#10;&#10;\end{document}"/>
  <p:tag name="IGUANATEXSIZE" val="20"/>
  <p:tag name="IGUANATEXCURSOR" val="123"/>
  <p:tag name="TRANSPARENCY" val="True"/>
  <p:tag name="FILENAME" val=""/>
  <p:tag name="INPUTTYPE" val="0"/>
  <p:tag name="LATEXENGINEID" val="0"/>
  <p:tag name="TEMPFOLDER" val=".\temp\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,49378"/>
  <p:tag name="ORIGINALWIDTH" val="877,3903"/>
  <p:tag name="OUTPUTDPI" val="600"/>
  <p:tag name="LATEXADDIN" val="\documentclass{article}&#10;\input{preamble}&#10;\begin{document}&#10;&#10;\begin{align*}&#10;\phiImplies{\phiAnd{\phiEq{a}{b}}{\phiEq{b}{c}}}{\phiEq{a}{c}}&#10;\end{align*}&#10;&#10;\end{document}"/>
  <p:tag name="IGUANATEXSIZE" val="20"/>
  <p:tag name="IGUANATEXCURSOR" val="134"/>
  <p:tag name="TRANSPARENCY" val="True"/>
  <p:tag name="FILENAME" val=""/>
  <p:tag name="INPUTTYPE" val="0"/>
  <p:tag name="LATEXENGINEID" val="0"/>
  <p:tag name="TEMPFOLDER" val=".\temp\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,74276"/>
  <p:tag name="ORIGINALWIDTH" val="877,3903"/>
  <p:tag name="OUTPUTDPI" val="600"/>
  <p:tag name="LATEXADDIN" val="\documentclass{article}&#10;\input{preamble}&#10;\begin{document}&#10;&#10;\begin{align*}&#10;\phiImplies{\phiAnd{\phiEq{x}{3}}{\phiEq{y}{2}}}{\phiEq{y}{2}}&#10;\end{align*}&#10;&#10;\end{document}"/>
  <p:tag name="IGUANATEXSIZE" val="20"/>
  <p:tag name="IGUANATEXCURSOR" val="134"/>
  <p:tag name="TRANSPARENCY" val="True"/>
  <p:tag name="FILENAME" val=""/>
  <p:tag name="INPUTTYPE" val="0"/>
  <p:tag name="LATEXENGINEID" val="0"/>
  <p:tag name="TEMPFOLDER" val=".\temp\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7,9715"/>
  <p:tag name="ORIGINALWIDTH" val="1208,849"/>
  <p:tag name="OUTPUTDPI" val="600"/>
  <p:tag name="LATEXADDIN" val="\documentclass{article}&#10;\input{preamble}&#10;\begin{document}&#10;&#10;\begin{mathpar}&#10;    \inferrule* [right=HSeq]&#10;    {&#10;        \phiImplies{\phi_{q1}} {\phi_{q2}} \\\\&#10;        \thoare {} {\phi_p} {{s_1}} {\phi_{q1}} \\&#10;        \thoare {} {\phi_{q2}} {{s_2}} {\phi_r}&#10;    }&#10;    {&#10;        \thoare {} {\phi_p} {\sSeq{$s_1$}{$s_2$}} {\phi_r}&#10;    }&#10;\end{mathpar}&#10;&#10;\end{document}"/>
  <p:tag name="IGUANATEXSIZE" val="20"/>
  <p:tag name="IGUANATEXCURSOR" val="333"/>
  <p:tag name="TRANSPARENCY" val="True"/>
  <p:tag name="FILENAME" val=""/>
  <p:tag name="INPUTTYPE" val="0"/>
  <p:tag name="LATEXENGINEID" val="0"/>
  <p:tag name="TEMPFOLDER" val=".\temp\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0,4874"/>
  <p:tag name="ORIGINALWIDTH" val="902,8871"/>
  <p:tag name="OUTPUTDPI" val="600"/>
  <p:tag name="LATEXADDIN" val="\documentclass{article}&#10;\input{preamble}&#10;\begin{document}&#10;&#10;\begin{mathpar}&#10;    \inferrule* [Right=HAssign]&#10;    {&#10;        ~&#10;    }&#10;    {&#10;        \thoare {} {\phi[e/x]} {\sVarAssign{$x$}{$e$}} {\phi}&#10;    }&#10;\end{mathpar}&#10;&#10;\end{document}"/>
  <p:tag name="IGUANATEXSIZE" val="20"/>
  <p:tag name="IGUANATEXCURSOR" val="122"/>
  <p:tag name="TRANSPARENCY" val="True"/>
  <p:tag name="FILENAME" val=""/>
  <p:tag name="INPUTTYPE" val="0"/>
  <p:tag name="LATEXENGINEID" val="0"/>
  <p:tag name="TEMPFOLDER" val=".\temp\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54"/>
  <p:tag name="TRANSPARENCY" val="True"/>
  <p:tag name="FILENAME" val=""/>
  <p:tag name="INPUTTYPE" val="0"/>
  <p:tag name="LATEXENGINEID" val="0"/>
  <p:tag name="TEMPFOLDER" val=".\temp\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9,73756"/>
  <p:tag name="ORIGINALWIDTH" val="639,67"/>
  <p:tag name="OUTPUTDPI" val="600"/>
  <p:tag name="LATEXADDIN" val="\documentclass{article}&#10;\input{preamble}&#10;\begin{document}&#10;&#10;\begin{mathpar}&#10;    \inferrule* [Right=HSkip]&#10;    {&#10;        ~&#10;    }&#10;    {&#10;        \thoare {} {\phi} {\sSkip} {\phi}&#10;    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8,2302"/>
  <p:tag name="ORIGINALWIDTH" val="680,9149"/>
  <p:tag name="OUTPUTDPI" val="600"/>
  <p:tag name="LATEXADDIN" val="\documentclass{article}&#10;\input{preamble}&#10;\begin{document}&#10;&#10;\begin{mathpar}&#10;    \irdotted [Soundness]&#10;    {&#10;        \thoare {} {\phi} {s} {\phi'}&#10;    }&#10;    {&#10;        \tHoare {} {\phi} {s} {\phi'}&#10;    }&#10;\end{mathpar}&#10;&#10;\end{document}"/>
  <p:tag name="IGUANATEXSIZE" val="20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0,9636"/>
  <p:tag name="ORIGINALWIDTH" val="1005,624"/>
  <p:tag name="OUTPUTDPI" val="600"/>
  <p:tag name="LATEXADDIN" val="\documentclass{article}&#10;\input{preamble}&#10;\begin{document}&#10;&#10;\begin{gather*}&#10;\tHoare{}{\phi}{s}{\phi'}\\&#10;\defiff\\&#10;\forall \pi, \pi'.~&#10;\sstepConsume{s}{\pi}{\pi'}&#10;\wedge&#10;\evalphiGen{\pi}{\phi}&#10;\implies&#10;\evalphiGen{\pi'}{\phi'}&#10;\end{gather*}&#10;&#10;\end{document}"/>
  <p:tag name="IGUANATEXSIZE" val="20"/>
  <p:tag name="IGUANATEXCURSOR" val="223"/>
  <p:tag name="TRANSPARENCY" val="True"/>
  <p:tag name="FILENAME" val=""/>
  <p:tag name="INPUTTYPE" val="0"/>
  <p:tag name="LATEXENGINEID" val="0"/>
  <p:tag name="TEMPFOLDER" val=".\temp\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4,49197"/>
  <p:tag name="ORIGINALWIDTH" val="629,1713"/>
  <p:tag name="OUTPUTDPI" val="600"/>
  <p:tag name="LATEXADDIN" val="\documentclass{article}&#10;\input{preamble}&#10;\begin{document}&#10;&#10;\begin{align*}&#10;\setFormula \subset \setGFormula &#10;\end{align*}&#10;&#10;\end{document}"/>
  <p:tag name="IGUANATEXSIZE" val="20"/>
  <p:tag name="IGUANATEXCURSOR" val="106"/>
  <p:tag name="TRANSPARENCY" val="True"/>
  <p:tag name="FILENAME" val=""/>
  <p:tag name="INPUTTYPE" val="0"/>
  <p:tag name="LATEXENGINEID" val="0"/>
  <p:tag name="TEMPFOLDER" val=".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4,49197"/>
  <p:tag name="ORIGINALWIDTH" val="379,4526"/>
  <p:tag name="OUTPUTDPI" val="600"/>
  <p:tag name="LATEXADDIN" val="\documentclass{article}&#10;\input{preamble}&#10;\begin{document}&#10;&#10;\begin{align*}&#10;\qm \in \setGFormula &#10;\end{align*}&#10;&#10;\end{document}"/>
  <p:tag name="IGUANATEXSIZE" val="20"/>
  <p:tag name="IGUANATEXCURSOR" val="81"/>
  <p:tag name="TRANSPARENCY" val="True"/>
  <p:tag name="FILENAME" val=""/>
  <p:tag name="INPUTTYPE" val="0"/>
  <p:tag name="LATEXENGINEID" val="0"/>
  <p:tag name="TEMPFOLDER" val=".\temp\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17,9602"/>
  <p:tag name="OUTPUTDPI" val="600"/>
  <p:tag name="LATEXADDIN" val="\documentclass{article}&#10;\input{preamble}&#10;\begin{document}&#10;&#10;\begin{align*}&#10;\grad{\phi} ~::=~ \phi ~|~ \qm&#10;\end{align*}&#10;&#10;\end{document}"/>
  <p:tag name="IGUANATEXSIZE" val="28"/>
  <p:tag name="IGUANATEXCURSOR" val="97"/>
  <p:tag name="TRANSPARENCY" val="True"/>
  <p:tag name="FILENAME" val=""/>
  <p:tag name="INPUTTYPE" val="0"/>
  <p:tag name="LATEXENGINEID" val="0"/>
  <p:tag name="TEMPFOLDER" val=".\temp\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,74276"/>
  <p:tag name="ORIGINALWIDTH" val="611,1736"/>
  <p:tag name="OUTPUTDPI" val="600"/>
  <p:tag name="LATEXADDIN" val="\documentclass{article}&#10;\input{preamble}&#10;\begin{document}&#10;&#10;\begin{align*}&#10;\phiAnd{\phiEq{x}{3}}{\phiEq{y}{...}}&#10;\end{align*}&#10;&#10;\end{document}"/>
  <p:tag name="IGUANATEXSIZE" val="20"/>
  <p:tag name="IGUANATEXCURSOR" val="109"/>
  <p:tag name="TRANSPARENCY" val="True"/>
  <p:tag name="FILENAME" val=""/>
  <p:tag name="INPUTTYPE" val="0"/>
  <p:tag name="LATEXENGINEID" val="0"/>
  <p:tag name="TEMPFOLDER" val=".\temp\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,49378"/>
  <p:tag name="ORIGINALWIDTH" val="355,4556"/>
  <p:tag name="OUTPUTDPI" val="600"/>
  <p:tag name="LATEXADDIN" val="\documentclass{article}&#10;\input{preamble}&#10;\begin{document}&#10;&#10;\begin{align*}&#10;\withqmGen{\phiEq{x}{3}}&#10;\end{align*}&#10;&#10;\end{document}"/>
  <p:tag name="IGUANATEXSIZE" val="20"/>
  <p:tag name="IGUANATEXCURSOR" val="98"/>
  <p:tag name="TRANSPARENCY" val="True"/>
  <p:tag name="FILENAME" val=""/>
  <p:tag name="INPUTTYPE" val="0"/>
  <p:tag name="LATEXENGINEID" val="0"/>
  <p:tag name="TEMPFOLDER" val=".\temp\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2269"/>
  <p:tag name="ORIGINALWIDTH" val="621,6723"/>
  <p:tag name="OUTPUTDPI" val="600"/>
  <p:tag name="LATEXADDIN" val="\documentclass{article}&#10;\input{preamble}&#10;\begin{document}&#10;&#10;\begin{align*}&#10;&amp;\grad{\phi} ~::=~ \phi ~|~ \withqmGen{\phi}\\&#10;&amp;\text{where ~~} \qm \defeq \withqmGen{\phiTrue}&#10;\end{align*}&#10;&#10;\end{document}"/>
  <p:tag name="IGUANATEXSIZE" val="28"/>
  <p:tag name="IGUANATEXCURSOR" val="136"/>
  <p:tag name="TRANSPARENCY" val="True"/>
  <p:tag name="FILENAME" val=""/>
  <p:tag name="INPUTTYPE" val="0"/>
  <p:tag name="LATEXENGINEID" val="0"/>
  <p:tag name="TEMPFOLDER" val=".\temp\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684,6644"/>
  <p:tag name="OUTPUTDPI" val="600"/>
  <p:tag name="LATEXADDIN" val="\documentclass{article}&#10;\input{preamble}&#10;\begin{document}&#10;&#10;\begin{alignat*}{3}&#10;&amp;\gamma(\phi) ~&amp;&amp;= \{~ \phi ~\} &amp; ~\\&#10;&amp;\gamma(\qm)  ~&amp;&amp;= \setFormulaA &amp; \\&#10;&amp;             ~&amp;&amp;= \{~ \phi ~|~ \exists \pi.~ \evalphiGen{\pi}{\phi} ~\} &amp;&#10;\end{alignat*}&#10;&#10;\end{document}"/>
  <p:tag name="IGUANATEXSIZE" val="28"/>
  <p:tag name="IGUANATEXCURSOR" val="228"/>
  <p:tag name="TRANSPARENCY" val="True"/>
  <p:tag name="FILENAME" val=""/>
  <p:tag name="INPUTTYPE" val="0"/>
  <p:tag name="LATEXENGINEID" val="0"/>
  <p:tag name="TEMPFOLDER" val=".\temp\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,49118"/>
  <p:tag name="ORIGINALWIDTH" val="392,201"/>
  <p:tag name="OUTPUTDPI" val="600"/>
  <p:tag name="LATEXADDIN" val="\documentclass{article}&#10;\input{preamble}&#10;\begin{document}&#10;&#10;\begin{align*}&#10;\setStmt \subseteq \setGStmt&#10;\end{align*}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.\temp\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073,116"/>
  <p:tag name="OUTPUTDPI" val="600"/>
  <p:tag name="LATEXADDIN" val="\documentclass{article}&#10;\input{preamble}&#10;\begin{document}&#10;&#10;\begin{align*}&#10;&amp;s \,~~::=~~ &#10;\sVarAssign {$x$} {$e$} ~~|~~ &#10;\sAssert {$\phi$} ~~|~~ &#10;\sSeq {$s_1$} {$s_2$}\\&#10;\end{align*}&#10;&#10;\end{document}"/>
  <p:tag name="IGUANATEXSIZE" val="22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075,366"/>
  <p:tag name="OUTPUTDPI" val="600"/>
  <p:tag name="LATEXADDIN" val="\documentclass{article}&#10;\input{preamble}&#10;\begin{document}&#10;&#10;\begin{align*}&#10;&amp;\grad{s} \,~~::=~~ &#10;\sVarAssign {$x$} {$e$} ~~|~~ &#10;\sAssert {$\grad{\phi}$} ~~|~~ &#10;\sSeq {$\grad{s_1}$} {$\grad{s_2}$}\\&#10;\end{align*}&#10;&#10;\end{document}"/>
  <p:tag name="IGUANATEXSIZE" val="22"/>
  <p:tag name="IGUANATEXCURSOR" val="191"/>
  <p:tag name="TRANSPARENCY" val="False"/>
  <p:tag name="FILENAME" val=""/>
  <p:tag name="INPUTTYPE" val="0"/>
  <p:tag name="LATEXENGINEID" val="0"/>
  <p:tag name="TEMPFOLDER" val=".\temp\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3,2171"/>
  <p:tag name="ORIGINALWIDTH" val="1091,114"/>
  <p:tag name="OUTPUTDPI" val="600"/>
  <p:tag name="LATEXADDIN" val="\documentclass{article}&#10;\input{preamble}&#10;\begin{document}&#10;&#10;\begin{align*}&#10;&amp; \gamma : \setGStmt \rightarrow \PP^{\setStmt}\\&#10;&amp; \gamma(\sAssert {$\grad{\phi}$}) = \{~ \sAssert {$\phi$} ~|~ \phi \in \gamma(\grad{\phi}) ~\}\\&#10;&amp; ...&#10;\end{align*}&#10;&#10;\end{document}"/>
  <p:tag name="IGUANATEXSIZE" val="20"/>
  <p:tag name="IGUANATEXCURSOR" val="227"/>
  <p:tag name="TRANSPARENCY" val="True"/>
  <p:tag name="FILENAME" val=""/>
  <p:tag name="INPUTTYPE" val="0"/>
  <p:tag name="LATEXENGINEID" val="0"/>
  <p:tag name="TEMPFOLDER" val=".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14,2107"/>
  <p:tag name="OUTPUTDPI" val="600"/>
  <p:tag name="LATEXADDIN" val="\documentclass{article}&#10;\input{preamble}&#10;\begin{document}&#10;&#10;\begin{align*}&#10;\grad{\tau} ~::=~ \tau ~|~ \qm&#10;\end{align*}&#10;&#10;\end{document}"/>
  <p:tag name="IGUANATEXSIZE" val="28"/>
  <p:tag name="IGUANATEXCURSOR" val="104"/>
  <p:tag name="TRANSPARENCY" val="True"/>
  <p:tag name="FILENAME" val=""/>
  <p:tag name="INPUTTYPE" val="0"/>
  <p:tag name="LATEXENGINEID" val="0"/>
  <p:tag name="TEMPFOLDER" val=".\temp\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5,9692"/>
  <p:tag name="ORIGINALWIDTH" val="452,9434"/>
  <p:tag name="OUTPUTDPI" val="600"/>
  <p:tag name="LATEXADDIN" val="\documentclass{article}&#10;\input{preamble}&#10;\begin{document}&#10;&#10;\begin{gather*}&#10;\setProgramState\\ \subseteq\\ \setGProgramState &#10;\end{gather*}&#10;&#10;\end{document}"/>
  <p:tag name="IGUANATEXSIZE" val="20"/>
  <p:tag name="IGUANATEXCURSOR" val="105"/>
  <p:tag name="TRANSPARENCY" val="True"/>
  <p:tag name="FILENAME" val=""/>
  <p:tag name="INPUTTYPE" val="0"/>
  <p:tag name="LATEXENGINEID" val="0"/>
  <p:tag name="TEMPFOLDER" val=".\temp\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106,862"/>
  <p:tag name="OUTPUTDPI" val="600"/>
  <p:tag name="LATEXADDIN" val="\documentclass{article}&#10;\input{preamble}&#10;\begin{document}&#10;&#10;\begin{align*}&#10;\setProgramState = (\setVar \rightharpoonup \setNatZ) \times \setStmt&#10;\end{align*}&#10;&#10;\end{document}"/>
  <p:tag name="IGUANATEXSIZE" val="22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106,112"/>
  <p:tag name="OUTPUTDPI" val="600"/>
  <p:tag name="LATEXADDIN" val="\documentclass{article}&#10;\input{preamble}&#10;\begin{document}&#10;&#10;\begin{align*}&#10;\setGProgramState = (\setVar \rightharpoonup \setNatZ) \times \setGStmt&#10;\end{align*}&#10;&#10;\end{document}"/>
  <p:tag name="IGUANATEXSIZE" val="22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89,4263"/>
  <p:tag name="OUTPUTDPI" val="600"/>
  <p:tag name="LATEXADDIN" val="\documentclass{article}&#10;\input{preamble}&#10;\begin{document}&#10;&#10;\begin{align*}&#10;\gamma(\langle \sigma, \grad{s} \rangle) = \{\sigma\} \times \gamma(\grad{s})&#10;\end{align*}&#10;&#10;\end{document}"/>
  <p:tag name="IGUANATEXSIZE" val="22"/>
  <p:tag name="IGUANATEXCURSOR" val="149"/>
  <p:tag name="TRANSPARENCY" val="True"/>
  <p:tag name="FILENAME" val=""/>
  <p:tag name="INPUTTYPE" val="0"/>
  <p:tag name="LATEXENGINEID" val="0"/>
  <p:tag name="TEMPFOLDER" val=".\temp\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63,74205"/>
  <p:tag name="OUTPUTDPI" val="600"/>
  <p:tag name="LATEXADDIN" val="\documentclass{article}&#10;\input{preamble}&#10;\begin{document}&#10;&#10;\begin{align*}&#10;\overline{\pi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4299"/>
  <p:tag name="ORIGINALWIDTH" val="62,24221"/>
  <p:tag name="OUTPUTDPI" val="600"/>
  <p:tag name="LATEXADDIN" val="\documentclass{article}&#10;\input{preamble}&#10;\begin{document}&#10;&#10;\begin{align*}&#10;\grad{\pi_1}&#10;\end{align*}&#10;&#10;\end{document}"/>
  <p:tag name="IGUANATEXSIZE" val="28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4299"/>
  <p:tag name="ORIGINALWIDTH" val="62,24221"/>
  <p:tag name="OUTPUTDPI" val="600"/>
  <p:tag name="LATEXADDIN" val="\documentclass{article}&#10;\input{preamble}&#10;\begin{document}&#10;&#10;\begin{align*}&#10;\grad{\pi_2}&#10;\end{align*}&#10;&#10;\end{document}"/>
  <p:tag name="IGUANATEXSIZE" val="28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,2426"/>
  <p:tag name="ORIGINALWIDTH" val="223,472"/>
  <p:tag name="OUTPUTDPI" val="600"/>
  <p:tag name="LATEXADDIN" val="\documentclass{article}&#10;\input{preamble}&#10;\begin{document}&#10;&#10;\begin{align*}&#10;\overline{\pi_2} \subseteq \overline{\pi_2}'&#10;\end{align*}&#10;&#10;\end{document}"/>
  <p:tag name="IGUANATEXSIZE" val="28"/>
  <p:tag name="IGUANATEXCURSOR" val="113"/>
  <p:tag name="TRANSPARENCY" val="True"/>
  <p:tag name="FILENAME" val=""/>
  <p:tag name="INPUTTYPE" val="0"/>
  <p:tag name="LATEXENGINEID" val="0"/>
  <p:tag name="TEMPFOLDER" val=".\temp\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,49567"/>
  <p:tag name="ORIGINALWIDTH" val="100,4874"/>
  <p:tag name="OUTPUTDPI" val="600"/>
  <p:tag name="LATEXADDIN" val="\documentclass{article}&#10;\input{preamble}&#10;\begin{document}&#10;&#10;\begin{align*}&#10;\overline{\longrightarrow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7,99401"/>
  <p:tag name="ORIGINALWIDTH" val="92,98835"/>
  <p:tag name="OUTPUTDPI" val="600"/>
  <p:tag name="LATEXADDIN" val="\documentclass{article}&#10;\input{preamble}&#10;\begin{document}&#10;&#10;\begin{align*}&#10;\grad{\longrightarrow}&#10;\end{align*}&#10;&#10;\end{document}"/>
  <p:tag name="IGUANATEXSIZE" val="28"/>
  <p:tag name="IGUANATEXCURSOR" val="95"/>
  <p:tag name="TRANSPARENCY" val="True"/>
  <p:tag name="FILENAME" val=""/>
  <p:tag name="INPUTTYPE" val="0"/>
  <p:tag name="LATEXENGINEID" val="0"/>
  <p:tag name="TEMPFOLDER" val=".\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70,116"/>
  <p:tag name="OUTPUTDPI" val="600"/>
  <p:tag name="LATEXADDIN" val="\documentclass{article}&#10;\input{preamble}&#10;\begin{document}&#10;&#10;\begin{mathpar}&#10;\inferrule* [Right=SsAssert]&#10;{&#10;    \evalphiGen{\langle \sigma, {\sAssert{$\phi_a$}} \rangle}{\phi_a}&#10;}&#10;{&#10;    \sstep{\langle \sigma, {\sAssert{$\phi_a$}} \rangle} {\langle \sigma, \sSkip \rangle}&#10;}&#10;\end{mathpar}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.\temp\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98,613"/>
  <p:tag name="OUTPUTDPI" val="600"/>
  <p:tag name="LATEXADDIN" val="\documentclass{article}&#10;\input{preamble}&#10;\begin{document}&#10;&#10;\begin{mathpar}&#10;\inferrule* [Right=\gradT SsAssert1]&#10;{&#10;    \evalphiGen{\langle \sigma, {\sAssert{$\phi_a$}} \rangle}{\phi_a}&#10;}&#10;{&#10;    \gsstep{\langle \sigma, {\sAssert{$\phi_a$}} \rangle} {\langle \sigma, \sSkip \rangle}&#10;}&#10;\end{mathpar}&#10;&#10;\end{document}"/>
  <p:tag name="IGUANATEXSIZE" val="20"/>
  <p:tag name="IGUANATEXCURSOR" val="269"/>
  <p:tag name="TRANSPARENCY" val="True"/>
  <p:tag name="FILENAME" val=""/>
  <p:tag name="INPUTTYPE" val="0"/>
  <p:tag name="LATEXENGINEID" val="0"/>
  <p:tag name="TEMPFOLDER" val=".\temp\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6,2354"/>
  <p:tag name="ORIGINALWIDTH" val="1066,367"/>
  <p:tag name="OUTPUTDPI" val="600"/>
  <p:tag name="LATEXADDIN" val="\documentclass{article}&#10;\input{preamble}&#10;\begin{document}&#10;&#10;\begin{mathpar}&#10;\inferrule* [Right=\gradT SsAssert2]&#10;{&#10;    ~&#10;}&#10;{&#10;    \gsstep{\langle \sigma, {\sAssert{$\qm$}} \rangle} {\langle \sigma, \sSkip \rangle}&#10;}&#10;\end{mathpar}&#10;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.\temp\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02,4372"/>
  <p:tag name="OUTPUTDPI" val="600"/>
  <p:tag name="LATEXADDIN" val="\documentclass{article}&#10;\input{preamble}&#10;\begin{document}&#10;&#10;\begin{align*}&#10;\{~ \langle \sigma, \sAssert{$\phi_a$} \rangle ~\}&#10;\end{align*}&#10;&#10;\end{document}"/>
  <p:tag name="IGUANATEXSIZE" val="18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,49567"/>
  <p:tag name="ORIGINALWIDTH" val="100,4874"/>
  <p:tag name="OUTPUTDPI" val="600"/>
  <p:tag name="LATEXADDIN" val="\documentclass{article}&#10;\input{preamble}&#10;\begin{document}&#10;&#10;\begin{align*}&#10;\overline{\longrightarrow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7,99401"/>
  <p:tag name="ORIGINALWIDTH" val="92,98835"/>
  <p:tag name="OUTPUTDPI" val="600"/>
  <p:tag name="LATEXADDIN" val="\documentclass{article}&#10;\input{preamble}&#10;\begin{document}&#10;&#10;\begin{align*}&#10;\grad{\longrightarrow}&#10;\end{align*}&#10;&#10;\end{document}"/>
  <p:tag name="IGUANATEXSIZE" val="28"/>
  <p:tag name="IGUANATEXCURSOR" val="95"/>
  <p:tag name="TRANSPARENCY" val="True"/>
  <p:tag name="FILENAME" val=""/>
  <p:tag name="INPUTTYPE" val="0"/>
  <p:tag name="LATEXENGINEID" val="0"/>
  <p:tag name="TEMPFOLDER" val=".\temp\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70,116"/>
  <p:tag name="OUTPUTDPI" val="600"/>
  <p:tag name="LATEXADDIN" val="\documentclass{article}&#10;\input{preamble}&#10;\begin{document}&#10;&#10;\begin{mathpar}&#10;\inferrule* [Right=SsAssert]&#10;{&#10;    \evalphiGen{\langle \sigma, {\sAssert{$\phi_a$}} \rangle}{\phi_a}&#10;}&#10;{&#10;    \sstep{\langle \sigma, {\sAssert{$\phi_a$}} \rangle} {\langle \sigma, \sSkip \rangle}&#10;}&#10;\end{mathpar}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.\temp\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98,613"/>
  <p:tag name="OUTPUTDPI" val="600"/>
  <p:tag name="LATEXADDIN" val="\documentclass{article}&#10;\input{preamble}&#10;\begin{document}&#10;&#10;\begin{mathpar}&#10;\inferrule* [Right=\gradT SsAssert1]&#10;{&#10;    \evalphiGen{\langle \sigma, {\sAssert{$\phi_a$}} \rangle}{\phi_a}&#10;}&#10;{&#10;    \gsstep{\langle \sigma, {\sAssert{$\phi_a$}} \rangle} {\langle \sigma, \sSkip \rangle}&#10;}&#10;\end{mathpar}&#10;&#10;\end{document}"/>
  <p:tag name="IGUANATEXSIZE" val="20"/>
  <p:tag name="IGUANATEXCURSOR" val="269"/>
  <p:tag name="TRANSPARENCY" val="True"/>
  <p:tag name="FILENAME" val=""/>
  <p:tag name="INPUTTYPE" val="0"/>
  <p:tag name="LATEXENGINEID" val="0"/>
  <p:tag name="TEMPFOLDER" val=".\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6,2354"/>
  <p:tag name="ORIGINALWIDTH" val="1066,367"/>
  <p:tag name="OUTPUTDPI" val="600"/>
  <p:tag name="LATEXADDIN" val="\documentclass{article}&#10;\input{preamble}&#10;\begin{document}&#10;&#10;\begin{mathpar}&#10;\inferrule* [Right=\gradT SsAssert2]&#10;{&#10;    ~&#10;}&#10;{&#10;    \gsstep{\langle \sigma, {\sAssert{$\qm$}} \rangle} {\langle \sigma, \sSkip \rangle}&#10;}&#10;\end{mathpar}&#10;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.\temp\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93,7008"/>
  <p:tag name="OUTPUTDPI" val="600"/>
  <p:tag name="LATEXADDIN" val="\documentclass{article}&#10;\input{preamble}&#10;\begin{document}&#10;&#10;\begin{align*}&#10;\langle \sigma, \sAssert{$\phi_a$} \rangle&#10;\end{align*}&#10;&#10;\end{document}"/>
  <p:tag name="IGUANATEXSIZE" val="1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228,7214"/>
  <p:tag name="OUTPUTDPI" val="600"/>
  <p:tag name="LATEXADDIN" val="\documentclass{article}&#10;\input{preamble}&#10;\begin{document}&#10;&#10;\begin{align*}&#10;\langle \sigma, \sSkip \rangle&#10;\end{align*}&#10;&#10;\end{document}"/>
  <p:tag name="IGUANATEXSIZE" val="18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37,4578"/>
  <p:tag name="OUTPUTDPI" val="600"/>
  <p:tag name="LATEXADDIN" val="\documentclass{article}&#10;\input{preamble}&#10;\begin{document}&#10;&#10;\begin{align*}&#10;\{~ \langle \sigma, \sSkip \rangle ~\}&#10;\end{align*}&#10;&#10;\end{document}"/>
  <p:tag name="IGUANATEXSIZE" val="18"/>
  <p:tag name="IGUANATEXCURSOR" val="100"/>
  <p:tag name="TRANSPARENCY" val="True"/>
  <p:tag name="FILENAME" val=""/>
  <p:tag name="INPUTTYPE" val="0"/>
  <p:tag name="LATEXENGINEID" val="0"/>
  <p:tag name="TEMPFOLDER" val=".\temp\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42,1822"/>
  <p:tag name="OUTPUTDPI" val="600"/>
  <p:tag name="LATEXADDIN" val="\documentclass{article}&#10;\input{preamble}&#10;\begin{document}&#10;&#10;\begin{mathpar}&#10;\evalphiGen{\langle \sigma, {\sAssert{$\phi_a$}} \rangle}{\phi_a}&#10;\end{mathpar}&#10;&#10;\end{document}"/>
  <p:tag name="IGUANATEXSIZE" val="20"/>
  <p:tag name="IGUANATEXCURSOR" val="75"/>
  <p:tag name="TRANSPARENCY" val="True"/>
  <p:tag name="FILENAME" val=""/>
  <p:tag name="INPUTTYPE" val="0"/>
  <p:tag name="LATEXENGINEID" val="0"/>
  <p:tag name="TEMPFOLDER" val=".\temp\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42,1822"/>
  <p:tag name="OUTPUTDPI" val="600"/>
  <p:tag name="LATEXADDIN" val="\documentclass{article}&#10;\input{preamble}&#10;\begin{document}&#10;&#10;\begin{mathpar}&#10;\evalphiGen{\langle \sigma, {\sAssert{$\phi_a$}} \rangle}{\phi_a}&#10;\end{mathpar}&#10;&#10;\end{document}"/>
  <p:tag name="IGUANATEXSIZE" val="20"/>
  <p:tag name="IGUANATEXCURSOR" val="75"/>
  <p:tag name="TRANSPARENCY" val="True"/>
  <p:tag name="FILENAME" val=""/>
  <p:tag name="INPUTTYPE" val="0"/>
  <p:tag name="LATEXENGINEID" val="0"/>
  <p:tag name="TEMPFOLDER" val=".\temp\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66,9291"/>
  <p:tag name="OUTPUTDPI" val="600"/>
  <p:tag name="LATEXADDIN" val="\documentclass{article}&#10;\input{preamble}&#10;\begin{document}&#10;&#10;\begin{align*}&#10;\{~ \langle \sigma, \sAssert{$...$} \rangle, ... ~\}&#10;\end{align*}&#10;&#10;\end{document}"/>
  <p:tag name="IGUANATEXSIZE" val="18"/>
  <p:tag name="IGUANATEXCURSOR" val="122"/>
  <p:tag name="TRANSPARENCY" val="True"/>
  <p:tag name="FILENAME" val=""/>
  <p:tag name="INPUTTYPE" val="0"/>
  <p:tag name="LATEXENGINEID" val="0"/>
  <p:tag name="TEMPFOLDER" val=".\temp\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,49567"/>
  <p:tag name="ORIGINALWIDTH" val="100,4874"/>
  <p:tag name="OUTPUTDPI" val="600"/>
  <p:tag name="LATEXADDIN" val="\documentclass{article}&#10;\input{preamble}&#10;\begin{document}&#10;&#10;\begin{align*}&#10;\overline{\longrightarrow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7,99401"/>
  <p:tag name="ORIGINALWIDTH" val="92,98835"/>
  <p:tag name="OUTPUTDPI" val="600"/>
  <p:tag name="LATEXADDIN" val="\documentclass{article}&#10;\input{preamble}&#10;\begin{document}&#10;&#10;\begin{align*}&#10;\grad{\longrightarrow}&#10;\end{align*}&#10;&#10;\end{document}"/>
  <p:tag name="IGUANATEXSIZE" val="28"/>
  <p:tag name="IGUANATEXCURSOR" val="95"/>
  <p:tag name="TRANSPARENCY" val="True"/>
  <p:tag name="FILENAME" val=""/>
  <p:tag name="INPUTTYPE" val="0"/>
  <p:tag name="LATEXENGINEID" val="0"/>
  <p:tag name="TEMPFOLDER" val=".\temp\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70,116"/>
  <p:tag name="OUTPUTDPI" val="600"/>
  <p:tag name="LATEXADDIN" val="\documentclass{article}&#10;\input{preamble}&#10;\begin{document}&#10;&#10;\begin{mathpar}&#10;\inferrule* [Right=SsAssert]&#10;{&#10;    \evalphiGen{\langle \sigma, {\sAssert{$\phi_a$}} \rangle}{\phi_a}&#10;}&#10;{&#10;    \sstep{\langle \sigma, {\sAssert{$\phi_a$}} \rangle} {\langle \sigma, \sSkip \rangle}&#10;}&#10;\end{mathpar}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.\temp\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98,613"/>
  <p:tag name="OUTPUTDPI" val="600"/>
  <p:tag name="LATEXADDIN" val="\documentclass{article}&#10;\input{preamble}&#10;\begin{document}&#10;&#10;\begin{mathpar}&#10;\inferrule* [Right=\gradT SsAssert1]&#10;{&#10;    \evalphiGen{\langle \sigma, {\sAssert{$\phi_a$}} \rangle}{\phi_a}&#10;}&#10;{&#10;    \gsstep{\langle \sigma, {\sAssert{$\phi_a$}} \rangle} {\langle \sigma, \sSkip \rangle}&#10;}&#10;\end{mathpar}&#10;&#10;\end{document}"/>
  <p:tag name="IGUANATEXSIZE" val="20"/>
  <p:tag name="IGUANATEXCURSOR" val="269"/>
  <p:tag name="TRANSPARENCY" val="True"/>
  <p:tag name="FILENAME" val=""/>
  <p:tag name="INPUTTYPE" val="0"/>
  <p:tag name="LATEXENGINEID" val="0"/>
  <p:tag name="TEMPFOLDER" val=".\temp\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6,2354"/>
  <p:tag name="ORIGINALWIDTH" val="1066,367"/>
  <p:tag name="OUTPUTDPI" val="600"/>
  <p:tag name="LATEXADDIN" val="\documentclass{article}&#10;\input{preamble}&#10;\begin{document}&#10;&#10;\begin{mathpar}&#10;\inferrule* [Right=\gradT SsAssert2]&#10;{&#10;    ~&#10;}&#10;{&#10;    \gsstep{\langle \sigma, {\sAssert{$\qm$}} \rangle} {\langle \sigma, \sSkip \rangle}&#10;}&#10;\end{mathpar}&#10;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.\temp\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59,2051"/>
  <p:tag name="OUTPUTDPI" val="600"/>
  <p:tag name="LATEXADDIN" val="\documentclass{article}&#10;\input{preamble}&#10;\begin{document}&#10;&#10;\begin{align*}&#10;\langle \sigma, \sAssert{$\qm$} \rangle&#10;\end{align*}&#10;&#10;\end{document}"/>
  <p:tag name="IGUANATEXSIZE" val="18"/>
  <p:tag name="IGUANATEXCURSOR" val="103"/>
  <p:tag name="TRANSPARENCY" val="True"/>
  <p:tag name="FILENAME" val=""/>
  <p:tag name="INPUTTYPE" val="0"/>
  <p:tag name="LATEXENGINEID" val="0"/>
  <p:tag name="TEMPFOLDER" val=".\temp\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228,7214"/>
  <p:tag name="OUTPUTDPI" val="600"/>
  <p:tag name="LATEXADDIN" val="\documentclass{article}&#10;\input{preamble}&#10;\begin{document}&#10;&#10;\begin{align*}&#10;\langle \sigma, \sSkip \rangle&#10;\end{align*}&#10;&#10;\end{document}"/>
  <p:tag name="IGUANATEXSIZE" val="18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37,4578"/>
  <p:tag name="OUTPUTDPI" val="600"/>
  <p:tag name="LATEXADDIN" val="\documentclass{article}&#10;\input{preamble}&#10;\begin{document}&#10;&#10;\begin{align*}&#10;\{~ \langle \sigma, \sSkip \rangle ~\}&#10;\end{align*}&#10;&#10;\end{document}"/>
  <p:tag name="IGUANATEXSIZE" val="18"/>
  <p:tag name="IGUANATEXCURSOR" val="100"/>
  <p:tag name="TRANSPARENCY" val="True"/>
  <p:tag name="FILENAME" val=""/>
  <p:tag name="INPUTTYPE" val="0"/>
  <p:tag name="LATEXENGINEID" val="0"/>
  <p:tag name="TEMPFOLDER" val=".\temp\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2,49347"/>
  <p:tag name="ORIGINALWIDTH" val="986,8766"/>
  <p:tag name="OUTPUTDPI" val="600"/>
  <p:tag name="LATEXADDIN" val="\documentclass{article}&#10;\input{preamble}&#10;\begin{document}&#10;&#10;\begin{mathpar}&#10;P \subseteq \setFormula \times \setStmt \times \setFormula &#10;\end{mathpar}&#10;&#10;\end{document}"/>
  <p:tag name="IGUANATEXSIZE" val="20"/>
  <p:tag name="IGUANATEXCURSOR" val="106"/>
  <p:tag name="TRANSPARENCY" val="True"/>
  <p:tag name="FILENAME" val=""/>
  <p:tag name="INPUTTYPE" val="0"/>
  <p:tag name="LATEXENGINEID" val="0"/>
  <p:tag name="TEMPFOLDER" val=".\temp\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,49118"/>
  <p:tag name="ORIGINALWIDTH" val="990,6262"/>
  <p:tag name="OUTPUTDPI" val="600"/>
  <p:tag name="LATEXADDIN" val="\documentclass{article}&#10;\input{preamble}&#10;\begin{document}&#10;&#10;\begin{mathpar}&#10;\grad{P} \subseteq \setGFormula \times  \setGStmt \times \setGFormula &#10;\end{mathpar}&#10;&#10;\end{document}"/>
  <p:tag name="IGUANATEXSIZE" val="20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9,715"/>
  <p:tag name="ORIGINALWIDTH" val="594,6757"/>
  <p:tag name="OUTPUTDPI" val="600"/>
  <p:tag name="LATEXADDIN" val="\documentclass{article}&#10;\input{preamble}&#10;\begin{document}&#10;&#10;\begin{align*}&#10;\evalphiGen{\langle [x \mapsto 3], s \rangle&amp;}{\phiEq{x}{3}}\\&#10;\evalgphiGen{\langle [x \mapsto 3], s \rangle&amp;}{\phiEq{x}{3}}\\&#10;\evalgphiGen{\langle [x \mapsto 3], s \rangle&amp;}{\qm}\\&#10;\end{align*}&#10;&#10;\end{document}"/>
  <p:tag name="IGUANATEXSIZE" val="20"/>
  <p:tag name="IGUANATEXCURSOR" val="252"/>
  <p:tag name="TRANSPARENCY" val="True"/>
  <p:tag name="FILENAME" val=""/>
  <p:tag name="INPUTTYPE" val="0"/>
  <p:tag name="LATEXENGINEID" val="0"/>
  <p:tag name="TEMPFOLDER" val=".\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1,2298"/>
  <p:tag name="ORIGINALWIDTH" val="999,6251"/>
  <p:tag name="OUTPUTDPI" val="600"/>
  <p:tag name="LATEXADDIN" val="\documentclass{article}&#10;\input{preamble}&#10;\begin{document}&#10;&#10;\begin{align*}&#10;\evalphiGen{\cdot}{\cdot} \subseteq \setProgramState \times \setFormula\\&#10;\evalgphiGen{\cdot}{\cdot} \subseteq \setGProgramState \times \setGFormula\\&#10;\end{align*}&#10;&#10;\end{document}"/>
  <p:tag name="IGUANATEXSIZE" val="20"/>
  <p:tag name="IGUANATEXCURSOR" val="215"/>
  <p:tag name="TRANSPARENCY" val="True"/>
  <p:tag name="FILENAME" val=""/>
  <p:tag name="INPUTTYPE" val="0"/>
  <p:tag name="LATEXENGINEID" val="0"/>
  <p:tag name="TEMPFOLDER" val=".\temp\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1088,864"/>
  <p:tag name="OUTPUTDPI" val="600"/>
  <p:tag name="LATEXADDIN" val="\documentclass{article}&#10;\input{preamble}&#10;\begin{document}&#10;&#10;\begin{mathpar}&#10;\irdotted&#10;{&#10;    \phi_1 \in \gamma(\grad{\phi_1})\\&#10;    \phi_2 \in \gamma(\grad{\phi_2})\\&#10;    P(\phi_1, \phi_2)&#10;}&#10;{&#10;    \grad{P}(\grad{\phi_1}, \grad{\phi_2})&#10;}&#10;\end{mathpar}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54"/>
  <p:tag name="TRANSPARENCY" val="True"/>
  <p:tag name="FILENAME" val=""/>
  <p:tag name="INPUTTYPE" val="0"/>
  <p:tag name="LATEXENGINEID" val="0"/>
  <p:tag name="TEMPFOLDER" val=".\temp\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808,024"/>
  <p:tag name="OUTPUTDPI" val="600"/>
  <p:tag name="LATEXADDIN" val="\documentclass{article}&#10;\input{preamble}&#10;\begin{document}&#10;&#10;\begin{mathpar}&#10;\gthoare {} {\phiAnd{\phiEq{x}{3}}{\phiEq{y}{4}}} {{\sAssert {${\phiEq{x}{3}}$}}} {\phiAnd{\phiEq{x}{3}}{\phiEq{y}{4}}}&#10;\end{mathpar}&#10;&#10;\end{document}"/>
  <p:tag name="IGUANATEXSIZE" val="20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75,591"/>
  <p:tag name="OUTPUTDPI" val="600"/>
  <p:tag name="LATEXADDIN" val="\documentclass{article}&#10;\input{preamble}&#10;\begin{document}&#10;&#10;\begin{mathpar}&#10;\gthoare {} {\qm} {{\sAssert {${\phiEq{x}{3}}$}}} {\phiAnd{\phiEq{x}{3}}{\phiEq{y}{4}}}&#10;\end{mathpar}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.\temp\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613,048"/>
  <p:tag name="OUTPUTDPI" val="600"/>
  <p:tag name="LATEXADDIN" val="\documentclass{article}&#10;\input{preamble}&#10;\begin{document}&#10;&#10;\begin{mathpar}&#10;\gthoare {} {\phiAnd{\phiEq{x}{3}}{\phiEq{y}{4}}} {{\sAssert {${\qm}$}}} {\phiAnd{\phiEq{x}{3}}{\phiEq{y}{4}}}&#10;\end{mathpar}&#10;&#10;\end{document}"/>
  <p:tag name="IGUANATEXSIZE" val="20"/>
  <p:tag name="IGUANATEXCURSOR" val="142"/>
  <p:tag name="TRANSPARENCY" val="True"/>
  <p:tag name="FILENAME" val=""/>
  <p:tag name="INPUTTYPE" val="0"/>
  <p:tag name="LATEXENGINEID" val="0"/>
  <p:tag name="TEMPFOLDER" val=".\temp\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75,591"/>
  <p:tag name="OUTPUTDPI" val="600"/>
  <p:tag name="LATEXADDIN" val="\documentclass{article}&#10;\input{preamble}&#10;\begin{document}&#10;&#10;\begin{mathpar}&#10;\gthoare {} {\phiAnd{\phiEq{x}{3}}{\phiEq{y}{4}}} {{\sAssert {${\phiEq{x}{3}}$}}} {\qm}&#10;\end{mathpar}&#10;&#10;\end{document}"/>
  <p:tag name="IGUANATEXSIZE" val="20"/>
  <p:tag name="IGUANATEXCURSOR" val="161"/>
  <p:tag name="TRANSPARENCY" val="True"/>
  <p:tag name="FILENAME" val=""/>
  <p:tag name="INPUTTYPE" val="0"/>
  <p:tag name="LATEXENGINEID" val="0"/>
  <p:tag name="TEMPFOLDER" val=".\temp\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807,274"/>
  <p:tag name="OUTPUTDPI" val="600"/>
  <p:tag name="LATEXADDIN" val="\documentclass{article}&#10;\input{preamble}&#10;\begin{document}&#10;&#10;\begin{mathpar}&#10;\thoare {} {\phiAnd{\phiEq{x}{3}}{\phiEq{y}{4}}} {{\sAssert {${\phiEq{x}{3}}$}}} {\phiAnd{\phiEq{x}{3}}{\phiEq{y}{4}}}&#10;\end{mathpar}&#10;&#10;\end{document}"/>
  <p:tag name="IGUANATEXSIZE" val="20"/>
  <p:tag name="IGUANATEXCURSOR" val="76"/>
  <p:tag name="TRANSPARENCY" val="True"/>
  <p:tag name="FILENAME" val=""/>
  <p:tag name="INPUTTYPE" val="0"/>
  <p:tag name="LATEXENGINEID" val="0"/>
  <p:tag name="TEMPFOLDER" val=".\temp\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1595,8"/>
  <p:tag name="OUTPUTDPI" val="600"/>
  <p:tag name="LATEXADDIN" val="\documentclass{article}&#10;\input{preamble}&#10;\begin{document}&#10;\begin{mathpar}&#10;\irdotted&#10;{&#10;    \phi_1 \in \gamma(\grad{\phi_1})\\&#10;    \phi_2 \in \gamma(\grad{\phi_2})\\&#10;    \phi_3 \in \gamma(\grad{\phi_3})\\&#10;    P(\phi_1, \phi_2, \phi_3)&#10;}&#10;{&#10;    \grad{P}(\grad{\phi_1}, \grad{\phi_2}, \grad{\phi_3})&#10;}&#10;\end{mathpar}&#10;&#10;\end{document}"/>
  <p:tag name="IGUANATEXSIZE" val="20"/>
  <p:tag name="IGUANATEXCURSOR" val="58"/>
  <p:tag name="TRANSPARENCY" val="True"/>
  <p:tag name="FILENAME" val=""/>
  <p:tag name="INPUTTYPE" val="0"/>
  <p:tag name="LATEXENGINEID" val="0"/>
  <p:tag name="TEMPFOLDER" val=".\temp\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944,132"/>
  <p:tag name="OUTPUTDPI" val="600"/>
  <p:tag name="LATEXADDIN" val="\documentclass{article}&#10;\input{preamble}&#10;\begin{document}&#10;&#10;\begin{align*}&#10;P(\phi_1, \phi_a, \phi_2) =&#10;\phi_1 = \phi_2 \wedge&#10;\phiImplies{\phi_1}{\phi_a}&#10;\end{align*}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.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8,9651"/>
  <p:tag name="ORIGINALWIDTH" val="1233,596"/>
  <p:tag name="OUTPUTDPI" val="600"/>
  <p:tag name="LATEXADDIN" val="\documentclass{article}&#10;\input{preamble}&#10;\begin{document}&#10;&#10;Ronald Garcia, Alison M. Clark, \'Eric Tanter.&#10;&#10;\textbf{Abstracting Gradual Typing.}&#10;&#10;\textit{43rd ACM SIGPLAN-SIGACT}&#10;&#10;POPL '16&#10;&#10;\end{document}"/>
  <p:tag name="IGUANATEXSIZE" val="20"/>
  <p:tag name="IGUANATEXCURSOR" val="143"/>
  <p:tag name="TRANSPARENCY" val="True"/>
  <p:tag name="FILENAME" val=""/>
  <p:tag name="INPUTTYPE" val="0"/>
  <p:tag name="LATEXENGINEID" val="0"/>
  <p:tag name="TEMPFOLDER" val=".\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8,2302"/>
  <p:tag name="ORIGINALWIDTH" val="680,9149"/>
  <p:tag name="OUTPUTDPI" val="600"/>
  <p:tag name="LATEXADDIN" val="\documentclass{article}&#10;\input{preamble}&#10;\begin{document}&#10;&#10;\begin{mathpar}&#10;    \irdotted[Soundness]&#10;    {&#10;        \thoare {} {\phi} {s} {\phi'}&#10;    }&#10;    {&#10;        \tHoare {} {\phi} {s} {\phi'}&#10;    }&#10;\end{mathpar}&#10;&#10;\end{document}"/>
  <p:tag name="IGUANATEXSIZE" val="20"/>
  <p:tag name="IGUANATEXCURSOR" val="89"/>
  <p:tag name="TRANSPARENCY" val="True"/>
  <p:tag name="FILENAME" val=""/>
  <p:tag name="INPUTTYPE" val="0"/>
  <p:tag name="LATEXENGINEID" val="0"/>
  <p:tag name="TEMPFOLDER" val=".\temp\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680,9149"/>
  <p:tag name="OUTPUTDPI" val="600"/>
  <p:tag name="LATEXADDIN" val="\documentclass{article}&#10;\input{preamble}&#10;\begin{document}&#10;&#10;\begin{mathpar}&#10;    \irdotted [\gradT Soundness]&#10;    {&#10;        \gthoare {} {\grad{\phi}} {\grad{s}} {\grad{\phi'}}&#10;    }&#10;    {&#10;        \gtHoare {} {\grad{\phi}} {\grad{s}} {\grad{\phi'}}&#10;    }&#10;\end{mathpar}&#10;&#10;\end{document}"/>
  <p:tag name="IGUANATEXSIZE" val="20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38,2077"/>
  <p:tag name="ORIGINALWIDTH" val="1005,624"/>
  <p:tag name="OUTPUTDPI" val="600"/>
  <p:tag name="LATEXADDIN" val="\documentclass{article}&#10;\input{preamble}&#10;\begin{document}&#10;&#10;\begin{gather*}&#10;\gtHoare{}{\grad{\phi}}{\grad{s}}{\grad{\phi'}}\\&#10;\defiff\\&#10;\forall \grad{\pi}, \grad{\pi'}.~&#10;\gsstepConsume{\grad{s}}{\grad{\pi}}{\grad{\pi'}}&#10;\wedge&#10;\evalgphiGen{\grad{\pi}}{\grad{\phi}}&#10;\implies&#10;\evalgphiGen{\grad{\pi'}}{\grad{\phi'}}&#10;\end{gather*}&#10;&#10;\end{document}"/>
  <p:tag name="IGUANATEXSIZE" val="20"/>
  <p:tag name="IGUANATEXCURSOR" val="279"/>
  <p:tag name="TRANSPARENCY" val="True"/>
  <p:tag name="FILENAME" val=""/>
  <p:tag name="INPUTTYPE" val="0"/>
  <p:tag name="LATEXENGINEID" val="0"/>
  <p:tag name="TEMPFOLDER" val=".\temp\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0,9636"/>
  <p:tag name="ORIGINALWIDTH" val="1005,624"/>
  <p:tag name="OUTPUTDPI" val="600"/>
  <p:tag name="LATEXADDIN" val="\documentclass{article}&#10;\input{preamble}&#10;\begin{document}&#10;&#10;\begin{gather*}&#10;\tHoare{}{\phi}{s}{\phi'}\\&#10;\defiff\\&#10;\forall \pi, \pi'.~&#10;\sstepConsume{s}{\pi}{\pi'}&#10;\wedge&#10;\evalphiGen{\pi}{\phi}&#10;\implies&#10;\evalphiGen{\pi'}{\phi'}&#10;\end{gather*}&#10;&#10;\end{document}"/>
  <p:tag name="IGUANATEXSIZE" val="20"/>
  <p:tag name="IGUANATEXCURSOR" val="223"/>
  <p:tag name="TRANSPARENCY" val="True"/>
  <p:tag name="FILENAME" val=""/>
  <p:tag name="INPUTTYPE" val="0"/>
  <p:tag name="LATEXENGINEID" val="0"/>
  <p:tag name="TEMPFOLDER" val=".\temp\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1033,371"/>
  <p:tag name="OUTPUTDPI" val="600"/>
  <p:tag name="LATEXADDIN" val="\documentclass{article}&#10;\input{preamble}&#10;\begin{document}&#10;&#10;\begin{mathpar}&#10;\irdotted[\gradT Soundness]&#10;{&#10;    \gthoare {}&#10;{\grad{\phi}} &#10;{\grad{s}} &#10;{\grad{\phi'}}&#10;}&#10;{&#10;    \gtHoare {} &#10;{\grad{\phi}} &#10;{\sSeq{$\grad{s}$}{\sAssert{$\grad{\phi'}$}}} &#10;{\grad{\phi'}}&#10;}&#10;\end{mathpar}&#10;&#10;\end{document}"/>
  <p:tag name="IGUANATEXSIZE" val="20"/>
  <p:tag name="IGUANATEXCURSOR" val="85"/>
  <p:tag name="TRANSPARENCY" val="True"/>
  <p:tag name="FILENAME" val=""/>
  <p:tag name="INPUTTYPE" val="0"/>
  <p:tag name="LATEXENGINEID" val="0"/>
  <p:tag name="TEMPFOLDER" val=".\temp\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9768"/>
  <p:tag name="ORIGINALWIDTH" val="1536,558"/>
  <p:tag name="OUTPUTDPI" val="600"/>
  <p:tag name="LATEXADDIN" val="\documentclass{article}&#10;\input{preamble}&#10;\begin{document}&#10;&#10;\begin{align*}&#10;\gthoare {} &#10;{\qm} &#10;{\sVarAssign{y}{4}} &#10;{\phiAnd{$\phiEq{x}{2}$}{$\phiEq{y}{4}$}}&amp; \\&#10;\gtHoare {} &#10;{\qm} &#10;{\sSeq{\sVarAssign{y}{4}}{\sAssert{\phiEq{x}{2}}}} &#10;{\phiAnd{$\phiEq{x}{2}$}{$\phiEq{y}{4}$}}&amp;&#10;\end{align*}&#10;&#10;\end{document}"/>
  <p:tag name="IGUANATEXSIZE" val="20"/>
  <p:tag name="IGUANATEXCURSOR" val="161"/>
  <p:tag name="TRANSPARENCY" val="True"/>
  <p:tag name="FILENAME" val=""/>
  <p:tag name="INPUTTYPE" val="0"/>
  <p:tag name="LATEXENGINEID" val="0"/>
  <p:tag name="TEMPFOLDER" val=".\temp\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9768"/>
  <p:tag name="ORIGINALWIDTH" val="1074,616"/>
  <p:tag name="OUTPUTDPI" val="600"/>
  <p:tag name="LATEXADDIN" val="\documentclass{article}&#10;\input{preamble}&#10;\begin{document}&#10;&#10;\begin{align*}&#10;&amp;\gthoare {} &#10;{\qm} &#10;{\sVarAssign{y}{4}} &#10;{\phiAnd{$\phiEq{x}{2}$}{$\phiEq{y}{4}$}} \\&#10;\neg &amp;\gtHoare {} &#10;{\qm} &#10;{\sVarAssign{y}{4}} &#10;{\phiAnd{$\phiEq{x}{2}$}{$\phiEq{y}{4}$}}&#10;\end{align*}&#10;&#10;\end{document}"/>
  <p:tag name="IGUANATEXSIZE" val="20"/>
  <p:tag name="IGUANATEXCURSOR" val="166"/>
  <p:tag name="TRANSPARENCY" val="True"/>
  <p:tag name="FILENAME" val=""/>
  <p:tag name="INPUTTYPE" val="0"/>
  <p:tag name="LATEXENGINEID" val="0"/>
  <p:tag name="TEMPFOLDER" val=".\temp\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9768"/>
  <p:tag name="ORIGINALWIDTH" val="1209,599"/>
  <p:tag name="OUTPUTDPI" val="600"/>
  <p:tag name="LATEXADDIN" val="\documentclass{article}&#10;\input{preamble}&#10;\begin{document}&#10;&#10;\begin{align*}&#10;&amp;\gthoare {} &#10;{\phiEq{x}{2}}&#10;{\sVarAssign{y}{4}} &#10;{\phiAnd{$\phiEq{x}{2}$}{$\phiEq{y}{4}$}} \\&#10;&amp;\gtHoare {} &#10;{\phiEq{x}{2}}&#10;{\sVarAssign{y}{4}} &#10;{\phiAnd{$\phiEq{x}{2}$}{$\phiEq{y}{4}$}}&#10;\end{align*}&#10;&#10;\end{document}"/>
  <p:tag name="IGUANATEXSIZE" val="20"/>
  <p:tag name="IGUANATEXCURSOR" val="197"/>
  <p:tag name="TRANSPARENCY" val="True"/>
  <p:tag name="FILENAME" val=""/>
  <p:tag name="INPUTTYPE" val="0"/>
  <p:tag name="LATEXENGINEID" val="0"/>
  <p:tag name="TEMPFOLDER" val=".\temp\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208,099"/>
  <p:tag name="OUTPUTDPI" val="600"/>
  <p:tag name="LATEXADDIN" val="\documentclass{article}&#10;\input{preamble}&#10;\begin{document}&#10;&#10;\begin{align*}&#10;&amp;\thoare {} &#10;{\phiEq{x}{2}}&#10;{\sVarAssign{y}{4}} &#10;{\phiAnd{$\phiEq{x}{2}$}{$\phiEq{y}{4}$}} \\&#10;&amp;\tHoare {} &#10;{\phiEq{x}{2}}&#10;{\sVarAssign{y}{4}} &#10;{\phiAnd{$\phiEq{x}{2}$}{$\phiEq{y}{4}$}}&#10;\end{align*}&#10;&#10;\end{document}"/>
  <p:tag name="IGUANATEXSIZE" val="20"/>
  <p:tag name="IGUANATEXCURSOR" val="195"/>
  <p:tag name="TRANSPARENCY" val="True"/>
  <p:tag name="FILENAME" val=""/>
  <p:tag name="INPUTTYPE" val="0"/>
  <p:tag name="LATEXENGINEID" val="0"/>
  <p:tag name="TEMPFOLDER" val=".\temp\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6,2167"/>
  <p:tag name="ORIGINALWIDTH" val="1909,261"/>
  <p:tag name="OUTPUTDPI" val="600"/>
  <p:tag name="LATEXADDIN" val="\documentclass{article}&#10;\input{preamble}&#10;\begin{document}&#10;&#10;\begin{mathpar}&#10;    \inferrule* [right=\gradT HSeq]&#10;    {&#10;        \gphiImplies{\grad{\phi_1}} {\grad{\phi_2}} \\\\&#10;        \gthoare {} {\qm} {\sVarAssign{y}{2}} {\grad{\phi_1}} \\&#10;        \gthoare {} {\grad{\phi_2}} {\sVarAssign{x}{3}} {\phiAnd{\phiEq{x}{3}}{\phiEq{y}{2}}}&#10;    }&#10;    {&#10;        \gthoare {} {\qm} {\sSeq{\sVarAssign{y}{2}}{\sVarAssign{x}{3}}} {\phiAnd{\phiEq{x}{3}}{\phiEq{y}{2}}}&#10;    }&#10;\end{mathpar}&#10;&#10;\end{document}"/>
  <p:tag name="IGUANATEXSIZE" val="20"/>
  <p:tag name="IGUANATEXCURSOR" val="173"/>
  <p:tag name="TRANSPARENCY" val="True"/>
  <p:tag name="FILENAME" val=""/>
  <p:tag name="INPUTTYPE" val="0"/>
  <p:tag name="LATEXENGINEID" val="0"/>
  <p:tag name="TEMPFOLDER" val=".\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8,2265"/>
  <p:tag name="ORIGINALWIDTH" val="364,4544"/>
  <p:tag name="OUTPUTDPI" val="600"/>
  <p:tag name="LATEXADDIN" val="\documentclass{article}&#10;\input{preamble}&#10;\begin{document}&#10;&#10;\begin{align*}&#10;&amp;\grad{\phi_1} = \phiEq{y}{2}\\&#10;&amp;\grad{\phi_2} = \phiEq{y}{2}&#10;\end{align*}&#10;&#10;\end{document}"/>
  <p:tag name="IGUANATEXSIZE" val="20"/>
  <p:tag name="IGUANATEXCURSOR" val="133"/>
  <p:tag name="TRANSPARENCY" val="True"/>
  <p:tag name="FILENAME" val=""/>
  <p:tag name="INPUTTYPE" val="0"/>
  <p:tag name="LATEXENGINEID" val="0"/>
  <p:tag name="TEMPFOLDER" val=".\temp\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7,4765"/>
  <p:tag name="ORIGINALWIDTH" val="175,478"/>
  <p:tag name="OUTPUTDPI" val="600"/>
  <p:tag name="LATEXADDIN" val="\documentclass{article}&#10;\input{preamble}&#10;\begin{document}&#10;&#10;\begin{align*}&#10;&amp;\grad{\phi_1} = \qm\\&#10;&amp;\grad{\phi_2} = \qm&#10;\end{align*}&#10;&#10;\end{document}"/>
  <p:tag name="IGUANATEXSIZE" val="20"/>
  <p:tag name="IGUANATEXCURSOR" val="117"/>
  <p:tag name="TRANSPARENCY" val="True"/>
  <p:tag name="FILENAME" val=""/>
  <p:tag name="INPUTTYPE" val="0"/>
  <p:tag name="LATEXENGINEID" val="0"/>
  <p:tag name="TEMPFOLDER" val=".\temp\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8,2265"/>
  <p:tag name="ORIGINALWIDTH" val="701,9123"/>
  <p:tag name="OUTPUTDPI" val="600"/>
  <p:tag name="LATEXADDIN" val="\documentclass{article}&#10;\input{preamble}&#10;\begin{document}&#10;&#10;\begin{align*}&#10;&amp;\grad{\phi_1} = \phiAnd{\phiEq{y}{2}}{\phiEq{x}{4}}\\&#10;&amp;\grad{\phi_2} = \phiEq{y}{2}&#10;\end{align*}&#10;&#10;\end{document}"/>
  <p:tag name="IGUANATEXSIZE" val="20"/>
  <p:tag name="IGUANATEXCURSOR" val="158"/>
  <p:tag name="TRANSPARENCY" val="True"/>
  <p:tag name="FILENAME" val=""/>
  <p:tag name="INPUTTYPE" val="0"/>
  <p:tag name="LATEXENGINEID" val="0"/>
  <p:tag name="TEMPFOLDER" val=".\temp\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214,848"/>
  <p:tag name="OUTPUTDPI" val="600"/>
  <p:tag name="LATEXADDIN" val="\documentclass{article}&#10;\input{preamble}&#10;\begin{document}&#10;&#10;\begin{align*}&#10;\thoare{}{\cdot}{\cdot}{\cdot} \subseteq \setFormula \times \setStmt \times \setFormula&#10;\end{align*}&#10;&#10;\end{document}"/>
  <p:tag name="IGUANATEXSIZE" val="20"/>
  <p:tag name="IGUANATEXCURSOR" val="142"/>
  <p:tag name="TRANSPARENCY" val="True"/>
  <p:tag name="FILENAME" val=""/>
  <p:tag name="INPUTTYPE" val="0"/>
  <p:tag name="LATEXENGINEID" val="0"/>
  <p:tag name="TEMPFOLDER" val=".\temp\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1,2411"/>
  <p:tag name="ORIGINALWIDTH" val="1207,349"/>
  <p:tag name="OUTPUTDPI" val="600"/>
  <p:tag name="LATEXADDIN" val="\documentclass{article}&#10;\input{preamble}&#10;\begin{document}&#10;&#10;\begin{align*}&#10;\thoare{}{\cdot}{\cdot}{\cdot} \::\: \setFormula \times \setStmt \rightarrow \PP^{\setFormula}&#10;\end{align*}&#10;&#10;\end{document}"/>
  <p:tag name="IGUANATEXSIZE" val="20"/>
  <p:tag name="IGUANATEXCURSOR" val="107"/>
  <p:tag name="TRANSPARENCY" val="True"/>
  <p:tag name="FILENAME" val=""/>
  <p:tag name="INPUTTYPE" val="0"/>
  <p:tag name="LATEXENGINEID" val="0"/>
  <p:tag name="TEMPFOLDER" val=".\temp\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35,845"/>
  <p:tag name="OUTPUTDPI" val="600"/>
  <p:tag name="LATEXADDIN" val="\documentclass{article}&#10;\input{preamble}&#10;\begin{document}&#10;&#10;\begin{align*}&#10;\dgthoare{}{\cdot}{\cdot}{\cdot} \::\: \setGFormula \times \setGStmt \rightarrow \setGFormula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685,789"/>
  <p:tag name="OUTPUTDPI" val="600"/>
  <p:tag name="LATEXADDIN" val="\documentclass{article}&#10;\input{preamble}&#10;\begin{document}&#10;&#10;\begin{align*}&#10;\forall \grad{\phi_1}, \grad{\phi_2}.~ &#10;        \dgrad{P}(\grad{\phi_1}) = \grad{\phi_2}&#10;        &amp;\implies&#10;        \forall \phi_1 \in \gamma(\grad{\phi_1}),\, \phi.~ P(\phi_1, \phi)\\ &#10;        &amp;\implies&#10;        \exists \phi_2 \in \gamma(\grad{\phi_2}).~ P(\phi_1, \phi_2) ~\wedge~ (\phiImplies{\phi_2}{\phi})&#10;\end{align*}&#10;&#10;\end{document}"/>
  <p:tag name="IGUANATEXSIZE" val="20"/>
  <p:tag name="IGUANATEXCURSOR" val="257"/>
  <p:tag name="TRANSPARENCY" val="True"/>
  <p:tag name="FILENAME" val=""/>
  <p:tag name="INPUTTYPE" val="0"/>
  <p:tag name="LATEXENGINEID" val="0"/>
  <p:tag name="TEMPFOLDER" val=".\temp\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786,277"/>
  <p:tag name="OUTPUTDPI" val="600"/>
  <p:tag name="LATEXADDIN" val="\documentclass{article}&#10;\input{preamble}&#10;\begin{document}&#10;&#10;\begin{align*}&#10;    \forall \grad{\phi_1}, \grad{\phi_2} \in \setGFormula.~ &#10;    \grad{\phi_1} \sqsubseteq \grad{\phi_2} \wedge \grad{\phi_1} \in \dom{\dgrad{P}} \implies \dgrad{P}(\grad{\phi_1}) \sqsubseteq \dgrad{P}(\grad{\phi_2})&#10;\end{align*}&#10;&#10;\end{document}"/>
  <p:tag name="IGUANATEXSIZE" val="20"/>
  <p:tag name="IGUANATEXCURSOR" val="211"/>
  <p:tag name="TRANSPARENCY" val="True"/>
  <p:tag name="FILENAME" val=""/>
  <p:tag name="INPUTTYPE" val="0"/>
  <p:tag name="LATEXENGINEID" val="0"/>
  <p:tag name="TEMPFOLDER" val=".\temp\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001,125"/>
  <p:tag name="OUTPUTDPI" val="600"/>
  <p:tag name="LATEXADDIN" val="\documentclass{article}&#10;\input{preamble}&#10;\begin{document}&#10;&#10;\begin{align*}&#10;\forall \phi_1, \phi_2.~ P(\phi_1, \phi_2) \implies \phi_1 \in \dom{\dgrad{P}}&#10;\end{align*}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1}&#10;\end{align*}&#10;&#10;\end{document}"/>
  <p:tag name="IGUANATEXSIZE" val="28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,7331"/>
  <p:tag name="ORIGINALWIDTH" val="902,8871"/>
  <p:tag name="OUTPUTDPI" val="600"/>
  <p:tag name="LATEXADDIN" val="\documentclass{article}&#10;\input{preamble}&#10;\begin{document}&#10;&#10;\begin{mathpar}&#10;    \inferrule* [Right=HAssign]&#10;    {&#10;        {\sVarAssign{$x$}{$e$}} &#10;    }&#10;    {&#10;        \thoare {} {\phi[e/x]} {\sVarAssign{$x$}{$e$}} {\phi}&#10;    }&#10;\end{mathpar}&#10;&#10;\end{document}"/>
  <p:tag name="IGUANATEXSIZE" val="20"/>
  <p:tag name="IGUANATEXCURSOR" val="145"/>
  <p:tag name="TRANSPARENCY" val="True"/>
  <p:tag name="FILENAME" val=""/>
  <p:tag name="INPUTTYPE" val="0"/>
  <p:tag name="LATEXENGINEID" val="0"/>
  <p:tag name="TEMPFOLDER" val=".\temp\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22,1972"/>
  <p:tag name="ORIGINALWIDTH" val="1136,858"/>
  <p:tag name="OUTPUTDPI" val="600"/>
  <p:tag name="LATEXADDIN" val="\documentclass{article}&#10;\input{preamble}&#10;\begin{document}&#10;&#10;\begin{mathpar}&#10;    \inferrule* [right=\dgradT HAssign1]&#10;    {&#10;        x \not \in \FV(\phi) \\&#10;        x \not \in \FV(e)&#10;    }&#10;    {&#10;        \dgthoare {} {\phi} {\sVarAssign{$x$}{$e$}} {\phiAnd{$\phi$}{\phiEq{$x$}{$e$}}}&#10;    }&#10;    &#10;    \inferrule* [right=\dgradT HAssign2]&#10;    {&#10;        \tset{\dgradT HAssign1} \textit{ does not apply}&#10;    }&#10;    {&#10;        \dgthoare {} {\grad{\phi}} {\sVarAssign{$x$}{$e$}} {\qm}&#10;    }&#10;\end{mathpar}&#10;&#10;\end{document}"/>
  <p:tag name="IGUANATEXSIZE" val="20"/>
  <p:tag name="IGUANATEXCURSOR" val="360"/>
  <p:tag name="TRANSPARENCY" val="True"/>
  <p:tag name="FILENAME" val=""/>
  <p:tag name="INPUTTYPE" val="0"/>
  <p:tag name="LATEXENGINEID" val="0"/>
  <p:tag name="TEMPFOLDER" val=".\temp\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8,8901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54"/>
  <p:tag name="TRANSPARENCY" val="True"/>
  <p:tag name="FILENAME" val=""/>
  <p:tag name="INPUTTYPE" val="0"/>
  <p:tag name="LATEXENGINEID" val="0"/>
  <p:tag name="TEMPFOLDER" val=".\temp\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0,1987"/>
  <p:tag name="ORIGINALWIDTH" val="907,3865"/>
  <p:tag name="OUTPUTDPI" val="600"/>
  <p:tag name="LATEXADDIN" val="\documentclass{article}&#10;\input{preamble}&#10;\begin{document}&#10;&#10;\begin{mathpar}&#10;\inferrule* [right=\dgradT HAssert1]&#10;{&#10;    \phiImplies {\phi} {\phi_a}&#10;}&#10;{&#10;    \dgthoare {} {\phi} {{\sAssert {${\phi_a}$}}} {\phi}&#10;}\\&#10;\inferrule* [right=\dgradT HAssert2]&#10;{&#10;    \phi_a \in \setFormulaA&#10;}&#10;{&#10;    \dgthoare {} {\qm} {{\sAssert {${\phi_a}$}}} {\qm}&#10;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56,768"/>
  <p:tag name="OUTPUTDPI" val="600"/>
  <p:tag name="LATEXADDIN" val="\documentclass{article}&#10;\input{preamble}&#10;\begin{document}&#10;&#10;\begin{align*}&#10;\forall \grad{\phi_1}, \grad{s},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106"/>
  <p:tag name="TRANSPARENCY" val="True"/>
  <p:tag name="FILENAME" val=""/>
  <p:tag name="INPUTTYPE" val="0"/>
  <p:tag name="LATEXENGINEID" val="0"/>
  <p:tag name="TEMPFOLDER" val=".\temp\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9,9662"/>
  <p:tag name="ORIGINALWIDTH" val="1211,849"/>
  <p:tag name="OUTPUTDPI" val="600"/>
  <p:tag name="LATEXADDIN" val="\documentclass{article}&#10;\input{preamble}&#10;\begin{document}&#10;&#10;\begin{mathpar}&#10;    \inferrule* [right=\dgradT HSeq]&#10;    {        &#10;        {\grad{\phi_{q1}}} \dgrad{\:\Rightarrow\:} {\grad{\phi_{q2}}} \\\\&#10;        \dgthoare {} {\grad{\phi_p}} {\grad{s_1}} {\grad{\phi_{q1}}} \\&#10;        \dgthoare {} {\grad{\phi_{q2}}} {\grad{s_2}} {\grad{\phi_r}}&#10;    }&#10;    {&#10;        \dgthoare {} {\grad{\phi_p}} {\sSeq{$\grad{s_1}$}{$\grad{s_2}$}} {\grad{\phi_r}}&#10;    }&#10;\end{mathpar}&#10;&#10;\end{document}"/>
  <p:tag name="IGUANATEXSIZE" val="20"/>
  <p:tag name="IGUANATEXCURSOR" val="151"/>
  <p:tag name="TRANSPARENCY" val="True"/>
  <p:tag name="FILENAME" val=""/>
  <p:tag name="INPUTTYPE" val="0"/>
  <p:tag name="LATEXENGINEID" val="0"/>
  <p:tag name="TEMPFOLDER" val=".\temp\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7,9715"/>
  <p:tag name="ORIGINALWIDTH" val="1211,849"/>
  <p:tag name="OUTPUTDPI" val="600"/>
  <p:tag name="LATEXADDIN" val="\documentclass{article}&#10;\input{preamble}&#10;\begin{document}&#10;&#10;\begin{mathpar}&#10;    \inferrule* [right=HSeq]&#10;    {&#10;        \phiImplies{\phi_{q1}} {\phi_{q2}} \\\\&#10;        \thoare {} {\phi_p} {{s_1}} {\phi_{q1}} \\&#10;        \thoare {} {\phi_{q2}} {{s_2}} {\phi_r}&#10;    }&#10;    {&#10;        \thoare {} {\phi_p} {\sSeq{$s_1$}{$s_2$}} {\phi_r}&#10;    }&#10;\end{mathpar}&#10;&#10;\end{document}"/>
  <p:tag name="IGUANATEXSIZE" val="20"/>
  <p:tag name="IGUANATEXCURSOR" val="110"/>
  <p:tag name="TRANSPARENCY" val="True"/>
  <p:tag name="FILENAME" val=""/>
  <p:tag name="INPUTTYPE" val="0"/>
  <p:tag name="LATEXENGINEID" val="0"/>
  <p:tag name="TEMPFOLDER" val=".\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2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0,9674"/>
  <p:tag name="ORIGINALWIDTH" val="1572,553"/>
  <p:tag name="OUTPUTDPI" val="600"/>
  <p:tag name="LATEXADDIN" val="\documentclass{article}&#10;\input{preamble}&#10;\begin{document}&#10;&#10;\begin{mathpar}&#10;    \inferrule* [right=\dgradT HSeq]&#10;    {        &#10;        \dgthoare {} {\phiTrue} {\sVarAssign{y}{2}} {\phiEq{y}{2}} \\&#10;        \dgthoare {} {\phiEq{y}{2}} {\sVarAssign{x}{3}} {\phiAnd{\phiEq{x}{3}}{\phiEq{y}{2}}}&#10;    }&#10;    {&#10;        \dgthoare {} {\phiTrue} {\sSeq{\sVarAssign{y}{2}}{\sVarAssign{x}{3}}} {\phiAnd{\phiEq{x}{3}}{\phiEq{y}{2}}}&#10;    }&#10;\end{mathpar}&#10;&#10;\end{document}"/>
  <p:tag name="IGUANATEXSIZE" val="20"/>
  <p:tag name="IGUANATEXCURSOR" val="288"/>
  <p:tag name="TRANSPARENCY" val="True"/>
  <p:tag name="FILENAME" val=""/>
  <p:tag name="INPUTTYPE" val="0"/>
  <p:tag name="LATEXENGINEID" val="0"/>
  <p:tag name="TEMPFOLDER" val=".\temp\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434,571"/>
  <p:tag name="OUTPUTDPI" val="600"/>
  <p:tag name="LATEXADDIN" val="\documentclass{article}&#10;\input{preamble}&#10;\begin{document}&#10;&#10;\begin{mathpar}&#10;\neg \dgthoare {} {\phiTrue} {\sSeq{\sVarAssign{y}{4}}{\sVarAssign{x}{3}}} {\phiAnd{\phiEq{x}{3}}{\phiEq{y}{2}}}&#10;\end{mathpar}&#10;&#10;\end{document}"/>
  <p:tag name="IGUANATEXSIZE" val="20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3,727"/>
  <p:tag name="ORIGINALWIDTH" val="1162,355"/>
  <p:tag name="OUTPUTDPI" val="600"/>
  <p:tag name="LATEXADDIN" val="\documentclass{article}&#10;\input{preamble}&#10;\begin{document}&#10;&#10;\begin{mathpar}&#10;    \inferrule* [right=\dgradT HSeq]&#10;    {        &#10;        \dgthoare {} {\grad{\phi_p}} {\grad{s_1}} {\grad{\phi_q}} \\&#10;        \dgthoare {} {\grad{\phi_q}} {\grad{s_2}} {\grad{\phi_r}}&#10;    }&#10;    {&#10;        \dgthoare {} {\grad{\phi_p}} {\sSeq{$\grad{s_1}$}{$\grad{s_2}$}} {\grad{\phi_r}}&#10;    }&#10;\end{mathpar}&#10;&#10;\end{document}"/>
  <p:tag name="IGUANATEXSIZE" val="20"/>
  <p:tag name="IGUANATEXCURSOR" val="134"/>
  <p:tag name="TRANSPARENCY" val="True"/>
  <p:tag name="FILENAME" val=""/>
  <p:tag name="INPUTTYPE" val="0"/>
  <p:tag name="LATEXENGINEID" val="0"/>
  <p:tag name="TEMPFOLDER" val=".\temp\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7,2254"/>
  <p:tag name="ORIGINALWIDTH" val="1493,063"/>
  <p:tag name="OUTPUTDPI" val="600"/>
  <p:tag name="LATEXADDIN" val="\documentclass{article}&#10;\input{preamble}&#10;\begin{document}&#10;&#10;\begin{align*}&#10;&amp;\gthoare{}{\cdot}{\cdot}{\cdot} \::\: \setGFormula \times \setGStmt \times \setGFormula \\&#10;&amp;\gthoare{}{\grad{\phi_1}}{\grad{s}}{\grad{\phi_2}} ~~\defiff~~ \exists \grad{\phi_2'}.~ \dgthoare{}{\grad{\phi_1}}{\grad{s}}{\grad{\phi_2'}} \wedge \gphiImplies {\grad{\phi_2'}} {\grad{\phi_2}}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214,848"/>
  <p:tag name="OUTPUTDPI" val="600"/>
  <p:tag name="LATEXADDIN" val="\documentclass{article}&#10;\input{preamble}&#10;\begin{document}&#10;&#10;\begin{align*}&#10;\thoare{}{\cdot}{\cdot}{\cdot} \subseteq \setFormula \times \setStmt \times \setFormula&#10;\end{align*}&#10;&#10;\end{document}"/>
  <p:tag name="IGUANATEXSIZE" val="20"/>
  <p:tag name="IGUANATEXCURSOR" val="190"/>
  <p:tag name="TRANSPARENCY" val="True"/>
  <p:tag name="FILENAME" val=""/>
  <p:tag name="INPUTTYPE" val="0"/>
  <p:tag name="LATEXENGINEID" val="0"/>
  <p:tag name="TEMPFOLDER" val=".\temp\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35,845"/>
  <p:tag name="OUTPUTDPI" val="600"/>
  <p:tag name="LATEXADDIN" val="\documentclass{article}&#10;\input{preamble}&#10;\begin{document}&#10;&#10;\begin{align*}&#10;\dgthoare{}{\cdot}{\cdot}{\cdot} \::\: \setGFormula \times \setGStmt \rightarrow \setGFormula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448,069"/>
  <p:tag name="OUTPUTDPI" val="600"/>
  <p:tag name="LATEXADDIN" val="\documentclass{article}&#10;\input{preamble}&#10;\begin{document}&#10;~\\&#10;Lemma: $\gthoare{}{\cdot}{\cdot}{\cdot}$&#10;is a gradual lifting of&#10;$\thoare{}{\cdot}{\cdot}{\cdot}$&#10;&#10;\end{document}"/>
  <p:tag name="IGUANATEXSIZE" val="20"/>
  <p:tag name="IGUANATEXCURSOR" val="69"/>
  <p:tag name="TRANSPARENCY" val="True"/>
  <p:tag name="FILENAME" val=""/>
  <p:tag name="INPUTTYPE" val="0"/>
  <p:tag name="LATEXENGINEID" val="0"/>
  <p:tag name="TEMPFOLDER" val=".\temp\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6,2167"/>
  <p:tag name="ORIGINALWIDTH" val="1909,261"/>
  <p:tag name="OUTPUTDPI" val="600"/>
  <p:tag name="LATEXADDIN" val="\documentclass{article}&#10;\input{preamble}&#10;\begin{document}&#10;&#10;\begin{mathpar}&#10;    \inferrule* [right=\gradT HSeq]&#10;    {&#10;        \gphiImplies{\grad{\phi_1}} {\grad{\phi_2}} \\\\&#10;        \gthoare {} {\qm} {\sVarAssign{y}{2}} {\grad{\phi_1}} \\&#10;        \gthoare {} {\grad{\phi_2}} {\sVarAssign{x}{3}} {\phiAnd{\phiEq{x}{3}}{\phiEq{y}{2}}}&#10;    }&#10;    {&#10;        \gthoare {} {\qm} {\sSeq{\sVarAssign{y}{2}}{\sVarAssign{x}{3}}} {\phiAnd{\phiEq{x}{3}}{\phiEq{y}{2}}}&#10;    }&#10;\end{mathpar}&#10;&#10;\end{document}"/>
  <p:tag name="IGUANATEXSIZE" val="20"/>
  <p:tag name="IGUANATEXCURSOR" val="173"/>
  <p:tag name="TRANSPARENCY" val="True"/>
  <p:tag name="FILENAME" val=""/>
  <p:tag name="INPUTTYPE" val="0"/>
  <p:tag name="LATEXENGINEID" val="0"/>
  <p:tag name="TEMPFOLDER" val=".\temp\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6,4716"/>
  <p:tag name="ORIGINALWIDTH" val="1946,757"/>
  <p:tag name="OUTPUTDPI" val="600"/>
  <p:tag name="LATEXADDIN" val="\documentclass{article}&#10;\input{preamble}&#10;\begin{document}&#10;&#10;\begin{mathpar}&#10;    \inferrule* [right=\dgradT H2\gradT H]&#10;    {    &#10;        \inferrule* [right=\dgradT HSeq]&#10;        {&#10;            ...&#10;        }&#10;        {&#10;            \dgthoare {} {\qm} {\sSeq{\sVarAssign{y}{2}}{\sVarAssign{x}{3}}} {\qm}         &#10;        }\\&#10;        \gphiImplies {\qm} {\phiAnd{\phiEq{x}{3}}{\phiEq{y}{2}}}&#10;    }&#10;    {&#10;        \gthoare {} {\qm} {\sSeq{\sVarAssign{y}{2}}{\sVarAssign{x}{3}}} {\phiAnd{\phiEq{x}{3}}{\phiEq{y}{2}}}&#10;    }&#10;\end{mathpar}&#10;&#10;\end{document}"/>
  <p:tag name="IGUANATEXSIZE" val="20"/>
  <p:tag name="IGUANATEXCURSOR" val="297"/>
  <p:tag name="TRANSPARENCY" val="True"/>
  <p:tag name="FILENAME" val=""/>
  <p:tag name="INPUTTYPE" val="0"/>
  <p:tag name="LATEXENGINEID" val="0"/>
  <p:tag name="TEMPFOLDER" val=".\temp\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62"/>
  <p:tag name="LAYER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61"/>
  <p:tag name="LAYER" val="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2269"/>
  <p:tag name="ORIGINALWIDTH" val="621,6723"/>
  <p:tag name="OUTPUTDPI" val="600"/>
  <p:tag name="LATEXADDIN" val="\documentclass{article}&#10;\input{preamble}&#10;\begin{document}&#10;&#10;\begin{align*}&#10;&amp;\grad{\phi} ~::=~ \phi ~|~ \withqmGen{\phi}\\&#10;&amp;\text{where ~~} \qm \defeq \withqmGen{\phiTrue}&#10;\end{align*}&#10;&#10;\end{document}"/>
  <p:tag name="IGUANATEXSIZE" val="28"/>
  <p:tag name="IGUANATEXCURSOR" val="136"/>
  <p:tag name="TRANSPARENCY" val="True"/>
  <p:tag name="FILENAME" val=""/>
  <p:tag name="INPUTTYPE" val="0"/>
  <p:tag name="LATEXENGINEID" val="0"/>
  <p:tag name="TEMPFOLDER" val=".\temp\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0,7124"/>
  <p:tag name="ORIGINALWIDTH" val="1793,776"/>
  <p:tag name="OUTPUTDPI" val="600"/>
  <p:tag name="LATEXADDIN" val="\documentclass[a3paper,landscape]{article}&#10;\input{preamble}&#10;\usepackage{lscape}&#10;\begin{document}&#10;\begin{landscape}&#10;\begin{mathpar}&#10;    \inferrule* [right=\dgradT H2\gradT H]&#10;    {    &#10;        \inferrule* [right=\dgradT HSeq]&#10;        {&#10;            ...&#10;        }&#10;        {&#10;            \dgthoare {} {\qm} {\sSeq{\sVarAssign{y}{2}}{\sVarAssign{x}{3}}} {\withqmGen{\phiAnd{\phiEq{x}{3}}{\phiEq{y}{2}}}} &#10;        }\\&#10;        \gphiImplies {\withqmGen{\phiAnd{\phiEq{x}{3}}{\phiEq{y}{2}}}} {\phiAnd{\phiEq{x}{3}}{\phiEq{y}{2}}}&#10;    }&#10;    {&#10;        \gthoare {} {\qm} {\sSeq{\sVarAssign{y}{2}}{\sVarAssign{x}{3}}} {\phiAnd{\phiEq{x}{3}}{\phiEq{y}{2}}}&#10;    }&#10;\end{mathpar}&#10;\end{landscape}&#10;\end{document}"/>
  <p:tag name="IGUANATEXSIZE" val="20"/>
  <p:tag name="IGUANATEXCURSOR" val="108"/>
  <p:tag name="TRANSPARENCY" val="True"/>
  <p:tag name="FILENAME" val=""/>
  <p:tag name="INPUTTYPE" val="0"/>
  <p:tag name="LATEXENGINEID" val="0"/>
  <p:tag name="TEMPFOLDER" val=".\temp\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371,579"/>
  <p:tag name="OUTPUTDPI" val="600"/>
  <p:tag name="LATEXADDIN" val="\documentclass{article}&#10;\input{preamble}&#10;\begin{document}&#10;&#10;\begin{mathpar}&#10;\dgthoare {} {\phiTrue} {\sSeq{\sVarAssign{y}{2}}{\sVarAssign{x}{3}}} {\phiAnd{\phiEq{x}{3}}{\phiEq{y}{2}}}&#10;\end{mathpar}&#10;&#10;\end{document}"/>
  <p:tag name="IGUANATEXSIZE" val="20"/>
  <p:tag name="IGUANATEXCURSOR" val="182"/>
  <p:tag name="TRANSPARENCY" val="True"/>
  <p:tag name="FILENAME" val=""/>
  <p:tag name="INPUTTYPE" val="0"/>
  <p:tag name="LATEXENGINEID" val="0"/>
  <p:tag name="TEMPFOLDER" val=".\temp\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680,9149"/>
  <p:tag name="OUTPUTDPI" val="600"/>
  <p:tag name="LATEXADDIN" val="\documentclass{article}&#10;\input{preamble}&#10;\begin{document}&#10;&#10;\begin{mathpar}&#10;\irdotted [\dgradT Soundness]&#10;{&#10;    \dgthoare {}&#10;{\grad{\phi}} &#10;{\grad{s}} &#10;{\grad{\phi'}}&#10;}&#10;{&#10;    \gtHoare {} &#10;{\grad{\phi}} &#10;{\grad{s}} &#10;{\grad{\phi'}}&#10;}&#10;\end{mathpar}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1033,371"/>
  <p:tag name="OUTPUTDPI" val="600"/>
  <p:tag name="LATEXADDIN" val="\documentclass{article}&#10;\input{preamble}&#10;\begin{document}&#10;&#10;\begin{mathpar}&#10;\irdotted [\gradT Soundness]&#10;{&#10;    \gthoare {}&#10;{\grad{\phi}} &#10;{\grad{s}} &#10;{\grad{\phi'}}&#10;}&#10;{&#10;    \gtHoare {} &#10;{\grad{\phi}} &#10;{\sSeq{$\grad{s}$}{\sAssert{$\grad{\phi'}$}}} &#10;{\grad{\phi'}}&#10;}&#10;\end{mathpar}&#10;&#10;\end{document}"/>
  <p:tag name="IGUANATEXSIZE" val="20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1,49228"/>
  <p:tag name="ORIGINALWIDTH" val="315,7105"/>
  <p:tag name="OUTPUTDPI" val="600"/>
  <p:tag name="LATEXADDIN" val="\documentclass{article}&#10;\input{preamble}&#10;\begin{document}&#10;&#10;\tset{\dgradT Soundness}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680,9149"/>
  <p:tag name="OUTPUTDPI" val="600"/>
  <p:tag name="LATEXADDIN" val="\documentclass{article}&#10;\input{preamble}&#10;\begin{document}&#10;&#10;\begin{mathpar}&#10;\irdotted [\dgradT Soundness]&#10;{&#10;    \dgthoare {}&#10;{\grad{\phi}} &#10;{\grad{s}} &#10;{\grad{\phi'}}&#10;}&#10;{&#10;    \gtHoare {} &#10;{\grad{\phi}} &#10;{\grad{s}} &#10;{\grad{\phi'}}&#10;}&#10;\end{mathpar}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015,373"/>
  <p:tag name="OUTPUTDPI" val="600"/>
  <p:tag name="LATEXADDIN" val="\documentclass{article}&#10;\input{preamble}&#10;\begin{document}&#10;&#10;    \begin{alignat*}{1}&#10;    &amp;\{\phiAnd{\phiEq{p1.age}{19}}{\phiEq{p2.age}{19}}\}\\&#10;    &amp;{\ttt{p1.age++}}\\&#10;    &amp;\{\phiAnd{\phiEq{p1.age}{20}}{\phiEq{p2.age}{19}}\}&#10;    \end{alignat*}&#10;&#10;\end{document}"/>
  <p:tag name="IGUANATEXSIZE" val="20"/>
  <p:tag name="IGUANATEXCURSOR" val="241"/>
  <p:tag name="TRANSPARENCY" val="True"/>
  <p:tag name="FILENAME" val=""/>
  <p:tag name="INPUTTYPE" val="0"/>
  <p:tag name="LATEXENGINEID" val="0"/>
  <p:tag name="TEMPFOLDER" val=".\temp\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811,774"/>
  <p:tag name="OUTPUTDPI" val="600"/>
  <p:tag name="LATEXADDIN" val="\documentclass{article}&#10;\input{preamble}&#10;\begin{document}&#10;&#10;    \begin{alignat*}{1}&#10;    &amp;\{\phiCons {\phiCons{\phiAcc{p1}{age}}{\phiAcc{p2}{age}}} {\phiCons{\phiEq{p1.age}{19}}{\ttt{(p2.age = 19)}}}\}\\&#10;    &amp;{\ttt{p1.age++}}\\&#10;    &amp;\{\phiCons {\phiCons{\phiAcc{p1}{age}}{\phiAcc{p2}{age}}} {\phiCons{\phiEq{p1.age}{20}}{\ttt{(p2.age = 19)}}}\}&#10;    \end{alignat*}&#10;&#10;\end{document}"/>
  <p:tag name="IGUANATEXSIZE" val="20"/>
  <p:tag name="IGUANATEXCURSOR" val="333"/>
  <p:tag name="TRANSPARENCY" val="True"/>
  <p:tag name="FILENAME" val=""/>
  <p:tag name="INPUTTYPE" val="0"/>
  <p:tag name="LATEXENGINEID" val="0"/>
  <p:tag name="TEMPFOLDER" val=".\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,49646"/>
  <p:tag name="ORIGINALWIDTH" val="35,24559"/>
  <p:tag name="OUTPUTDPI" val="600"/>
  <p:tag name="LATEXADDIN" val="\documentclass{article}&#10;\input{preamble}&#10;\begin{document}&#10;&#10;\begin{align*}&#10;\alpha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063,367"/>
  <p:tag name="OUTPUTDPI" val="600"/>
  <p:tag name="LATEXADDIN" val="\documentclass{article}&#10;\input{preamble}&#10;\begin{document}&#10;&#10;    \begin{alignat*}{1}&#10;    &amp;\{\phiCons {\qm} {\phiCons{\phiEq{p1.age}{19}}{\ttt{(p2.age = 19)}}}\}\\&#10;    &amp;{\ttt{p1.age++}}\\&#10;    &amp;\{\phiCons {\qm} {\phiCons{\phiEq{p1.age}{20}}{\ttt{(p2.age = 19)}}}\}&#10;    \end{alignat*}&#10;&#10;\end{document}"/>
  <p:tag name="IGUANATEXSIZE" val="20"/>
  <p:tag name="IGUANATEXCURSOR" val="205"/>
  <p:tag name="TRANSPARENCY" val="True"/>
  <p:tag name="FILENAME" val=""/>
  <p:tag name="INPUTTYPE" val="0"/>
  <p:tag name="LATEXENGINEID" val="0"/>
  <p:tag name="TEMPFOLDER" val=".\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1}&#10;\end{align*}&#10;&#10;\end{document}"/>
  <p:tag name="IGUANATEXSIZE" val="28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6,49417"/>
  <p:tag name="OUTPUTDPI" val="600"/>
  <p:tag name="LATEXADDIN" val="\documentclass{article}&#10;\input{preamble}&#10;\begin{document}&#10;&#10;\begin{align*}&#10;\tau_1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,49646"/>
  <p:tag name="ORIGINALWIDTH" val="35,24559"/>
  <p:tag name="OUTPUTDPI" val="600"/>
  <p:tag name="LATEXADDIN" val="\documentclass{article}&#10;\input{preamble}&#10;\begin{document}&#10;&#10;\begin{align*}&#10;\alpha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,2426"/>
  <p:tag name="ORIGINALWIDTH" val="206,9741"/>
  <p:tag name="OUTPUTDPI" val="600"/>
  <p:tag name="LATEXADDIN" val="\documentclass{article}&#10;\input{preamble}&#10;\begin{document}&#10;&#10;\begin{align*}&#10;\overline{\tau_2} \subseteq \overline{\tau_2}'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96,7004"/>
  <p:tag name="OUTPUTDPI" val="600"/>
  <p:tag name="LATEXADDIN" val="\documentclass{article}&#10;\input{preamble}&#10;\begin{document}&#10;&#10;\begin{align*}&#10;{\grad{f}(\tau) = \tau \sqcap \Tint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7,99401"/>
  <p:tag name="OUTPUTDPI" val="600"/>
  <p:tag name="LATEXADDIN" val="\documentclass{article}&#10;\input{preamble}&#10;\begin{document}&#10;&#10;\begin{align*}&#10;{\tau_2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88,48898"/>
  <p:tag name="OUTPUTDPI" val="600"/>
  <p:tag name="LATEXADDIN" val="\documentclass{article}&#10;\input{preamble}&#10;\begin{document}&#10;&#10;\begin{align*}&#10;\{ \tau \}&#10;\end{align*}&#10;&#10;\end{document}"/>
  <p:tag name="IGUANATEXSIZE" val="28"/>
  <p:tag name="IGUANATEXCURSOR" val="81"/>
  <p:tag name="TRANSPARENCY" val="True"/>
  <p:tag name="FILENAME" val=""/>
  <p:tag name="INPUTTYPE" val="0"/>
  <p:tag name="LATEXENGINEID" val="0"/>
  <p:tag name="TEMPFOLDER" val=".\temp\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,74654"/>
  <p:tag name="ORIGINALWIDTH" val="30,74614"/>
  <p:tag name="OUTPUTDPI" val="600"/>
  <p:tag name="LATEXADDIN" val="\documentclass{article}&#10;\input{preamble}&#10;\begin{document}&#10;&#10;\begin{align*}&#10;\tau&#10;\end{align*}&#10;&#10;\end{document}"/>
  <p:tag name="IGUANATEXSIZE" val="28"/>
  <p:tag name="IGUANATEXCURSOR" val="78"/>
  <p:tag name="TRANSPARENCY" val="True"/>
  <p:tag name="FILENAME" val=""/>
  <p:tag name="INPUTTYPE" val="0"/>
  <p:tag name="LATEXENGINEID" val="0"/>
  <p:tag name="TEMPFOLDER" val=".\temp\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8,99512"/>
  <p:tag name="ORIGINALWIDTH" val="195,7255"/>
  <p:tag name="OUTPUTDPI" val="600"/>
  <p:tag name="LATEXADDIN" val="\documentclass{article}&#10;\input{preamble}&#10;\begin{document}&#10;&#10;\begin{align*}&#10;\tau \sqcap \Tint&#10;\end{align*}&#10;&#10;\end{document}"/>
  <p:tag name="IGUANATEXSIZE" val="28"/>
  <p:tag name="IGUANATEXCURSOR" val="91"/>
  <p:tag name="TRANSPARENCY" val="True"/>
  <p:tag name="FILENAME" val=""/>
  <p:tag name="INPUTTYPE" val="0"/>
  <p:tag name="LATEXENGINEID" val="0"/>
  <p:tag name="TEMPFOLDER" val=".\temp\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02,9246"/>
  <p:tag name="OUTPUTDPI" val="600"/>
  <p:tag name="LATEXADDIN" val="\documentclass{article}&#10;\input{preamble}&#10;\begin{document}&#10;&#10;\begin{align*}&#10;\{ \tau \sqcap \Tint \} \subseteq \{ \tau \sqcap \Tint \}&#10;\end{align*}&#10;&#10;\end{document}"/>
  <p:tag name="IGUANATEXSIZE" val="28"/>
  <p:tag name="IGUANATEXCURSOR" val="131"/>
  <p:tag name="TRANSPARENCY" val="True"/>
  <p:tag name="FILENAME" val=""/>
  <p:tag name="INPUTTYPE" val="0"/>
  <p:tag name="LATEXENGINEID" val="0"/>
  <p:tag name="TEMPFOLDER" val=".\temp\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99291"/>
  <p:tag name="ORIGINALWIDTH" val="31,49606"/>
  <p:tag name="OUTPUTDPI" val="600"/>
  <p:tag name="LATEXADDIN" val="\documentclass{article}&#10;\input{preamble}&#10;\begin{document}&#10;&#10;\begin{align*}&#10;{f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96,7004"/>
  <p:tag name="OUTPUTDPI" val="600"/>
  <p:tag name="LATEXADDIN" val="\documentclass{article}&#10;\input{preamble}&#10;\begin{document}&#10;&#10;\begin{align*}&#10;{\grad{f}(\tau) = \tau \sqcap \Tint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3,49457"/>
  <p:tag name="ORIGINALWIDTH" val="178,4777"/>
  <p:tag name="OUTPUTDPI" val="600"/>
  <p:tag name="LATEXADDIN" val="\documentclass{article}&#10;\input{preamble}&#10;\begin{document}&#10;&#10;\begin{align*}&#10;\tset{Types}&#10;\end{align*}&#10;&#10;\end{document}"/>
  <p:tag name="IGUANATEXSIZE" val="28"/>
  <p:tag name="IGUANATEXCURSOR" val="85"/>
  <p:tag name="TRANSPARENCY" val="True"/>
  <p:tag name="FILENAME" val=""/>
  <p:tag name="INPUTTYPE" val="0"/>
  <p:tag name="LATEXENGINEID" val="0"/>
  <p:tag name="TEMPFOLDER" val=".\temp\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8,2452"/>
  <p:tag name="ORIGINALWIDTH" val="25,49685"/>
  <p:tag name="OUTPUTDPI" val="600"/>
  <p:tag name="LATEXADDIN" val="\documentclass{article}&#10;\input{preamble}&#10;\begin{document}&#10;&#10;\begin{align*}&#10;\qm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8,2452"/>
  <p:tag name="ORIGINALWIDTH" val="25,49685"/>
  <p:tag name="OUTPUTDPI" val="600"/>
  <p:tag name="LATEXADDIN" val="\documentclass{article}&#10;\input{preamble}&#10;\begin{document}&#10;&#10;\begin{align*}&#10;\qm&#10;\end{align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1,74354"/>
  <p:tag name="ORIGINALWIDTH" val="311,2111"/>
  <p:tag name="OUTPUTDPI" val="600"/>
  <p:tag name="LATEXADDIN" val="\documentclass{article}&#10;\input{preamble}&#10;\begin{document}&#10;&#10;\begin{align*}&#10;... \subseteq \tset{Types}&#10;\end{align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96,7004"/>
  <p:tag name="OUTPUTDPI" val="600"/>
  <p:tag name="LATEXADDIN" val="\documentclass{article}&#10;\input{preamble}&#10;\begin{document}&#10;&#10;\begin{align*}&#10;{\grad{f}(\tau) = \tau \sqcap \Tint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1}&#10;\end{align*}&#10;&#10;\end{document}"/>
  <p:tag name="IGUANATEXSIZE" val="28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,2426"/>
  <p:tag name="ORIGINALWIDTH" val="206,9741"/>
  <p:tag name="OUTPUTDPI" val="600"/>
  <p:tag name="LATEXADDIN" val="\documentclass{article}&#10;\input{preamble}&#10;\begin{document}&#10;&#10;\begin{align*}&#10;\overline{\tau_2} \subseteq \overline{\tau_2}'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14,2107"/>
  <p:tag name="OUTPUTDPI" val="600"/>
  <p:tag name="LATEXADDIN" val="\documentclass{article}&#10;\input{preamble}&#10;\begin{document}&#10;&#10;\begin{align*}&#10;\grad{\tau} ~::=~ \tau ~|~ \qm&#10;\end{align*}&#10;&#10;\end{document}"/>
  <p:tag name="IGUANATEXSIZE" val="28"/>
  <p:tag name="IGUANATEXCURSOR" val="104"/>
  <p:tag name="TRANSPARENCY" val="True"/>
  <p:tag name="FILENAME" val=""/>
  <p:tag name="INPUTTYPE" val="0"/>
  <p:tag name="LATEXENGINEID" val="0"/>
  <p:tag name="TEMPFOLDER" val=".\temp\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6,49417"/>
  <p:tag name="OUTPUTDPI" val="600"/>
  <p:tag name="LATEXADDIN" val="\documentclass{article}&#10;\input{preamble}&#10;\begin{document}&#10;&#10;\begin{align*}&#10;\tau_1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17,9602"/>
  <p:tag name="OUTPUTDPI" val="600"/>
  <p:tag name="LATEXADDIN" val="\documentclass{article}&#10;\input{preamble}&#10;\begin{document}&#10;&#10;\begin{align*}&#10;\grad{\phi} ~::=~ \phi ~|~ \qm&#10;\end{align*}&#10;&#10;\end{document}"/>
  <p:tag name="IGUANATEXSIZE" val="28"/>
  <p:tag name="IGUANATEXCURSOR" val="97"/>
  <p:tag name="TRANSPARENCY" val="True"/>
  <p:tag name="FILENAME" val=""/>
  <p:tag name="INPUTTYPE" val="0"/>
  <p:tag name="LATEXENGINEID" val="0"/>
  <p:tag name="TEMPFOLDER" val=".\temp\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7,99401"/>
  <p:tag name="OUTPUTDPI" val="600"/>
  <p:tag name="LATEXADDIN" val="\documentclass{article}&#10;\input{preamble}&#10;\begin{document}&#10;&#10;\begin{align*}&#10;{\tau_2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17,9602"/>
  <p:tag name="OUTPUTDPI" val="600"/>
  <p:tag name="LATEXADDIN" val="\documentclass{article}&#10;\input{preamble}&#10;\begin{document}&#10;&#10;\begin{align*}&#10;\grad{\phi} ~::=~ \phi ~|~ \qm&#10;\end{align*}&#10;&#10;\end{document}"/>
  <p:tag name="IGUANATEXSIZE" val="28"/>
  <p:tag name="IGUANATEXCURSOR" val="97"/>
  <p:tag name="TRANSPARENCY" val="True"/>
  <p:tag name="FILENAME" val=""/>
  <p:tag name="INPUTTYPE" val="0"/>
  <p:tag name="LATEXENGINEID" val="0"/>
  <p:tag name="TEMPFOLDER" val=".\temp\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566,1792"/>
  <p:tag name="OUTPUTDPI" val="600"/>
  <p:tag name="LATEXADDIN" val="\documentclass{article}&#10;\input{preamble}&#10;\begin{document}&#10;&#10;\begin{align*}&#10;{\grad{f}(\phi) = \phiAnd{$\phi$}{\phiEq{x}{3}}}&#10;\end{align*}&#10;&#10;\end{document}"/>
  <p:tag name="IGUANATEXSIZE" val="28"/>
  <p:tag name="IGUANATEXCURSOR" val="92"/>
  <p:tag name="TRANSPARENCY" val="True"/>
  <p:tag name="FILENAME" val=""/>
  <p:tag name="INPUTTYPE" val="0"/>
  <p:tag name="LATEXENGINEID" val="0"/>
  <p:tag name="TEMPFOLDER" val=".\temp\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566,1792"/>
  <p:tag name="OUTPUTDPI" val="600"/>
  <p:tag name="LATEXADDIN" val="\documentclass{article}&#10;\input{preamble}&#10;\begin{document}&#10;&#10;\begin{align*}&#10;{f(\phi) = \phiAnd{$\phi$}{\phiEq{x}{3}}}&#10;\end{align*}&#10;&#10;\end{document}"/>
  <p:tag name="IGUANATEXSIZE" val="28"/>
  <p:tag name="IGUANATEXCURSOR" val="115"/>
  <p:tag name="TRANSPARENCY" val="True"/>
  <p:tag name="FILENAME" val=""/>
  <p:tag name="INPUTTYPE" val="0"/>
  <p:tag name="LATEXENGINEID" val="0"/>
  <p:tag name="TEMPFOLDER" val=".\temp\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44,9194"/>
  <p:tag name="OUTPUTDPI" val="600"/>
  <p:tag name="LATEXADDIN" val="\documentclass{article}&#10;\input{preamble}&#10;\usepackage{xcolor}&#10;\begin{document}&#10;\color{gray}&#10;$\hoare{\phi}{\ttt{int x = 3;}}{f(\phi)}$&#10;&#10;\end{document}"/>
  <p:tag name="IGUANATEXSIZE" val="28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3275</Words>
  <Application>Microsoft Office PowerPoint</Application>
  <PresentationFormat>On-screen Show (4:3)</PresentationFormat>
  <Paragraphs>1074</Paragraphs>
  <Slides>60</Slides>
  <Notes>50</Notes>
  <HiddenSlides>16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Arial</vt:lpstr>
      <vt:lpstr>Calibri</vt:lpstr>
      <vt:lpstr>Calibri Light</vt:lpstr>
      <vt:lpstr>Cambria Math</vt:lpstr>
      <vt:lpstr>Consolas</vt:lpstr>
      <vt:lpstr>Latin Modern Math</vt:lpstr>
      <vt:lpstr>Lucida Sans Unicode</vt:lpstr>
      <vt:lpstr>Webdings</vt:lpstr>
      <vt:lpstr>Office Theme</vt:lpstr>
      <vt:lpstr>Gradual Verification</vt:lpstr>
      <vt:lpstr>Gradual Verification</vt:lpstr>
      <vt:lpstr>Motivation</vt:lpstr>
      <vt:lpstr>Dynamic Verification</vt:lpstr>
      <vt:lpstr>Dynamic Verification – Drawbacks </vt:lpstr>
      <vt:lpstr>Static Verification</vt:lpstr>
      <vt:lpstr>Static Verification – Drawbacks </vt:lpstr>
      <vt:lpstr>Solution? Static + Dynamic</vt:lpstr>
      <vt:lpstr>Solution? Static + Dynamic</vt:lpstr>
      <vt:lpstr>Solution! Static ⊕ Dynamic</vt:lpstr>
      <vt:lpstr>Abstracting Gradual Typing</vt:lpstr>
      <vt:lpstr>Abstracting Gradual Typing</vt:lpstr>
      <vt:lpstr>Abstracting Gradual Typing</vt:lpstr>
      <vt:lpstr>Abstracting Gradual Typing</vt:lpstr>
      <vt:lpstr>Abstracting Gradual Typing</vt:lpstr>
      <vt:lpstr>Abstracting Gradual Typing</vt:lpstr>
      <vt:lpstr>How does this relate to Verification?</vt:lpstr>
      <vt:lpstr>Abstracting Gradual Typing</vt:lpstr>
      <vt:lpstr>Abstracting Gradual Typing</vt:lpstr>
      <vt:lpstr>Abstracting Gradual Typing</vt:lpstr>
      <vt:lpstr>Abstracting Gradual Typing</vt:lpstr>
      <vt:lpstr>Gradualization – Overview  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Overview </vt:lpstr>
      <vt:lpstr>Gradualization – Approach </vt:lpstr>
      <vt:lpstr>Gradualization – Approach </vt:lpstr>
      <vt:lpstr>Gradualization – Approach </vt:lpstr>
      <vt:lpstr>Gradual Lifting</vt:lpstr>
      <vt:lpstr>Gradual Lifting</vt:lpstr>
      <vt:lpstr>Gradual Lifting</vt:lpstr>
      <vt:lpstr>Gradual Lifting</vt:lpstr>
      <vt:lpstr>Gradual Verification - Approach</vt:lpstr>
      <vt:lpstr>Predicate Lifting in a Nutshell</vt:lpstr>
      <vt:lpstr>Predicate Lifting in a Nutshell</vt:lpstr>
      <vt:lpstr>Predicate Lifting in a Nutshell</vt:lpstr>
      <vt:lpstr>Gradual Verification - Approach</vt:lpstr>
      <vt:lpstr>Bonus: F-partial Galois connection</vt:lpstr>
      <vt:lpstr>Gradual Soundness</vt:lpstr>
      <vt:lpstr>Gradual Verification - Approach</vt:lpstr>
      <vt:lpstr>Gradual Verification – Put to the Test</vt:lpstr>
      <vt:lpstr>Deterministic Lifting </vt:lpstr>
      <vt:lpstr>Deterministic Lifting</vt:lpstr>
      <vt:lpstr>Deterministic Lifting – HAssign </vt:lpstr>
      <vt:lpstr>Deterministic Lifting – HAssert </vt:lpstr>
      <vt:lpstr>Deterministic Lifting</vt:lpstr>
      <vt:lpstr>Deterministic Lifting – HSeq </vt:lpstr>
      <vt:lpstr>Thesis: Gradual Verification</vt:lpstr>
      <vt:lpstr>Thesis: Gradual Verification</vt:lpstr>
      <vt:lpstr>Thesis: Gradual Verification</vt:lpstr>
      <vt:lpstr>Deterministic Lifting</vt:lpstr>
      <vt:lpstr>Deterministic Lifting</vt:lpstr>
      <vt:lpstr>Deterministic Lifting</vt:lpstr>
      <vt:lpstr>Deterministic Lifting</vt:lpstr>
      <vt:lpstr>Implicit Dynamic Frames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Bader</dc:creator>
  <cp:lastModifiedBy>Johannes Bader</cp:lastModifiedBy>
  <cp:revision>283</cp:revision>
  <dcterms:created xsi:type="dcterms:W3CDTF">2016-09-17T17:48:14Z</dcterms:created>
  <dcterms:modified xsi:type="dcterms:W3CDTF">2016-10-10T15:44:32Z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