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44" r:id="rId1"/>
  </p:sldMasterIdLst>
  <p:notesMasterIdLst>
    <p:notesMasterId r:id="rId16"/>
  </p:notesMasterIdLst>
  <p:sldIdLst>
    <p:sldId id="256" r:id="rId2"/>
    <p:sldId id="260" r:id="rId3"/>
    <p:sldId id="259" r:id="rId4"/>
    <p:sldId id="263" r:id="rId5"/>
    <p:sldId id="262" r:id="rId6"/>
    <p:sldId id="261" r:id="rId7"/>
    <p:sldId id="264" r:id="rId8"/>
    <p:sldId id="266" r:id="rId9"/>
    <p:sldId id="265" r:id="rId10"/>
    <p:sldId id="270" r:id="rId11"/>
    <p:sldId id="271" r:id="rId12"/>
    <p:sldId id="269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49A1010-FE7A-412D-9D01-0F87A4609E89}">
          <p14:sldIdLst>
            <p14:sldId id="256"/>
          </p14:sldIdLst>
        </p14:section>
        <p14:section name="Motivation" id="{4DBEF8F3-5C6F-4565-945F-31EA582A2A51}">
          <p14:sldIdLst>
            <p14:sldId id="260"/>
            <p14:sldId id="259"/>
            <p14:sldId id="263"/>
            <p14:sldId id="262"/>
            <p14:sldId id="261"/>
            <p14:sldId id="264"/>
            <p14:sldId id="266"/>
            <p14:sldId id="265"/>
          </p14:sldIdLst>
        </p14:section>
        <p14:section name="Approach" id="{E4314259-17AB-4162-9F2D-707CDFBE2B8D}">
          <p14:sldIdLst>
            <p14:sldId id="270"/>
            <p14:sldId id="271"/>
            <p14:sldId id="269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3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BD51-9C58-410B-9488-A369148A1950}" type="datetimeFigureOut">
              <a:rPr lang="de-DE" smtClean="0"/>
              <a:t>20.09.2016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C1F29-B600-42F8-8BC8-9AFF066AEC7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2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does</a:t>
            </a:r>
            <a:r>
              <a:rPr lang="en-US" baseline="0" dirty="0"/>
              <a:t> NOT guarantee termination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interpretation:</a:t>
            </a:r>
            <a:r>
              <a:rPr lang="en-US" baseline="0" dirty="0"/>
              <a:t> give meaning to gradual formulas in terms of static formulas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40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71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</a:t>
            </a:r>
            <a:r>
              <a:rPr lang="en-US" dirty="0"/>
              <a:t>: removed on build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58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511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industry addresses</a:t>
            </a:r>
            <a:r>
              <a:rPr lang="en-US" baseline="0" dirty="0"/>
              <a:t> this problem by (already a joke – it doesn’t address this problem because there is no static verification)</a:t>
            </a:r>
            <a:r>
              <a:rPr lang="en-US" dirty="0"/>
              <a:t>:</a:t>
            </a:r>
            <a:r>
              <a:rPr lang="en-US" baseline="0" dirty="0"/>
              <a:t> often only warnings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277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„Research in Software Engineering“ (MSR)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943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</a:t>
            </a:r>
            <a:r>
              <a:rPr lang="en-US" baseline="0" dirty="0"/>
              <a:t> also shows what’s wrong with the approach: static and dynamic are considered independent, not really working together</a:t>
            </a:r>
          </a:p>
          <a:p>
            <a:r>
              <a:rPr lang="en-US" baseline="0" dirty="0"/>
              <a:t>Research: find good tests (directed dynamic verification)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2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…gradual defined in terms of static system</a:t>
            </a:r>
            <a:r>
              <a:rPr lang="en-US" baseline="0" dirty="0"/>
              <a:t> (+ casts or dyn. checks)…</a:t>
            </a:r>
            <a:r>
              <a:rPr lang="en-US" dirty="0"/>
              <a:t> but also viewable as extension</a:t>
            </a:r>
            <a:r>
              <a:rPr lang="en-US" baseline="0" dirty="0"/>
              <a:t> of </a:t>
            </a:r>
            <a:r>
              <a:rPr lang="en-US" dirty="0"/>
              <a:t>dynamic</a:t>
            </a:r>
          </a:p>
          <a:p>
            <a:endParaRPr lang="en-US" dirty="0"/>
          </a:p>
          <a:p>
            <a:r>
              <a:rPr lang="en-US" dirty="0"/>
              <a:t>gradual typing taught us that solution is not to 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061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CC1F29-B600-42F8-8BC8-9AFF066AEC7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8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6D1C7-4F78-42D7-8A43-6446DCC2C625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44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C8C36-E2E5-4307-9BC4-7B750D2A80AB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8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756B-BA40-472D-8F9C-952F05A78F89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10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71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2A410-C2EF-4CBC-85F3-012D03A3B580}" type="datetime1">
              <a:rPr lang="de-DE" smtClean="0"/>
              <a:t>20.09.2016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5C5C8-39C0-4BF8-AF57-16FF41159358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83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3972-F6FF-44D4-A481-D49DDFAE4BF8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6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83AE3-46C8-4AF9-9AE8-7EA45E0A8273}" type="datetime1">
              <a:rPr lang="de-DE" smtClean="0"/>
              <a:t>20.09.2016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10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C86F-67D0-4125-AAE3-94A97C56CADF}" type="datetime1">
              <a:rPr lang="de-DE" smtClean="0"/>
              <a:t>20.09.2016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99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B1022-13CE-4FDA-BFAB-CC559034E639}" type="datetime1">
              <a:rPr lang="de-DE" smtClean="0"/>
              <a:t>20.09.2016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07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0E9F1-31E5-4055-BF98-84A374F3223D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89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286E-5FB3-47C9-885F-D70AD71092A0}" type="datetime1">
              <a:rPr lang="de-DE" smtClean="0"/>
              <a:t>20.09.2016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6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3D8D-2C61-447D-8757-380DAE1BDA0E}" type="datetime1">
              <a:rPr lang="de-DE" smtClean="0"/>
              <a:t>20.09.2016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2128-C21B-4EB1-981D-3510C88AFE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3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Gradual Verification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Implicit Dynamic Frames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510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Goal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10</a:t>
            </a:fld>
            <a:endParaRPr lang="de-DE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041400" y="1949450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574675" y="203700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hide1c"/>
          <p:cNvSpPr/>
          <p:nvPr/>
        </p:nvSpPr>
        <p:spPr>
          <a:xfrm>
            <a:off x="1058069" y="2410362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hide1b"/>
          <p:cNvSpPr/>
          <p:nvPr/>
        </p:nvSpPr>
        <p:spPr>
          <a:xfrm>
            <a:off x="583010" y="2396557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1400" y="341449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/>
          <p:cNvSpPr/>
          <p:nvPr/>
        </p:nvSpPr>
        <p:spPr>
          <a:xfrm>
            <a:off x="574675" y="347957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2127250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2460771" y="449478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2814282" y="4418864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1712516" y="442124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tangle 24"/>
          <p:cNvSpPr/>
          <p:nvPr/>
        </p:nvSpPr>
        <p:spPr>
          <a:xfrm>
            <a:off x="1734093" y="4886156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tangle 25"/>
          <p:cNvSpPr/>
          <p:nvPr/>
        </p:nvSpPr>
        <p:spPr>
          <a:xfrm>
            <a:off x="2460771" y="4886155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tangle 26"/>
          <p:cNvSpPr/>
          <p:nvPr/>
        </p:nvSpPr>
        <p:spPr>
          <a:xfrm>
            <a:off x="1972865" y="4873431"/>
            <a:ext cx="428269" cy="105036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2257425" y="5237039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tangle 28"/>
          <p:cNvSpPr/>
          <p:nvPr/>
        </p:nvSpPr>
        <p:spPr>
          <a:xfrm>
            <a:off x="1994443" y="5237038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tangle 29"/>
          <p:cNvSpPr/>
          <p:nvPr/>
        </p:nvSpPr>
        <p:spPr>
          <a:xfrm>
            <a:off x="1734093" y="5320163"/>
            <a:ext cx="260350" cy="113747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:=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assert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…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;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2044147"/>
                <a:ext cx="4910299" cy="350352"/>
              </a:xfrm>
              <a:prstGeom prst="rect">
                <a:avLst/>
              </a:prstGeom>
              <a:blipFill>
                <a:blip r:embed="rId3"/>
                <a:stretch>
                  <a:fillRect t="-3448" b="-189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506578" y="3501355"/>
                <a:ext cx="45147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=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(Var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⇀</m:t>
                    </m:r>
                  </m:oMath>
                </a14:m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Val) </a:t>
                </a:r>
                <a14:m>
                  <m:oMath xmlns:m="http://schemas.openxmlformats.org/officeDocument/2006/math">
                    <m:r>
                      <a:rPr lang="en-US" b="0" i="1" cap="small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×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de-DE" cap="small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Stmt</a:t>
                </a:r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78" y="3501355"/>
                <a:ext cx="4514747" cy="369332"/>
              </a:xfrm>
              <a:prstGeom prst="rect">
                <a:avLst/>
              </a:prstGeom>
              <a:blipFill>
                <a:blip r:embed="rId4"/>
                <a:stretch>
                  <a:fillRect t="-1639" b="-311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5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⟶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Lucida Sans Unicode" panose="020B0602030504020204" pitchFamily="34" charset="0"/>
                      </a:rPr>
                      <m:t> 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〈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x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↦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4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de-DE" dirty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onsolas" panose="020B0609020204030204" pitchFamily="49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skip</m:t>
                    </m:r>
                    <m:r>
                      <a:rPr lang="en-US">
                        <a:latin typeface="Latin Modern Math" panose="02000503000000000000" pitchFamily="50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〉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4840911"/>
                <a:ext cx="5173211" cy="424475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Consolas" panose="020B0609020204030204" pitchFamily="49" charset="0"/>
                  </a:rPr>
                  <a:t>?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true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 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 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|</a:t>
                </a:r>
                <a:r>
                  <a:rPr lang="en-US" sz="1600" dirty="0">
                    <a:latin typeface="Consolas" panose="020B0609020204030204" pitchFamily="49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:r>
                  <a:rPr lang="de-DE" sz="1600" dirty="0">
                    <a:latin typeface="Consolas" panose="020B0609020204030204" pitchFamily="49" charset="0"/>
                  </a:rPr>
                  <a:t>≠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onsolas" panose="020B0609020204030204" pitchFamily="49" charset="0"/>
                  </a:rPr>
                  <a:t>)</a:t>
                </a:r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|</a:t>
                </a:r>
                <a:r>
                  <a:rPr lang="en-US" sz="16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endParaRPr lang="de-DE" sz="16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2480276"/>
                <a:ext cx="5637422" cy="338554"/>
              </a:xfrm>
              <a:prstGeom prst="rect">
                <a:avLst/>
              </a:prstGeom>
              <a:blipFill>
                <a:blip r:embed="rId7"/>
                <a:stretch>
                  <a:fillRect l="-541" t="-7273" b="-218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hide1a"/>
          <p:cNvSpPr/>
          <p:nvPr/>
        </p:nvSpPr>
        <p:spPr>
          <a:xfrm>
            <a:off x="3482124" y="2499053"/>
            <a:ext cx="456830" cy="377499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p:sp>
        <p:nvSpPr>
          <p:cNvPr id="34" name="hide1a"/>
          <p:cNvSpPr/>
          <p:nvPr/>
        </p:nvSpPr>
        <p:spPr>
          <a:xfrm>
            <a:off x="5462401" y="1790386"/>
            <a:ext cx="250218" cy="359440"/>
          </a:xfrm>
          <a:prstGeom prst="rect">
            <a:avLst/>
          </a:prstGeom>
          <a:solidFill>
            <a:schemeClr val="bg1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hide1a"/>
              <p:cNvSpPr/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109" y="3201358"/>
                <a:ext cx="686681" cy="733133"/>
              </a:xfrm>
              <a:prstGeom prst="rect">
                <a:avLst/>
              </a:prstGeom>
              <a:blipFill>
                <a:blip r:embed="rId8"/>
                <a:stretch>
                  <a:fillRect r="-19643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/>
              <p:cNvSpPr/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a:rPr lang="en-US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↦3,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:= 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de-DE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1;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onsolas" panose="020B0609020204030204" pitchFamily="49" charset="0"/>
                            <a:ea typeface="Latin Modern Math" panose="02000503000000000000" pitchFamily="50" charset="0"/>
                            <a:cs typeface="Courier New" panose="02070309020205020404" pitchFamily="49" charset="0"/>
                          </a:rPr>
                          <m:t>skip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Latin Modern Math" panose="02000503000000000000" pitchFamily="50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⊨</m:t>
                    </m:r>
                    <m:r>
                      <m:rPr>
                        <m:nor/>
                      </m:rPr>
                      <a:rPr lang="en-US" b="0" i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x</m:t>
                    </m:r>
                    <m:r>
                      <m:rPr>
                        <m:nor/>
                      </m:rPr>
                      <a:rPr lang="de-DE" dirty="0">
                        <a:latin typeface="Consolas" panose="020B0609020204030204" pitchFamily="49" charset="0"/>
                        <a:ea typeface="Latin Modern Math" panose="02000503000000000000" pitchFamily="50" charset="0"/>
                      </a:rPr>
                      <m:t> = 3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509" y="5277452"/>
                <a:ext cx="4249881" cy="4244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/>
              <p:cNvSpPr/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  ? 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r>
                  <a:rPr lang="de-DE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</a:t>
                </a:r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  <a:ea typeface="Latin Modern Math" panose="02000503000000000000" pitchFamily="50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i="1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}</m:t>
                    </m:r>
                  </m:oMath>
                </a14:m>
                <a:endParaRPr lang="de-DE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029" y="4495490"/>
                <a:ext cx="3664786" cy="369397"/>
              </a:xfrm>
              <a:prstGeom prst="rect">
                <a:avLst/>
              </a:prstGeom>
              <a:blipFill>
                <a:blip r:embed="rId10"/>
                <a:stretch>
                  <a:fillRect t="-16393" b="-163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hide1a"/>
              <p:cNvSpPr/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noFill/>
              <a:ln w="152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acc>
                    </m:oMath>
                  </m:oMathPara>
                </a14:m>
                <a:endParaRPr lang="de-D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hide1a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98" y="4197195"/>
                <a:ext cx="686681" cy="733133"/>
              </a:xfrm>
              <a:prstGeom prst="rect">
                <a:avLst/>
              </a:prstGeom>
              <a:blipFill>
                <a:blip r:embed="rId11"/>
                <a:stretch>
                  <a:fillRect r="-19469"/>
                </a:stretch>
              </a:blipFill>
              <a:ln w="152400"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70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/>
      <p:bldP spid="39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Goal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11</a:t>
            </a:fld>
            <a:endParaRPr lang="de-DE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114" y="1661153"/>
            <a:ext cx="2471236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61153"/>
            <a:ext cx="2471235" cy="447096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solidFill>
              <a:schemeClr val="bg1">
                <a:lumMod val="95000"/>
              </a:schemeClr>
            </a:solidFill>
          </a:ln>
        </p:spPr>
      </p:pic>
      <p:sp>
        <p:nvSpPr>
          <p:cNvPr id="54" name="Arrow: Right 53"/>
          <p:cNvSpPr/>
          <p:nvPr/>
        </p:nvSpPr>
        <p:spPr>
          <a:xfrm>
            <a:off x="3734972" y="3587903"/>
            <a:ext cx="1674055" cy="6765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/>
          <p:cNvSpPr txBox="1"/>
          <p:nvPr/>
        </p:nvSpPr>
        <p:spPr>
          <a:xfrm>
            <a:off x="3727374" y="3762141"/>
            <a:ext cx="156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“Gradualization”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276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Verification - Approach</a:t>
            </a:r>
            <a:endParaRPr lang="de-DE" dirty="0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24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hand wavy motivation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de-DE" dirty="0"/>
                  <a:t>  </a:t>
                </a:r>
                <a:r>
                  <a:rPr lang="de-DE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x := x + 1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de-DE" dirty="0">
                    <a:latin typeface="Consolas" panose="020B0609020204030204" pitchFamily="49" charset="0"/>
                  </a:rPr>
                  <a:t>x = 4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39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42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verification (against some specification)</a:t>
            </a:r>
          </a:p>
          <a:p>
            <a:r>
              <a:rPr lang="en-US" dirty="0"/>
              <a:t>Two flavors: static &amp; dynamic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7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836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checks</a:t>
            </a:r>
          </a:p>
          <a:p>
            <a:r>
              <a:rPr lang="en-US" dirty="0"/>
              <a:t>testing techniques</a:t>
            </a:r>
          </a:p>
          <a:p>
            <a:r>
              <a:rPr lang="en-US" dirty="0"/>
              <a:t>guarantee compliance </a:t>
            </a:r>
            <a:r>
              <a:rPr lang="en-US" b="1" dirty="0"/>
              <a:t>at runtime</a:t>
            </a:r>
          </a:p>
          <a:p>
            <a:r>
              <a:rPr lang="en-US" dirty="0"/>
              <a:t>no language support required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825625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runtime overhead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3464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additional efforts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2498" y="2867224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pot. late detection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32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spec: callable only if 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amount)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76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Verification - Drawbacks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declarative</a:t>
            </a:r>
          </a:p>
          <a:p>
            <a:r>
              <a:rPr lang="en-US" dirty="0"/>
              <a:t>formal logic</a:t>
            </a:r>
          </a:p>
          <a:p>
            <a:r>
              <a:rPr lang="en-US" dirty="0"/>
              <a:t>guarantee compliance </a:t>
            </a:r>
            <a:r>
              <a:rPr lang="en-US" b="1" dirty="0"/>
              <a:t>in advance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7971"/>
            <a:ext cx="7886700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22498" y="1987744"/>
            <a:ext cx="25928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limited syntax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decidability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22498" y="2857748"/>
            <a:ext cx="259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annotation pressure</a:t>
            </a:r>
            <a:endParaRPr lang="de-DE" sz="20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650" y="3930194"/>
            <a:ext cx="7886700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ensures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old(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–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business logic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latin typeface="Consolas" panose="020B0609020204030204" pitchFamily="49" charset="0"/>
              </a:rPr>
              <a:t> -=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de-DE" sz="2000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89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Means:</a:t>
            </a:r>
          </a:p>
          <a:p>
            <a:r>
              <a:rPr lang="en-US" dirty="0"/>
              <a:t>“relaxed” static verification (warnings on failure)</a:t>
            </a:r>
          </a:p>
          <a:p>
            <a:r>
              <a:rPr lang="en-US" dirty="0"/>
              <a:t>turn contracts into runtime assertions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Notable implementations:</a:t>
            </a:r>
          </a:p>
          <a:p>
            <a:r>
              <a:rPr lang="en-US" dirty="0"/>
              <a:t>Java with JML annotations</a:t>
            </a:r>
          </a:p>
          <a:p>
            <a:pPr lvl="1"/>
            <a:r>
              <a:rPr lang="en-US" dirty="0"/>
              <a:t>“ESC/Java” for static verification</a:t>
            </a:r>
          </a:p>
          <a:p>
            <a:pPr lvl="1"/>
            <a:r>
              <a:rPr lang="en-US" dirty="0"/>
              <a:t>“JML4c” for dynamic verification</a:t>
            </a:r>
          </a:p>
          <a:p>
            <a:r>
              <a:rPr lang="en-US" dirty="0"/>
              <a:t>Code Contracts for .NET (by </a:t>
            </a:r>
            <a:r>
              <a:rPr lang="en-US" dirty="0" err="1"/>
              <a:t>RiSE</a:t>
            </a:r>
            <a:r>
              <a:rPr lang="en-US" dirty="0"/>
              <a:t>, MSR)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1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9144001" cy="1690689"/>
          </a:xfrm>
          <a:prstGeom prst="rect">
            <a:avLst/>
          </a:prstGeom>
          <a:gradFill flip="none" rotWithShape="1">
            <a:gsLst>
              <a:gs pos="7800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Solution? Static + Dynamic</a:t>
            </a:r>
            <a:endParaRPr lang="de-D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 Static </a:t>
            </a:r>
            <a:r>
              <a:rPr lang="de-DE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⊕</a:t>
            </a:r>
            <a:r>
              <a:rPr lang="en-US" dirty="0"/>
              <a:t> Dynamic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20725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“Static Checking Where Possible, </a:t>
            </a:r>
          </a:p>
          <a:p>
            <a:pPr marL="0" indent="0" algn="ctr">
              <a:buNone/>
            </a:pPr>
            <a:r>
              <a:rPr lang="en-US" dirty="0"/>
              <a:t>Dynamic Checking When Needed”    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006864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50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can’t prove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acc.balance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 &gt;= 30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650" y="3006863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withdrawCoins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amount)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requires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this.balance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&gt;= amount;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acc.balance</a:t>
            </a:r>
            <a:r>
              <a:rPr lang="en-US" sz="2000" dirty="0">
                <a:latin typeface="Consolas" panose="020B0609020204030204" pitchFamily="49" charset="0"/>
              </a:rPr>
              <a:t> = 100;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(50);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acc.withdrawCoins</a:t>
            </a:r>
            <a:r>
              <a:rPr lang="en-US" sz="2000" dirty="0">
                <a:latin typeface="Consolas" panose="020B0609020204030204" pitchFamily="49" charset="0"/>
              </a:rPr>
              <a:t>(30);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07433" y="1690688"/>
            <a:ext cx="1336431" cy="1080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74266" y="2222695"/>
            <a:ext cx="2082018" cy="5486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(Erik Meijer)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)res2);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2128-C21B-4EB1-981D-3510C88AFE4A}" type="slidenum">
              <a:rPr lang="de-DE" smtClean="0"/>
              <a:t>9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628650" y="3006860"/>
            <a:ext cx="7886700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gradual typing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exprCode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…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latin typeface="Consolas" panose="020B0609020204030204" pitchFamily="49" charset="0"/>
              </a:rPr>
              <a:t> expr =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string.Concat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(20, '+', 22)"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res1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(expr);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statically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res2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(res1);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dynamic</a:t>
            </a:r>
            <a:r>
              <a:rPr lang="en-US" sz="2000" dirty="0">
                <a:latin typeface="Consolas" panose="020B0609020204030204" pitchFamily="49" charset="0"/>
              </a:rPr>
              <a:t> res3 = </a:t>
            </a:r>
            <a:r>
              <a:rPr lang="en-US" sz="2000" dirty="0" err="1">
                <a:latin typeface="Consolas" panose="020B0609020204030204" pitchFamily="49" charset="0"/>
              </a:rPr>
              <a:t>eval</a:t>
            </a:r>
            <a:r>
              <a:rPr lang="en-US" sz="2000" dirty="0">
                <a:latin typeface="Consolas" panose="020B0609020204030204" pitchFamily="49" charset="0"/>
              </a:rPr>
              <a:t>(res2);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dynamically guaranteed </a:t>
            </a:r>
            <a:r>
              <a:rPr lang="de-DE" sz="2000" dirty="0">
                <a:solidFill>
                  <a:srgbClr val="00B050"/>
                </a:solidFill>
                <a:latin typeface="Consolas" panose="020B0609020204030204" pitchFamily="49" charset="0"/>
                <a:sym typeface="Webdings" panose="05030102010509060703" pitchFamily="18" charset="2"/>
              </a:rPr>
              <a:t></a:t>
            </a:r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de-DE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8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2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484</Words>
  <Application>Microsoft Office PowerPoint</Application>
  <PresentationFormat>On-screen Show (4:3)</PresentationFormat>
  <Paragraphs>204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Courier New</vt:lpstr>
      <vt:lpstr>Latin Modern Math</vt:lpstr>
      <vt:lpstr>Lucida Sans Unicode</vt:lpstr>
      <vt:lpstr>Webdings</vt:lpstr>
      <vt:lpstr>Office Theme</vt:lpstr>
      <vt:lpstr>Gradual Verification</vt:lpstr>
      <vt:lpstr>Motivation</vt:lpstr>
      <vt:lpstr>Dynamic Verification</vt:lpstr>
      <vt:lpstr>Dynamic Verification - Drawbacks</vt:lpstr>
      <vt:lpstr>Static Verification</vt:lpstr>
      <vt:lpstr>Static Verification - Drawbacks</vt:lpstr>
      <vt:lpstr>Solution? Static + Dynamic</vt:lpstr>
      <vt:lpstr>Solution? Static + Dynamic</vt:lpstr>
      <vt:lpstr>Solution! Static ⊕ Dynamic</vt:lpstr>
      <vt:lpstr>Gradual Verification - Goal</vt:lpstr>
      <vt:lpstr>Gradual Verification - Goal</vt:lpstr>
      <vt:lpstr>Gradual Verification - Approach</vt:lpstr>
      <vt:lpstr>enough hand wavy motivation</vt:lpstr>
      <vt:lpstr>Abstract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Bader</dc:creator>
  <cp:lastModifiedBy>Johannes Bader</cp:lastModifiedBy>
  <cp:revision>63</cp:revision>
  <dcterms:created xsi:type="dcterms:W3CDTF">2016-09-17T17:48:14Z</dcterms:created>
  <dcterms:modified xsi:type="dcterms:W3CDTF">2016-09-20T18:15:59Z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