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3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8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2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4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43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4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5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6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4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48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50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61"/>
  </p:notesMasterIdLst>
  <p:sldIdLst>
    <p:sldId id="256" r:id="rId2"/>
    <p:sldId id="260" r:id="rId3"/>
    <p:sldId id="259" r:id="rId4"/>
    <p:sldId id="263" r:id="rId5"/>
    <p:sldId id="262" r:id="rId6"/>
    <p:sldId id="261" r:id="rId7"/>
    <p:sldId id="354" r:id="rId8"/>
    <p:sldId id="266" r:id="rId9"/>
    <p:sldId id="265" r:id="rId10"/>
    <p:sldId id="314" r:id="rId11"/>
    <p:sldId id="321" r:id="rId12"/>
    <p:sldId id="317" r:id="rId13"/>
    <p:sldId id="316" r:id="rId14"/>
    <p:sldId id="340" r:id="rId15"/>
    <p:sldId id="341" r:id="rId16"/>
    <p:sldId id="319" r:id="rId17"/>
    <p:sldId id="320" r:id="rId18"/>
    <p:sldId id="318" r:id="rId19"/>
    <p:sldId id="346" r:id="rId20"/>
    <p:sldId id="347" r:id="rId21"/>
    <p:sldId id="273" r:id="rId22"/>
    <p:sldId id="279" r:id="rId23"/>
    <p:sldId id="280" r:id="rId24"/>
    <p:sldId id="323" r:id="rId25"/>
    <p:sldId id="311" r:id="rId26"/>
    <p:sldId id="352" r:id="rId27"/>
    <p:sldId id="281" r:id="rId28"/>
    <p:sldId id="289" r:id="rId29"/>
    <p:sldId id="324" r:id="rId30"/>
    <p:sldId id="325" r:id="rId31"/>
    <p:sldId id="326" r:id="rId32"/>
    <p:sldId id="329" r:id="rId33"/>
    <p:sldId id="328" r:id="rId34"/>
    <p:sldId id="332" r:id="rId35"/>
    <p:sldId id="333" r:id="rId36"/>
    <p:sldId id="330" r:id="rId37"/>
    <p:sldId id="351" r:id="rId38"/>
    <p:sldId id="350" r:id="rId39"/>
    <p:sldId id="344" r:id="rId40"/>
    <p:sldId id="342" r:id="rId41"/>
    <p:sldId id="284" r:id="rId42"/>
    <p:sldId id="272" r:id="rId43"/>
    <p:sldId id="348" r:id="rId44"/>
    <p:sldId id="293" r:id="rId45"/>
    <p:sldId id="294" r:id="rId46"/>
    <p:sldId id="295" r:id="rId47"/>
    <p:sldId id="300" r:id="rId48"/>
    <p:sldId id="302" r:id="rId49"/>
    <p:sldId id="307" r:id="rId50"/>
    <p:sldId id="303" r:id="rId51"/>
    <p:sldId id="335" r:id="rId52"/>
    <p:sldId id="336" r:id="rId53"/>
    <p:sldId id="337" r:id="rId54"/>
    <p:sldId id="296" r:id="rId55"/>
    <p:sldId id="313" r:id="rId56"/>
    <p:sldId id="298" r:id="rId57"/>
    <p:sldId id="349" r:id="rId58"/>
    <p:sldId id="339" r:id="rId59"/>
    <p:sldId id="35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280"/>
            <p14:sldId id="323"/>
            <p14:sldId id="311"/>
            <p14:sldId id="352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51"/>
            <p14:sldId id="350"/>
            <p14:sldId id="344"/>
            <p14:sldId id="342"/>
            <p14:sldId id="284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295"/>
            <p14:sldId id="300"/>
            <p14:sldId id="302"/>
            <p14:sldId id="307"/>
            <p14:sldId id="303"/>
            <p14:sldId id="335"/>
            <p14:sldId id="336"/>
            <p14:sldId id="337"/>
            <p14:sldId id="296"/>
            <p14:sldId id="313"/>
            <p14:sldId id="298"/>
            <p14:sldId id="349"/>
            <p14:sldId id="33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55" d="100"/>
          <a:sy n="55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1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this is somewhat like a strongest </a:t>
            </a:r>
            <a:r>
              <a:rPr lang="en-US" dirty="0" err="1"/>
              <a:t>postcondition</a:t>
            </a:r>
            <a:r>
              <a:rPr lang="en-US" dirty="0"/>
              <a:t> function, but able to deal with gradual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4.png"/><Relationship Id="rId3" Type="http://schemas.openxmlformats.org/officeDocument/2006/relationships/tags" Target="../tags/tag19.xml"/><Relationship Id="rId21" Type="http://schemas.openxmlformats.org/officeDocument/2006/relationships/image" Target="../media/image17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8.xml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8.png"/><Relationship Id="rId5" Type="http://schemas.openxmlformats.org/officeDocument/2006/relationships/tags" Target="../tags/tag21.xml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image" Target="../media/image15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9.png"/><Relationship Id="rId26" Type="http://schemas.openxmlformats.org/officeDocument/2006/relationships/image" Target="../media/image20.png"/><Relationship Id="rId3" Type="http://schemas.openxmlformats.org/officeDocument/2006/relationships/tags" Target="../tags/tag30.xml"/><Relationship Id="rId21" Type="http://schemas.openxmlformats.org/officeDocument/2006/relationships/image" Target="../media/image18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5.png"/><Relationship Id="rId25" Type="http://schemas.openxmlformats.org/officeDocument/2006/relationships/image" Target="../media/image13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4.png"/><Relationship Id="rId29" Type="http://schemas.openxmlformats.org/officeDocument/2006/relationships/image" Target="../media/image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1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7.png"/><Relationship Id="rId28" Type="http://schemas.openxmlformats.org/officeDocument/2006/relationships/image" Target="../media/image7.png"/><Relationship Id="rId10" Type="http://schemas.openxmlformats.org/officeDocument/2006/relationships/tags" Target="../tags/tag37.xml"/><Relationship Id="rId19" Type="http://schemas.openxmlformats.org/officeDocument/2006/relationships/image" Target="../media/image1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19.png"/><Relationship Id="rId27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4.png"/><Relationship Id="rId26" Type="http://schemas.openxmlformats.org/officeDocument/2006/relationships/image" Target="../media/image7.png"/><Relationship Id="rId3" Type="http://schemas.openxmlformats.org/officeDocument/2006/relationships/tags" Target="../tags/tag44.xml"/><Relationship Id="rId21" Type="http://schemas.openxmlformats.org/officeDocument/2006/relationships/image" Target="../media/image1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2" Type="http://schemas.openxmlformats.org/officeDocument/2006/relationships/tags" Target="../tags/tag4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0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3.png"/><Relationship Id="rId10" Type="http://schemas.openxmlformats.org/officeDocument/2006/relationships/tags" Target="../tags/tag51.xml"/><Relationship Id="rId19" Type="http://schemas.openxmlformats.org/officeDocument/2006/relationships/image" Target="../media/image14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4.png"/><Relationship Id="rId26" Type="http://schemas.openxmlformats.org/officeDocument/2006/relationships/image" Target="../media/image8.png"/><Relationship Id="rId3" Type="http://schemas.openxmlformats.org/officeDocument/2006/relationships/tags" Target="../tags/tag57.xml"/><Relationship Id="rId21" Type="http://schemas.openxmlformats.org/officeDocument/2006/relationships/image" Target="../media/image11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7.png"/><Relationship Id="rId25" Type="http://schemas.openxmlformats.org/officeDocument/2006/relationships/image" Target="../media/image7.png"/><Relationship Id="rId2" Type="http://schemas.openxmlformats.org/officeDocument/2006/relationships/tags" Target="../tags/tag56.xml"/><Relationship Id="rId16" Type="http://schemas.openxmlformats.org/officeDocument/2006/relationships/image" Target="../media/image26.png"/><Relationship Id="rId20" Type="http://schemas.openxmlformats.org/officeDocument/2006/relationships/image" Target="../media/image17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1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20.png"/><Relationship Id="rId10" Type="http://schemas.openxmlformats.org/officeDocument/2006/relationships/tags" Target="../tags/tag64.xml"/><Relationship Id="rId19" Type="http://schemas.openxmlformats.org/officeDocument/2006/relationships/image" Target="../media/image28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tags" Target="../tags/tag69.xml"/><Relationship Id="rId16" Type="http://schemas.openxmlformats.org/officeDocument/2006/relationships/image" Target="../media/image19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2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0.png"/><Relationship Id="rId18" Type="http://schemas.openxmlformats.org/officeDocument/2006/relationships/image" Target="../media/image1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tags" Target="../tags/tag78.xml"/><Relationship Id="rId16" Type="http://schemas.openxmlformats.org/officeDocument/2006/relationships/image" Target="../media/image3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81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3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88.xml"/><Relationship Id="rId21" Type="http://schemas.openxmlformats.org/officeDocument/2006/relationships/image" Target="../media/image17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87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0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3.png"/><Relationship Id="rId10" Type="http://schemas.openxmlformats.org/officeDocument/2006/relationships/tags" Target="../tags/tag95.xml"/><Relationship Id="rId19" Type="http://schemas.openxmlformats.org/officeDocument/2006/relationships/image" Target="../media/image14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tags" Target="../tags/tag101.xml"/><Relationship Id="rId21" Type="http://schemas.openxmlformats.org/officeDocument/2006/relationships/image" Target="../media/image17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tags" Target="../tags/tag10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8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7.png"/><Relationship Id="rId10" Type="http://schemas.openxmlformats.org/officeDocument/2006/relationships/tags" Target="../tags/tag108.xml"/><Relationship Id="rId19" Type="http://schemas.openxmlformats.org/officeDocument/2006/relationships/image" Target="../media/image14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1.png"/><Relationship Id="rId27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14.xml"/><Relationship Id="rId7" Type="http://schemas.openxmlformats.org/officeDocument/2006/relationships/image" Target="../media/image41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46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1.xml"/><Relationship Id="rId7" Type="http://schemas.openxmlformats.org/officeDocument/2006/relationships/image" Target="../media/image4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notesSlide" Target="../notesSlides/notesSlide24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122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25.xml"/><Relationship Id="rId7" Type="http://schemas.openxmlformats.org/officeDocument/2006/relationships/image" Target="../media/image40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25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126.xml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tags" Target="../tags/tag130.xml"/><Relationship Id="rId16" Type="http://schemas.openxmlformats.org/officeDocument/2006/relationships/image" Target="../media/image5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40.png"/><Relationship Id="rId5" Type="http://schemas.openxmlformats.org/officeDocument/2006/relationships/tags" Target="../tags/tag133.xml"/><Relationship Id="rId15" Type="http://schemas.openxmlformats.org/officeDocument/2006/relationships/image" Target="../media/image58.png"/><Relationship Id="rId10" Type="http://schemas.openxmlformats.org/officeDocument/2006/relationships/image" Target="../media/image39.png"/><Relationship Id="rId4" Type="http://schemas.openxmlformats.org/officeDocument/2006/relationships/tags" Target="../tags/tag13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38.xml"/><Relationship Id="rId7" Type="http://schemas.openxmlformats.org/officeDocument/2006/relationships/image" Target="../media/image39.png"/><Relationship Id="rId12" Type="http://schemas.openxmlformats.org/officeDocument/2006/relationships/image" Target="../media/image6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139.xml"/><Relationship Id="rId9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2.xml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3.xml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31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30.png"/><Relationship Id="rId17" Type="http://schemas.openxmlformats.org/officeDocument/2006/relationships/image" Target="../media/image11.png"/><Relationship Id="rId2" Type="http://schemas.openxmlformats.org/officeDocument/2006/relationships/tags" Target="../tags/tag145.xml"/><Relationship Id="rId16" Type="http://schemas.openxmlformats.org/officeDocument/2006/relationships/image" Target="../media/image17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9.png"/><Relationship Id="rId5" Type="http://schemas.openxmlformats.org/officeDocument/2006/relationships/tags" Target="../tags/tag148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31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notesSlide" Target="../notesSlides/notesSlide32.xml"/><Relationship Id="rId18" Type="http://schemas.openxmlformats.org/officeDocument/2006/relationships/image" Target="../media/image73.png"/><Relationship Id="rId3" Type="http://schemas.openxmlformats.org/officeDocument/2006/relationships/tags" Target="../tags/tag154.xml"/><Relationship Id="rId21" Type="http://schemas.openxmlformats.org/officeDocument/2006/relationships/image" Target="../media/image76.png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53.xml"/><Relationship Id="rId16" Type="http://schemas.openxmlformats.org/officeDocument/2006/relationships/image" Target="../media/image72.png"/><Relationship Id="rId20" Type="http://schemas.openxmlformats.org/officeDocument/2006/relationships/image" Target="../media/image7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image" Target="../media/image71.png"/><Relationship Id="rId23" Type="http://schemas.openxmlformats.org/officeDocument/2006/relationships/image" Target="../media/image78.png"/><Relationship Id="rId10" Type="http://schemas.openxmlformats.org/officeDocument/2006/relationships/tags" Target="../tags/tag161.xml"/><Relationship Id="rId19" Type="http://schemas.openxmlformats.org/officeDocument/2006/relationships/image" Target="../media/image74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70.png"/><Relationship Id="rId22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image" Target="../media/image74.png"/><Relationship Id="rId26" Type="http://schemas.openxmlformats.org/officeDocument/2006/relationships/image" Target="../media/image83.png"/><Relationship Id="rId3" Type="http://schemas.openxmlformats.org/officeDocument/2006/relationships/tags" Target="../tags/tag165.xml"/><Relationship Id="rId21" Type="http://schemas.openxmlformats.org/officeDocument/2006/relationships/image" Target="../media/image77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4.png"/><Relationship Id="rId25" Type="http://schemas.openxmlformats.org/officeDocument/2006/relationships/image" Target="../media/image82.png"/><Relationship Id="rId2" Type="http://schemas.openxmlformats.org/officeDocument/2006/relationships/tags" Target="../tags/tag164.xml"/><Relationship Id="rId16" Type="http://schemas.openxmlformats.org/officeDocument/2006/relationships/image" Target="../media/image79.png"/><Relationship Id="rId20" Type="http://schemas.openxmlformats.org/officeDocument/2006/relationships/image" Target="../media/image76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81.png"/><Relationship Id="rId5" Type="http://schemas.openxmlformats.org/officeDocument/2006/relationships/tags" Target="../tags/tag167.xml"/><Relationship Id="rId15" Type="http://schemas.openxmlformats.org/officeDocument/2006/relationships/notesSlide" Target="../notesSlides/notesSlide33.xml"/><Relationship Id="rId23" Type="http://schemas.openxmlformats.org/officeDocument/2006/relationships/image" Target="../media/image80.png"/><Relationship Id="rId10" Type="http://schemas.openxmlformats.org/officeDocument/2006/relationships/tags" Target="../tags/tag172.xml"/><Relationship Id="rId19" Type="http://schemas.openxmlformats.org/officeDocument/2006/relationships/image" Target="../media/image75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6.png"/><Relationship Id="rId3" Type="http://schemas.openxmlformats.org/officeDocument/2006/relationships/tags" Target="../tags/tag178.xml"/><Relationship Id="rId21" Type="http://schemas.openxmlformats.org/officeDocument/2006/relationships/image" Target="../media/image85.png"/><Relationship Id="rId7" Type="http://schemas.openxmlformats.org/officeDocument/2006/relationships/tags" Target="../tags/tag18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5.png"/><Relationship Id="rId2" Type="http://schemas.openxmlformats.org/officeDocument/2006/relationships/tags" Target="../tags/tag17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image" Target="../media/image14.png"/><Relationship Id="rId23" Type="http://schemas.openxmlformats.org/officeDocument/2006/relationships/image" Target="../media/image82.png"/><Relationship Id="rId10" Type="http://schemas.openxmlformats.org/officeDocument/2006/relationships/tags" Target="../tags/tag185.xml"/><Relationship Id="rId19" Type="http://schemas.openxmlformats.org/officeDocument/2006/relationships/image" Target="../media/image77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84.png"/><Relationship Id="rId22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90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tags" Target="../tags/tag193.xml"/><Relationship Id="rId16" Type="http://schemas.openxmlformats.org/officeDocument/2006/relationships/image" Target="../media/image95.png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image" Target="../media/image53.png"/><Relationship Id="rId5" Type="http://schemas.openxmlformats.org/officeDocument/2006/relationships/tags" Target="../tags/tag196.xml"/><Relationship Id="rId15" Type="http://schemas.openxmlformats.org/officeDocument/2006/relationships/image" Target="../media/image94.png"/><Relationship Id="rId10" Type="http://schemas.openxmlformats.org/officeDocument/2006/relationships/notesSlide" Target="../notesSlides/notesSlide36.xml"/><Relationship Id="rId4" Type="http://schemas.openxmlformats.org/officeDocument/2006/relationships/tags" Target="../tags/tag19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100.png"/><Relationship Id="rId18" Type="http://schemas.openxmlformats.org/officeDocument/2006/relationships/image" Target="../media/image55.png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54.png"/><Relationship Id="rId17" Type="http://schemas.openxmlformats.org/officeDocument/2006/relationships/image" Target="../media/image104.png"/><Relationship Id="rId2" Type="http://schemas.openxmlformats.org/officeDocument/2006/relationships/tags" Target="../tags/tag201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notesSlide" Target="../notesSlides/notesSlide38.xml"/><Relationship Id="rId5" Type="http://schemas.openxmlformats.org/officeDocument/2006/relationships/tags" Target="../tags/tag204.xml"/><Relationship Id="rId15" Type="http://schemas.openxmlformats.org/officeDocument/2006/relationships/image" Target="../media/image10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5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211.xml"/><Relationship Id="rId7" Type="http://schemas.openxmlformats.org/officeDocument/2006/relationships/image" Target="../media/image107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0.png"/><Relationship Id="rId4" Type="http://schemas.openxmlformats.org/officeDocument/2006/relationships/tags" Target="../tags/tag212.xml"/><Relationship Id="rId9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111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18.xml"/><Relationship Id="rId7" Type="http://schemas.openxmlformats.org/officeDocument/2006/relationships/image" Target="../media/image114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7.png"/><Relationship Id="rId4" Type="http://schemas.openxmlformats.org/officeDocument/2006/relationships/tags" Target="../tags/tag219.xml"/><Relationship Id="rId9" Type="http://schemas.openxmlformats.org/officeDocument/2006/relationships/image" Target="../media/image1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26.xml"/><Relationship Id="rId7" Type="http://schemas.openxmlformats.org/officeDocument/2006/relationships/image" Target="../media/image122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4.png"/><Relationship Id="rId4" Type="http://schemas.openxmlformats.org/officeDocument/2006/relationships/tags" Target="../tags/tag227.xml"/><Relationship Id="rId9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230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129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8.png"/><Relationship Id="rId5" Type="http://schemas.openxmlformats.org/officeDocument/2006/relationships/tags" Target="../tags/tag232.xml"/><Relationship Id="rId10" Type="http://schemas.openxmlformats.org/officeDocument/2006/relationships/image" Target="../media/image127.png"/><Relationship Id="rId4" Type="http://schemas.openxmlformats.org/officeDocument/2006/relationships/tags" Target="../tags/tag231.xml"/><Relationship Id="rId9" Type="http://schemas.openxmlformats.org/officeDocument/2006/relationships/image" Target="../media/image1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235.xml"/><Relationship Id="rId7" Type="http://schemas.openxmlformats.org/officeDocument/2006/relationships/image" Target="../media/image130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1.png"/><Relationship Id="rId4" Type="http://schemas.openxmlformats.org/officeDocument/2006/relationships/tags" Target="../tags/tag236.xml"/><Relationship Id="rId9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9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133.png"/><Relationship Id="rId5" Type="http://schemas.openxmlformats.org/officeDocument/2006/relationships/tags" Target="../tags/tag241.xml"/><Relationship Id="rId10" Type="http://schemas.openxmlformats.org/officeDocument/2006/relationships/image" Target="../media/image132.png"/><Relationship Id="rId4" Type="http://schemas.openxmlformats.org/officeDocument/2006/relationships/tags" Target="../tags/tag240.xml"/><Relationship Id="rId9" Type="http://schemas.openxmlformats.org/officeDocument/2006/relationships/image" Target="../media/image10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245.xml"/><Relationship Id="rId7" Type="http://schemas.openxmlformats.org/officeDocument/2006/relationships/image" Target="../media/image134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34.png"/><Relationship Id="rId5" Type="http://schemas.openxmlformats.org/officeDocument/2006/relationships/image" Target="../media/image136.png"/><Relationship Id="rId4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139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4588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69001" y="3902574"/>
            <a:ext cx="760599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1380439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001" y="208832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Johannes Bader</a:t>
            </a:r>
            <a:r>
              <a:rPr lang="en-US" sz="1400" dirty="0"/>
              <a:t>, KIT, Karlsruhe, 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001" y="2385860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Prof. Jonathan Aldrich</a:t>
            </a:r>
            <a:r>
              <a:rPr lang="en-US" sz="1400" dirty="0"/>
              <a:t>, CMU, Pittsburgh, USA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001" y="2683397"/>
            <a:ext cx="406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Éric </a:t>
            </a:r>
            <a:r>
              <a:rPr lang="en-US" sz="1400" b="1" dirty="0"/>
              <a:t>Tanter</a:t>
            </a:r>
            <a:r>
              <a:rPr lang="en-US" sz="1400" dirty="0"/>
              <a:t>, University of Chile, Santiago, Chile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001" y="2980933"/>
            <a:ext cx="406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Prof. </a:t>
            </a:r>
            <a:r>
              <a:rPr lang="en-US" sz="1400" b="1" dirty="0"/>
              <a:t>Gregor Snelting</a:t>
            </a:r>
            <a:r>
              <a:rPr lang="en-US" sz="1400" dirty="0"/>
              <a:t>, KIT, Karlsruhe, Germany</a:t>
            </a:r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</a:t>
            </a:r>
          </a:p>
          <a:p>
            <a:pPr marL="179388">
              <a:lnSpc>
                <a:spcPct val="150000"/>
              </a:lnSpc>
            </a:pPr>
            <a:r>
              <a:rPr lang="en-US" b="1" dirty="0"/>
              <a:t>  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2" y="3893128"/>
              <a:ext cx="5221011" cy="28722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23330" cy="115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24258" cy="1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0092" cy="713198"/>
          </a:xfrm>
          <a:prstGeom prst="rect">
            <a:avLst/>
          </a:prstGeom>
        </p:spPr>
      </p:pic>
      <p:pic>
        <p:nvPicPr>
          <p:cNvPr id="15" name="Picture 14" hidden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 hidden="1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 hidden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8319" cy="6568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Semantical 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9" y="4802022"/>
            <a:ext cx="1544357" cy="69320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72220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602127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571519"/>
            <a:ext cx="3853237" cy="878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 hidden="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 hidden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 hidden="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71120" cy="801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78957" y="1809918"/>
            <a:ext cx="5817454" cy="69486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669778" y="3014127"/>
            <a:ext cx="4228826" cy="2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4176"/>
            <a:ext cx="8275787" cy="376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Bonus: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4000" dirty="0"/>
                  <a:t>-partial Galois connection</a:t>
                </a:r>
                <a:endParaRPr lang="de-DE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 b="-3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184071" y="3429000"/>
            <a:ext cx="2726872" cy="963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4"/>
              <a:ext cx="6468740" cy="688458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8647" y="1436916"/>
            <a:ext cx="78867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Soundness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27587" y="1947591"/>
            <a:ext cx="2872266" cy="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-15240" y="2840843"/>
            <a:ext cx="9173059" cy="2825184"/>
            <a:chOff x="-15240" y="2775527"/>
            <a:chExt cx="9173059" cy="28251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43" y="2775527"/>
              <a:ext cx="9164962" cy="2825184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-15240" y="4188119"/>
              <a:ext cx="916496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LaTeX</a:t>
                </a:r>
                <a:endParaRPr lang="de-DE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51" y="4631255"/>
                <a:ext cx="1861792" cy="461665"/>
              </a:xfrm>
              <a:prstGeom prst="rect">
                <a:avLst/>
              </a:prstGeom>
              <a:blipFill>
                <a:blip r:embed="rId3"/>
                <a:stretch>
                  <a:fillRect l="-654" t="-10667" r="-4248" b="-30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4.5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TypeScript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81" y="3644783"/>
                <a:ext cx="2467470" cy="461665"/>
              </a:xfrm>
              <a:prstGeom prst="rect">
                <a:avLst/>
              </a:prstGeom>
              <a:blipFill>
                <a:blip r:embed="rId4"/>
                <a:stretch>
                  <a:fillRect l="-743" t="-10526" r="-297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KLOC </a:t>
                </a:r>
                <a:r>
                  <a:rPr lang="en-US" sz="2400" b="1" dirty="0"/>
                  <a:t>Coq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63" y="3644782"/>
                <a:ext cx="1553374" cy="461665"/>
              </a:xfrm>
              <a:prstGeom prst="rect">
                <a:avLst/>
              </a:prstGeom>
              <a:blipFill>
                <a:blip r:embed="rId5"/>
                <a:stretch>
                  <a:fillRect l="-784" t="-10526" r="-5490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 hidden="1"/>
          <p:cNvSpPr txBox="1"/>
          <p:nvPr/>
        </p:nvSpPr>
        <p:spPr>
          <a:xfrm>
            <a:off x="628650" y="46232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GradVerThesis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628650" y="216690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https://github.com/olydis/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de-DE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58199" y="2199841"/>
            <a:ext cx="50858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olydis.github.io/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GradVer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impl</a:t>
            </a:r>
            <a:r>
              <a:rPr lang="en-US" sz="1600" u="sng" dirty="0">
                <a:solidFill>
                  <a:srgbClr val="0070C0"/>
                </a:solidFill>
                <a:latin typeface="Consolas" panose="020B0609020204030204" pitchFamily="49" charset="0"/>
              </a:rPr>
              <a:t>/HTML5  </a:t>
            </a:r>
            <a:endParaRPr lang="de-DE" sz="1600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49" y="2150519"/>
            <a:ext cx="459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Design &amp; Implementation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GradVer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649" y="4943760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>
                <a:solidFill>
                  <a:prstClr val="white">
                    <a:lumMod val="50000"/>
                  </a:prstClr>
                </a:solidFill>
              </a:rPr>
              <a:t>Documentation</a:t>
            </a:r>
          </a:p>
          <a:p>
            <a:pPr lvl="0"/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github.com/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olydis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GradVerThesis</a:t>
            </a:r>
            <a:endParaRPr lang="de-DE" sz="2000" dirty="0">
              <a:solidFill>
                <a:prstClr val="white">
                  <a:lumMod val="50000"/>
                </a:prst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(Meijer, 2004)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6,104"/>
  <p:tag name="OUTPUTDPI" val="600"/>
  <p:tag name="LATEXADDIN" val="\documentclass{article}&#10;\input{preamble}&#10;\begin{document}&#10;&#10;\begin{align*}&#10;\langle [\ttt{x} \mapsto 6, \ttt{y} \mapsto 3], \sSeq{\sVarAssign{x}{y}}{\sAssert{\phiEq{x}{3}}} \rangle&#10;\end{align*}&#10;&#10;\end{document}"/>
  <p:tag name="IGUANATEXSIZE" val="22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6,104"/>
  <p:tag name="OUTPUTDPI" val="600"/>
  <p:tag name="LATEXADDIN" val="\documentclass{article}&#10;\input{preamble}&#10;\begin{document}&#10;&#10;\begin{gather*}&#10;\langle [\ttt{x} \mapsto 6, \ttt{y} \mapsto 3], \sSeq{\sVarAssign{x}{y}}{\sAssert{\phiEq{x}{3}}} \rangle\\&#10;\longrightarrow^{*}\\&#10;\langle [\ttt{x} \mapsto 3, \ttt{y} \mapsto 3], {\sSkip} \rangle\\&#10;\end{gather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6,104"/>
  <p:tag name="OUTPUTDPI" val="600"/>
  <p:tag name="LATEXADDIN" val="\documentclass{article}&#10;\input{preamble}&#10;\begin{document}&#10;&#10;\begin{gather*}&#10;\langle [\ttt{x} \mapsto 6, \ttt{y} \mapsto 3], \sSeq{\sVarAssign{x}{y}}{\sAssert{\phiEq{x}{3}}} \rangle\\&#10;\overset{\sSeq{\sVarAssign{x}{y}}{\sAssert{\phiEq{x}{3}}}}{\longrightarrow}\\&#10;\langle [\ttt{x} \mapsto 3, \ttt{y} \mapsto 3], {\sSkip} \rangle\\&#10;\end{gather*}&#10;&#10;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79,9025"/>
  <p:tag name="OUTPUTDPI" val="600"/>
  <p:tag name="LATEXADDIN" val="\documentclass{article}&#10;\input{preamble}&#10;\begin{document}&#10;&#10;\begin{align*}&#10;\evalphiGen{\langle [\ttt{x} \mapsto 3], s \rangle&amp;}{\phiEq{x}{3}}\\&#10;\evalphiGen{\langle [\ttt{x} \mapsto 4, \ttt{y} \mapsto 4], s \rangle&amp;}{\phiEq{y}{x}}&#10;\end{align*}&#10;&#10;\end{document}"/>
  <p:tag name="IGUANATEXSIZE" val="20"/>
  <p:tag name="IGUANATEXCURSOR" val="189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7,979"/>
  <p:tag name="ORIGINALWIDTH" val="379,4526"/>
  <p:tag name="OUTPUTDPI" val="600"/>
  <p:tag name="LATEXADDIN" val="\documentclass{article}&#10;\input{preamble}&#10;\begin{document}&#10;&#10;\begin{align*}&#10;&amp;\qm \in \setGFormula\\ &#10;&amp;\qm \not\in \setFormula &#10;\end{align*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8,864"/>
  <p:tag name="OUTPUTDPI" val="600"/>
  <p:tag name="LATEXADDIN" val="\documentclass{article}&#10;\input{preamble}&#10;\begin{document}&#10;&#10;\begin{mathpar}&#10;\irdotted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5,8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39,37"/>
  <p:tag name="OUTPUTDPI" val="600"/>
  <p:tag name="LATEXADDIN" val="\documentclass{article}&#10;\input{preamble}&#10;\begin{document}&#10;&#10;\begin{align*}&#10;P(\phi_1, \phi_a, \phi_2) =&#10;(\phi_1 = \phi_2) \wedge&#10;(\phiImplies{\phi_1}{\phi_a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56,768"/>
  <p:tag name="OUTPUTDPI" val="600"/>
  <p:tag name="LATEXADDIN" val="\documentclass{article}&#10;\input{preamble}&#10;\begin{document}&#10;&#10;\begin{align*}&#10;\forall \grad{\phi_1}, \grad{s},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3249</Words>
  <Application>Microsoft Office PowerPoint</Application>
  <PresentationFormat>On-screen Show (4:3)</PresentationFormat>
  <Paragraphs>1058</Paragraphs>
  <Slides>59</Slides>
  <Notes>50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Office Theme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Gradual Verification - Approach</vt:lpstr>
      <vt:lpstr>Bonus: F-partial Galois connection</vt:lpstr>
      <vt:lpstr>Gradual Soundness</vt:lpstr>
      <vt:lpstr>Gradual Verification - Approach</vt:lpstr>
      <vt:lpstr>Gradual Verification – Put to the Test</vt:lpstr>
      <vt:lpstr>Deterministic Lifting </vt:lpstr>
      <vt:lpstr>Deterministic Lifting</vt:lpstr>
      <vt:lpstr>Deterministic Lifting – HAssign </vt:lpstr>
      <vt:lpstr>Deterministic Lifting – HAssert </vt:lpstr>
      <vt:lpstr>Deterministic Lifting</vt:lpstr>
      <vt:lpstr>Deterministic Lifting – HSeq 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Implicit Dynamic Frames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292</cp:revision>
  <dcterms:created xsi:type="dcterms:W3CDTF">2016-09-17T17:48:14Z</dcterms:created>
  <dcterms:modified xsi:type="dcterms:W3CDTF">2016-10-11T15:03:30Z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