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11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12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13.xml" ContentType="application/vnd.openxmlformats-officedocument.presentationml.notesSlid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notesSlides/notesSlide14.xml" ContentType="application/vnd.openxmlformats-officedocument.presentationml.notesSlide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notesSlides/notesSlide15.xml" ContentType="application/vnd.openxmlformats-officedocument.presentationml.notesSlide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notesSlides/notesSlide16.xml" ContentType="application/vnd.openxmlformats-officedocument.presentationml.notesSlide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notesSlides/notesSlide17.xml" ContentType="application/vnd.openxmlformats-officedocument.presentationml.notesSlide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notesSlides/notesSlide18.xml" ContentType="application/vnd.openxmlformats-officedocument.presentationml.notesSlide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notesSlides/notesSlide19.xml" ContentType="application/vnd.openxmlformats-officedocument.presentationml.notesSlide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notesSlides/notesSlide22.xml" ContentType="application/vnd.openxmlformats-officedocument.presentationml.notesSlide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notesSlides/notesSlide23.xml" ContentType="application/vnd.openxmlformats-officedocument.presentationml.notesSlide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notesSlides/notesSlide24.xml" ContentType="application/vnd.openxmlformats-officedocument.presentationml.notesSlide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notesSlides/notesSlide25.xml" ContentType="application/vnd.openxmlformats-officedocument.presentationml.notesSlide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notesSlides/notesSlide26.xml" ContentType="application/vnd.openxmlformats-officedocument.presentationml.notesSlide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notesSlides/notesSlide27.xml" ContentType="application/vnd.openxmlformats-officedocument.presentationml.notesSlide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notesSlides/notesSlide28.xml" ContentType="application/vnd.openxmlformats-officedocument.presentationml.notesSlide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notesSlides/notesSlide31.xml" ContentType="application/vnd.openxmlformats-officedocument.presentationml.notesSlide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notesSlides/notesSlide32.xml" ContentType="application/vnd.openxmlformats-officedocument.presentationml.notesSlide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notesSlides/notesSlide33.xml" ContentType="application/vnd.openxmlformats-officedocument.presentationml.notesSlide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notesSlides/notesSlide34.xml" ContentType="application/vnd.openxmlformats-officedocument.presentationml.notesSlide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notesSlides/notesSlide35.xml" ContentType="application/vnd.openxmlformats-officedocument.presentationml.notesSlide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notesSlides/notesSlide36.xml" ContentType="application/vnd.openxmlformats-officedocument.presentationml.notesSlide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notesSlides/notesSlide39.xml" ContentType="application/vnd.openxmlformats-officedocument.presentationml.notesSlide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notesSlides/notesSlide40.xml" ContentType="application/vnd.openxmlformats-officedocument.presentationml.notesSlide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notesSlides/notesSlide41.xml" ContentType="application/vnd.openxmlformats-officedocument.presentationml.notesSlide+xml"/>
  <Override PartName="/ppt/tags/tag219.xml" ContentType="application/vnd.openxmlformats-officedocument.presentationml.tags+xml"/>
  <Override PartName="/ppt/notesSlides/notesSlide42.xml" ContentType="application/vnd.openxmlformats-officedocument.presentationml.notesSlide+xml"/>
  <Override PartName="/ppt/tags/tag220.xml" ContentType="application/vnd.openxmlformats-officedocument.presentationml.tags+xml"/>
  <Override PartName="/ppt/notesSlides/notesSlide43.xml" ContentType="application/vnd.openxmlformats-officedocument.presentationml.notesSlide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notesSlides/notesSlide44.xml" ContentType="application/vnd.openxmlformats-officedocument.presentationml.notesSlide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notesSlides/notesSlide45.xml" ContentType="application/vnd.openxmlformats-officedocument.presentationml.notesSlide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notesSlides/notesSlide46.xml" ContentType="application/vnd.openxmlformats-officedocument.presentationml.notesSlide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notesSlides/notesSlide47.xml" ContentType="application/vnd.openxmlformats-officedocument.presentationml.notesSlide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notesSlides/notesSlide52.xml" ContentType="application/vnd.openxmlformats-officedocument.presentationml.notesSlide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notesSlides/notesSlide53.xml" ContentType="application/vnd.openxmlformats-officedocument.presentationml.notesSlide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notesSlides/notesSlide54.xml" ContentType="application/vnd.openxmlformats-officedocument.presentationml.notesSlide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notesSlides/notesSlide55.xml" ContentType="application/vnd.openxmlformats-officedocument.presentationml.notesSlide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notesSlides/notesSlide56.xml" ContentType="application/vnd.openxmlformats-officedocument.presentationml.notesSlide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notesSlides/notesSlide57.xml" ContentType="application/vnd.openxmlformats-officedocument.presentationml.notesSlide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notesSlides/notesSlide58.xml" ContentType="application/vnd.openxmlformats-officedocument.presentationml.notesSlide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notesSlides/notesSlide59.xml" ContentType="application/vnd.openxmlformats-officedocument.presentationml.notesSlide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notesSlides/notesSlide60.xml" ContentType="application/vnd.openxmlformats-officedocument.presentationml.notesSlide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notesSlides/notesSlide61.xml" ContentType="application/vnd.openxmlformats-officedocument.presentationml.notesSlide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notesSlides/notesSlide62.xml" ContentType="application/vnd.openxmlformats-officedocument.presentationml.notesSlide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notesSlides/notesSlide63.xml" ContentType="application/vnd.openxmlformats-officedocument.presentationml.notesSlide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notesSlides/notesSlide64.xml" ContentType="application/vnd.openxmlformats-officedocument.presentationml.notesSlide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notesSlides/notesSlide65.xml" ContentType="application/vnd.openxmlformats-officedocument.presentationml.notesSlide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notesSlides/notesSlide66.xml" ContentType="application/vnd.openxmlformats-officedocument.presentationml.notesSlide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4044" r:id="rId1"/>
  </p:sldMasterIdLst>
  <p:notesMasterIdLst>
    <p:notesMasterId r:id="rId84"/>
  </p:notesMasterIdLst>
  <p:sldIdLst>
    <p:sldId id="286" r:id="rId2"/>
    <p:sldId id="256" r:id="rId3"/>
    <p:sldId id="260" r:id="rId4"/>
    <p:sldId id="259" r:id="rId5"/>
    <p:sldId id="263" r:id="rId6"/>
    <p:sldId id="262" r:id="rId7"/>
    <p:sldId id="261" r:id="rId8"/>
    <p:sldId id="264" r:id="rId9"/>
    <p:sldId id="354" r:id="rId10"/>
    <p:sldId id="266" r:id="rId11"/>
    <p:sldId id="265" r:id="rId12"/>
    <p:sldId id="314" r:id="rId13"/>
    <p:sldId id="321" r:id="rId14"/>
    <p:sldId id="317" r:id="rId15"/>
    <p:sldId id="316" r:id="rId16"/>
    <p:sldId id="340" r:id="rId17"/>
    <p:sldId id="341" r:id="rId18"/>
    <p:sldId id="319" r:id="rId19"/>
    <p:sldId id="320" r:id="rId20"/>
    <p:sldId id="318" r:id="rId21"/>
    <p:sldId id="346" r:id="rId22"/>
    <p:sldId id="347" r:id="rId23"/>
    <p:sldId id="273" r:id="rId24"/>
    <p:sldId id="279" r:id="rId25"/>
    <p:sldId id="353" r:id="rId26"/>
    <p:sldId id="311" r:id="rId27"/>
    <p:sldId id="280" r:id="rId28"/>
    <p:sldId id="352" r:id="rId29"/>
    <p:sldId id="291" r:id="rId30"/>
    <p:sldId id="323" r:id="rId31"/>
    <p:sldId id="281" r:id="rId32"/>
    <p:sldId id="289" r:id="rId33"/>
    <p:sldId id="324" r:id="rId34"/>
    <p:sldId id="325" r:id="rId35"/>
    <p:sldId id="326" r:id="rId36"/>
    <p:sldId id="329" r:id="rId37"/>
    <p:sldId id="328" r:id="rId38"/>
    <p:sldId id="332" r:id="rId39"/>
    <p:sldId id="333" r:id="rId40"/>
    <p:sldId id="330" r:id="rId41"/>
    <p:sldId id="343" r:id="rId42"/>
    <p:sldId id="351" r:id="rId43"/>
    <p:sldId id="350" r:id="rId44"/>
    <p:sldId id="344" r:id="rId45"/>
    <p:sldId id="342" r:id="rId46"/>
    <p:sldId id="338" r:id="rId47"/>
    <p:sldId id="274" r:id="rId48"/>
    <p:sldId id="275" r:id="rId49"/>
    <p:sldId id="276" r:id="rId50"/>
    <p:sldId id="278" r:id="rId51"/>
    <p:sldId id="334" r:id="rId52"/>
    <p:sldId id="312" r:id="rId53"/>
    <p:sldId id="283" r:id="rId54"/>
    <p:sldId id="288" r:id="rId55"/>
    <p:sldId id="282" r:id="rId56"/>
    <p:sldId id="285" r:id="rId57"/>
    <p:sldId id="292" r:id="rId58"/>
    <p:sldId id="284" r:id="rId59"/>
    <p:sldId id="271" r:id="rId60"/>
    <p:sldId id="287" r:id="rId61"/>
    <p:sldId id="272" r:id="rId62"/>
    <p:sldId id="348" r:id="rId63"/>
    <p:sldId id="293" r:id="rId64"/>
    <p:sldId id="294" r:id="rId65"/>
    <p:sldId id="345" r:id="rId66"/>
    <p:sldId id="295" r:id="rId67"/>
    <p:sldId id="300" r:id="rId68"/>
    <p:sldId id="301" r:id="rId69"/>
    <p:sldId id="302" r:id="rId70"/>
    <p:sldId id="307" r:id="rId71"/>
    <p:sldId id="303" r:id="rId72"/>
    <p:sldId id="297" r:id="rId73"/>
    <p:sldId id="335" r:id="rId74"/>
    <p:sldId id="336" r:id="rId75"/>
    <p:sldId id="337" r:id="rId76"/>
    <p:sldId id="296" r:id="rId77"/>
    <p:sldId id="313" r:id="rId78"/>
    <p:sldId id="298" r:id="rId79"/>
    <p:sldId id="349" r:id="rId80"/>
    <p:sldId id="308" r:id="rId81"/>
    <p:sldId id="339" r:id="rId82"/>
    <p:sldId id="310" r:id="rId8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849A1010-FE7A-412D-9D01-0F87A4609E89}">
          <p14:sldIdLst>
            <p14:sldId id="286"/>
            <p14:sldId id="256"/>
          </p14:sldIdLst>
        </p14:section>
        <p14:section name="Motivation" id="{4DBEF8F3-5C6F-4565-945F-31EA582A2A51}">
          <p14:sldIdLst>
            <p14:sldId id="260"/>
            <p14:sldId id="259"/>
            <p14:sldId id="263"/>
            <p14:sldId id="262"/>
            <p14:sldId id="261"/>
            <p14:sldId id="264"/>
            <p14:sldId id="354"/>
            <p14:sldId id="266"/>
            <p14:sldId id="265"/>
            <p14:sldId id="314"/>
            <p14:sldId id="321"/>
            <p14:sldId id="317"/>
            <p14:sldId id="316"/>
            <p14:sldId id="340"/>
            <p14:sldId id="341"/>
            <p14:sldId id="319"/>
            <p14:sldId id="320"/>
            <p14:sldId id="318"/>
            <p14:sldId id="346"/>
            <p14:sldId id="347"/>
          </p14:sldIdLst>
        </p14:section>
        <p14:section name="Approach" id="{E4314259-17AB-4162-9F2D-707CDFBE2B8D}">
          <p14:sldIdLst>
            <p14:sldId id="273"/>
            <p14:sldId id="279"/>
            <p14:sldId id="353"/>
            <p14:sldId id="311"/>
            <p14:sldId id="280"/>
            <p14:sldId id="352"/>
            <p14:sldId id="291"/>
            <p14:sldId id="323"/>
            <p14:sldId id="281"/>
            <p14:sldId id="289"/>
            <p14:sldId id="324"/>
            <p14:sldId id="325"/>
            <p14:sldId id="326"/>
            <p14:sldId id="329"/>
            <p14:sldId id="328"/>
            <p14:sldId id="332"/>
            <p14:sldId id="333"/>
            <p14:sldId id="330"/>
            <p14:sldId id="343"/>
            <p14:sldId id="351"/>
            <p14:sldId id="350"/>
            <p14:sldId id="344"/>
            <p14:sldId id="342"/>
            <p14:sldId id="338"/>
            <p14:sldId id="274"/>
            <p14:sldId id="275"/>
            <p14:sldId id="276"/>
            <p14:sldId id="278"/>
            <p14:sldId id="334"/>
            <p14:sldId id="312"/>
            <p14:sldId id="283"/>
            <p14:sldId id="288"/>
            <p14:sldId id="282"/>
            <p14:sldId id="285"/>
            <p14:sldId id="292"/>
            <p14:sldId id="284"/>
            <p14:sldId id="271"/>
            <p14:sldId id="287"/>
            <p14:sldId id="272"/>
            <p14:sldId id="348"/>
          </p14:sldIdLst>
        </p14:section>
        <p14:section name="Dilemma" id="{1A30B54E-97AF-41F3-B42D-B0481D3FC374}">
          <p14:sldIdLst>
            <p14:sldId id="293"/>
            <p14:sldId id="294"/>
            <p14:sldId id="345"/>
            <p14:sldId id="295"/>
            <p14:sldId id="300"/>
            <p14:sldId id="301"/>
            <p14:sldId id="302"/>
            <p14:sldId id="307"/>
            <p14:sldId id="303"/>
            <p14:sldId id="297"/>
            <p14:sldId id="335"/>
            <p14:sldId id="336"/>
            <p14:sldId id="337"/>
            <p14:sldId id="296"/>
            <p14:sldId id="313"/>
            <p14:sldId id="298"/>
            <p14:sldId id="349"/>
            <p14:sldId id="308"/>
            <p14:sldId id="339"/>
            <p14:sldId id="310"/>
          </p14:sldIdLst>
        </p14:section>
        <p14:section name="IDF" id="{86F4E537-6C15-45F3-BC9E-9E5948831D51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3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AE5A21"/>
    <a:srgbClr val="ED7D31"/>
    <a:srgbClr val="C41E3A"/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68" autoAdjust="0"/>
    <p:restoredTop sz="81365" autoAdjust="0"/>
  </p:normalViewPr>
  <p:slideViewPr>
    <p:cSldViewPr snapToGrid="0">
      <p:cViewPr>
        <p:scale>
          <a:sx n="66" d="100"/>
          <a:sy n="66" d="100"/>
        </p:scale>
        <p:origin x="198" y="528"/>
      </p:cViewPr>
      <p:guideLst>
        <p:guide orient="horz" pos="2160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notesMaster" Target="notesMasters/notesMaster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72BD51-9C58-410B-9488-A369148A1950}" type="datetimeFigureOut">
              <a:rPr lang="de-DE" smtClean="0"/>
              <a:t>21.09.2016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CC1F29-B600-42F8-8BC8-9AFF066AEC7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78265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artial_correctness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are</a:t>
            </a:r>
            <a:r>
              <a:rPr lang="en-US" baseline="0" dirty="0"/>
              <a:t> challenges associated with IDF that we don’t have time to </a:t>
            </a:r>
            <a:r>
              <a:rPr lang="en-US" baseline="0" dirty="0" err="1"/>
              <a:t>capute</a:t>
            </a:r>
            <a:r>
              <a:rPr lang="en-US" baseline="0" dirty="0"/>
              <a:t> here</a:t>
            </a:r>
            <a:endParaRPr lang="en-US" dirty="0"/>
          </a:p>
          <a:p>
            <a:r>
              <a:rPr lang="en-US" dirty="0"/>
              <a:t>…but there will be a demo in the end, IDF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15269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 expect gradual verifier to do</a:t>
            </a:r>
            <a:r>
              <a:rPr lang="en-US" baseline="0" dirty="0"/>
              <a:t> is </a:t>
            </a:r>
            <a:r>
              <a:rPr lang="en-US" dirty="0"/>
              <a:t>inject runtime</a:t>
            </a:r>
            <a:r>
              <a:rPr lang="en-US" baseline="0" dirty="0"/>
              <a:t> checks precisely for those two calls!</a:t>
            </a:r>
          </a:p>
          <a:p>
            <a:endParaRPr lang="en-US" baseline="0" dirty="0"/>
          </a:p>
          <a:p>
            <a:r>
              <a:rPr lang="en-US" baseline="0" dirty="0"/>
              <a:t>so, how to realize such a system? The clue is in this sentence:</a:t>
            </a:r>
          </a:p>
          <a:p>
            <a:r>
              <a:rPr lang="en-US" baseline="0" dirty="0"/>
              <a:t>interestingly, people have said that about types many years ago</a:t>
            </a:r>
            <a:endParaRPr lang="en-US" dirty="0"/>
          </a:p>
          <a:p>
            <a:endParaRPr lang="en-US" dirty="0"/>
          </a:p>
          <a:p>
            <a:r>
              <a:rPr lang="en-US" dirty="0"/>
              <a:t>gradual typing taught us that solution is not to blindly combine approaches</a:t>
            </a:r>
          </a:p>
          <a:p>
            <a:r>
              <a:rPr lang="en-US" b="1" dirty="0"/>
              <a:t>AGT</a:t>
            </a:r>
            <a:r>
              <a:rPr lang="en-US" dirty="0"/>
              <a:t> formalizes</a:t>
            </a:r>
            <a:r>
              <a:rPr lang="en-US" baseline="0" dirty="0"/>
              <a:t> how to get from … to …</a:t>
            </a:r>
          </a:p>
          <a:p>
            <a:endParaRPr lang="en-US" baseline="0" dirty="0"/>
          </a:p>
          <a:p>
            <a:r>
              <a:rPr lang="en-US" baseline="0" dirty="0"/>
              <a:t>BIG idea: abstract interpretation, gamma/alpha, once you understand those, everything else falls out (example: predicate lifting, what does this give us)</a:t>
            </a:r>
          </a:p>
          <a:p>
            <a:r>
              <a:rPr lang="en-US" baseline="0" dirty="0"/>
              <a:t>…give idea as diagram, maybe include the lifting operations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00614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example:</a:t>
            </a:r>
            <a:r>
              <a:rPr lang="en-US" baseline="0" dirty="0"/>
              <a:t> static semantics may use this function AS PART of a proof for a conditional</a:t>
            </a:r>
            <a:endParaRPr lang="en-US" dirty="0"/>
          </a:p>
          <a:p>
            <a:r>
              <a:rPr lang="en-US" dirty="0"/>
              <a:t>[the parts]:</a:t>
            </a:r>
            <a:r>
              <a:rPr lang="en-US" baseline="0" dirty="0"/>
              <a:t> other things like scoping rules don’t care about types and are thus not affected by gradualization</a:t>
            </a:r>
            <a:endParaRPr lang="en-US" dirty="0"/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65834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task of a gradual semantics is to deal with gradual types (especially</a:t>
            </a:r>
            <a:r>
              <a:rPr lang="en-US" baseline="0" dirty="0"/>
              <a:t> the unknown type</a:t>
            </a:r>
            <a:r>
              <a:rPr lang="en-US" dirty="0"/>
              <a:t>) in a reasonable</a:t>
            </a:r>
            <a:r>
              <a:rPr lang="en-US" baseline="0" dirty="0"/>
              <a:t> way</a:t>
            </a:r>
          </a:p>
          <a:p>
            <a:r>
              <a:rPr lang="en-US" baseline="0" dirty="0" err="1"/>
              <a:t>revious</a:t>
            </a:r>
            <a:r>
              <a:rPr lang="en-US" baseline="0" dirty="0"/>
              <a:t> work has argued in terms of intuition what is reasonable or not.</a:t>
            </a:r>
          </a:p>
          <a:p>
            <a:r>
              <a:rPr lang="en-US" baseline="0" dirty="0"/>
              <a:t>AGT gives formal approach based on concepts of </a:t>
            </a:r>
            <a:r>
              <a:rPr lang="en-US" b="1" baseline="0" dirty="0"/>
              <a:t>abstract interpretation</a:t>
            </a:r>
            <a:r>
              <a:rPr lang="en-US" baseline="0" dirty="0"/>
              <a:t>, called…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70148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…gradual defined in terms of static system</a:t>
            </a:r>
            <a:r>
              <a:rPr lang="en-US" baseline="0" dirty="0"/>
              <a:t> (+ casts or dyn. checks)…</a:t>
            </a:r>
            <a:r>
              <a:rPr lang="en-US" dirty="0"/>
              <a:t> but also viewable as extension</a:t>
            </a:r>
            <a:r>
              <a:rPr lang="en-US" baseline="0" dirty="0"/>
              <a:t> of </a:t>
            </a:r>
            <a:r>
              <a:rPr lang="en-US" dirty="0"/>
              <a:t>dynamic</a:t>
            </a:r>
          </a:p>
          <a:p>
            <a:endParaRPr lang="en-US" dirty="0"/>
          </a:p>
          <a:p>
            <a:r>
              <a:rPr lang="en-US" dirty="0"/>
              <a:t>gradual typing taught us that solution is not to blindly combine approaches</a:t>
            </a:r>
          </a:p>
          <a:p>
            <a:r>
              <a:rPr lang="en-US" b="1" dirty="0"/>
              <a:t>AGT</a:t>
            </a:r>
            <a:r>
              <a:rPr lang="en-US" dirty="0"/>
              <a:t> formalizes</a:t>
            </a:r>
            <a:r>
              <a:rPr lang="en-US" baseline="0" dirty="0"/>
              <a:t> how to get from … to …</a:t>
            </a:r>
          </a:p>
          <a:p>
            <a:endParaRPr lang="en-US" baseline="0" dirty="0"/>
          </a:p>
          <a:p>
            <a:r>
              <a:rPr lang="en-US" baseline="0" dirty="0"/>
              <a:t>BIG idea: abstract interpretation, gamma/alpha, once you understand those, everything else falls out (example: predicate lifting, what does this give us)</a:t>
            </a:r>
          </a:p>
          <a:p>
            <a:r>
              <a:rPr lang="en-US" baseline="0" dirty="0"/>
              <a:t>…give idea as diagram, maybe include the lifting operations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95307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key insight of this approach is that if alpha/gamma is Galois-connection, then the lifting implements a conservative approximation of the original reasoning</a:t>
            </a:r>
          </a:p>
          <a:p>
            <a:endParaRPr lang="en-US" baseline="0" dirty="0"/>
          </a:p>
          <a:p>
            <a:r>
              <a:rPr lang="en-US" baseline="0" dirty="0"/>
              <a:t>BIG idea: abstract interpretation, gamma/alpha, once you understand those, everything else falls out (example: predicate lifting, what does this give us)</a:t>
            </a:r>
          </a:p>
          <a:p>
            <a:r>
              <a:rPr lang="en-US" baseline="0" dirty="0"/>
              <a:t>…give idea as diagram, maybe include the lifting operations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87858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key insight of this approach is that if alpha/gamma is Galois-connection, then the lifting implements a conservative approximation of the original reasoning</a:t>
            </a:r>
          </a:p>
          <a:p>
            <a:endParaRPr lang="en-US" baseline="0" dirty="0"/>
          </a:p>
          <a:p>
            <a:r>
              <a:rPr lang="en-US" baseline="0" dirty="0"/>
              <a:t>BIG idea: abstract interpretation, gamma/alpha, once you understand those, everything else falls out (example: predicate lifting, what does this give us)</a:t>
            </a:r>
          </a:p>
          <a:p>
            <a:r>
              <a:rPr lang="en-US" baseline="0" dirty="0"/>
              <a:t>…give idea as diagram, maybe include the lifting operations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06807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key insight of this approach is that if alpha/gamma is Galois-connection, then the lifting implements a conservative approximation of the original reasoning</a:t>
            </a:r>
          </a:p>
          <a:p>
            <a:endParaRPr lang="en-US" baseline="0" dirty="0"/>
          </a:p>
          <a:p>
            <a:r>
              <a:rPr lang="en-US" baseline="0" dirty="0"/>
              <a:t>BIG idea: abstract interpretation, gamma/alpha, once you understand those, everything else falls out (example: predicate lifting, what does this give us)</a:t>
            </a:r>
          </a:p>
          <a:p>
            <a:r>
              <a:rPr lang="en-US" baseline="0" dirty="0"/>
              <a:t>…give idea as diagram, maybe include the lifting operations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4429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…gradual defined in terms of static system</a:t>
            </a:r>
            <a:r>
              <a:rPr lang="en-US" baseline="0" dirty="0"/>
              <a:t> (+ casts or dyn. checks)…</a:t>
            </a:r>
            <a:r>
              <a:rPr lang="en-US" dirty="0"/>
              <a:t> but also viewable as extension</a:t>
            </a:r>
            <a:r>
              <a:rPr lang="en-US" baseline="0" dirty="0"/>
              <a:t> of </a:t>
            </a:r>
            <a:r>
              <a:rPr lang="en-US" dirty="0"/>
              <a:t>dynamic</a:t>
            </a:r>
          </a:p>
          <a:p>
            <a:endParaRPr lang="en-US" dirty="0"/>
          </a:p>
          <a:p>
            <a:r>
              <a:rPr lang="en-US" dirty="0"/>
              <a:t>gradual typing taught us that solution is not to blindly combine approaches</a:t>
            </a:r>
          </a:p>
          <a:p>
            <a:r>
              <a:rPr lang="en-US" b="1" dirty="0"/>
              <a:t>AGT</a:t>
            </a:r>
            <a:r>
              <a:rPr lang="en-US" dirty="0"/>
              <a:t> formalizes</a:t>
            </a:r>
            <a:r>
              <a:rPr lang="en-US" baseline="0" dirty="0"/>
              <a:t> how to get from … to …</a:t>
            </a:r>
          </a:p>
          <a:p>
            <a:endParaRPr lang="en-US" baseline="0" dirty="0"/>
          </a:p>
          <a:p>
            <a:r>
              <a:rPr lang="en-US" baseline="0" dirty="0"/>
              <a:t>BIG idea: abstract interpretation, gamma/alpha, once you understand those, everything else falls out (example: predicate lifting, what does this give us)</a:t>
            </a:r>
          </a:p>
          <a:p>
            <a:r>
              <a:rPr lang="en-US" baseline="0" dirty="0"/>
              <a:t>…give idea as diagram, maybe include the lifting operations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0896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</a:t>
            </a:r>
            <a:r>
              <a:rPr lang="en-US" baseline="0" dirty="0"/>
              <a:t> goes wrong</a:t>
            </a:r>
          </a:p>
          <a:p>
            <a:r>
              <a:rPr lang="en-US" b="1" dirty="0"/>
              <a:t>KEY</a:t>
            </a:r>
            <a:r>
              <a:rPr lang="en-US" b="1" baseline="0" dirty="0"/>
              <a:t> INSIGHT: </a:t>
            </a:r>
            <a:r>
              <a:rPr lang="en-US" b="0" baseline="0" dirty="0"/>
              <a:t>thanks to abstract interpretation we can define an entire semantics only in terms of a </a:t>
            </a:r>
            <a:r>
              <a:rPr lang="en-US" b="0" baseline="0" dirty="0" err="1"/>
              <a:t>concretization&amp;abstraction</a:t>
            </a:r>
            <a:r>
              <a:rPr lang="en-US" b="0" baseline="0" dirty="0"/>
              <a:t> function</a:t>
            </a:r>
            <a:endParaRPr lang="de-DE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77680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</a:t>
            </a:r>
            <a:r>
              <a:rPr lang="en-US" baseline="0" dirty="0"/>
              <a:t> goes wrong</a:t>
            </a:r>
          </a:p>
          <a:p>
            <a:r>
              <a:rPr lang="en-US" b="1" dirty="0"/>
              <a:t>KEY</a:t>
            </a:r>
            <a:r>
              <a:rPr lang="en-US" b="1" baseline="0" dirty="0"/>
              <a:t> INSIGHT: </a:t>
            </a:r>
            <a:r>
              <a:rPr lang="en-US" b="0" baseline="0" dirty="0"/>
              <a:t>thanks to abstract interpretation we can define an entire semantics only in terms of a </a:t>
            </a:r>
            <a:r>
              <a:rPr lang="en-US" b="0" baseline="0" dirty="0" err="1"/>
              <a:t>concretization&amp;abstraction</a:t>
            </a:r>
            <a:r>
              <a:rPr lang="en-US" b="0" baseline="0" dirty="0"/>
              <a:t> function</a:t>
            </a:r>
            <a:endParaRPr lang="de-DE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27638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does</a:t>
            </a:r>
            <a:r>
              <a:rPr lang="en-US" baseline="0" dirty="0"/>
              <a:t> NOT guarantee termination (</a:t>
            </a:r>
            <a:r>
              <a:rPr lang="de-DE" sz="12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Partial correctness"/>
              </a:rPr>
              <a:t>partial correctness</a:t>
            </a:r>
            <a:r>
              <a:rPr lang="en-US" baseline="0" dirty="0"/>
              <a:t>)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854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</a:t>
            </a:r>
            <a:r>
              <a:rPr lang="en-US" baseline="0" dirty="0"/>
              <a:t> goes wrong</a:t>
            </a:r>
          </a:p>
          <a:p>
            <a:r>
              <a:rPr lang="en-US" b="1" dirty="0"/>
              <a:t>KEY</a:t>
            </a:r>
            <a:r>
              <a:rPr lang="en-US" b="1" baseline="0" dirty="0"/>
              <a:t> INSIGHT: </a:t>
            </a:r>
            <a:r>
              <a:rPr lang="en-US" b="0" baseline="0" dirty="0"/>
              <a:t>thanks to abstract interpretation we can define an entire semantics only in terms of a </a:t>
            </a:r>
            <a:r>
              <a:rPr lang="en-US" b="0" baseline="0" dirty="0" err="1"/>
              <a:t>concretization&amp;abstraction</a:t>
            </a:r>
            <a:r>
              <a:rPr lang="en-US" b="0" baseline="0" dirty="0"/>
              <a:t> function</a:t>
            </a:r>
            <a:endParaRPr lang="de-DE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12553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define a gradually verified programming language in terms of a statically verified one (process called gradualization)</a:t>
            </a: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18181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all my</a:t>
            </a:r>
            <a:r>
              <a:rPr lang="en-US" baseline="0" dirty="0"/>
              <a:t> examples to make sense we need to briefly…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339516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all my</a:t>
            </a:r>
            <a:r>
              <a:rPr lang="en-US" baseline="0" dirty="0"/>
              <a:t> examples to make sense we need to briefly…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576550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define a gradually verified programming language in terms of a statically verified one (process called gradualization)</a:t>
            </a:r>
          </a:p>
          <a:p>
            <a:r>
              <a:rPr lang="en-US" dirty="0"/>
              <a:t>AGT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816351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define a gradually verified programming language in terms of a statically verified one (process called gradualization)</a:t>
            </a:r>
          </a:p>
          <a:p>
            <a:r>
              <a:rPr lang="en-US" dirty="0"/>
              <a:t>AGT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102583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define a gradually verified programming language in terms of a statically verified one (process called gradualization)</a:t>
            </a:r>
          </a:p>
          <a:p>
            <a:r>
              <a:rPr lang="en-US" dirty="0"/>
              <a:t>AGT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99649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define a gradually verified programming language in terms of a statically verified one (process called gradualization)</a:t>
            </a:r>
          </a:p>
          <a:p>
            <a:r>
              <a:rPr lang="en-US" dirty="0"/>
              <a:t>AGT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81957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define a gradually verified programming language in terms of a statically verified one (process called gradualization)</a:t>
            </a:r>
          </a:p>
          <a:p>
            <a:r>
              <a:rPr lang="en-US" dirty="0"/>
              <a:t>AGT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714750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define a gradually verified programming language in terms of a statically verified one (process called gradualization)</a:t>
            </a:r>
          </a:p>
          <a:p>
            <a:r>
              <a:rPr lang="en-US" dirty="0"/>
              <a:t>AGT</a:t>
            </a:r>
          </a:p>
          <a:p>
            <a:r>
              <a:rPr lang="en-US" dirty="0"/>
              <a:t>weak soundness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11240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371050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define a gradually verified programming language in terms of a statically verified one (process called gradualization)</a:t>
            </a:r>
          </a:p>
          <a:p>
            <a:r>
              <a:rPr lang="en-US" dirty="0"/>
              <a:t>AGT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210898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abstract</a:t>
            </a:r>
            <a:r>
              <a:rPr lang="en-US" baseline="0" dirty="0"/>
              <a:t> interpretation – as we will see later doing so has very desirable properties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33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967581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abstract</a:t>
            </a:r>
            <a:r>
              <a:rPr lang="en-US" baseline="0" dirty="0"/>
              <a:t> interpretation – as we will see later doing so has very desirable properties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34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86576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abstract</a:t>
            </a:r>
            <a:r>
              <a:rPr lang="en-US" baseline="0" dirty="0"/>
              <a:t> interpretation – as we will see later doing so has very desirable properties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35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879960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36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342176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furthermore, this</a:t>
            </a:r>
            <a:r>
              <a:rPr lang="en-US" baseline="0" dirty="0"/>
              <a:t> approach works for everything that has a concretization function!</a:t>
            </a:r>
          </a:p>
          <a:p>
            <a:r>
              <a:rPr lang="en-US" baseline="0" dirty="0"/>
              <a:t>e.g. gradual program states, we know a function with that signature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37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603221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furthermore, this</a:t>
            </a:r>
            <a:r>
              <a:rPr lang="en-US" baseline="0" dirty="0"/>
              <a:t> approach works for everything that has a concretization function!</a:t>
            </a:r>
          </a:p>
          <a:p>
            <a:r>
              <a:rPr lang="en-US" baseline="0" dirty="0"/>
              <a:t>e.g. gradual program states, we know a function with that signature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38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509515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furthermore, this</a:t>
            </a:r>
            <a:r>
              <a:rPr lang="en-US" baseline="0" dirty="0"/>
              <a:t> approach works for everything that has a concretization function!</a:t>
            </a:r>
          </a:p>
          <a:p>
            <a:r>
              <a:rPr lang="en-US" baseline="0" dirty="0"/>
              <a:t>e.g. gradual program states, we know a function with that signature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39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943887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abstract</a:t>
            </a:r>
            <a:r>
              <a:rPr lang="en-US" baseline="0" dirty="0"/>
              <a:t> interpretation – as we will see later doing so has very desirable properties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40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175458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abstract</a:t>
            </a:r>
            <a:r>
              <a:rPr lang="en-US" baseline="0" dirty="0"/>
              <a:t> interpretation – as we will see later doing so has very desirable properties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45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77744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industry addresses</a:t>
            </a:r>
            <a:r>
              <a:rPr lang="en-US" baseline="0" dirty="0"/>
              <a:t> this problem by</a:t>
            </a:r>
            <a:r>
              <a:rPr lang="en-US" dirty="0"/>
              <a:t>: removed on build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358168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46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158942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design space</a:t>
            </a:r>
          </a:p>
          <a:p>
            <a:endParaRPr lang="en-US" dirty="0"/>
          </a:p>
          <a:p>
            <a:r>
              <a:rPr lang="en-US" dirty="0"/>
              <a:t>TODO: other sets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47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889180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48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816929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49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354327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 animate deductive rule</a:t>
            </a:r>
          </a:p>
          <a:p>
            <a:endParaRPr lang="en-US" dirty="0"/>
          </a:p>
          <a:p>
            <a:r>
              <a:rPr lang="en-US" dirty="0"/>
              <a:t>make more loose thing more obvious, bullet point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50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742912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 animate deductive rule</a:t>
            </a:r>
          </a:p>
          <a:p>
            <a:endParaRPr lang="en-US" dirty="0"/>
          </a:p>
          <a:p>
            <a:r>
              <a:rPr lang="en-US" dirty="0"/>
              <a:t>make more loose thing more obvious, bullet point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51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595492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 animate deductive rule</a:t>
            </a:r>
          </a:p>
          <a:p>
            <a:endParaRPr lang="en-US" dirty="0"/>
          </a:p>
          <a:p>
            <a:r>
              <a:rPr lang="en-US" dirty="0"/>
              <a:t>make more loose thing more obvious, bullet point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52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948406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AGT! also gives this definition, but from completely different</a:t>
            </a:r>
            <a:r>
              <a:rPr lang="en-US" baseline="0" dirty="0"/>
              <a:t> angle!</a:t>
            </a:r>
          </a:p>
          <a:p>
            <a:br>
              <a:rPr lang="en-US" baseline="0" dirty="0"/>
            </a:br>
            <a:r>
              <a:rPr lang="en-US" baseline="0" dirty="0"/>
              <a:t>emphasize that all this is principal, gamma thing, big picture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53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864059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abstract</a:t>
            </a:r>
            <a:r>
              <a:rPr lang="en-US" baseline="0" dirty="0"/>
              <a:t> interpretation – as we will see later doing so has very desirable properties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59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282460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abstract</a:t>
            </a:r>
            <a:r>
              <a:rPr lang="en-US" baseline="0" dirty="0"/>
              <a:t> interpretation – as we will see later doing so has very desirable properties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60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87767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</a:t>
            </a:r>
            <a:r>
              <a:rPr lang="en-US" dirty="0" err="1"/>
              <a:t>decl</a:t>
            </a:r>
            <a:r>
              <a:rPr lang="en-US" dirty="0"/>
              <a:t>]: method contracts, loop invariants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251131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want</a:t>
            </a:r>
            <a:r>
              <a:rPr lang="en-US" baseline="0" dirty="0"/>
              <a:t> it to be deducible, but we don’t want it to be valid! (validity is a runtime property, no runtime behaves like that) – validity is about TRUTH</a:t>
            </a:r>
          </a:p>
          <a:p>
            <a:r>
              <a:rPr lang="en-US" baseline="0" dirty="0"/>
              <a:t>then again, it would be weird if this would work – it would mean that gradual verification had no runtime impact</a:t>
            </a:r>
          </a:p>
          <a:p>
            <a:endParaRPr lang="en-US" baseline="0" dirty="0"/>
          </a:p>
          <a:p>
            <a:r>
              <a:rPr lang="en-US" dirty="0"/>
              <a:t>how</a:t>
            </a:r>
            <a:r>
              <a:rPr lang="en-US" baseline="0" dirty="0"/>
              <a:t> to interpret this new soundness rule? </a:t>
            </a:r>
          </a:p>
          <a:p>
            <a:r>
              <a:rPr lang="en-US" baseline="0" dirty="0"/>
              <a:t>RAC injection with every judgment!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61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685340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abstract</a:t>
            </a:r>
            <a:r>
              <a:rPr lang="en-US" baseline="0" dirty="0"/>
              <a:t> interpretation – as we will see later doing so has very desirable properties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62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360012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that gradual soundness</a:t>
            </a:r>
            <a:r>
              <a:rPr lang="en-US" baseline="0" dirty="0"/>
              <a:t> is tautology seems weird, but it </a:t>
            </a:r>
            <a:r>
              <a:rPr lang="en-US" dirty="0"/>
              <a:t>was last puzzle piece</a:t>
            </a:r>
          </a:p>
          <a:p>
            <a:r>
              <a:rPr lang="en-US" dirty="0"/>
              <a:t>so let’s put it to the test and play gradual verifier for a second</a:t>
            </a:r>
          </a:p>
          <a:p>
            <a:endParaRPr lang="en-US" dirty="0"/>
          </a:p>
          <a:p>
            <a:r>
              <a:rPr lang="en-US" dirty="0"/>
              <a:t>what stands out</a:t>
            </a:r>
            <a:r>
              <a:rPr lang="en-US" baseline="0" dirty="0"/>
              <a:t> is that there are free variables</a:t>
            </a:r>
            <a:endParaRPr lang="en-US" dirty="0"/>
          </a:p>
          <a:p>
            <a:endParaRPr lang="en-US" dirty="0"/>
          </a:p>
          <a:p>
            <a:r>
              <a:rPr lang="en-US" dirty="0"/>
              <a:t>static verifier does NOT have those problems!</a:t>
            </a:r>
          </a:p>
          <a:p>
            <a:r>
              <a:rPr lang="en-US" dirty="0"/>
              <a:t>“as precise</a:t>
            </a:r>
            <a:r>
              <a:rPr lang="en-US" baseline="0" dirty="0"/>
              <a:t> as possible, as long as valid </a:t>
            </a:r>
            <a:r>
              <a:rPr lang="en-US" dirty="0"/>
              <a:t>Hoare triples” – pretty strong thing for a inference policy… if</a:t>
            </a:r>
            <a:r>
              <a:rPr lang="en-US" baseline="0" dirty="0"/>
              <a:t> we could decide that, we wouldn’t be in a Hoare logic prove right now… and wouldn’t even need an inference policy</a:t>
            </a:r>
          </a:p>
          <a:p>
            <a:endParaRPr lang="en-US" baseline="0" dirty="0"/>
          </a:p>
          <a:p>
            <a:endParaRPr lang="en-US" baseline="0" dirty="0"/>
          </a:p>
          <a:p>
            <a:r>
              <a:rPr lang="en-US" dirty="0"/>
              <a:t>oh, and remember, for each of these judgments we have to insert a</a:t>
            </a:r>
            <a:r>
              <a:rPr lang="en-US" baseline="0" dirty="0"/>
              <a:t> runtime</a:t>
            </a:r>
            <a:r>
              <a:rPr lang="en-US" dirty="0"/>
              <a:t> assertion (c</a:t>
            </a:r>
            <a:r>
              <a:rPr lang="en-US" baseline="0" dirty="0"/>
              <a:t> shows why</a:t>
            </a:r>
            <a:r>
              <a:rPr lang="en-US" dirty="0"/>
              <a:t>)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63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313318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[gradual</a:t>
            </a:r>
            <a:r>
              <a:rPr lang="en-US" baseline="0" dirty="0"/>
              <a:t> lifting:] otherwise this is useless – remember, on user interface level, we’re still expected to implement a gradual lifting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64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595785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[gradual</a:t>
            </a:r>
            <a:r>
              <a:rPr lang="en-US" baseline="0" dirty="0"/>
              <a:t> lifting:] otherwise this is useless – remember, on user interface level, we’re still expected to implement a gradual lifting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65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744004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Strength rule: remember</a:t>
            </a:r>
            <a:r>
              <a:rPr lang="en-US" baseline="0" dirty="0"/>
              <a:t> the idea to only make valid Hoare triples derivable? this is as close as it gets!</a:t>
            </a:r>
            <a:endParaRPr lang="de-DE" dirty="0"/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66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1902389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HSeq</a:t>
            </a:r>
            <a:r>
              <a:rPr lang="en-US" dirty="0"/>
              <a:t> – 3 good news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lifting composite predicate</a:t>
            </a:r>
            <a:r>
              <a:rPr lang="en-US" baseline="0" dirty="0"/>
              <a:t> corresponds to lifting components and the composing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/>
              <a:t>these variables aren’t free anymore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deterministic</a:t>
            </a:r>
            <a:r>
              <a:rPr lang="en-US" baseline="0" dirty="0"/>
              <a:t> lifting of implication is identity function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67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478494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Strength rule: remember</a:t>
            </a:r>
            <a:r>
              <a:rPr lang="en-US" baseline="0" dirty="0"/>
              <a:t> the idea to only make valid Hoare triples derivable? this is as close as it gets!</a:t>
            </a:r>
            <a:endParaRPr lang="de-DE" dirty="0"/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68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9707028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HSeq</a:t>
            </a:r>
            <a:r>
              <a:rPr lang="en-US" dirty="0"/>
              <a:t> – 3 good news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lifting composite predicate</a:t>
            </a:r>
            <a:r>
              <a:rPr lang="en-US" baseline="0" dirty="0"/>
              <a:t> corresponds to lifting components and the composing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/>
              <a:t>these variables aren’t free anymore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deterministic</a:t>
            </a:r>
            <a:r>
              <a:rPr lang="en-US" baseline="0" dirty="0"/>
              <a:t> lifting of implication is identity function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69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998983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Strength rule: remember</a:t>
            </a:r>
            <a:r>
              <a:rPr lang="en-US" baseline="0" dirty="0"/>
              <a:t> the idea to only make valid Hoare triples derivable? this is as close as it gets!</a:t>
            </a:r>
            <a:endParaRPr lang="de-DE" dirty="0"/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70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20114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industry addresses</a:t>
            </a:r>
            <a:r>
              <a:rPr lang="en-US" baseline="0" dirty="0"/>
              <a:t> this problem by (already a joke – it doesn’t address this problem because there is no static verification)</a:t>
            </a:r>
            <a:r>
              <a:rPr lang="en-US" dirty="0"/>
              <a:t>:</a:t>
            </a:r>
            <a:r>
              <a:rPr lang="en-US" baseline="0" dirty="0"/>
              <a:t> often only warnings</a:t>
            </a:r>
          </a:p>
          <a:p>
            <a:endParaRPr lang="en-US" baseline="0" dirty="0"/>
          </a:p>
          <a:p>
            <a:r>
              <a:rPr lang="en-US" baseline="0" dirty="0"/>
              <a:t>[limited expr:] arbitrary library function calls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6277677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HSeq</a:t>
            </a:r>
            <a:r>
              <a:rPr lang="en-US" dirty="0"/>
              <a:t> – 3 good news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lifting composite predicate</a:t>
            </a:r>
            <a:r>
              <a:rPr lang="en-US" baseline="0" dirty="0"/>
              <a:t> corresponds to lifting components and the composing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/>
              <a:t>these variables aren’t free anymore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deterministic</a:t>
            </a:r>
            <a:r>
              <a:rPr lang="en-US" baseline="0" dirty="0"/>
              <a:t> lifting of implication is identity function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71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4736178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Strength rule: remember</a:t>
            </a:r>
            <a:r>
              <a:rPr lang="en-US" baseline="0" dirty="0"/>
              <a:t> the idea to only make valid Hoare triples derivable? this is as close as it gets!</a:t>
            </a:r>
            <a:endParaRPr lang="de-DE" dirty="0"/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72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3709934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important result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optimality of one</a:t>
            </a:r>
            <a:r>
              <a:rPr lang="en-US" baseline="0" dirty="0"/>
              <a:t> does not imply optimality of the other</a:t>
            </a:r>
            <a:endParaRPr lang="de-DE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thoare</a:t>
            </a:r>
            <a:r>
              <a:rPr lang="en-US" dirty="0"/>
              <a:t> -&gt; </a:t>
            </a:r>
            <a:r>
              <a:rPr lang="en-US" dirty="0" err="1"/>
              <a:t>gthoare</a:t>
            </a:r>
            <a:r>
              <a:rPr lang="en-US" dirty="0"/>
              <a:t> -&gt; </a:t>
            </a:r>
            <a:r>
              <a:rPr lang="en-US" dirty="0" err="1"/>
              <a:t>dgthoare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76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4829810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important result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optimality of one</a:t>
            </a:r>
            <a:r>
              <a:rPr lang="en-US" baseline="0" dirty="0"/>
              <a:t> does not imply optimality of the other</a:t>
            </a:r>
            <a:endParaRPr lang="de-DE" dirty="0"/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77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0020018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as strong as static Hoare logic when it comes to</a:t>
            </a:r>
            <a:r>
              <a:rPr lang="en-US" baseline="0" dirty="0"/>
              <a:t> actually believing the </a:t>
            </a:r>
            <a:r>
              <a:rPr lang="en-US" baseline="0" dirty="0" err="1"/>
              <a:t>postcondition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78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2598049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as strong as static Hoare logic when it comes to</a:t>
            </a:r>
            <a:r>
              <a:rPr lang="en-US" baseline="0" dirty="0"/>
              <a:t> actually believing the </a:t>
            </a:r>
            <a:r>
              <a:rPr lang="en-US" baseline="0" dirty="0" err="1"/>
              <a:t>postcondition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79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5833940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Strength rule: remember</a:t>
            </a:r>
            <a:r>
              <a:rPr lang="en-US" baseline="0" dirty="0"/>
              <a:t> the idea to only make valid Hoare triples derivable? this is as close as it gets!</a:t>
            </a:r>
            <a:endParaRPr lang="de-DE" dirty="0"/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80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30952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„Research in Software Engineering“ (MSR)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19438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„Research in Software Engineering“ (MSR)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9285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picture</a:t>
            </a:r>
            <a:r>
              <a:rPr lang="en-US" baseline="0" dirty="0"/>
              <a:t> also shows what’s wrong with the approach: static and dynamic are treated like independent constructs, not really working together</a:t>
            </a:r>
          </a:p>
          <a:p>
            <a:r>
              <a:rPr lang="en-US" i="1" baseline="0" dirty="0"/>
              <a:t>Research: find good tests (directed dynamic verification)</a:t>
            </a:r>
          </a:p>
          <a:p>
            <a:r>
              <a:rPr lang="en-US" i="0" baseline="0" dirty="0"/>
              <a:t>better: use runtime checking to fix precisely the loopholes created by failure of static checking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3264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8444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1875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2105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0717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924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3837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6664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8107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7996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7070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6899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8688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Johannes Bader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Gradual Verification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1E2128-C21B-4EB1-981D-3510C88AFE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8356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  <p:sldLayoutId id="2147484046" r:id="rId2"/>
    <p:sldLayoutId id="2147484047" r:id="rId3"/>
    <p:sldLayoutId id="2147484048" r:id="rId4"/>
    <p:sldLayoutId id="2147484049" r:id="rId5"/>
    <p:sldLayoutId id="2147484050" r:id="rId6"/>
    <p:sldLayoutId id="2147484051" r:id="rId7"/>
    <p:sldLayoutId id="2147484052" r:id="rId8"/>
    <p:sldLayoutId id="2147484053" r:id="rId9"/>
    <p:sldLayoutId id="2147484054" r:id="rId10"/>
    <p:sldLayoutId id="2147484055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3.xml"/><Relationship Id="rId7" Type="http://schemas.openxmlformats.org/officeDocument/2006/relationships/notesSlide" Target="../notesSlides/notesSlide11.xml"/><Relationship Id="rId12" Type="http://schemas.openxmlformats.org/officeDocument/2006/relationships/image" Target="../media/image7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6.png"/><Relationship Id="rId5" Type="http://schemas.openxmlformats.org/officeDocument/2006/relationships/tags" Target="../tags/tag5.xml"/><Relationship Id="rId10" Type="http://schemas.openxmlformats.org/officeDocument/2006/relationships/image" Target="../media/image5.png"/><Relationship Id="rId4" Type="http://schemas.openxmlformats.org/officeDocument/2006/relationships/tags" Target="../tags/tag4.xml"/><Relationship Id="rId9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13.xml"/><Relationship Id="rId13" Type="http://schemas.openxmlformats.org/officeDocument/2006/relationships/image" Target="../media/image4.png"/><Relationship Id="rId18" Type="http://schemas.openxmlformats.org/officeDocument/2006/relationships/image" Target="../media/image11.png"/><Relationship Id="rId3" Type="http://schemas.openxmlformats.org/officeDocument/2006/relationships/tags" Target="../tags/tag8.xml"/><Relationship Id="rId7" Type="http://schemas.openxmlformats.org/officeDocument/2006/relationships/tags" Target="../tags/tag12.xml"/><Relationship Id="rId12" Type="http://schemas.openxmlformats.org/officeDocument/2006/relationships/image" Target="../media/image3.png"/><Relationship Id="rId17" Type="http://schemas.openxmlformats.org/officeDocument/2006/relationships/image" Target="../media/image10.png"/><Relationship Id="rId2" Type="http://schemas.openxmlformats.org/officeDocument/2006/relationships/tags" Target="../tags/tag7.xml"/><Relationship Id="rId16" Type="http://schemas.openxmlformats.org/officeDocument/2006/relationships/image" Target="../media/image9.png"/><Relationship Id="rId20" Type="http://schemas.openxmlformats.org/officeDocument/2006/relationships/image" Target="../media/image7.png"/><Relationship Id="rId1" Type="http://schemas.openxmlformats.org/officeDocument/2006/relationships/tags" Target="../tags/tag6.xml"/><Relationship Id="rId6" Type="http://schemas.openxmlformats.org/officeDocument/2006/relationships/tags" Target="../tags/tag11.xml"/><Relationship Id="rId11" Type="http://schemas.openxmlformats.org/officeDocument/2006/relationships/notesSlide" Target="../notesSlides/notesSlide12.xml"/><Relationship Id="rId5" Type="http://schemas.openxmlformats.org/officeDocument/2006/relationships/tags" Target="../tags/tag10.xml"/><Relationship Id="rId15" Type="http://schemas.openxmlformats.org/officeDocument/2006/relationships/image" Target="../media/image8.png"/><Relationship Id="rId10" Type="http://schemas.openxmlformats.org/officeDocument/2006/relationships/slideLayout" Target="../slideLayouts/slideLayout2.xml"/><Relationship Id="rId19" Type="http://schemas.openxmlformats.org/officeDocument/2006/relationships/image" Target="../media/image6.png"/><Relationship Id="rId4" Type="http://schemas.openxmlformats.org/officeDocument/2006/relationships/tags" Target="../tags/tag9.xml"/><Relationship Id="rId9" Type="http://schemas.openxmlformats.org/officeDocument/2006/relationships/tags" Target="../tags/tag14.xml"/><Relationship Id="rId1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22.xml"/><Relationship Id="rId13" Type="http://schemas.openxmlformats.org/officeDocument/2006/relationships/notesSlide" Target="../notesSlides/notesSlide13.xml"/><Relationship Id="rId18" Type="http://schemas.openxmlformats.org/officeDocument/2006/relationships/image" Target="../media/image13.png"/><Relationship Id="rId3" Type="http://schemas.openxmlformats.org/officeDocument/2006/relationships/tags" Target="../tags/tag17.xml"/><Relationship Id="rId21" Type="http://schemas.openxmlformats.org/officeDocument/2006/relationships/image" Target="../media/image16.png"/><Relationship Id="rId7" Type="http://schemas.openxmlformats.org/officeDocument/2006/relationships/tags" Target="../tags/tag21.xml"/><Relationship Id="rId12" Type="http://schemas.openxmlformats.org/officeDocument/2006/relationships/slideLayout" Target="../slideLayouts/slideLayout2.xml"/><Relationship Id="rId17" Type="http://schemas.openxmlformats.org/officeDocument/2006/relationships/image" Target="../media/image12.png"/><Relationship Id="rId2" Type="http://schemas.openxmlformats.org/officeDocument/2006/relationships/tags" Target="../tags/tag16.xml"/><Relationship Id="rId16" Type="http://schemas.openxmlformats.org/officeDocument/2006/relationships/image" Target="../media/image10.png"/><Relationship Id="rId20" Type="http://schemas.openxmlformats.org/officeDocument/2006/relationships/image" Target="../media/image15.png"/><Relationship Id="rId1" Type="http://schemas.openxmlformats.org/officeDocument/2006/relationships/tags" Target="../tags/tag15.xml"/><Relationship Id="rId6" Type="http://schemas.openxmlformats.org/officeDocument/2006/relationships/tags" Target="../tags/tag20.xml"/><Relationship Id="rId11" Type="http://schemas.openxmlformats.org/officeDocument/2006/relationships/tags" Target="../tags/tag25.xml"/><Relationship Id="rId24" Type="http://schemas.openxmlformats.org/officeDocument/2006/relationships/image" Target="../media/image7.png"/><Relationship Id="rId5" Type="http://schemas.openxmlformats.org/officeDocument/2006/relationships/tags" Target="../tags/tag19.xml"/><Relationship Id="rId15" Type="http://schemas.openxmlformats.org/officeDocument/2006/relationships/image" Target="../media/image9.png"/><Relationship Id="rId23" Type="http://schemas.openxmlformats.org/officeDocument/2006/relationships/image" Target="../media/image6.png"/><Relationship Id="rId10" Type="http://schemas.openxmlformats.org/officeDocument/2006/relationships/tags" Target="../tags/tag24.xml"/><Relationship Id="rId19" Type="http://schemas.openxmlformats.org/officeDocument/2006/relationships/image" Target="../media/image14.png"/><Relationship Id="rId4" Type="http://schemas.openxmlformats.org/officeDocument/2006/relationships/tags" Target="../tags/tag18.xml"/><Relationship Id="rId9" Type="http://schemas.openxmlformats.org/officeDocument/2006/relationships/tags" Target="../tags/tag23.xml"/><Relationship Id="rId14" Type="http://schemas.openxmlformats.org/officeDocument/2006/relationships/image" Target="../media/image8.png"/><Relationship Id="rId22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33.xml"/><Relationship Id="rId13" Type="http://schemas.openxmlformats.org/officeDocument/2006/relationships/tags" Target="../tags/tag38.xml"/><Relationship Id="rId18" Type="http://schemas.openxmlformats.org/officeDocument/2006/relationships/image" Target="../media/image8.png"/><Relationship Id="rId26" Type="http://schemas.openxmlformats.org/officeDocument/2006/relationships/image" Target="../media/image19.png"/><Relationship Id="rId3" Type="http://schemas.openxmlformats.org/officeDocument/2006/relationships/tags" Target="../tags/tag28.xml"/><Relationship Id="rId21" Type="http://schemas.openxmlformats.org/officeDocument/2006/relationships/image" Target="../media/image17.png"/><Relationship Id="rId7" Type="http://schemas.openxmlformats.org/officeDocument/2006/relationships/tags" Target="../tags/tag32.xml"/><Relationship Id="rId12" Type="http://schemas.openxmlformats.org/officeDocument/2006/relationships/tags" Target="../tags/tag37.xml"/><Relationship Id="rId17" Type="http://schemas.openxmlformats.org/officeDocument/2006/relationships/image" Target="../media/image14.png"/><Relationship Id="rId25" Type="http://schemas.openxmlformats.org/officeDocument/2006/relationships/image" Target="../media/image12.png"/><Relationship Id="rId2" Type="http://schemas.openxmlformats.org/officeDocument/2006/relationships/tags" Target="../tags/tag27.xml"/><Relationship Id="rId16" Type="http://schemas.openxmlformats.org/officeDocument/2006/relationships/notesSlide" Target="../notesSlides/notesSlide14.xml"/><Relationship Id="rId20" Type="http://schemas.openxmlformats.org/officeDocument/2006/relationships/image" Target="../media/image13.png"/><Relationship Id="rId29" Type="http://schemas.openxmlformats.org/officeDocument/2006/relationships/image" Target="../media/image7.png"/><Relationship Id="rId1" Type="http://schemas.openxmlformats.org/officeDocument/2006/relationships/tags" Target="../tags/tag26.xml"/><Relationship Id="rId6" Type="http://schemas.openxmlformats.org/officeDocument/2006/relationships/tags" Target="../tags/tag31.xml"/><Relationship Id="rId11" Type="http://schemas.openxmlformats.org/officeDocument/2006/relationships/tags" Target="../tags/tag36.xml"/><Relationship Id="rId24" Type="http://schemas.openxmlformats.org/officeDocument/2006/relationships/image" Target="../media/image10.png"/><Relationship Id="rId5" Type="http://schemas.openxmlformats.org/officeDocument/2006/relationships/tags" Target="../tags/tag30.xml"/><Relationship Id="rId15" Type="http://schemas.openxmlformats.org/officeDocument/2006/relationships/slideLayout" Target="../slideLayouts/slideLayout2.xml"/><Relationship Id="rId23" Type="http://schemas.openxmlformats.org/officeDocument/2006/relationships/image" Target="../media/image16.png"/><Relationship Id="rId28" Type="http://schemas.openxmlformats.org/officeDocument/2006/relationships/image" Target="../media/image6.png"/><Relationship Id="rId10" Type="http://schemas.openxmlformats.org/officeDocument/2006/relationships/tags" Target="../tags/tag35.xml"/><Relationship Id="rId19" Type="http://schemas.openxmlformats.org/officeDocument/2006/relationships/image" Target="../media/image9.png"/><Relationship Id="rId4" Type="http://schemas.openxmlformats.org/officeDocument/2006/relationships/tags" Target="../tags/tag29.xml"/><Relationship Id="rId9" Type="http://schemas.openxmlformats.org/officeDocument/2006/relationships/tags" Target="../tags/tag34.xml"/><Relationship Id="rId14" Type="http://schemas.openxmlformats.org/officeDocument/2006/relationships/tags" Target="../tags/tag39.xml"/><Relationship Id="rId22" Type="http://schemas.openxmlformats.org/officeDocument/2006/relationships/image" Target="../media/image18.png"/><Relationship Id="rId27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47.xml"/><Relationship Id="rId13" Type="http://schemas.openxmlformats.org/officeDocument/2006/relationships/tags" Target="../tags/tag52.xml"/><Relationship Id="rId18" Type="http://schemas.openxmlformats.org/officeDocument/2006/relationships/image" Target="../media/image23.png"/><Relationship Id="rId26" Type="http://schemas.openxmlformats.org/officeDocument/2006/relationships/image" Target="../media/image6.png"/><Relationship Id="rId3" Type="http://schemas.openxmlformats.org/officeDocument/2006/relationships/tags" Target="../tags/tag42.xml"/><Relationship Id="rId21" Type="http://schemas.openxmlformats.org/officeDocument/2006/relationships/image" Target="../media/image16.png"/><Relationship Id="rId7" Type="http://schemas.openxmlformats.org/officeDocument/2006/relationships/tags" Target="../tags/tag46.xml"/><Relationship Id="rId12" Type="http://schemas.openxmlformats.org/officeDocument/2006/relationships/tags" Target="../tags/tag51.xml"/><Relationship Id="rId17" Type="http://schemas.openxmlformats.org/officeDocument/2006/relationships/image" Target="../media/image22.png"/><Relationship Id="rId25" Type="http://schemas.openxmlformats.org/officeDocument/2006/relationships/image" Target="../media/image20.png"/><Relationship Id="rId2" Type="http://schemas.openxmlformats.org/officeDocument/2006/relationships/tags" Target="../tags/tag41.xml"/><Relationship Id="rId16" Type="http://schemas.openxmlformats.org/officeDocument/2006/relationships/image" Target="../media/image21.png"/><Relationship Id="rId20" Type="http://schemas.openxmlformats.org/officeDocument/2006/relationships/image" Target="../media/image24.png"/><Relationship Id="rId1" Type="http://schemas.openxmlformats.org/officeDocument/2006/relationships/tags" Target="../tags/tag40.xml"/><Relationship Id="rId6" Type="http://schemas.openxmlformats.org/officeDocument/2006/relationships/tags" Target="../tags/tag45.xml"/><Relationship Id="rId11" Type="http://schemas.openxmlformats.org/officeDocument/2006/relationships/tags" Target="../tags/tag50.xml"/><Relationship Id="rId24" Type="http://schemas.openxmlformats.org/officeDocument/2006/relationships/image" Target="../media/image19.png"/><Relationship Id="rId5" Type="http://schemas.openxmlformats.org/officeDocument/2006/relationships/tags" Target="../tags/tag44.xml"/><Relationship Id="rId15" Type="http://schemas.openxmlformats.org/officeDocument/2006/relationships/notesSlide" Target="../notesSlides/notesSlide15.xml"/><Relationship Id="rId23" Type="http://schemas.openxmlformats.org/officeDocument/2006/relationships/image" Target="../media/image12.png"/><Relationship Id="rId10" Type="http://schemas.openxmlformats.org/officeDocument/2006/relationships/tags" Target="../tags/tag49.xml"/><Relationship Id="rId19" Type="http://schemas.openxmlformats.org/officeDocument/2006/relationships/image" Target="../media/image13.png"/><Relationship Id="rId4" Type="http://schemas.openxmlformats.org/officeDocument/2006/relationships/tags" Target="../tags/tag43.xml"/><Relationship Id="rId9" Type="http://schemas.openxmlformats.org/officeDocument/2006/relationships/tags" Target="../tags/tag48.xml"/><Relationship Id="rId14" Type="http://schemas.openxmlformats.org/officeDocument/2006/relationships/slideLayout" Target="../slideLayouts/slideLayout2.xml"/><Relationship Id="rId22" Type="http://schemas.openxmlformats.org/officeDocument/2006/relationships/image" Target="../media/image10.png"/><Relationship Id="rId27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tags" Target="../tags/tag60.xml"/><Relationship Id="rId13" Type="http://schemas.openxmlformats.org/officeDocument/2006/relationships/tags" Target="../tags/tag65.xml"/><Relationship Id="rId18" Type="http://schemas.openxmlformats.org/officeDocument/2006/relationships/image" Target="../media/image13.png"/><Relationship Id="rId26" Type="http://schemas.openxmlformats.org/officeDocument/2006/relationships/image" Target="../media/image7.png"/><Relationship Id="rId3" Type="http://schemas.openxmlformats.org/officeDocument/2006/relationships/tags" Target="../tags/tag55.xml"/><Relationship Id="rId21" Type="http://schemas.openxmlformats.org/officeDocument/2006/relationships/image" Target="../media/image10.png"/><Relationship Id="rId7" Type="http://schemas.openxmlformats.org/officeDocument/2006/relationships/tags" Target="../tags/tag59.xml"/><Relationship Id="rId12" Type="http://schemas.openxmlformats.org/officeDocument/2006/relationships/tags" Target="../tags/tag64.xml"/><Relationship Id="rId17" Type="http://schemas.openxmlformats.org/officeDocument/2006/relationships/image" Target="../media/image26.png"/><Relationship Id="rId25" Type="http://schemas.openxmlformats.org/officeDocument/2006/relationships/image" Target="../media/image6.png"/><Relationship Id="rId2" Type="http://schemas.openxmlformats.org/officeDocument/2006/relationships/tags" Target="../tags/tag54.xml"/><Relationship Id="rId16" Type="http://schemas.openxmlformats.org/officeDocument/2006/relationships/image" Target="../media/image25.png"/><Relationship Id="rId20" Type="http://schemas.openxmlformats.org/officeDocument/2006/relationships/image" Target="../media/image16.png"/><Relationship Id="rId1" Type="http://schemas.openxmlformats.org/officeDocument/2006/relationships/tags" Target="../tags/tag53.xml"/><Relationship Id="rId6" Type="http://schemas.openxmlformats.org/officeDocument/2006/relationships/tags" Target="../tags/tag58.xml"/><Relationship Id="rId11" Type="http://schemas.openxmlformats.org/officeDocument/2006/relationships/tags" Target="../tags/tag63.xml"/><Relationship Id="rId24" Type="http://schemas.openxmlformats.org/officeDocument/2006/relationships/image" Target="../media/image20.png"/><Relationship Id="rId5" Type="http://schemas.openxmlformats.org/officeDocument/2006/relationships/tags" Target="../tags/tag57.xml"/><Relationship Id="rId15" Type="http://schemas.openxmlformats.org/officeDocument/2006/relationships/notesSlide" Target="../notesSlides/notesSlide16.xml"/><Relationship Id="rId23" Type="http://schemas.openxmlformats.org/officeDocument/2006/relationships/image" Target="../media/image19.png"/><Relationship Id="rId10" Type="http://schemas.openxmlformats.org/officeDocument/2006/relationships/tags" Target="../tags/tag62.xml"/><Relationship Id="rId19" Type="http://schemas.openxmlformats.org/officeDocument/2006/relationships/image" Target="../media/image27.png"/><Relationship Id="rId4" Type="http://schemas.openxmlformats.org/officeDocument/2006/relationships/tags" Target="../tags/tag56.xml"/><Relationship Id="rId9" Type="http://schemas.openxmlformats.org/officeDocument/2006/relationships/tags" Target="../tags/tag61.xml"/><Relationship Id="rId14" Type="http://schemas.openxmlformats.org/officeDocument/2006/relationships/slideLayout" Target="../slideLayouts/slideLayout2.xml"/><Relationship Id="rId22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tags" Target="../tags/tag73.xml"/><Relationship Id="rId13" Type="http://schemas.openxmlformats.org/officeDocument/2006/relationships/image" Target="../media/image8.png"/><Relationship Id="rId18" Type="http://schemas.openxmlformats.org/officeDocument/2006/relationships/image" Target="../media/image10.png"/><Relationship Id="rId3" Type="http://schemas.openxmlformats.org/officeDocument/2006/relationships/tags" Target="../tags/tag68.xml"/><Relationship Id="rId7" Type="http://schemas.openxmlformats.org/officeDocument/2006/relationships/tags" Target="../tags/tag72.xml"/><Relationship Id="rId12" Type="http://schemas.openxmlformats.org/officeDocument/2006/relationships/image" Target="../media/image14.png"/><Relationship Id="rId17" Type="http://schemas.openxmlformats.org/officeDocument/2006/relationships/image" Target="../media/image16.png"/><Relationship Id="rId2" Type="http://schemas.openxmlformats.org/officeDocument/2006/relationships/tags" Target="../tags/tag67.xml"/><Relationship Id="rId16" Type="http://schemas.openxmlformats.org/officeDocument/2006/relationships/image" Target="../media/image18.png"/><Relationship Id="rId1" Type="http://schemas.openxmlformats.org/officeDocument/2006/relationships/tags" Target="../tags/tag66.xml"/><Relationship Id="rId6" Type="http://schemas.openxmlformats.org/officeDocument/2006/relationships/tags" Target="../tags/tag71.xml"/><Relationship Id="rId11" Type="http://schemas.openxmlformats.org/officeDocument/2006/relationships/notesSlide" Target="../notesSlides/notesSlide17.xml"/><Relationship Id="rId5" Type="http://schemas.openxmlformats.org/officeDocument/2006/relationships/tags" Target="../tags/tag70.xml"/><Relationship Id="rId15" Type="http://schemas.openxmlformats.org/officeDocument/2006/relationships/image" Target="../media/image13.png"/><Relationship Id="rId10" Type="http://schemas.openxmlformats.org/officeDocument/2006/relationships/slideLayout" Target="../slideLayouts/slideLayout2.xml"/><Relationship Id="rId19" Type="http://schemas.openxmlformats.org/officeDocument/2006/relationships/image" Target="../media/image11.png"/><Relationship Id="rId4" Type="http://schemas.openxmlformats.org/officeDocument/2006/relationships/tags" Target="../tags/tag69.xml"/><Relationship Id="rId9" Type="http://schemas.openxmlformats.org/officeDocument/2006/relationships/tags" Target="../tags/tag74.xml"/><Relationship Id="rId1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tags" Target="../tags/tag82.xml"/><Relationship Id="rId13" Type="http://schemas.openxmlformats.org/officeDocument/2006/relationships/image" Target="../media/image29.png"/><Relationship Id="rId18" Type="http://schemas.openxmlformats.org/officeDocument/2006/relationships/image" Target="../media/image10.png"/><Relationship Id="rId3" Type="http://schemas.openxmlformats.org/officeDocument/2006/relationships/tags" Target="../tags/tag77.xml"/><Relationship Id="rId7" Type="http://schemas.openxmlformats.org/officeDocument/2006/relationships/tags" Target="../tags/tag81.xml"/><Relationship Id="rId12" Type="http://schemas.openxmlformats.org/officeDocument/2006/relationships/image" Target="../media/image28.png"/><Relationship Id="rId17" Type="http://schemas.openxmlformats.org/officeDocument/2006/relationships/image" Target="../media/image16.png"/><Relationship Id="rId2" Type="http://schemas.openxmlformats.org/officeDocument/2006/relationships/tags" Target="../tags/tag76.xml"/><Relationship Id="rId16" Type="http://schemas.openxmlformats.org/officeDocument/2006/relationships/image" Target="../media/image31.png"/><Relationship Id="rId1" Type="http://schemas.openxmlformats.org/officeDocument/2006/relationships/tags" Target="../tags/tag75.xml"/><Relationship Id="rId6" Type="http://schemas.openxmlformats.org/officeDocument/2006/relationships/tags" Target="../tags/tag80.xml"/><Relationship Id="rId11" Type="http://schemas.openxmlformats.org/officeDocument/2006/relationships/notesSlide" Target="../notesSlides/notesSlide18.xml"/><Relationship Id="rId5" Type="http://schemas.openxmlformats.org/officeDocument/2006/relationships/tags" Target="../tags/tag79.xml"/><Relationship Id="rId15" Type="http://schemas.openxmlformats.org/officeDocument/2006/relationships/image" Target="../media/image13.png"/><Relationship Id="rId10" Type="http://schemas.openxmlformats.org/officeDocument/2006/relationships/slideLayout" Target="../slideLayouts/slideLayout2.xml"/><Relationship Id="rId19" Type="http://schemas.openxmlformats.org/officeDocument/2006/relationships/image" Target="../media/image32.png"/><Relationship Id="rId4" Type="http://schemas.openxmlformats.org/officeDocument/2006/relationships/tags" Target="../tags/tag78.xml"/><Relationship Id="rId9" Type="http://schemas.openxmlformats.org/officeDocument/2006/relationships/tags" Target="../tags/tag83.xml"/><Relationship Id="rId1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tags" Target="../tags/tag91.xml"/><Relationship Id="rId13" Type="http://schemas.openxmlformats.org/officeDocument/2006/relationships/tags" Target="../tags/tag96.xml"/><Relationship Id="rId18" Type="http://schemas.openxmlformats.org/officeDocument/2006/relationships/image" Target="../media/image30.png"/><Relationship Id="rId26" Type="http://schemas.openxmlformats.org/officeDocument/2006/relationships/image" Target="../media/image34.png"/><Relationship Id="rId3" Type="http://schemas.openxmlformats.org/officeDocument/2006/relationships/tags" Target="../tags/tag86.xml"/><Relationship Id="rId21" Type="http://schemas.openxmlformats.org/officeDocument/2006/relationships/image" Target="../media/image16.png"/><Relationship Id="rId7" Type="http://schemas.openxmlformats.org/officeDocument/2006/relationships/tags" Target="../tags/tag90.xml"/><Relationship Id="rId12" Type="http://schemas.openxmlformats.org/officeDocument/2006/relationships/tags" Target="../tags/tag95.xml"/><Relationship Id="rId17" Type="http://schemas.openxmlformats.org/officeDocument/2006/relationships/image" Target="../media/image29.png"/><Relationship Id="rId25" Type="http://schemas.openxmlformats.org/officeDocument/2006/relationships/image" Target="../media/image33.png"/><Relationship Id="rId2" Type="http://schemas.openxmlformats.org/officeDocument/2006/relationships/tags" Target="../tags/tag85.xml"/><Relationship Id="rId16" Type="http://schemas.openxmlformats.org/officeDocument/2006/relationships/image" Target="../media/image28.png"/><Relationship Id="rId20" Type="http://schemas.openxmlformats.org/officeDocument/2006/relationships/image" Target="../media/image31.png"/><Relationship Id="rId1" Type="http://schemas.openxmlformats.org/officeDocument/2006/relationships/tags" Target="../tags/tag84.xml"/><Relationship Id="rId6" Type="http://schemas.openxmlformats.org/officeDocument/2006/relationships/tags" Target="../tags/tag89.xml"/><Relationship Id="rId11" Type="http://schemas.openxmlformats.org/officeDocument/2006/relationships/tags" Target="../tags/tag94.xml"/><Relationship Id="rId24" Type="http://schemas.openxmlformats.org/officeDocument/2006/relationships/image" Target="../media/image19.png"/><Relationship Id="rId5" Type="http://schemas.openxmlformats.org/officeDocument/2006/relationships/tags" Target="../tags/tag88.xml"/><Relationship Id="rId15" Type="http://schemas.openxmlformats.org/officeDocument/2006/relationships/notesSlide" Target="../notesSlides/notesSlide19.xml"/><Relationship Id="rId23" Type="http://schemas.openxmlformats.org/officeDocument/2006/relationships/image" Target="../media/image32.png"/><Relationship Id="rId10" Type="http://schemas.openxmlformats.org/officeDocument/2006/relationships/tags" Target="../tags/tag93.xml"/><Relationship Id="rId19" Type="http://schemas.openxmlformats.org/officeDocument/2006/relationships/image" Target="../media/image13.png"/><Relationship Id="rId4" Type="http://schemas.openxmlformats.org/officeDocument/2006/relationships/tags" Target="../tags/tag87.xml"/><Relationship Id="rId9" Type="http://schemas.openxmlformats.org/officeDocument/2006/relationships/tags" Target="../tags/tag92.xml"/><Relationship Id="rId14" Type="http://schemas.openxmlformats.org/officeDocument/2006/relationships/slideLayout" Target="../slideLayouts/slideLayout2.xml"/><Relationship Id="rId22" Type="http://schemas.openxmlformats.org/officeDocument/2006/relationships/image" Target="../media/image10.png"/><Relationship Id="rId27" Type="http://schemas.openxmlformats.org/officeDocument/2006/relationships/image" Target="../media/image35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tags" Target="../tags/tag104.xml"/><Relationship Id="rId13" Type="http://schemas.openxmlformats.org/officeDocument/2006/relationships/tags" Target="../tags/tag109.xml"/><Relationship Id="rId18" Type="http://schemas.openxmlformats.org/officeDocument/2006/relationships/image" Target="../media/image30.png"/><Relationship Id="rId26" Type="http://schemas.openxmlformats.org/officeDocument/2006/relationships/image" Target="../media/image34.png"/><Relationship Id="rId3" Type="http://schemas.openxmlformats.org/officeDocument/2006/relationships/tags" Target="../tags/tag99.xml"/><Relationship Id="rId21" Type="http://schemas.openxmlformats.org/officeDocument/2006/relationships/image" Target="../media/image16.png"/><Relationship Id="rId7" Type="http://schemas.openxmlformats.org/officeDocument/2006/relationships/tags" Target="../tags/tag103.xml"/><Relationship Id="rId12" Type="http://schemas.openxmlformats.org/officeDocument/2006/relationships/tags" Target="../tags/tag108.xml"/><Relationship Id="rId17" Type="http://schemas.openxmlformats.org/officeDocument/2006/relationships/image" Target="../media/image29.png"/><Relationship Id="rId25" Type="http://schemas.openxmlformats.org/officeDocument/2006/relationships/image" Target="../media/image33.png"/><Relationship Id="rId2" Type="http://schemas.openxmlformats.org/officeDocument/2006/relationships/tags" Target="../tags/tag98.xml"/><Relationship Id="rId16" Type="http://schemas.openxmlformats.org/officeDocument/2006/relationships/image" Target="../media/image28.png"/><Relationship Id="rId20" Type="http://schemas.openxmlformats.org/officeDocument/2006/relationships/image" Target="../media/image31.png"/><Relationship Id="rId1" Type="http://schemas.openxmlformats.org/officeDocument/2006/relationships/tags" Target="../tags/tag97.xml"/><Relationship Id="rId6" Type="http://schemas.openxmlformats.org/officeDocument/2006/relationships/tags" Target="../tags/tag102.xml"/><Relationship Id="rId11" Type="http://schemas.openxmlformats.org/officeDocument/2006/relationships/tags" Target="../tags/tag107.xml"/><Relationship Id="rId24" Type="http://schemas.openxmlformats.org/officeDocument/2006/relationships/image" Target="../media/image37.png"/><Relationship Id="rId5" Type="http://schemas.openxmlformats.org/officeDocument/2006/relationships/tags" Target="../tags/tag101.xml"/><Relationship Id="rId15" Type="http://schemas.openxmlformats.org/officeDocument/2006/relationships/notesSlide" Target="../notesSlides/notesSlide20.xml"/><Relationship Id="rId23" Type="http://schemas.openxmlformats.org/officeDocument/2006/relationships/image" Target="../media/image36.png"/><Relationship Id="rId10" Type="http://schemas.openxmlformats.org/officeDocument/2006/relationships/tags" Target="../tags/tag106.xml"/><Relationship Id="rId19" Type="http://schemas.openxmlformats.org/officeDocument/2006/relationships/image" Target="../media/image13.png"/><Relationship Id="rId4" Type="http://schemas.openxmlformats.org/officeDocument/2006/relationships/tags" Target="../tags/tag100.xml"/><Relationship Id="rId9" Type="http://schemas.openxmlformats.org/officeDocument/2006/relationships/tags" Target="../tags/tag105.xml"/><Relationship Id="rId14" Type="http://schemas.openxmlformats.org/officeDocument/2006/relationships/slideLayout" Target="../slideLayouts/slideLayout2.xml"/><Relationship Id="rId22" Type="http://schemas.openxmlformats.org/officeDocument/2006/relationships/image" Target="../media/image10.png"/><Relationship Id="rId27" Type="http://schemas.openxmlformats.org/officeDocument/2006/relationships/image" Target="../media/image3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tags" Target="../tags/tag112.xml"/><Relationship Id="rId7" Type="http://schemas.openxmlformats.org/officeDocument/2006/relationships/image" Target="../media/image40.png"/><Relationship Id="rId2" Type="http://schemas.openxmlformats.org/officeDocument/2006/relationships/tags" Target="../tags/tag111.xml"/><Relationship Id="rId1" Type="http://schemas.openxmlformats.org/officeDocument/2006/relationships/tags" Target="../tags/tag110.xml"/><Relationship Id="rId6" Type="http://schemas.openxmlformats.org/officeDocument/2006/relationships/image" Target="../media/image39.png"/><Relationship Id="rId5" Type="http://schemas.openxmlformats.org/officeDocument/2006/relationships/notesSlide" Target="../notesSlides/notesSlide22.xml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42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tags" Target="../tags/tag115.xml"/><Relationship Id="rId7" Type="http://schemas.openxmlformats.org/officeDocument/2006/relationships/image" Target="../media/image43.png"/><Relationship Id="rId2" Type="http://schemas.openxmlformats.org/officeDocument/2006/relationships/tags" Target="../tags/tag114.xml"/><Relationship Id="rId1" Type="http://schemas.openxmlformats.org/officeDocument/2006/relationships/tags" Target="../tags/tag113.xml"/><Relationship Id="rId6" Type="http://schemas.openxmlformats.org/officeDocument/2006/relationships/image" Target="../media/image39.png"/><Relationship Id="rId5" Type="http://schemas.openxmlformats.org/officeDocument/2006/relationships/notesSlide" Target="../notesSlides/notesSlide23.xml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42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tags" Target="../tags/tag118.xml"/><Relationship Id="rId7" Type="http://schemas.openxmlformats.org/officeDocument/2006/relationships/image" Target="../media/image39.png"/><Relationship Id="rId2" Type="http://schemas.openxmlformats.org/officeDocument/2006/relationships/tags" Target="../tags/tag117.xml"/><Relationship Id="rId1" Type="http://schemas.openxmlformats.org/officeDocument/2006/relationships/tags" Target="../tags/tag116.xml"/><Relationship Id="rId6" Type="http://schemas.openxmlformats.org/officeDocument/2006/relationships/notesSlide" Target="../notesSlides/notesSlide24.xml"/><Relationship Id="rId11" Type="http://schemas.openxmlformats.org/officeDocument/2006/relationships/image" Target="../media/image47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46.png"/><Relationship Id="rId4" Type="http://schemas.openxmlformats.org/officeDocument/2006/relationships/tags" Target="../tags/tag119.xml"/><Relationship Id="rId9" Type="http://schemas.openxmlformats.org/officeDocument/2006/relationships/image" Target="../media/image4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49.png"/><Relationship Id="rId2" Type="http://schemas.openxmlformats.org/officeDocument/2006/relationships/tags" Target="../tags/tag121.xml"/><Relationship Id="rId1" Type="http://schemas.openxmlformats.org/officeDocument/2006/relationships/tags" Target="../tags/tag120.xml"/><Relationship Id="rId6" Type="http://schemas.openxmlformats.org/officeDocument/2006/relationships/image" Target="../media/image48.png"/><Relationship Id="rId5" Type="http://schemas.openxmlformats.org/officeDocument/2006/relationships/image" Target="../media/image39.png"/><Relationship Id="rId4" Type="http://schemas.openxmlformats.org/officeDocument/2006/relationships/notesSlide" Target="../notesSlides/notesSlide25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tags" Target="../tags/tag124.xml"/><Relationship Id="rId7" Type="http://schemas.openxmlformats.org/officeDocument/2006/relationships/image" Target="../media/image39.png"/><Relationship Id="rId2" Type="http://schemas.openxmlformats.org/officeDocument/2006/relationships/tags" Target="../tags/tag123.xml"/><Relationship Id="rId1" Type="http://schemas.openxmlformats.org/officeDocument/2006/relationships/tags" Target="../tags/tag122.xml"/><Relationship Id="rId6" Type="http://schemas.openxmlformats.org/officeDocument/2006/relationships/notesSlide" Target="../notesSlides/notesSlide26.xml"/><Relationship Id="rId11" Type="http://schemas.openxmlformats.org/officeDocument/2006/relationships/image" Target="../media/image49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51.png"/><Relationship Id="rId4" Type="http://schemas.openxmlformats.org/officeDocument/2006/relationships/tags" Target="../tags/tag125.xml"/><Relationship Id="rId9" Type="http://schemas.openxmlformats.org/officeDocument/2006/relationships/image" Target="../media/image4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53.png"/><Relationship Id="rId2" Type="http://schemas.openxmlformats.org/officeDocument/2006/relationships/tags" Target="../tags/tag127.xml"/><Relationship Id="rId1" Type="http://schemas.openxmlformats.org/officeDocument/2006/relationships/tags" Target="../tags/tag126.xml"/><Relationship Id="rId6" Type="http://schemas.openxmlformats.org/officeDocument/2006/relationships/image" Target="../media/image52.png"/><Relationship Id="rId5" Type="http://schemas.openxmlformats.org/officeDocument/2006/relationships/image" Target="../media/image39.png"/><Relationship Id="rId4" Type="http://schemas.openxmlformats.org/officeDocument/2006/relationships/notesSlide" Target="../notesSlides/notesSlide2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55.png"/><Relationship Id="rId2" Type="http://schemas.openxmlformats.org/officeDocument/2006/relationships/tags" Target="../tags/tag129.xml"/><Relationship Id="rId1" Type="http://schemas.openxmlformats.org/officeDocument/2006/relationships/tags" Target="../tags/tag128.xml"/><Relationship Id="rId6" Type="http://schemas.openxmlformats.org/officeDocument/2006/relationships/image" Target="../media/image54.png"/><Relationship Id="rId5" Type="http://schemas.openxmlformats.org/officeDocument/2006/relationships/image" Target="../media/image39.png"/><Relationship Id="rId4" Type="http://schemas.openxmlformats.org/officeDocument/2006/relationships/notesSlide" Target="../notesSlides/notesSlide2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57.png"/><Relationship Id="rId2" Type="http://schemas.openxmlformats.org/officeDocument/2006/relationships/tags" Target="../tags/tag131.xml"/><Relationship Id="rId1" Type="http://schemas.openxmlformats.org/officeDocument/2006/relationships/tags" Target="../tags/tag130.xml"/><Relationship Id="rId6" Type="http://schemas.openxmlformats.org/officeDocument/2006/relationships/image" Target="../media/image56.png"/><Relationship Id="rId5" Type="http://schemas.openxmlformats.org/officeDocument/2006/relationships/image" Target="../media/image39.png"/><Relationship Id="rId4" Type="http://schemas.openxmlformats.org/officeDocument/2006/relationships/notesSlide" Target="../notesSlides/notesSlide2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59.png"/><Relationship Id="rId18" Type="http://schemas.openxmlformats.org/officeDocument/2006/relationships/image" Target="../media/image63.png"/><Relationship Id="rId3" Type="http://schemas.openxmlformats.org/officeDocument/2006/relationships/tags" Target="../tags/tag134.xml"/><Relationship Id="rId7" Type="http://schemas.openxmlformats.org/officeDocument/2006/relationships/tags" Target="../tags/tag138.xml"/><Relationship Id="rId12" Type="http://schemas.openxmlformats.org/officeDocument/2006/relationships/image" Target="../media/image58.png"/><Relationship Id="rId17" Type="http://schemas.openxmlformats.org/officeDocument/2006/relationships/image" Target="../media/image62.png"/><Relationship Id="rId2" Type="http://schemas.openxmlformats.org/officeDocument/2006/relationships/tags" Target="../tags/tag133.xml"/><Relationship Id="rId16" Type="http://schemas.openxmlformats.org/officeDocument/2006/relationships/image" Target="../media/image61.png"/><Relationship Id="rId1" Type="http://schemas.openxmlformats.org/officeDocument/2006/relationships/tags" Target="../tags/tag132.xml"/><Relationship Id="rId6" Type="http://schemas.openxmlformats.org/officeDocument/2006/relationships/tags" Target="../tags/tag137.xml"/><Relationship Id="rId11" Type="http://schemas.openxmlformats.org/officeDocument/2006/relationships/image" Target="../media/image39.png"/><Relationship Id="rId5" Type="http://schemas.openxmlformats.org/officeDocument/2006/relationships/tags" Target="../tags/tag136.xml"/><Relationship Id="rId15" Type="http://schemas.openxmlformats.org/officeDocument/2006/relationships/image" Target="../media/image60.png"/><Relationship Id="rId10" Type="http://schemas.openxmlformats.org/officeDocument/2006/relationships/image" Target="../media/image38.png"/><Relationship Id="rId4" Type="http://schemas.openxmlformats.org/officeDocument/2006/relationships/tags" Target="../tags/tag135.xml"/><Relationship Id="rId9" Type="http://schemas.openxmlformats.org/officeDocument/2006/relationships/notesSlide" Target="../notesSlides/notesSlide31.xml"/><Relationship Id="rId14" Type="http://schemas.openxmlformats.org/officeDocument/2006/relationships/image" Target="../media/image32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tags" Target="../tags/tag141.xml"/><Relationship Id="rId7" Type="http://schemas.openxmlformats.org/officeDocument/2006/relationships/image" Target="../media/image38.png"/><Relationship Id="rId12" Type="http://schemas.openxmlformats.org/officeDocument/2006/relationships/image" Target="../media/image67.png"/><Relationship Id="rId2" Type="http://schemas.openxmlformats.org/officeDocument/2006/relationships/tags" Target="../tags/tag140.xml"/><Relationship Id="rId1" Type="http://schemas.openxmlformats.org/officeDocument/2006/relationships/tags" Target="../tags/tag139.xml"/><Relationship Id="rId6" Type="http://schemas.openxmlformats.org/officeDocument/2006/relationships/notesSlide" Target="../notesSlides/notesSlide32.xml"/><Relationship Id="rId11" Type="http://schemas.openxmlformats.org/officeDocument/2006/relationships/image" Target="../media/image66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65.png"/><Relationship Id="rId4" Type="http://schemas.openxmlformats.org/officeDocument/2006/relationships/tags" Target="../tags/tag142.xml"/><Relationship Id="rId9" Type="http://schemas.openxmlformats.org/officeDocument/2006/relationships/image" Target="../media/image64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tags" Target="../tags/tag145.xml"/><Relationship Id="rId7" Type="http://schemas.openxmlformats.org/officeDocument/2006/relationships/image" Target="../media/image38.png"/><Relationship Id="rId12" Type="http://schemas.openxmlformats.org/officeDocument/2006/relationships/image" Target="../media/image71.png"/><Relationship Id="rId2" Type="http://schemas.openxmlformats.org/officeDocument/2006/relationships/tags" Target="../tags/tag144.xml"/><Relationship Id="rId1" Type="http://schemas.openxmlformats.org/officeDocument/2006/relationships/tags" Target="../tags/tag143.xml"/><Relationship Id="rId6" Type="http://schemas.openxmlformats.org/officeDocument/2006/relationships/notesSlide" Target="../notesSlides/notesSlide33.xml"/><Relationship Id="rId11" Type="http://schemas.openxmlformats.org/officeDocument/2006/relationships/image" Target="../media/image70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69.png"/><Relationship Id="rId4" Type="http://schemas.openxmlformats.org/officeDocument/2006/relationships/tags" Target="../tags/tag146.xml"/><Relationship Id="rId9" Type="http://schemas.openxmlformats.org/officeDocument/2006/relationships/image" Target="../media/image68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tags" Target="../tags/tag154.xml"/><Relationship Id="rId13" Type="http://schemas.openxmlformats.org/officeDocument/2006/relationships/image" Target="../media/image30.png"/><Relationship Id="rId3" Type="http://schemas.openxmlformats.org/officeDocument/2006/relationships/tags" Target="../tags/tag149.xml"/><Relationship Id="rId7" Type="http://schemas.openxmlformats.org/officeDocument/2006/relationships/tags" Target="../tags/tag153.xml"/><Relationship Id="rId12" Type="http://schemas.openxmlformats.org/officeDocument/2006/relationships/image" Target="../media/image29.png"/><Relationship Id="rId17" Type="http://schemas.openxmlformats.org/officeDocument/2006/relationships/image" Target="../media/image10.png"/><Relationship Id="rId2" Type="http://schemas.openxmlformats.org/officeDocument/2006/relationships/tags" Target="../tags/tag148.xml"/><Relationship Id="rId16" Type="http://schemas.openxmlformats.org/officeDocument/2006/relationships/image" Target="../media/image16.png"/><Relationship Id="rId1" Type="http://schemas.openxmlformats.org/officeDocument/2006/relationships/tags" Target="../tags/tag147.xml"/><Relationship Id="rId6" Type="http://schemas.openxmlformats.org/officeDocument/2006/relationships/tags" Target="../tags/tag152.xml"/><Relationship Id="rId11" Type="http://schemas.openxmlformats.org/officeDocument/2006/relationships/image" Target="../media/image28.png"/><Relationship Id="rId5" Type="http://schemas.openxmlformats.org/officeDocument/2006/relationships/tags" Target="../tags/tag151.xml"/><Relationship Id="rId15" Type="http://schemas.openxmlformats.org/officeDocument/2006/relationships/image" Target="../media/image31.png"/><Relationship Id="rId10" Type="http://schemas.openxmlformats.org/officeDocument/2006/relationships/notesSlide" Target="../notesSlides/notesSlide34.xml"/><Relationship Id="rId4" Type="http://schemas.openxmlformats.org/officeDocument/2006/relationships/tags" Target="../tags/tag150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13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tags" Target="../tags/tag162.xml"/><Relationship Id="rId13" Type="http://schemas.openxmlformats.org/officeDocument/2006/relationships/notesSlide" Target="../notesSlides/notesSlide35.xml"/><Relationship Id="rId18" Type="http://schemas.openxmlformats.org/officeDocument/2006/relationships/image" Target="../media/image75.png"/><Relationship Id="rId3" Type="http://schemas.openxmlformats.org/officeDocument/2006/relationships/tags" Target="../tags/tag157.xml"/><Relationship Id="rId21" Type="http://schemas.openxmlformats.org/officeDocument/2006/relationships/image" Target="../media/image78.png"/><Relationship Id="rId7" Type="http://schemas.openxmlformats.org/officeDocument/2006/relationships/tags" Target="../tags/tag161.xml"/><Relationship Id="rId12" Type="http://schemas.openxmlformats.org/officeDocument/2006/relationships/slideLayout" Target="../slideLayouts/slideLayout2.xml"/><Relationship Id="rId17" Type="http://schemas.openxmlformats.org/officeDocument/2006/relationships/image" Target="../media/image13.png"/><Relationship Id="rId2" Type="http://schemas.openxmlformats.org/officeDocument/2006/relationships/tags" Target="../tags/tag156.xml"/><Relationship Id="rId16" Type="http://schemas.openxmlformats.org/officeDocument/2006/relationships/image" Target="../media/image74.png"/><Relationship Id="rId20" Type="http://schemas.openxmlformats.org/officeDocument/2006/relationships/image" Target="../media/image77.png"/><Relationship Id="rId1" Type="http://schemas.openxmlformats.org/officeDocument/2006/relationships/tags" Target="../tags/tag155.xml"/><Relationship Id="rId6" Type="http://schemas.openxmlformats.org/officeDocument/2006/relationships/tags" Target="../tags/tag160.xml"/><Relationship Id="rId11" Type="http://schemas.openxmlformats.org/officeDocument/2006/relationships/tags" Target="../tags/tag165.xml"/><Relationship Id="rId5" Type="http://schemas.openxmlformats.org/officeDocument/2006/relationships/tags" Target="../tags/tag159.xml"/><Relationship Id="rId15" Type="http://schemas.openxmlformats.org/officeDocument/2006/relationships/image" Target="../media/image73.png"/><Relationship Id="rId23" Type="http://schemas.openxmlformats.org/officeDocument/2006/relationships/image" Target="../media/image80.png"/><Relationship Id="rId10" Type="http://schemas.openxmlformats.org/officeDocument/2006/relationships/tags" Target="../tags/tag164.xml"/><Relationship Id="rId19" Type="http://schemas.openxmlformats.org/officeDocument/2006/relationships/image" Target="../media/image76.png"/><Relationship Id="rId4" Type="http://schemas.openxmlformats.org/officeDocument/2006/relationships/tags" Target="../tags/tag158.xml"/><Relationship Id="rId9" Type="http://schemas.openxmlformats.org/officeDocument/2006/relationships/tags" Target="../tags/tag163.xml"/><Relationship Id="rId14" Type="http://schemas.openxmlformats.org/officeDocument/2006/relationships/image" Target="../media/image72.png"/><Relationship Id="rId22" Type="http://schemas.openxmlformats.org/officeDocument/2006/relationships/image" Target="../media/image79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tags" Target="../tags/tag173.xml"/><Relationship Id="rId13" Type="http://schemas.openxmlformats.org/officeDocument/2006/relationships/tags" Target="../tags/tag178.xml"/><Relationship Id="rId18" Type="http://schemas.openxmlformats.org/officeDocument/2006/relationships/image" Target="../media/image76.png"/><Relationship Id="rId26" Type="http://schemas.openxmlformats.org/officeDocument/2006/relationships/image" Target="../media/image85.png"/><Relationship Id="rId3" Type="http://schemas.openxmlformats.org/officeDocument/2006/relationships/tags" Target="../tags/tag168.xml"/><Relationship Id="rId21" Type="http://schemas.openxmlformats.org/officeDocument/2006/relationships/image" Target="../media/image79.png"/><Relationship Id="rId7" Type="http://schemas.openxmlformats.org/officeDocument/2006/relationships/tags" Target="../tags/tag172.xml"/><Relationship Id="rId12" Type="http://schemas.openxmlformats.org/officeDocument/2006/relationships/tags" Target="../tags/tag177.xml"/><Relationship Id="rId17" Type="http://schemas.openxmlformats.org/officeDocument/2006/relationships/image" Target="../media/image13.png"/><Relationship Id="rId25" Type="http://schemas.openxmlformats.org/officeDocument/2006/relationships/image" Target="../media/image84.png"/><Relationship Id="rId2" Type="http://schemas.openxmlformats.org/officeDocument/2006/relationships/tags" Target="../tags/tag167.xml"/><Relationship Id="rId16" Type="http://schemas.openxmlformats.org/officeDocument/2006/relationships/image" Target="../media/image81.png"/><Relationship Id="rId20" Type="http://schemas.openxmlformats.org/officeDocument/2006/relationships/image" Target="../media/image78.png"/><Relationship Id="rId1" Type="http://schemas.openxmlformats.org/officeDocument/2006/relationships/tags" Target="../tags/tag166.xml"/><Relationship Id="rId6" Type="http://schemas.openxmlformats.org/officeDocument/2006/relationships/tags" Target="../tags/tag171.xml"/><Relationship Id="rId11" Type="http://schemas.openxmlformats.org/officeDocument/2006/relationships/tags" Target="../tags/tag176.xml"/><Relationship Id="rId24" Type="http://schemas.openxmlformats.org/officeDocument/2006/relationships/image" Target="../media/image83.png"/><Relationship Id="rId5" Type="http://schemas.openxmlformats.org/officeDocument/2006/relationships/tags" Target="../tags/tag170.xml"/><Relationship Id="rId15" Type="http://schemas.openxmlformats.org/officeDocument/2006/relationships/notesSlide" Target="../notesSlides/notesSlide36.xml"/><Relationship Id="rId23" Type="http://schemas.openxmlformats.org/officeDocument/2006/relationships/image" Target="../media/image82.png"/><Relationship Id="rId10" Type="http://schemas.openxmlformats.org/officeDocument/2006/relationships/tags" Target="../tags/tag175.xml"/><Relationship Id="rId19" Type="http://schemas.openxmlformats.org/officeDocument/2006/relationships/image" Target="../media/image77.png"/><Relationship Id="rId4" Type="http://schemas.openxmlformats.org/officeDocument/2006/relationships/tags" Target="../tags/tag169.xml"/><Relationship Id="rId9" Type="http://schemas.openxmlformats.org/officeDocument/2006/relationships/tags" Target="../tags/tag174.xml"/><Relationship Id="rId14" Type="http://schemas.openxmlformats.org/officeDocument/2006/relationships/slideLayout" Target="../slideLayouts/slideLayout2.xml"/><Relationship Id="rId22" Type="http://schemas.openxmlformats.org/officeDocument/2006/relationships/image" Target="../media/image80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tags" Target="../tags/tag186.xml"/><Relationship Id="rId13" Type="http://schemas.openxmlformats.org/officeDocument/2006/relationships/notesSlide" Target="../notesSlides/notesSlide37.xml"/><Relationship Id="rId18" Type="http://schemas.openxmlformats.org/officeDocument/2006/relationships/image" Target="../media/image78.png"/><Relationship Id="rId3" Type="http://schemas.openxmlformats.org/officeDocument/2006/relationships/tags" Target="../tags/tag181.xml"/><Relationship Id="rId21" Type="http://schemas.openxmlformats.org/officeDocument/2006/relationships/image" Target="../media/image87.png"/><Relationship Id="rId7" Type="http://schemas.openxmlformats.org/officeDocument/2006/relationships/tags" Target="../tags/tag185.xml"/><Relationship Id="rId12" Type="http://schemas.openxmlformats.org/officeDocument/2006/relationships/slideLayout" Target="../slideLayouts/slideLayout2.xml"/><Relationship Id="rId17" Type="http://schemas.openxmlformats.org/officeDocument/2006/relationships/image" Target="../media/image77.png"/><Relationship Id="rId2" Type="http://schemas.openxmlformats.org/officeDocument/2006/relationships/tags" Target="../tags/tag180.xml"/><Relationship Id="rId16" Type="http://schemas.openxmlformats.org/officeDocument/2006/relationships/image" Target="../media/image76.png"/><Relationship Id="rId20" Type="http://schemas.openxmlformats.org/officeDocument/2006/relationships/image" Target="../media/image80.png"/><Relationship Id="rId1" Type="http://schemas.openxmlformats.org/officeDocument/2006/relationships/tags" Target="../tags/tag179.xml"/><Relationship Id="rId6" Type="http://schemas.openxmlformats.org/officeDocument/2006/relationships/tags" Target="../tags/tag184.xml"/><Relationship Id="rId11" Type="http://schemas.openxmlformats.org/officeDocument/2006/relationships/tags" Target="../tags/tag189.xml"/><Relationship Id="rId5" Type="http://schemas.openxmlformats.org/officeDocument/2006/relationships/tags" Target="../tags/tag183.xml"/><Relationship Id="rId15" Type="http://schemas.openxmlformats.org/officeDocument/2006/relationships/image" Target="../media/image13.png"/><Relationship Id="rId23" Type="http://schemas.openxmlformats.org/officeDocument/2006/relationships/image" Target="../media/image84.png"/><Relationship Id="rId10" Type="http://schemas.openxmlformats.org/officeDocument/2006/relationships/tags" Target="../tags/tag188.xml"/><Relationship Id="rId19" Type="http://schemas.openxmlformats.org/officeDocument/2006/relationships/image" Target="../media/image79.png"/><Relationship Id="rId4" Type="http://schemas.openxmlformats.org/officeDocument/2006/relationships/tags" Target="../tags/tag182.xml"/><Relationship Id="rId9" Type="http://schemas.openxmlformats.org/officeDocument/2006/relationships/tags" Target="../tags/tag187.xml"/><Relationship Id="rId14" Type="http://schemas.openxmlformats.org/officeDocument/2006/relationships/image" Target="../media/image86.png"/><Relationship Id="rId22" Type="http://schemas.openxmlformats.org/officeDocument/2006/relationships/image" Target="../media/image8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1.xml"/><Relationship Id="rId1" Type="http://schemas.openxmlformats.org/officeDocument/2006/relationships/tags" Target="../tags/tag190.xml"/><Relationship Id="rId5" Type="http://schemas.openxmlformats.org/officeDocument/2006/relationships/image" Target="../media/image89.png"/><Relationship Id="rId4" Type="http://schemas.openxmlformats.org/officeDocument/2006/relationships/image" Target="../media/image88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3.xml"/><Relationship Id="rId1" Type="http://schemas.openxmlformats.org/officeDocument/2006/relationships/tags" Target="../tags/tag192.xml"/><Relationship Id="rId5" Type="http://schemas.openxmlformats.org/officeDocument/2006/relationships/image" Target="../media/image91.png"/><Relationship Id="rId4" Type="http://schemas.openxmlformats.org/officeDocument/2006/relationships/image" Target="../media/image90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tags" Target="../tags/tag196.xml"/><Relationship Id="rId7" Type="http://schemas.openxmlformats.org/officeDocument/2006/relationships/image" Target="../media/image94.png"/><Relationship Id="rId2" Type="http://schemas.openxmlformats.org/officeDocument/2006/relationships/tags" Target="../tags/tag195.xml"/><Relationship Id="rId1" Type="http://schemas.openxmlformats.org/officeDocument/2006/relationships/tags" Target="../tags/tag194.xml"/><Relationship Id="rId6" Type="http://schemas.openxmlformats.org/officeDocument/2006/relationships/image" Target="../media/image93.png"/><Relationship Id="rId5" Type="http://schemas.openxmlformats.org/officeDocument/2006/relationships/image" Target="../media/image92.png"/><Relationship Id="rId4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tags" Target="../tags/tag204.xml"/><Relationship Id="rId13" Type="http://schemas.openxmlformats.org/officeDocument/2006/relationships/image" Target="../media/image97.png"/><Relationship Id="rId3" Type="http://schemas.openxmlformats.org/officeDocument/2006/relationships/tags" Target="../tags/tag199.xml"/><Relationship Id="rId7" Type="http://schemas.openxmlformats.org/officeDocument/2006/relationships/tags" Target="../tags/tag203.xml"/><Relationship Id="rId12" Type="http://schemas.openxmlformats.org/officeDocument/2006/relationships/image" Target="../media/image96.png"/><Relationship Id="rId17" Type="http://schemas.openxmlformats.org/officeDocument/2006/relationships/image" Target="../media/image101.png"/><Relationship Id="rId2" Type="http://schemas.openxmlformats.org/officeDocument/2006/relationships/tags" Target="../tags/tag198.xml"/><Relationship Id="rId16" Type="http://schemas.openxmlformats.org/officeDocument/2006/relationships/image" Target="../media/image100.png"/><Relationship Id="rId1" Type="http://schemas.openxmlformats.org/officeDocument/2006/relationships/tags" Target="../tags/tag197.xml"/><Relationship Id="rId6" Type="http://schemas.openxmlformats.org/officeDocument/2006/relationships/tags" Target="../tags/tag202.xml"/><Relationship Id="rId11" Type="http://schemas.openxmlformats.org/officeDocument/2006/relationships/image" Target="../media/image95.png"/><Relationship Id="rId5" Type="http://schemas.openxmlformats.org/officeDocument/2006/relationships/tags" Target="../tags/tag201.xml"/><Relationship Id="rId15" Type="http://schemas.openxmlformats.org/officeDocument/2006/relationships/image" Target="../media/image99.png"/><Relationship Id="rId10" Type="http://schemas.openxmlformats.org/officeDocument/2006/relationships/image" Target="../media/image51.png"/><Relationship Id="rId4" Type="http://schemas.openxmlformats.org/officeDocument/2006/relationships/tags" Target="../tags/tag200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98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tags" Target="../tags/tag212.xml"/><Relationship Id="rId13" Type="http://schemas.openxmlformats.org/officeDocument/2006/relationships/image" Target="../media/image104.png"/><Relationship Id="rId18" Type="http://schemas.openxmlformats.org/officeDocument/2006/relationships/image" Target="../media/image108.png"/><Relationship Id="rId3" Type="http://schemas.openxmlformats.org/officeDocument/2006/relationships/tags" Target="../tags/tag207.xml"/><Relationship Id="rId7" Type="http://schemas.openxmlformats.org/officeDocument/2006/relationships/tags" Target="../tags/tag211.xml"/><Relationship Id="rId12" Type="http://schemas.openxmlformats.org/officeDocument/2006/relationships/image" Target="../media/image103.png"/><Relationship Id="rId17" Type="http://schemas.openxmlformats.org/officeDocument/2006/relationships/image" Target="../media/image107.png"/><Relationship Id="rId2" Type="http://schemas.openxmlformats.org/officeDocument/2006/relationships/tags" Target="../tags/tag206.xml"/><Relationship Id="rId16" Type="http://schemas.openxmlformats.org/officeDocument/2006/relationships/image" Target="../media/image106.png"/><Relationship Id="rId1" Type="http://schemas.openxmlformats.org/officeDocument/2006/relationships/tags" Target="../tags/tag205.xml"/><Relationship Id="rId6" Type="http://schemas.openxmlformats.org/officeDocument/2006/relationships/tags" Target="../tags/tag210.xml"/><Relationship Id="rId11" Type="http://schemas.openxmlformats.org/officeDocument/2006/relationships/image" Target="../media/image102.png"/><Relationship Id="rId5" Type="http://schemas.openxmlformats.org/officeDocument/2006/relationships/tags" Target="../tags/tag209.xml"/><Relationship Id="rId15" Type="http://schemas.openxmlformats.org/officeDocument/2006/relationships/image" Target="../media/image105.png"/><Relationship Id="rId10" Type="http://schemas.openxmlformats.org/officeDocument/2006/relationships/notesSlide" Target="../notesSlides/notesSlide40.xml"/><Relationship Id="rId4" Type="http://schemas.openxmlformats.org/officeDocument/2006/relationships/tags" Target="../tags/tag208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13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1.xml"/><Relationship Id="rId13" Type="http://schemas.openxmlformats.org/officeDocument/2006/relationships/image" Target="../media/image113.png"/><Relationship Id="rId3" Type="http://schemas.openxmlformats.org/officeDocument/2006/relationships/tags" Target="../tags/tag215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112.png"/><Relationship Id="rId2" Type="http://schemas.openxmlformats.org/officeDocument/2006/relationships/tags" Target="../tags/tag214.xml"/><Relationship Id="rId1" Type="http://schemas.openxmlformats.org/officeDocument/2006/relationships/tags" Target="../tags/tag213.xml"/><Relationship Id="rId6" Type="http://schemas.openxmlformats.org/officeDocument/2006/relationships/tags" Target="../tags/tag218.xml"/><Relationship Id="rId11" Type="http://schemas.openxmlformats.org/officeDocument/2006/relationships/image" Target="../media/image111.png"/><Relationship Id="rId5" Type="http://schemas.openxmlformats.org/officeDocument/2006/relationships/tags" Target="../tags/tag217.xml"/><Relationship Id="rId15" Type="http://schemas.openxmlformats.org/officeDocument/2006/relationships/image" Target="../media/image115.png"/><Relationship Id="rId10" Type="http://schemas.openxmlformats.org/officeDocument/2006/relationships/image" Target="../media/image110.png"/><Relationship Id="rId4" Type="http://schemas.openxmlformats.org/officeDocument/2006/relationships/tags" Target="../tags/tag216.xml"/><Relationship Id="rId9" Type="http://schemas.openxmlformats.org/officeDocument/2006/relationships/image" Target="../media/image109.png"/><Relationship Id="rId14" Type="http://schemas.openxmlformats.org/officeDocument/2006/relationships/image" Target="../media/image114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9.xml"/><Relationship Id="rId4" Type="http://schemas.openxmlformats.org/officeDocument/2006/relationships/image" Target="../media/image116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0.xml"/><Relationship Id="rId4" Type="http://schemas.openxmlformats.org/officeDocument/2006/relationships/image" Target="../media/image11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tags" Target="../tags/tag228.xml"/><Relationship Id="rId13" Type="http://schemas.openxmlformats.org/officeDocument/2006/relationships/slideLayout" Target="../slideLayouts/slideLayout2.xml"/><Relationship Id="rId18" Type="http://schemas.openxmlformats.org/officeDocument/2006/relationships/image" Target="../media/image120.png"/><Relationship Id="rId26" Type="http://schemas.openxmlformats.org/officeDocument/2006/relationships/image" Target="../media/image128.png"/><Relationship Id="rId3" Type="http://schemas.openxmlformats.org/officeDocument/2006/relationships/tags" Target="../tags/tag223.xml"/><Relationship Id="rId21" Type="http://schemas.openxmlformats.org/officeDocument/2006/relationships/image" Target="../media/image123.png"/><Relationship Id="rId7" Type="http://schemas.openxmlformats.org/officeDocument/2006/relationships/tags" Target="../tags/tag227.xml"/><Relationship Id="rId12" Type="http://schemas.openxmlformats.org/officeDocument/2006/relationships/tags" Target="../tags/tag232.xml"/><Relationship Id="rId17" Type="http://schemas.openxmlformats.org/officeDocument/2006/relationships/image" Target="../media/image51.png"/><Relationship Id="rId25" Type="http://schemas.openxmlformats.org/officeDocument/2006/relationships/image" Target="../media/image127.png"/><Relationship Id="rId2" Type="http://schemas.openxmlformats.org/officeDocument/2006/relationships/tags" Target="../tags/tag222.xml"/><Relationship Id="rId16" Type="http://schemas.openxmlformats.org/officeDocument/2006/relationships/image" Target="../media/image119.png"/><Relationship Id="rId20" Type="http://schemas.openxmlformats.org/officeDocument/2006/relationships/image" Target="../media/image122.png"/><Relationship Id="rId1" Type="http://schemas.openxmlformats.org/officeDocument/2006/relationships/tags" Target="../tags/tag221.xml"/><Relationship Id="rId6" Type="http://schemas.openxmlformats.org/officeDocument/2006/relationships/tags" Target="../tags/tag226.xml"/><Relationship Id="rId11" Type="http://schemas.openxmlformats.org/officeDocument/2006/relationships/tags" Target="../tags/tag231.xml"/><Relationship Id="rId24" Type="http://schemas.openxmlformats.org/officeDocument/2006/relationships/image" Target="../media/image126.png"/><Relationship Id="rId5" Type="http://schemas.openxmlformats.org/officeDocument/2006/relationships/tags" Target="../tags/tag225.xml"/><Relationship Id="rId15" Type="http://schemas.openxmlformats.org/officeDocument/2006/relationships/image" Target="../media/image118.png"/><Relationship Id="rId23" Type="http://schemas.openxmlformats.org/officeDocument/2006/relationships/image" Target="../media/image125.png"/><Relationship Id="rId10" Type="http://schemas.openxmlformats.org/officeDocument/2006/relationships/tags" Target="../tags/tag230.xml"/><Relationship Id="rId19" Type="http://schemas.openxmlformats.org/officeDocument/2006/relationships/image" Target="../media/image121.png"/><Relationship Id="rId4" Type="http://schemas.openxmlformats.org/officeDocument/2006/relationships/tags" Target="../tags/tag224.xml"/><Relationship Id="rId9" Type="http://schemas.openxmlformats.org/officeDocument/2006/relationships/tags" Target="../tags/tag229.xml"/><Relationship Id="rId14" Type="http://schemas.openxmlformats.org/officeDocument/2006/relationships/notesSlide" Target="../notesSlides/notesSlide44.xml"/><Relationship Id="rId22" Type="http://schemas.openxmlformats.org/officeDocument/2006/relationships/image" Target="../media/image124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tags" Target="../tags/tag240.xml"/><Relationship Id="rId13" Type="http://schemas.openxmlformats.org/officeDocument/2006/relationships/slideLayout" Target="../slideLayouts/slideLayout2.xml"/><Relationship Id="rId18" Type="http://schemas.openxmlformats.org/officeDocument/2006/relationships/image" Target="../media/image120.png"/><Relationship Id="rId26" Type="http://schemas.openxmlformats.org/officeDocument/2006/relationships/image" Target="../media/image128.png"/><Relationship Id="rId3" Type="http://schemas.openxmlformats.org/officeDocument/2006/relationships/tags" Target="../tags/tag235.xml"/><Relationship Id="rId21" Type="http://schemas.openxmlformats.org/officeDocument/2006/relationships/image" Target="../media/image123.png"/><Relationship Id="rId7" Type="http://schemas.openxmlformats.org/officeDocument/2006/relationships/tags" Target="../tags/tag239.xml"/><Relationship Id="rId12" Type="http://schemas.openxmlformats.org/officeDocument/2006/relationships/tags" Target="../tags/tag244.xml"/><Relationship Id="rId17" Type="http://schemas.openxmlformats.org/officeDocument/2006/relationships/image" Target="../media/image51.png"/><Relationship Id="rId25" Type="http://schemas.openxmlformats.org/officeDocument/2006/relationships/image" Target="../media/image127.png"/><Relationship Id="rId2" Type="http://schemas.openxmlformats.org/officeDocument/2006/relationships/tags" Target="../tags/tag234.xml"/><Relationship Id="rId16" Type="http://schemas.openxmlformats.org/officeDocument/2006/relationships/image" Target="../media/image119.png"/><Relationship Id="rId20" Type="http://schemas.openxmlformats.org/officeDocument/2006/relationships/image" Target="../media/image122.png"/><Relationship Id="rId1" Type="http://schemas.openxmlformats.org/officeDocument/2006/relationships/tags" Target="../tags/tag233.xml"/><Relationship Id="rId6" Type="http://schemas.openxmlformats.org/officeDocument/2006/relationships/tags" Target="../tags/tag238.xml"/><Relationship Id="rId11" Type="http://schemas.openxmlformats.org/officeDocument/2006/relationships/tags" Target="../tags/tag243.xml"/><Relationship Id="rId24" Type="http://schemas.openxmlformats.org/officeDocument/2006/relationships/image" Target="../media/image126.png"/><Relationship Id="rId5" Type="http://schemas.openxmlformats.org/officeDocument/2006/relationships/tags" Target="../tags/tag237.xml"/><Relationship Id="rId15" Type="http://schemas.openxmlformats.org/officeDocument/2006/relationships/image" Target="../media/image118.png"/><Relationship Id="rId23" Type="http://schemas.openxmlformats.org/officeDocument/2006/relationships/image" Target="../media/image125.png"/><Relationship Id="rId10" Type="http://schemas.openxmlformats.org/officeDocument/2006/relationships/tags" Target="../tags/tag242.xml"/><Relationship Id="rId19" Type="http://schemas.openxmlformats.org/officeDocument/2006/relationships/image" Target="../media/image121.png"/><Relationship Id="rId4" Type="http://schemas.openxmlformats.org/officeDocument/2006/relationships/tags" Target="../tags/tag236.xml"/><Relationship Id="rId9" Type="http://schemas.openxmlformats.org/officeDocument/2006/relationships/tags" Target="../tags/tag241.xml"/><Relationship Id="rId14" Type="http://schemas.openxmlformats.org/officeDocument/2006/relationships/notesSlide" Target="../notesSlides/notesSlide45.xml"/><Relationship Id="rId22" Type="http://schemas.openxmlformats.org/officeDocument/2006/relationships/image" Target="../media/image124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tags" Target="../tags/tag252.xml"/><Relationship Id="rId13" Type="http://schemas.openxmlformats.org/officeDocument/2006/relationships/image" Target="../media/image51.png"/><Relationship Id="rId18" Type="http://schemas.openxmlformats.org/officeDocument/2006/relationships/image" Target="../media/image128.png"/><Relationship Id="rId3" Type="http://schemas.openxmlformats.org/officeDocument/2006/relationships/tags" Target="../tags/tag247.xml"/><Relationship Id="rId7" Type="http://schemas.openxmlformats.org/officeDocument/2006/relationships/tags" Target="../tags/tag251.xml"/><Relationship Id="rId12" Type="http://schemas.openxmlformats.org/officeDocument/2006/relationships/image" Target="../media/image119.png"/><Relationship Id="rId17" Type="http://schemas.openxmlformats.org/officeDocument/2006/relationships/image" Target="../media/image127.png"/><Relationship Id="rId2" Type="http://schemas.openxmlformats.org/officeDocument/2006/relationships/tags" Target="../tags/tag246.xml"/><Relationship Id="rId16" Type="http://schemas.openxmlformats.org/officeDocument/2006/relationships/image" Target="../media/image122.png"/><Relationship Id="rId1" Type="http://schemas.openxmlformats.org/officeDocument/2006/relationships/tags" Target="../tags/tag245.xml"/><Relationship Id="rId6" Type="http://schemas.openxmlformats.org/officeDocument/2006/relationships/tags" Target="../tags/tag250.xml"/><Relationship Id="rId11" Type="http://schemas.openxmlformats.org/officeDocument/2006/relationships/image" Target="../media/image118.png"/><Relationship Id="rId5" Type="http://schemas.openxmlformats.org/officeDocument/2006/relationships/tags" Target="../tags/tag249.xml"/><Relationship Id="rId15" Type="http://schemas.openxmlformats.org/officeDocument/2006/relationships/image" Target="../media/image121.png"/><Relationship Id="rId10" Type="http://schemas.openxmlformats.org/officeDocument/2006/relationships/notesSlide" Target="../notesSlides/notesSlide46.xml"/><Relationship Id="rId4" Type="http://schemas.openxmlformats.org/officeDocument/2006/relationships/tags" Target="../tags/tag248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120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png"/><Relationship Id="rId3" Type="http://schemas.openxmlformats.org/officeDocument/2006/relationships/tags" Target="../tags/tag255.xml"/><Relationship Id="rId7" Type="http://schemas.openxmlformats.org/officeDocument/2006/relationships/image" Target="../media/image118.png"/><Relationship Id="rId2" Type="http://schemas.openxmlformats.org/officeDocument/2006/relationships/tags" Target="../tags/tag254.xml"/><Relationship Id="rId1" Type="http://schemas.openxmlformats.org/officeDocument/2006/relationships/tags" Target="../tags/tag253.xml"/><Relationship Id="rId6" Type="http://schemas.openxmlformats.org/officeDocument/2006/relationships/notesSlide" Target="../notesSlides/notesSlide47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30.png"/><Relationship Id="rId4" Type="http://schemas.openxmlformats.org/officeDocument/2006/relationships/tags" Target="../tags/tag256.xml"/><Relationship Id="rId9" Type="http://schemas.openxmlformats.org/officeDocument/2006/relationships/image" Target="../media/image129.pn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2.png"/><Relationship Id="rId3" Type="http://schemas.openxmlformats.org/officeDocument/2006/relationships/tags" Target="../tags/tag259.xml"/><Relationship Id="rId7" Type="http://schemas.openxmlformats.org/officeDocument/2006/relationships/image" Target="../media/image130.png"/><Relationship Id="rId2" Type="http://schemas.openxmlformats.org/officeDocument/2006/relationships/tags" Target="../tags/tag258.xml"/><Relationship Id="rId1" Type="http://schemas.openxmlformats.org/officeDocument/2006/relationships/tags" Target="../tags/tag257.xml"/><Relationship Id="rId6" Type="http://schemas.openxmlformats.org/officeDocument/2006/relationships/image" Target="../media/image131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60.xml"/><Relationship Id="rId9" Type="http://schemas.openxmlformats.org/officeDocument/2006/relationships/image" Target="../media/image133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6.png"/><Relationship Id="rId3" Type="http://schemas.openxmlformats.org/officeDocument/2006/relationships/tags" Target="../tags/tag263.xml"/><Relationship Id="rId7" Type="http://schemas.openxmlformats.org/officeDocument/2006/relationships/image" Target="../media/image135.png"/><Relationship Id="rId2" Type="http://schemas.openxmlformats.org/officeDocument/2006/relationships/tags" Target="../tags/tag262.xml"/><Relationship Id="rId1" Type="http://schemas.openxmlformats.org/officeDocument/2006/relationships/tags" Target="../tags/tag261.xml"/><Relationship Id="rId6" Type="http://schemas.openxmlformats.org/officeDocument/2006/relationships/image" Target="../media/image134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64.xml"/><Relationship Id="rId9" Type="http://schemas.openxmlformats.org/officeDocument/2006/relationships/image" Target="../media/image137.png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png"/><Relationship Id="rId3" Type="http://schemas.openxmlformats.org/officeDocument/2006/relationships/tags" Target="../tags/tag267.xml"/><Relationship Id="rId7" Type="http://schemas.openxmlformats.org/officeDocument/2006/relationships/image" Target="../media/image139.png"/><Relationship Id="rId2" Type="http://schemas.openxmlformats.org/officeDocument/2006/relationships/tags" Target="../tags/tag266.xml"/><Relationship Id="rId1" Type="http://schemas.openxmlformats.org/officeDocument/2006/relationships/tags" Target="../tags/tag265.xml"/><Relationship Id="rId6" Type="http://schemas.openxmlformats.org/officeDocument/2006/relationships/image" Target="../media/image138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68.xml"/><Relationship Id="rId9" Type="http://schemas.openxmlformats.org/officeDocument/2006/relationships/image" Target="../media/image137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tags" Target="../tags/tag271.xml"/><Relationship Id="rId7" Type="http://schemas.openxmlformats.org/officeDocument/2006/relationships/image" Target="../media/image141.png"/><Relationship Id="rId2" Type="http://schemas.openxmlformats.org/officeDocument/2006/relationships/tags" Target="../tags/tag270.xml"/><Relationship Id="rId1" Type="http://schemas.openxmlformats.org/officeDocument/2006/relationships/tags" Target="../tags/tag269.xml"/><Relationship Id="rId6" Type="http://schemas.openxmlformats.org/officeDocument/2006/relationships/image" Target="../media/image53.png"/><Relationship Id="rId5" Type="http://schemas.openxmlformats.org/officeDocument/2006/relationships/image" Target="../media/image137.png"/><Relationship Id="rId4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2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tags" Target="../tags/tag279.xml"/><Relationship Id="rId13" Type="http://schemas.openxmlformats.org/officeDocument/2006/relationships/image" Target="../media/image143.png"/><Relationship Id="rId18" Type="http://schemas.openxmlformats.org/officeDocument/2006/relationships/image" Target="../media/image57.png"/><Relationship Id="rId3" Type="http://schemas.openxmlformats.org/officeDocument/2006/relationships/tags" Target="../tags/tag274.xml"/><Relationship Id="rId7" Type="http://schemas.openxmlformats.org/officeDocument/2006/relationships/tags" Target="../tags/tag278.xml"/><Relationship Id="rId12" Type="http://schemas.openxmlformats.org/officeDocument/2006/relationships/image" Target="../media/image56.png"/><Relationship Id="rId17" Type="http://schemas.openxmlformats.org/officeDocument/2006/relationships/image" Target="../media/image147.png"/><Relationship Id="rId2" Type="http://schemas.openxmlformats.org/officeDocument/2006/relationships/tags" Target="../tags/tag273.xml"/><Relationship Id="rId16" Type="http://schemas.openxmlformats.org/officeDocument/2006/relationships/image" Target="../media/image146.png"/><Relationship Id="rId20" Type="http://schemas.openxmlformats.org/officeDocument/2006/relationships/image" Target="../media/image149.png"/><Relationship Id="rId1" Type="http://schemas.openxmlformats.org/officeDocument/2006/relationships/tags" Target="../tags/tag272.xml"/><Relationship Id="rId6" Type="http://schemas.openxmlformats.org/officeDocument/2006/relationships/tags" Target="../tags/tag277.xml"/><Relationship Id="rId11" Type="http://schemas.openxmlformats.org/officeDocument/2006/relationships/notesSlide" Target="../notesSlides/notesSlide50.xml"/><Relationship Id="rId5" Type="http://schemas.openxmlformats.org/officeDocument/2006/relationships/tags" Target="../tags/tag276.xml"/><Relationship Id="rId15" Type="http://schemas.openxmlformats.org/officeDocument/2006/relationships/image" Target="../media/image145.png"/><Relationship Id="rId10" Type="http://schemas.openxmlformats.org/officeDocument/2006/relationships/slideLayout" Target="../slideLayouts/slideLayout2.xml"/><Relationship Id="rId19" Type="http://schemas.openxmlformats.org/officeDocument/2006/relationships/image" Target="../media/image148.png"/><Relationship Id="rId4" Type="http://schemas.openxmlformats.org/officeDocument/2006/relationships/tags" Target="../tags/tag275.xml"/><Relationship Id="rId9" Type="http://schemas.openxmlformats.org/officeDocument/2006/relationships/tags" Target="../tags/tag280.xml"/><Relationship Id="rId14" Type="http://schemas.openxmlformats.org/officeDocument/2006/relationships/image" Target="../media/image144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1.png"/><Relationship Id="rId3" Type="http://schemas.openxmlformats.org/officeDocument/2006/relationships/tags" Target="../tags/tag283.xml"/><Relationship Id="rId7" Type="http://schemas.openxmlformats.org/officeDocument/2006/relationships/image" Target="../media/image150.png"/><Relationship Id="rId2" Type="http://schemas.openxmlformats.org/officeDocument/2006/relationships/tags" Target="../tags/tag282.xml"/><Relationship Id="rId1" Type="http://schemas.openxmlformats.org/officeDocument/2006/relationships/tags" Target="../tags/tag281.xml"/><Relationship Id="rId6" Type="http://schemas.openxmlformats.org/officeDocument/2006/relationships/notesSlide" Target="../notesSlides/notesSlide52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53.png"/><Relationship Id="rId4" Type="http://schemas.openxmlformats.org/officeDocument/2006/relationships/tags" Target="../tags/tag284.xml"/><Relationship Id="rId9" Type="http://schemas.openxmlformats.org/officeDocument/2006/relationships/image" Target="../media/image152.png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6.png"/><Relationship Id="rId3" Type="http://schemas.openxmlformats.org/officeDocument/2006/relationships/tags" Target="../tags/tag287.xml"/><Relationship Id="rId7" Type="http://schemas.openxmlformats.org/officeDocument/2006/relationships/image" Target="../media/image155.png"/><Relationship Id="rId2" Type="http://schemas.openxmlformats.org/officeDocument/2006/relationships/tags" Target="../tags/tag286.xml"/><Relationship Id="rId1" Type="http://schemas.openxmlformats.org/officeDocument/2006/relationships/tags" Target="../tags/tag285.xml"/><Relationship Id="rId6" Type="http://schemas.openxmlformats.org/officeDocument/2006/relationships/image" Target="../media/image154.png"/><Relationship Id="rId5" Type="http://schemas.openxmlformats.org/officeDocument/2006/relationships/notesSlide" Target="../notesSlides/notesSlide53.xml"/><Relationship Id="rId4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5.png"/><Relationship Id="rId3" Type="http://schemas.openxmlformats.org/officeDocument/2006/relationships/tags" Target="../tags/tag290.xml"/><Relationship Id="rId7" Type="http://schemas.openxmlformats.org/officeDocument/2006/relationships/image" Target="../media/image154.png"/><Relationship Id="rId2" Type="http://schemas.openxmlformats.org/officeDocument/2006/relationships/tags" Target="../tags/tag289.xml"/><Relationship Id="rId1" Type="http://schemas.openxmlformats.org/officeDocument/2006/relationships/tags" Target="../tags/tag288.xml"/><Relationship Id="rId6" Type="http://schemas.openxmlformats.org/officeDocument/2006/relationships/notesSlide" Target="../notesSlides/notesSlide54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57.png"/><Relationship Id="rId4" Type="http://schemas.openxmlformats.org/officeDocument/2006/relationships/tags" Target="../tags/tag291.xml"/><Relationship Id="rId9" Type="http://schemas.openxmlformats.org/officeDocument/2006/relationships/image" Target="../media/image156.png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9.png"/><Relationship Id="rId3" Type="http://schemas.openxmlformats.org/officeDocument/2006/relationships/tags" Target="../tags/tag294.xml"/><Relationship Id="rId7" Type="http://schemas.openxmlformats.org/officeDocument/2006/relationships/image" Target="../media/image158.png"/><Relationship Id="rId2" Type="http://schemas.openxmlformats.org/officeDocument/2006/relationships/tags" Target="../tags/tag293.xml"/><Relationship Id="rId1" Type="http://schemas.openxmlformats.org/officeDocument/2006/relationships/tags" Target="../tags/tag292.xml"/><Relationship Id="rId6" Type="http://schemas.openxmlformats.org/officeDocument/2006/relationships/notesSlide" Target="../notesSlides/notesSlide55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61.png"/><Relationship Id="rId4" Type="http://schemas.openxmlformats.org/officeDocument/2006/relationships/tags" Target="../tags/tag295.xml"/><Relationship Id="rId9" Type="http://schemas.openxmlformats.org/officeDocument/2006/relationships/image" Target="../media/image160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97.xml"/><Relationship Id="rId1" Type="http://schemas.openxmlformats.org/officeDocument/2006/relationships/tags" Target="../tags/tag296.xml"/><Relationship Id="rId6" Type="http://schemas.openxmlformats.org/officeDocument/2006/relationships/image" Target="../media/image163.png"/><Relationship Id="rId5" Type="http://schemas.openxmlformats.org/officeDocument/2006/relationships/image" Target="../media/image162.png"/><Relationship Id="rId4" Type="http://schemas.openxmlformats.org/officeDocument/2006/relationships/notesSlide" Target="../notesSlides/notesSlide56.xml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5.png"/><Relationship Id="rId3" Type="http://schemas.openxmlformats.org/officeDocument/2006/relationships/tags" Target="../tags/tag300.xml"/><Relationship Id="rId7" Type="http://schemas.openxmlformats.org/officeDocument/2006/relationships/image" Target="../media/image164.png"/><Relationship Id="rId2" Type="http://schemas.openxmlformats.org/officeDocument/2006/relationships/tags" Target="../tags/tag299.xml"/><Relationship Id="rId1" Type="http://schemas.openxmlformats.org/officeDocument/2006/relationships/tags" Target="../tags/tag298.xml"/><Relationship Id="rId6" Type="http://schemas.openxmlformats.org/officeDocument/2006/relationships/notesSlide" Target="../notesSlides/notesSlide57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66.png"/><Relationship Id="rId4" Type="http://schemas.openxmlformats.org/officeDocument/2006/relationships/tags" Target="../tags/tag301.xml"/><Relationship Id="rId9" Type="http://schemas.openxmlformats.org/officeDocument/2006/relationships/image" Target="../media/image160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03.xml"/><Relationship Id="rId1" Type="http://schemas.openxmlformats.org/officeDocument/2006/relationships/tags" Target="../tags/tag302.xml"/><Relationship Id="rId6" Type="http://schemas.openxmlformats.org/officeDocument/2006/relationships/image" Target="../media/image168.png"/><Relationship Id="rId5" Type="http://schemas.openxmlformats.org/officeDocument/2006/relationships/image" Target="../media/image167.png"/><Relationship Id="rId4" Type="http://schemas.openxmlformats.org/officeDocument/2006/relationships/notesSlide" Target="../notesSlides/notesSlide5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5.png"/><Relationship Id="rId3" Type="http://schemas.openxmlformats.org/officeDocument/2006/relationships/tags" Target="../tags/tag306.xml"/><Relationship Id="rId7" Type="http://schemas.openxmlformats.org/officeDocument/2006/relationships/image" Target="../media/image164.png"/><Relationship Id="rId2" Type="http://schemas.openxmlformats.org/officeDocument/2006/relationships/tags" Target="../tags/tag305.xml"/><Relationship Id="rId1" Type="http://schemas.openxmlformats.org/officeDocument/2006/relationships/tags" Target="../tags/tag304.xml"/><Relationship Id="rId6" Type="http://schemas.openxmlformats.org/officeDocument/2006/relationships/notesSlide" Target="../notesSlides/notesSlide59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66.png"/><Relationship Id="rId4" Type="http://schemas.openxmlformats.org/officeDocument/2006/relationships/tags" Target="../tags/tag307.xml"/><Relationship Id="rId9" Type="http://schemas.openxmlformats.org/officeDocument/2006/relationships/image" Target="../media/image160.png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9.png"/><Relationship Id="rId3" Type="http://schemas.openxmlformats.org/officeDocument/2006/relationships/tags" Target="../tags/tag310.xml"/><Relationship Id="rId7" Type="http://schemas.openxmlformats.org/officeDocument/2006/relationships/notesSlide" Target="../notesSlides/notesSlide60.xml"/><Relationship Id="rId12" Type="http://schemas.openxmlformats.org/officeDocument/2006/relationships/image" Target="../media/image173.png"/><Relationship Id="rId2" Type="http://schemas.openxmlformats.org/officeDocument/2006/relationships/tags" Target="../tags/tag309.xml"/><Relationship Id="rId1" Type="http://schemas.openxmlformats.org/officeDocument/2006/relationships/tags" Target="../tags/tag308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172.png"/><Relationship Id="rId5" Type="http://schemas.openxmlformats.org/officeDocument/2006/relationships/tags" Target="../tags/tag312.xml"/><Relationship Id="rId10" Type="http://schemas.openxmlformats.org/officeDocument/2006/relationships/image" Target="../media/image171.png"/><Relationship Id="rId4" Type="http://schemas.openxmlformats.org/officeDocument/2006/relationships/tags" Target="../tags/tag311.xml"/><Relationship Id="rId9" Type="http://schemas.openxmlformats.org/officeDocument/2006/relationships/image" Target="../media/image170.png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5.png"/><Relationship Id="rId3" Type="http://schemas.openxmlformats.org/officeDocument/2006/relationships/tags" Target="../tags/tag315.xml"/><Relationship Id="rId7" Type="http://schemas.openxmlformats.org/officeDocument/2006/relationships/image" Target="../media/image164.png"/><Relationship Id="rId2" Type="http://schemas.openxmlformats.org/officeDocument/2006/relationships/tags" Target="../tags/tag314.xml"/><Relationship Id="rId1" Type="http://schemas.openxmlformats.org/officeDocument/2006/relationships/tags" Target="../tags/tag313.xml"/><Relationship Id="rId6" Type="http://schemas.openxmlformats.org/officeDocument/2006/relationships/notesSlide" Target="../notesSlides/notesSlide61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66.png"/><Relationship Id="rId4" Type="http://schemas.openxmlformats.org/officeDocument/2006/relationships/tags" Target="../tags/tag316.xml"/><Relationship Id="rId9" Type="http://schemas.openxmlformats.org/officeDocument/2006/relationships/image" Target="../media/image160.png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4.png"/><Relationship Id="rId3" Type="http://schemas.openxmlformats.org/officeDocument/2006/relationships/tags" Target="../tags/tag319.xml"/><Relationship Id="rId7" Type="http://schemas.openxmlformats.org/officeDocument/2006/relationships/image" Target="../media/image174.png"/><Relationship Id="rId2" Type="http://schemas.openxmlformats.org/officeDocument/2006/relationships/tags" Target="../tags/tag318.xml"/><Relationship Id="rId1" Type="http://schemas.openxmlformats.org/officeDocument/2006/relationships/tags" Target="../tags/tag317.xml"/><Relationship Id="rId6" Type="http://schemas.openxmlformats.org/officeDocument/2006/relationships/notesSlide" Target="../notesSlides/notesSlide62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75.png"/><Relationship Id="rId4" Type="http://schemas.openxmlformats.org/officeDocument/2006/relationships/tags" Target="../tags/tag320.xml"/><Relationship Id="rId9" Type="http://schemas.openxmlformats.org/officeDocument/2006/relationships/image" Target="../media/image156.png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63.xml"/><Relationship Id="rId3" Type="http://schemas.openxmlformats.org/officeDocument/2006/relationships/tags" Target="../tags/tag323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61.png"/><Relationship Id="rId2" Type="http://schemas.openxmlformats.org/officeDocument/2006/relationships/tags" Target="../tags/tag322.xml"/><Relationship Id="rId1" Type="http://schemas.openxmlformats.org/officeDocument/2006/relationships/tags" Target="../tags/tag321.xml"/><Relationship Id="rId6" Type="http://schemas.openxmlformats.org/officeDocument/2006/relationships/tags" Target="../tags/tag326.xml"/><Relationship Id="rId11" Type="http://schemas.openxmlformats.org/officeDocument/2006/relationships/image" Target="../media/image177.png"/><Relationship Id="rId5" Type="http://schemas.openxmlformats.org/officeDocument/2006/relationships/tags" Target="../tags/tag325.xml"/><Relationship Id="rId10" Type="http://schemas.openxmlformats.org/officeDocument/2006/relationships/image" Target="../media/image176.png"/><Relationship Id="rId4" Type="http://schemas.openxmlformats.org/officeDocument/2006/relationships/tags" Target="../tags/tag324.xml"/><Relationship Id="rId9" Type="http://schemas.openxmlformats.org/officeDocument/2006/relationships/image" Target="../media/image150.png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9.png"/><Relationship Id="rId3" Type="http://schemas.openxmlformats.org/officeDocument/2006/relationships/tags" Target="../tags/tag329.xml"/><Relationship Id="rId7" Type="http://schemas.openxmlformats.org/officeDocument/2006/relationships/image" Target="../media/image178.png"/><Relationship Id="rId2" Type="http://schemas.openxmlformats.org/officeDocument/2006/relationships/tags" Target="../tags/tag328.xml"/><Relationship Id="rId1" Type="http://schemas.openxmlformats.org/officeDocument/2006/relationships/tags" Target="../tags/tag327.xml"/><Relationship Id="rId6" Type="http://schemas.openxmlformats.org/officeDocument/2006/relationships/image" Target="../media/image149.png"/><Relationship Id="rId5" Type="http://schemas.openxmlformats.org/officeDocument/2006/relationships/notesSlide" Target="../notesSlides/notesSlide64.xml"/><Relationship Id="rId4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0.png"/><Relationship Id="rId3" Type="http://schemas.openxmlformats.org/officeDocument/2006/relationships/tags" Target="../tags/tag332.xml"/><Relationship Id="rId7" Type="http://schemas.openxmlformats.org/officeDocument/2006/relationships/image" Target="../media/image178.png"/><Relationship Id="rId2" Type="http://schemas.openxmlformats.org/officeDocument/2006/relationships/tags" Target="../tags/tag331.xml"/><Relationship Id="rId1" Type="http://schemas.openxmlformats.org/officeDocument/2006/relationships/tags" Target="../tags/tag330.xml"/><Relationship Id="rId6" Type="http://schemas.openxmlformats.org/officeDocument/2006/relationships/image" Target="../media/image149.png"/><Relationship Id="rId5" Type="http://schemas.openxmlformats.org/officeDocument/2006/relationships/notesSlide" Target="../notesSlides/notesSlide65.xml"/><Relationship Id="rId4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5.png"/><Relationship Id="rId3" Type="http://schemas.openxmlformats.org/officeDocument/2006/relationships/tags" Target="../tags/tag335.xml"/><Relationship Id="rId7" Type="http://schemas.openxmlformats.org/officeDocument/2006/relationships/image" Target="../media/image164.png"/><Relationship Id="rId2" Type="http://schemas.openxmlformats.org/officeDocument/2006/relationships/tags" Target="../tags/tag334.xml"/><Relationship Id="rId1" Type="http://schemas.openxmlformats.org/officeDocument/2006/relationships/tags" Target="../tags/tag333.xml"/><Relationship Id="rId6" Type="http://schemas.openxmlformats.org/officeDocument/2006/relationships/notesSlide" Target="../notesSlides/notesSlide66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66.png"/><Relationship Id="rId4" Type="http://schemas.openxmlformats.org/officeDocument/2006/relationships/tags" Target="../tags/tag336.xml"/><Relationship Id="rId9" Type="http://schemas.openxmlformats.org/officeDocument/2006/relationships/image" Target="../media/image160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tags" Target="../tags/tag339.xml"/><Relationship Id="rId7" Type="http://schemas.openxmlformats.org/officeDocument/2006/relationships/image" Target="../media/image183.png"/><Relationship Id="rId2" Type="http://schemas.openxmlformats.org/officeDocument/2006/relationships/tags" Target="../tags/tag338.xml"/><Relationship Id="rId1" Type="http://schemas.openxmlformats.org/officeDocument/2006/relationships/tags" Target="../tags/tag337.xml"/><Relationship Id="rId6" Type="http://schemas.openxmlformats.org/officeDocument/2006/relationships/image" Target="../media/image182.png"/><Relationship Id="rId5" Type="http://schemas.openxmlformats.org/officeDocument/2006/relationships/image" Target="../media/image181.png"/><Relationship Id="rId4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hyperlink" Target="http://olydis.github.io/GradVer/impl/HTML5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55320" y="482283"/>
            <a:ext cx="7772400" cy="105695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Gradual Verification</a:t>
            </a:r>
            <a:endParaRPr lang="de-DE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746760" y="1539240"/>
            <a:ext cx="7528560" cy="57912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with Implicit Dynamic Frames</a:t>
            </a:r>
          </a:p>
          <a:p>
            <a:pPr algn="l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46760" y="2884507"/>
            <a:ext cx="3268267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Master Thesis of</a:t>
            </a:r>
          </a:p>
          <a:p>
            <a:endParaRPr lang="en-US" sz="105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b="1" dirty="0"/>
              <a:t>Johannes Bader</a:t>
            </a:r>
          </a:p>
          <a:p>
            <a:r>
              <a:rPr lang="en-US" dirty="0"/>
              <a:t>Karlsruhe Institute of Technology</a:t>
            </a:r>
          </a:p>
          <a:p>
            <a:r>
              <a:rPr lang="en-US" dirty="0"/>
              <a:t>Karlsruhe, Germany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46760" y="5024337"/>
            <a:ext cx="27208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Jonathan Aldrich</a:t>
            </a:r>
          </a:p>
          <a:p>
            <a:r>
              <a:rPr lang="en-US" dirty="0"/>
              <a:t>Carnegie Mellon University</a:t>
            </a:r>
          </a:p>
          <a:p>
            <a:r>
              <a:rPr lang="en-US" dirty="0"/>
              <a:t>Pittsburgh, USA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015027" y="5024337"/>
            <a:ext cx="18888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É</a:t>
            </a:r>
            <a:r>
              <a:rPr lang="en-US" b="1" dirty="0" err="1"/>
              <a:t>ric</a:t>
            </a:r>
            <a:r>
              <a:rPr lang="en-US" b="1" dirty="0"/>
              <a:t> </a:t>
            </a:r>
            <a:r>
              <a:rPr lang="en-US" b="1" dirty="0" err="1"/>
              <a:t>Tanter</a:t>
            </a:r>
            <a:endParaRPr lang="en-US" b="1" dirty="0"/>
          </a:p>
          <a:p>
            <a:r>
              <a:rPr lang="en-US" dirty="0"/>
              <a:t>University of Chile</a:t>
            </a:r>
          </a:p>
          <a:p>
            <a:r>
              <a:rPr lang="en-US" dirty="0"/>
              <a:t>Santiago, Chile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7975" y="1665366"/>
            <a:ext cx="3200398" cy="303494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995767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144001" cy="68580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-1" y="-1"/>
            <a:ext cx="9144001" cy="1690689"/>
          </a:xfrm>
          <a:prstGeom prst="rect">
            <a:avLst/>
          </a:prstGeom>
          <a:gradFill flip="none" rotWithShape="1">
            <a:gsLst>
              <a:gs pos="78000">
                <a:schemeClr val="bg1"/>
              </a:gs>
              <a:gs pos="100000">
                <a:srgbClr val="FFFFFF">
                  <a:alpha val="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Solution? Static + Dynamic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95626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Solution! Static </a:t>
            </a:r>
            <a:r>
              <a:rPr lang="de-DE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⊕</a:t>
            </a:r>
            <a:r>
              <a:rPr lang="en-US" dirty="0"/>
              <a:t> Dynamic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1207257"/>
          </a:xfrm>
        </p:spPr>
        <p:txBody>
          <a:bodyPr/>
          <a:lstStyle/>
          <a:p>
            <a:pPr marL="0" indent="0" algn="ctr">
              <a:buNone/>
            </a:pP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“Static Checking Where Possible, </a:t>
            </a:r>
          </a:p>
          <a:p>
            <a:pPr marL="0" indent="0" algn="ctr">
              <a:buNone/>
            </a:pP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Dynamic Checking When Needed”     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8650" y="3006864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withdrawCoins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amount)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requires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this.balance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&gt;= amount;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acc.balance</a:t>
            </a:r>
            <a:r>
              <a:rPr lang="en-US" sz="2000" dirty="0">
                <a:latin typeface="Consolas" panose="020B0609020204030204" pitchFamily="49" charset="0"/>
              </a:rPr>
              <a:t> = 100;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acc.withdrawCoins</a:t>
            </a:r>
            <a:r>
              <a:rPr lang="en-US" sz="2000" dirty="0">
                <a:latin typeface="Consolas" panose="020B0609020204030204" pitchFamily="49" charset="0"/>
              </a:rPr>
              <a:t>(50);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can prove 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acc.balance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 &gt;= 50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acc.withdrawCoins</a:t>
            </a:r>
            <a:r>
              <a:rPr lang="en-US" sz="2000" dirty="0">
                <a:latin typeface="Consolas" panose="020B0609020204030204" pitchFamily="49" charset="0"/>
              </a:rPr>
              <a:t>(30);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can’t prove 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acc.balance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 &gt;= 30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acc.withdrawCoins</a:t>
            </a:r>
            <a:r>
              <a:rPr lang="en-US" sz="2000" dirty="0">
                <a:latin typeface="Consolas" panose="020B0609020204030204" pitchFamily="49" charset="0"/>
              </a:rPr>
              <a:t>(30);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can’t prove 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acc.balance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 &gt;= 30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8650" y="3006863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withdrawCoins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amount)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requires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this.balance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&gt;= amount;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acc.balance</a:t>
            </a:r>
            <a:r>
              <a:rPr lang="en-US" sz="2000" dirty="0">
                <a:latin typeface="Consolas" panose="020B0609020204030204" pitchFamily="49" charset="0"/>
              </a:rPr>
              <a:t> = 100;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acc.withdrawCoins</a:t>
            </a:r>
            <a:r>
              <a:rPr lang="en-US" sz="2000" dirty="0">
                <a:latin typeface="Consolas" panose="020B0609020204030204" pitchFamily="49" charset="0"/>
              </a:rPr>
              <a:t>(50);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acc.withdrawCoins</a:t>
            </a:r>
            <a:r>
              <a:rPr lang="en-US" sz="2000" dirty="0">
                <a:latin typeface="Consolas" panose="020B0609020204030204" pitchFamily="49" charset="0"/>
              </a:rPr>
              <a:t>(30);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acc.withdrawCoins</a:t>
            </a:r>
            <a:r>
              <a:rPr lang="en-US" sz="2000" dirty="0">
                <a:latin typeface="Consolas" panose="020B0609020204030204" pitchFamily="49" charset="0"/>
              </a:rPr>
              <a:t>(30);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240091" y="1690688"/>
            <a:ext cx="1336431" cy="108064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Typing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Typing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874266" y="2222695"/>
            <a:ext cx="2082018" cy="548639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(Erik Meijer)</a:t>
            </a:r>
          </a:p>
        </p:txBody>
      </p:sp>
      <p:sp>
        <p:nvSpPr>
          <p:cNvPr id="12" name="TextBox 11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11</a:t>
            </a:fld>
            <a:endParaRPr lang="de-DE"/>
          </a:p>
        </p:txBody>
      </p:sp>
      <p:sp>
        <p:nvSpPr>
          <p:cNvPr id="11" name="TextBox 10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84484" y="2771332"/>
            <a:ext cx="8257309" cy="34584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96000"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1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draw on recent advances in gradual typing</a:t>
            </a:r>
          </a:p>
          <a:p>
            <a:pPr lvl="1"/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	</a:t>
            </a:r>
            <a:r>
              <a:rPr lang="en-US" sz="2000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Ronald Garcia, Alison M. Clark, and </a:t>
            </a:r>
            <a:r>
              <a:rPr lang="en-US" sz="2000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Éric</a:t>
            </a:r>
            <a:r>
              <a:rPr lang="en-US" sz="2000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Tanter</a:t>
            </a:r>
            <a:r>
              <a:rPr lang="en-US" sz="2000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1"/>
            <a:r>
              <a:rPr lang="en-US" sz="2000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2000" b="1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"Abstracting gradual typing."</a:t>
            </a:r>
            <a:r>
              <a:rPr lang="en-US" sz="2000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</a:p>
          <a:p>
            <a:pPr lvl="1"/>
            <a:r>
              <a:rPr lang="en-US" sz="2000" i="1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ACM SIGPLAN Notices</a:t>
            </a:r>
            <a:r>
              <a:rPr lang="en-US" sz="2000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51.1 (2016): 429-442.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adapt methodology to verification setting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171483" y="2771333"/>
            <a:ext cx="26232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= Gradual Typing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3935380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/>
      <p:bldP spid="12" grpId="0" animBg="1"/>
      <p:bldP spid="11" grpId="0" animBg="1"/>
      <p:bldP spid="15" grpId="0" animBg="1"/>
      <p:bldP spid="1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Connector 41"/>
          <p:cNvCxnSpPr/>
          <p:nvPr/>
        </p:nvCxnSpPr>
        <p:spPr>
          <a:xfrm>
            <a:off x="628650" y="4023360"/>
            <a:ext cx="78867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Abstracting Gradual Typing</a:t>
            </a:r>
            <a:endParaRPr lang="de-DE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12</a:t>
            </a:fld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21" name="Arc 20"/>
          <p:cNvSpPr/>
          <p:nvPr/>
        </p:nvSpPr>
        <p:spPr>
          <a:xfrm>
            <a:off x="3612462" y="4982809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TextBox 44"/>
          <p:cNvSpPr txBox="1"/>
          <p:nvPr/>
        </p:nvSpPr>
        <p:spPr>
          <a:xfrm>
            <a:off x="628650" y="4738507"/>
            <a:ext cx="1564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Static System</a:t>
            </a:r>
            <a:endParaRPr lang="de-DE" sz="2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28650" y="1201651"/>
            <a:ext cx="4504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Ronald Garcia, Alison M. Clark, and </a:t>
            </a:r>
            <a:r>
              <a:rPr lang="en-US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Éric</a:t>
            </a:r>
            <a:r>
              <a:rPr lang="en-US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Tanter</a:t>
            </a:r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2" name="Picture 11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3620153" y="5093257"/>
            <a:ext cx="270796" cy="208336"/>
          </a:xfrm>
          <a:prstGeom prst="rect">
            <a:avLst/>
          </a:prstGeom>
        </p:spPr>
      </p:pic>
      <p:pic>
        <p:nvPicPr>
          <p:cNvPr id="114" name="Picture 1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6795880" y="5076960"/>
            <a:ext cx="305156" cy="221088"/>
          </a:xfrm>
          <a:prstGeom prst="rect">
            <a:avLst/>
          </a:prstGeom>
        </p:spPr>
      </p:pic>
      <p:pic>
        <p:nvPicPr>
          <p:cNvPr id="113" name="Picture 11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5165876" y="5161682"/>
            <a:ext cx="198635" cy="354632"/>
          </a:xfrm>
          <a:prstGeom prst="rect">
            <a:avLst/>
          </a:prstGeom>
        </p:spPr>
      </p:pic>
      <p:pic>
        <p:nvPicPr>
          <p:cNvPr id="116" name="Picture 11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5165876" y="5711888"/>
            <a:ext cx="1673727" cy="259539"/>
          </a:xfrm>
          <a:prstGeom prst="rect">
            <a:avLst/>
          </a:prstGeom>
        </p:spPr>
      </p:pic>
      <p:sp>
        <p:nvSpPr>
          <p:cNvPr id="125" name="TextBox 124"/>
          <p:cNvSpPr txBox="1"/>
          <p:nvPr/>
        </p:nvSpPr>
        <p:spPr>
          <a:xfrm>
            <a:off x="628650" y="1747194"/>
            <a:ext cx="82533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define gradual (type) system in terms of a pre-existing static one = “</a:t>
            </a:r>
            <a:r>
              <a:rPr lang="en-US" b="1" dirty="0"/>
              <a:t>gradualization</a:t>
            </a:r>
            <a:r>
              <a:rPr lang="en-US" dirty="0"/>
              <a:t>”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parts of a semantics affected by gradualization are expressible as </a:t>
            </a:r>
          </a:p>
          <a:p>
            <a:r>
              <a:rPr lang="en-US" dirty="0"/>
              <a:t>     </a:t>
            </a:r>
            <a:r>
              <a:rPr lang="en-US" b="1" dirty="0"/>
              <a:t>predicates/functions operating on types</a:t>
            </a:r>
            <a:endParaRPr lang="de-DE" b="1" dirty="0"/>
          </a:p>
        </p:txBody>
      </p:sp>
      <p:sp>
        <p:nvSpPr>
          <p:cNvPr id="126" name="TextBox 125"/>
          <p:cNvSpPr txBox="1"/>
          <p:nvPr/>
        </p:nvSpPr>
        <p:spPr>
          <a:xfrm>
            <a:off x="628650" y="3308214"/>
            <a:ext cx="18081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Gradual System</a:t>
            </a:r>
            <a:endParaRPr lang="de-DE" sz="2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7" name="Arrow: Up 126"/>
          <p:cNvSpPr/>
          <p:nvPr/>
        </p:nvSpPr>
        <p:spPr>
          <a:xfrm>
            <a:off x="881743" y="3769906"/>
            <a:ext cx="1110344" cy="902259"/>
          </a:xfrm>
          <a:prstGeom prst="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28" name="Rectangle 127"/>
          <p:cNvSpPr/>
          <p:nvPr/>
        </p:nvSpPr>
        <p:spPr>
          <a:xfrm>
            <a:off x="2012263" y="3980591"/>
            <a:ext cx="15092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gradualization</a:t>
            </a:r>
            <a:endParaRPr lang="de-DE" dirty="0"/>
          </a:p>
        </p:txBody>
      </p:sp>
      <p:pic>
        <p:nvPicPr>
          <p:cNvPr id="134" name="Picture 13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3620153" y="6002519"/>
            <a:ext cx="4486866" cy="281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435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127" grpId="0" animBg="1"/>
      <p:bldP spid="12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Connector 41"/>
          <p:cNvCxnSpPr/>
          <p:nvPr/>
        </p:nvCxnSpPr>
        <p:spPr>
          <a:xfrm>
            <a:off x="628650" y="4023360"/>
            <a:ext cx="78867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Abstracting Gradual Typing</a:t>
            </a:r>
            <a:endParaRPr lang="de-DE" dirty="0"/>
          </a:p>
        </p:txBody>
      </p:sp>
      <p:sp>
        <p:nvSpPr>
          <p:cNvPr id="12" name="TextBox 11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13</a:t>
            </a:fld>
            <a:endParaRPr lang="de-DE"/>
          </a:p>
        </p:txBody>
      </p:sp>
      <p:sp>
        <p:nvSpPr>
          <p:cNvPr id="11" name="TextBox 10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21" name="Arc 20"/>
          <p:cNvSpPr/>
          <p:nvPr/>
        </p:nvSpPr>
        <p:spPr>
          <a:xfrm>
            <a:off x="3612462" y="4982809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TextBox 43"/>
          <p:cNvSpPr txBox="1"/>
          <p:nvPr/>
        </p:nvSpPr>
        <p:spPr>
          <a:xfrm>
            <a:off x="628650" y="2891308"/>
            <a:ext cx="18081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Gradual System</a:t>
            </a:r>
            <a:endParaRPr lang="de-DE" sz="2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28650" y="4738507"/>
            <a:ext cx="1564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Static System</a:t>
            </a:r>
            <a:endParaRPr lang="de-DE" sz="2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28650" y="1201651"/>
            <a:ext cx="4504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Ronald Garcia, Alison M. Clark, and </a:t>
            </a:r>
            <a:r>
              <a:rPr lang="en-US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Éric</a:t>
            </a:r>
            <a:r>
              <a:rPr lang="en-US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Tanter</a:t>
            </a:r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2" name="Picture 11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3620153" y="5093257"/>
            <a:ext cx="270796" cy="208336"/>
          </a:xfrm>
          <a:prstGeom prst="rect">
            <a:avLst/>
          </a:prstGeom>
        </p:spPr>
      </p:pic>
      <p:pic>
        <p:nvPicPr>
          <p:cNvPr id="114" name="Picture 1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6795880" y="5076960"/>
            <a:ext cx="305156" cy="221088"/>
          </a:xfrm>
          <a:prstGeom prst="rect">
            <a:avLst/>
          </a:prstGeom>
        </p:spPr>
      </p:pic>
      <p:pic>
        <p:nvPicPr>
          <p:cNvPr id="113" name="Picture 11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5165876" y="5161682"/>
            <a:ext cx="198635" cy="354632"/>
          </a:xfrm>
          <a:prstGeom prst="rect">
            <a:avLst/>
          </a:prstGeom>
        </p:spPr>
      </p:pic>
      <p:pic>
        <p:nvPicPr>
          <p:cNvPr id="117" name="Picture 11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3645552" y="2596399"/>
            <a:ext cx="276024" cy="314296"/>
          </a:xfrm>
          <a:prstGeom prst="rect">
            <a:avLst/>
          </a:prstGeom>
        </p:spPr>
      </p:pic>
      <p:pic>
        <p:nvPicPr>
          <p:cNvPr id="118" name="Picture 11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6806741" y="2586032"/>
            <a:ext cx="296181" cy="322072"/>
          </a:xfrm>
          <a:prstGeom prst="rect">
            <a:avLst/>
          </a:prstGeom>
        </p:spPr>
      </p:pic>
      <p:pic>
        <p:nvPicPr>
          <p:cNvPr id="119" name="Picture 118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5198353" y="2655285"/>
            <a:ext cx="274305" cy="461955"/>
          </a:xfrm>
          <a:prstGeom prst="rect">
            <a:avLst/>
          </a:prstGeom>
        </p:spPr>
      </p:pic>
      <p:sp>
        <p:nvSpPr>
          <p:cNvPr id="120" name="Arc 119"/>
          <p:cNvSpPr/>
          <p:nvPr/>
        </p:nvSpPr>
        <p:spPr>
          <a:xfrm>
            <a:off x="3612462" y="2520452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22" name="Picture 121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788052" y="3312082"/>
            <a:ext cx="1404809" cy="275014"/>
          </a:xfrm>
          <a:prstGeom prst="rect">
            <a:avLst/>
          </a:prstGeom>
        </p:spPr>
      </p:pic>
      <p:sp>
        <p:nvSpPr>
          <p:cNvPr id="124" name="Arrow: Up 123"/>
          <p:cNvSpPr/>
          <p:nvPr/>
        </p:nvSpPr>
        <p:spPr>
          <a:xfrm>
            <a:off x="4422899" y="3264102"/>
            <a:ext cx="1807024" cy="1478569"/>
          </a:xfrm>
          <a:prstGeom prst="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gradual</a:t>
            </a:r>
          </a:p>
          <a:p>
            <a:pPr algn="ctr"/>
            <a:r>
              <a:rPr lang="en-US" dirty="0"/>
              <a:t>lifting</a:t>
            </a:r>
            <a:endParaRPr lang="de-DE" dirty="0"/>
          </a:p>
        </p:txBody>
      </p:sp>
      <p:pic>
        <p:nvPicPr>
          <p:cNvPr id="23" name="Picture 22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5165876" y="5711888"/>
            <a:ext cx="1673727" cy="259539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3620153" y="6002519"/>
            <a:ext cx="4486866" cy="281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204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 animBg="1"/>
      <p:bldP spid="12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Connector 41"/>
          <p:cNvCxnSpPr/>
          <p:nvPr/>
        </p:nvCxnSpPr>
        <p:spPr>
          <a:xfrm>
            <a:off x="628650" y="4023360"/>
            <a:ext cx="78867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Abstracting Gradual Typing</a:t>
            </a:r>
            <a:endParaRPr lang="de-DE" dirty="0"/>
          </a:p>
        </p:txBody>
      </p:sp>
      <p:sp>
        <p:nvSpPr>
          <p:cNvPr id="12" name="TextBox 11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14</a:t>
            </a:fld>
            <a:endParaRPr lang="de-DE"/>
          </a:p>
        </p:txBody>
      </p:sp>
      <p:sp>
        <p:nvSpPr>
          <p:cNvPr id="11" name="TextBox 10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28650" y="2891308"/>
            <a:ext cx="18081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Gradual System</a:t>
            </a:r>
            <a:endParaRPr lang="de-DE" sz="2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28650" y="4738507"/>
            <a:ext cx="1564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Static System</a:t>
            </a:r>
            <a:endParaRPr lang="de-DE" sz="2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28650" y="1201651"/>
            <a:ext cx="4504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Ronald Garcia, Alison M. Clark, and </a:t>
            </a:r>
            <a:r>
              <a:rPr lang="en-US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Éric</a:t>
            </a:r>
            <a:r>
              <a:rPr lang="en-US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Tanter</a:t>
            </a:r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7" name="Picture 11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3645552" y="2596399"/>
            <a:ext cx="276024" cy="314296"/>
          </a:xfrm>
          <a:prstGeom prst="rect">
            <a:avLst/>
          </a:prstGeom>
        </p:spPr>
      </p:pic>
      <p:pic>
        <p:nvPicPr>
          <p:cNvPr id="118" name="Picture 11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6806741" y="2586032"/>
            <a:ext cx="296181" cy="322072"/>
          </a:xfrm>
          <a:prstGeom prst="rect">
            <a:avLst/>
          </a:prstGeom>
        </p:spPr>
      </p:pic>
      <p:pic>
        <p:nvPicPr>
          <p:cNvPr id="119" name="Picture 11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5198353" y="2655285"/>
            <a:ext cx="274305" cy="461955"/>
          </a:xfrm>
          <a:prstGeom prst="rect">
            <a:avLst/>
          </a:prstGeom>
        </p:spPr>
      </p:pic>
      <p:sp>
        <p:nvSpPr>
          <p:cNvPr id="120" name="Arc 119"/>
          <p:cNvSpPr/>
          <p:nvPr/>
        </p:nvSpPr>
        <p:spPr>
          <a:xfrm>
            <a:off x="3612462" y="2520452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Picture 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788057" y="3312082"/>
            <a:ext cx="1648718" cy="632307"/>
          </a:xfrm>
          <a:prstGeom prst="rect">
            <a:avLst/>
          </a:prstGeom>
        </p:spPr>
      </p:pic>
      <p:cxnSp>
        <p:nvCxnSpPr>
          <p:cNvPr id="22" name="Straight Arrow Connector 21"/>
          <p:cNvCxnSpPr/>
          <p:nvPr/>
        </p:nvCxnSpPr>
        <p:spPr>
          <a:xfrm>
            <a:off x="3780321" y="3034105"/>
            <a:ext cx="0" cy="1904457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3519085" y="3640422"/>
            <a:ext cx="202136" cy="247888"/>
          </a:xfrm>
          <a:prstGeom prst="rect">
            <a:avLst/>
          </a:prstGeom>
        </p:spPr>
      </p:pic>
      <p:sp>
        <p:nvSpPr>
          <p:cNvPr id="24" name="Arc 23"/>
          <p:cNvSpPr/>
          <p:nvPr/>
        </p:nvSpPr>
        <p:spPr>
          <a:xfrm>
            <a:off x="3612462" y="4982809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5" name="Picture 2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3620153" y="5093257"/>
            <a:ext cx="320337" cy="26624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6795880" y="5076960"/>
            <a:ext cx="349702" cy="282537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1"/>
          <a:stretch>
            <a:fillRect/>
          </a:stretch>
        </p:blipFill>
        <p:spPr>
          <a:xfrm>
            <a:off x="5122153" y="5146341"/>
            <a:ext cx="233346" cy="410678"/>
          </a:xfrm>
          <a:prstGeom prst="rect">
            <a:avLst/>
          </a:prstGeom>
        </p:spPr>
      </p:pic>
      <p:cxnSp>
        <p:nvCxnSpPr>
          <p:cNvPr id="28" name="Straight Arrow Connector 27"/>
          <p:cNvCxnSpPr/>
          <p:nvPr/>
        </p:nvCxnSpPr>
        <p:spPr>
          <a:xfrm flipV="1">
            <a:off x="6916734" y="3055017"/>
            <a:ext cx="0" cy="1848744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2"/>
          <a:stretch>
            <a:fillRect/>
          </a:stretch>
        </p:blipFill>
        <p:spPr>
          <a:xfrm>
            <a:off x="6627383" y="3640422"/>
            <a:ext cx="215891" cy="172291"/>
          </a:xfrm>
          <a:prstGeom prst="rect">
            <a:avLst/>
          </a:prstGeom>
        </p:spPr>
      </p:pic>
      <p:sp>
        <p:nvSpPr>
          <p:cNvPr id="30" name="Arrow: Up 29"/>
          <p:cNvSpPr/>
          <p:nvPr/>
        </p:nvSpPr>
        <p:spPr>
          <a:xfrm>
            <a:off x="4422899" y="3264102"/>
            <a:ext cx="1807024" cy="1478569"/>
          </a:xfrm>
          <a:prstGeom prst="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gradual</a:t>
            </a:r>
          </a:p>
          <a:p>
            <a:pPr algn="ctr"/>
            <a:r>
              <a:rPr lang="en-US" dirty="0"/>
              <a:t>lifting</a:t>
            </a:r>
            <a:endParaRPr lang="de-DE" dirty="0"/>
          </a:p>
        </p:txBody>
      </p:sp>
      <p:pic>
        <p:nvPicPr>
          <p:cNvPr id="41" name="Picture 40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3"/>
          <a:stretch>
            <a:fillRect/>
          </a:stretch>
        </p:blipFill>
        <p:spPr>
          <a:xfrm>
            <a:off x="5165876" y="5711888"/>
            <a:ext cx="1673727" cy="259539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4"/>
          <a:stretch>
            <a:fillRect/>
          </a:stretch>
        </p:blipFill>
        <p:spPr>
          <a:xfrm>
            <a:off x="3620153" y="6002519"/>
            <a:ext cx="4486866" cy="281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475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Connector 41"/>
          <p:cNvCxnSpPr/>
          <p:nvPr/>
        </p:nvCxnSpPr>
        <p:spPr>
          <a:xfrm>
            <a:off x="628650" y="4023360"/>
            <a:ext cx="78867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Abstracting Gradual Typing</a:t>
            </a:r>
            <a:endParaRPr lang="de-DE" dirty="0"/>
          </a:p>
        </p:txBody>
      </p:sp>
      <p:sp>
        <p:nvSpPr>
          <p:cNvPr id="12" name="TextBox 11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15</a:t>
            </a:fld>
            <a:endParaRPr lang="de-DE"/>
          </a:p>
        </p:txBody>
      </p:sp>
      <p:sp>
        <p:nvSpPr>
          <p:cNvPr id="11" name="TextBox 10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20" name="Arc 19"/>
          <p:cNvSpPr/>
          <p:nvPr/>
        </p:nvSpPr>
        <p:spPr>
          <a:xfrm>
            <a:off x="3612462" y="2520452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Arc 20"/>
          <p:cNvSpPr/>
          <p:nvPr/>
        </p:nvSpPr>
        <p:spPr>
          <a:xfrm>
            <a:off x="3612462" y="4982809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780321" y="3034105"/>
            <a:ext cx="0" cy="1904457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7116560" y="3091363"/>
            <a:ext cx="592872" cy="1788093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28650" y="2891308"/>
            <a:ext cx="18081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Gradual System</a:t>
            </a:r>
            <a:endParaRPr lang="de-DE" sz="2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28650" y="4738507"/>
            <a:ext cx="1564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Static System</a:t>
            </a:r>
            <a:endParaRPr lang="de-DE" sz="2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28650" y="1201651"/>
            <a:ext cx="4504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Ronald Garcia, Alison M. Clark, and </a:t>
            </a:r>
            <a:r>
              <a:rPr lang="en-US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Éric</a:t>
            </a:r>
            <a:r>
              <a:rPr lang="en-US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Tanter</a:t>
            </a:r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1" name="Picture 7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3620153" y="5093257"/>
            <a:ext cx="320337" cy="266240"/>
          </a:xfrm>
          <a:prstGeom prst="rect">
            <a:avLst/>
          </a:prstGeom>
        </p:spPr>
      </p:pic>
      <p:pic>
        <p:nvPicPr>
          <p:cNvPr id="70" name="Picture 6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3645552" y="2596399"/>
            <a:ext cx="276024" cy="314296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6806741" y="2586032"/>
            <a:ext cx="296181" cy="322072"/>
          </a:xfrm>
          <a:prstGeom prst="rect">
            <a:avLst/>
          </a:prstGeom>
        </p:spPr>
      </p:pic>
      <p:cxnSp>
        <p:nvCxnSpPr>
          <p:cNvPr id="74" name="Straight Arrow Connector 73"/>
          <p:cNvCxnSpPr/>
          <p:nvPr/>
        </p:nvCxnSpPr>
        <p:spPr>
          <a:xfrm flipV="1">
            <a:off x="6916734" y="3055017"/>
            <a:ext cx="0" cy="1848744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2" name="Picture 8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3519085" y="3640422"/>
            <a:ext cx="202136" cy="247888"/>
          </a:xfrm>
          <a:prstGeom prst="rect">
            <a:avLst/>
          </a:prstGeom>
        </p:spPr>
      </p:pic>
      <p:pic>
        <p:nvPicPr>
          <p:cNvPr id="84" name="Picture 8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1"/>
          <a:stretch>
            <a:fillRect/>
          </a:stretch>
        </p:blipFill>
        <p:spPr>
          <a:xfrm>
            <a:off x="6627383" y="3640422"/>
            <a:ext cx="215891" cy="172291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7427754" y="3602273"/>
            <a:ext cx="202136" cy="247888"/>
          </a:xfrm>
          <a:prstGeom prst="rect">
            <a:avLst/>
          </a:prstGeom>
        </p:spPr>
      </p:pic>
      <p:pic>
        <p:nvPicPr>
          <p:cNvPr id="90" name="Picture 89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2"/>
          <a:stretch>
            <a:fillRect/>
          </a:stretch>
        </p:blipFill>
        <p:spPr>
          <a:xfrm>
            <a:off x="6786904" y="5005290"/>
            <a:ext cx="1332499" cy="369131"/>
          </a:xfrm>
          <a:prstGeom prst="rect">
            <a:avLst/>
          </a:prstGeom>
        </p:spPr>
      </p:pic>
      <p:pic>
        <p:nvPicPr>
          <p:cNvPr id="101" name="Picture 100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3"/>
          <a:stretch>
            <a:fillRect/>
          </a:stretch>
        </p:blipFill>
        <p:spPr>
          <a:xfrm>
            <a:off x="5122153" y="5146341"/>
            <a:ext cx="233346" cy="410678"/>
          </a:xfrm>
          <a:prstGeom prst="rect">
            <a:avLst/>
          </a:prstGeom>
        </p:spPr>
      </p:pic>
      <p:pic>
        <p:nvPicPr>
          <p:cNvPr id="103" name="Picture 102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4"/>
          <a:stretch>
            <a:fillRect/>
          </a:stretch>
        </p:blipFill>
        <p:spPr>
          <a:xfrm>
            <a:off x="5198353" y="2655285"/>
            <a:ext cx="274305" cy="461955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5"/>
          <a:stretch>
            <a:fillRect/>
          </a:stretch>
        </p:blipFill>
        <p:spPr>
          <a:xfrm>
            <a:off x="788057" y="3312082"/>
            <a:ext cx="1648718" cy="63230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6"/>
          <a:stretch>
            <a:fillRect/>
          </a:stretch>
        </p:blipFill>
        <p:spPr>
          <a:xfrm>
            <a:off x="5165876" y="2076656"/>
            <a:ext cx="965245" cy="324346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7"/>
          <a:stretch>
            <a:fillRect/>
          </a:stretch>
        </p:blipFill>
        <p:spPr>
          <a:xfrm>
            <a:off x="5165875" y="1702096"/>
            <a:ext cx="1676687" cy="323337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28"/>
          <a:stretch>
            <a:fillRect/>
          </a:stretch>
        </p:blipFill>
        <p:spPr>
          <a:xfrm>
            <a:off x="5165876" y="5711888"/>
            <a:ext cx="1673727" cy="259539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29"/>
          <a:stretch>
            <a:fillRect/>
          </a:stretch>
        </p:blipFill>
        <p:spPr>
          <a:xfrm>
            <a:off x="3620153" y="6002519"/>
            <a:ext cx="4486866" cy="281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600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Connector 41"/>
          <p:cNvCxnSpPr/>
          <p:nvPr/>
        </p:nvCxnSpPr>
        <p:spPr>
          <a:xfrm>
            <a:off x="628650" y="4023360"/>
            <a:ext cx="78867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Abstracting Gradual Typing</a:t>
            </a:r>
            <a:endParaRPr lang="de-DE" dirty="0"/>
          </a:p>
        </p:txBody>
      </p:sp>
      <p:sp>
        <p:nvSpPr>
          <p:cNvPr id="12" name="TextBox 11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16</a:t>
            </a:fld>
            <a:endParaRPr lang="de-DE"/>
          </a:p>
        </p:txBody>
      </p:sp>
      <p:sp>
        <p:nvSpPr>
          <p:cNvPr id="11" name="TextBox 10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20" name="Arc 19"/>
          <p:cNvSpPr/>
          <p:nvPr/>
        </p:nvSpPr>
        <p:spPr>
          <a:xfrm>
            <a:off x="3612462" y="2520452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Arc 20"/>
          <p:cNvSpPr/>
          <p:nvPr/>
        </p:nvSpPr>
        <p:spPr>
          <a:xfrm>
            <a:off x="3612462" y="4982809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780321" y="3034105"/>
            <a:ext cx="0" cy="1904457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7116560" y="3091363"/>
            <a:ext cx="592872" cy="1788093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28650" y="2891308"/>
            <a:ext cx="18081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Gradual System</a:t>
            </a:r>
            <a:endParaRPr lang="de-DE" sz="2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28650" y="4738507"/>
            <a:ext cx="1564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Static System</a:t>
            </a:r>
            <a:endParaRPr lang="de-DE" sz="2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28650" y="1201651"/>
            <a:ext cx="4504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Ronald Garcia, Alison M. Clark, and </a:t>
            </a:r>
            <a:r>
              <a:rPr lang="en-US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Éric</a:t>
            </a:r>
            <a:r>
              <a:rPr lang="en-US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Tanter</a:t>
            </a:r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3510426" y="5020106"/>
            <a:ext cx="515387" cy="36024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3700417" y="2669552"/>
            <a:ext cx="189741" cy="16726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6806741" y="2586033"/>
            <a:ext cx="1233408" cy="236967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3519085" y="3640422"/>
            <a:ext cx="202136" cy="247888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7427754" y="3602273"/>
            <a:ext cx="202136" cy="24788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6687597" y="5009428"/>
            <a:ext cx="1580167" cy="157780"/>
          </a:xfrm>
          <a:prstGeom prst="rect">
            <a:avLst/>
          </a:prstGeom>
        </p:spPr>
      </p:pic>
      <p:pic>
        <p:nvPicPr>
          <p:cNvPr id="101" name="Picture 100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1"/>
          <a:stretch>
            <a:fillRect/>
          </a:stretch>
        </p:blipFill>
        <p:spPr>
          <a:xfrm>
            <a:off x="5122153" y="5146341"/>
            <a:ext cx="233346" cy="410678"/>
          </a:xfrm>
          <a:prstGeom prst="rect">
            <a:avLst/>
          </a:prstGeom>
        </p:spPr>
      </p:pic>
      <p:pic>
        <p:nvPicPr>
          <p:cNvPr id="103" name="Picture 102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2"/>
          <a:stretch>
            <a:fillRect/>
          </a:stretch>
        </p:blipFill>
        <p:spPr>
          <a:xfrm>
            <a:off x="5198353" y="2655285"/>
            <a:ext cx="274305" cy="461955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3"/>
          <a:stretch>
            <a:fillRect/>
          </a:stretch>
        </p:blipFill>
        <p:spPr>
          <a:xfrm>
            <a:off x="788057" y="3312082"/>
            <a:ext cx="1648718" cy="63230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4"/>
          <a:stretch>
            <a:fillRect/>
          </a:stretch>
        </p:blipFill>
        <p:spPr>
          <a:xfrm>
            <a:off x="5165876" y="2076656"/>
            <a:ext cx="965245" cy="324346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5"/>
          <a:stretch>
            <a:fillRect/>
          </a:stretch>
        </p:blipFill>
        <p:spPr>
          <a:xfrm>
            <a:off x="5165875" y="1702096"/>
            <a:ext cx="1676687" cy="323337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6"/>
          <a:stretch>
            <a:fillRect/>
          </a:stretch>
        </p:blipFill>
        <p:spPr>
          <a:xfrm>
            <a:off x="5165876" y="5711888"/>
            <a:ext cx="1673727" cy="259539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27"/>
          <a:stretch>
            <a:fillRect/>
          </a:stretch>
        </p:blipFill>
        <p:spPr>
          <a:xfrm>
            <a:off x="3620153" y="6002519"/>
            <a:ext cx="4486866" cy="281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092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Connector 41"/>
          <p:cNvCxnSpPr/>
          <p:nvPr/>
        </p:nvCxnSpPr>
        <p:spPr>
          <a:xfrm>
            <a:off x="628650" y="4023360"/>
            <a:ext cx="78867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Abstracting Gradual Typing</a:t>
            </a:r>
            <a:endParaRPr lang="de-DE" dirty="0"/>
          </a:p>
        </p:txBody>
      </p:sp>
      <p:sp>
        <p:nvSpPr>
          <p:cNvPr id="12" name="TextBox 11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17</a:t>
            </a:fld>
            <a:endParaRPr lang="de-DE"/>
          </a:p>
        </p:txBody>
      </p:sp>
      <p:sp>
        <p:nvSpPr>
          <p:cNvPr id="11" name="TextBox 10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20" name="Arc 19"/>
          <p:cNvSpPr/>
          <p:nvPr/>
        </p:nvSpPr>
        <p:spPr>
          <a:xfrm>
            <a:off x="3612462" y="2520452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Arc 20"/>
          <p:cNvSpPr/>
          <p:nvPr/>
        </p:nvSpPr>
        <p:spPr>
          <a:xfrm>
            <a:off x="3612462" y="4982809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780321" y="3034105"/>
            <a:ext cx="0" cy="1904457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7116560" y="3091363"/>
            <a:ext cx="592872" cy="1788093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28650" y="2891308"/>
            <a:ext cx="18081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Gradual System</a:t>
            </a:r>
            <a:endParaRPr lang="de-DE" sz="2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28650" y="4738507"/>
            <a:ext cx="1564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Static System</a:t>
            </a:r>
            <a:endParaRPr lang="de-DE" sz="2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28650" y="1201651"/>
            <a:ext cx="4504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Ronald Garcia, Alison M. Clark, and </a:t>
            </a:r>
            <a:r>
              <a:rPr lang="en-US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Éric</a:t>
            </a:r>
            <a:r>
              <a:rPr lang="en-US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Tanter</a:t>
            </a:r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3060783" y="4988370"/>
            <a:ext cx="916603" cy="22161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3736993" y="2632977"/>
            <a:ext cx="161260" cy="23692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6916469" y="2586033"/>
            <a:ext cx="161272" cy="238496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3519085" y="3640422"/>
            <a:ext cx="202136" cy="247888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7427754" y="3602273"/>
            <a:ext cx="202136" cy="24788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6803027" y="4990061"/>
            <a:ext cx="1458300" cy="236992"/>
          </a:xfrm>
          <a:prstGeom prst="rect">
            <a:avLst/>
          </a:prstGeom>
        </p:spPr>
      </p:pic>
      <p:pic>
        <p:nvPicPr>
          <p:cNvPr id="101" name="Picture 100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5122153" y="5146341"/>
            <a:ext cx="233346" cy="410678"/>
          </a:xfrm>
          <a:prstGeom prst="rect">
            <a:avLst/>
          </a:prstGeom>
        </p:spPr>
      </p:pic>
      <p:pic>
        <p:nvPicPr>
          <p:cNvPr id="103" name="Picture 102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1"/>
          <a:stretch>
            <a:fillRect/>
          </a:stretch>
        </p:blipFill>
        <p:spPr>
          <a:xfrm>
            <a:off x="5198353" y="2655285"/>
            <a:ext cx="274305" cy="461955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2"/>
          <a:stretch>
            <a:fillRect/>
          </a:stretch>
        </p:blipFill>
        <p:spPr>
          <a:xfrm>
            <a:off x="788057" y="3312082"/>
            <a:ext cx="1648718" cy="63230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3"/>
          <a:stretch>
            <a:fillRect/>
          </a:stretch>
        </p:blipFill>
        <p:spPr>
          <a:xfrm>
            <a:off x="5165876" y="2076656"/>
            <a:ext cx="965245" cy="324346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4"/>
          <a:stretch>
            <a:fillRect/>
          </a:stretch>
        </p:blipFill>
        <p:spPr>
          <a:xfrm>
            <a:off x="5165875" y="1702096"/>
            <a:ext cx="1676687" cy="323337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5"/>
          <a:stretch>
            <a:fillRect/>
          </a:stretch>
        </p:blipFill>
        <p:spPr>
          <a:xfrm>
            <a:off x="5165876" y="5711888"/>
            <a:ext cx="1673727" cy="259539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26"/>
          <a:stretch>
            <a:fillRect/>
          </a:stretch>
        </p:blipFill>
        <p:spPr>
          <a:xfrm>
            <a:off x="3620153" y="6002519"/>
            <a:ext cx="4486866" cy="281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341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does this relate to Verification?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18</a:t>
            </a:fld>
            <a:endParaRPr lang="de-DE" dirty="0"/>
          </a:p>
        </p:txBody>
      </p:sp>
      <p:sp>
        <p:nvSpPr>
          <p:cNvPr id="7" name="TextBox 6"/>
          <p:cNvSpPr txBox="1"/>
          <p:nvPr/>
        </p:nvSpPr>
        <p:spPr>
          <a:xfrm>
            <a:off x="762000" y="1649863"/>
            <a:ext cx="7620000" cy="22467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getFour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requires</a:t>
            </a:r>
            <a:r>
              <a:rPr lang="en-US" sz="2000" dirty="0">
                <a:latin typeface="Consolas" panose="020B0609020204030204" pitchFamily="49" charset="0"/>
              </a:rPr>
              <a:t> ?;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haven't figured that one out, yet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ensures</a:t>
            </a:r>
            <a:r>
              <a:rPr lang="en-US" sz="2000" dirty="0">
                <a:latin typeface="Consolas" panose="020B0609020204030204" pitchFamily="49" charset="0"/>
              </a:rPr>
              <a:t>  result = 4;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 = 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 + 1;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de-DE" sz="2000" dirty="0">
              <a:latin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64026" y="4411529"/>
            <a:ext cx="5665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Types</a:t>
            </a:r>
            <a:r>
              <a:rPr lang="en-US" dirty="0"/>
              <a:t> restrict, which </a:t>
            </a:r>
            <a:r>
              <a:rPr lang="en-US" b="1" dirty="0"/>
              <a:t>values</a:t>
            </a:r>
            <a:r>
              <a:rPr lang="en-US" dirty="0"/>
              <a:t> are valid for a certain variable </a:t>
            </a:r>
            <a:endParaRPr lang="de-DE" dirty="0"/>
          </a:p>
        </p:txBody>
      </p:sp>
      <p:sp>
        <p:nvSpPr>
          <p:cNvPr id="10" name="TextBox 9"/>
          <p:cNvSpPr txBox="1"/>
          <p:nvPr/>
        </p:nvSpPr>
        <p:spPr>
          <a:xfrm>
            <a:off x="664026" y="4979789"/>
            <a:ext cx="8197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Formulas</a:t>
            </a:r>
            <a:r>
              <a:rPr lang="en-US" dirty="0"/>
              <a:t> restrict, which </a:t>
            </a:r>
            <a:r>
              <a:rPr lang="en-US" b="1" dirty="0"/>
              <a:t>program states </a:t>
            </a:r>
            <a:r>
              <a:rPr lang="en-US" dirty="0"/>
              <a:t>are valid for a certain point during execution </a:t>
            </a:r>
            <a:endParaRPr lang="de-DE" dirty="0"/>
          </a:p>
        </p:txBody>
      </p:sp>
      <p:sp>
        <p:nvSpPr>
          <p:cNvPr id="11" name="Arc 10"/>
          <p:cNvSpPr/>
          <p:nvPr/>
        </p:nvSpPr>
        <p:spPr>
          <a:xfrm>
            <a:off x="-457199" y="1951812"/>
            <a:ext cx="4278086" cy="1694751"/>
          </a:xfrm>
          <a:prstGeom prst="arc">
            <a:avLst>
              <a:gd name="adj1" fmla="val 21406356"/>
              <a:gd name="adj2" fmla="val 5838935"/>
            </a:avLst>
          </a:prstGeom>
          <a:ln w="9525">
            <a:solidFill>
              <a:schemeClr val="tx1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Arc 11"/>
          <p:cNvSpPr/>
          <p:nvPr/>
        </p:nvSpPr>
        <p:spPr>
          <a:xfrm>
            <a:off x="-1387929" y="1339962"/>
            <a:ext cx="4073979" cy="1672443"/>
          </a:xfrm>
          <a:prstGeom prst="arc">
            <a:avLst>
              <a:gd name="adj1" fmla="val 236102"/>
              <a:gd name="adj2" fmla="val 2282065"/>
            </a:avLst>
          </a:prstGeom>
          <a:ln w="9525">
            <a:solidFill>
              <a:schemeClr val="tx1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6851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  <p:bldP spid="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Connector 41"/>
          <p:cNvCxnSpPr/>
          <p:nvPr/>
        </p:nvCxnSpPr>
        <p:spPr>
          <a:xfrm>
            <a:off x="628650" y="4023360"/>
            <a:ext cx="78867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Abstracting Gradual Typing</a:t>
            </a:r>
            <a:endParaRPr lang="de-DE" dirty="0"/>
          </a:p>
        </p:txBody>
      </p:sp>
      <p:sp>
        <p:nvSpPr>
          <p:cNvPr id="12" name="TextBox 11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19</a:t>
            </a:fld>
            <a:endParaRPr lang="de-DE"/>
          </a:p>
        </p:txBody>
      </p:sp>
      <p:sp>
        <p:nvSpPr>
          <p:cNvPr id="11" name="TextBox 10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20" name="Arc 19"/>
          <p:cNvSpPr/>
          <p:nvPr/>
        </p:nvSpPr>
        <p:spPr>
          <a:xfrm>
            <a:off x="3612462" y="2520452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Arc 20"/>
          <p:cNvSpPr/>
          <p:nvPr/>
        </p:nvSpPr>
        <p:spPr>
          <a:xfrm>
            <a:off x="3612462" y="4982809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780321" y="3034105"/>
            <a:ext cx="0" cy="1904457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7116560" y="3091363"/>
            <a:ext cx="592872" cy="1788093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28650" y="2891308"/>
            <a:ext cx="18081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Gradual System</a:t>
            </a:r>
            <a:endParaRPr lang="de-DE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28650" y="4738507"/>
            <a:ext cx="1564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Static System</a:t>
            </a:r>
            <a:endParaRPr lang="de-DE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28650" y="1201651"/>
            <a:ext cx="4504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Ronald Garcia, Alison M. Clark, and </a:t>
            </a:r>
            <a:r>
              <a:rPr lang="en-US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Éric</a:t>
            </a:r>
            <a:r>
              <a:rPr lang="en-US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Tanter</a:t>
            </a:r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1" name="Picture 7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3620153" y="5093257"/>
            <a:ext cx="320337" cy="266240"/>
          </a:xfrm>
          <a:prstGeom prst="rect">
            <a:avLst/>
          </a:prstGeom>
        </p:spPr>
      </p:pic>
      <p:pic>
        <p:nvPicPr>
          <p:cNvPr id="70" name="Picture 6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3645552" y="2596399"/>
            <a:ext cx="276024" cy="314296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6806741" y="2586032"/>
            <a:ext cx="296181" cy="322072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3519085" y="3640422"/>
            <a:ext cx="202136" cy="247888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7427754" y="3602273"/>
            <a:ext cx="202136" cy="247888"/>
          </a:xfrm>
          <a:prstGeom prst="rect">
            <a:avLst/>
          </a:prstGeom>
        </p:spPr>
      </p:pic>
      <p:pic>
        <p:nvPicPr>
          <p:cNvPr id="90" name="Picture 89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6786904" y="5005290"/>
            <a:ext cx="1332499" cy="369131"/>
          </a:xfrm>
          <a:prstGeom prst="rect">
            <a:avLst/>
          </a:prstGeom>
        </p:spPr>
      </p:pic>
      <p:pic>
        <p:nvPicPr>
          <p:cNvPr id="101" name="Picture 100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5122153" y="5146341"/>
            <a:ext cx="233346" cy="410678"/>
          </a:xfrm>
          <a:prstGeom prst="rect">
            <a:avLst/>
          </a:prstGeom>
        </p:spPr>
      </p:pic>
      <p:pic>
        <p:nvPicPr>
          <p:cNvPr id="103" name="Picture 102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5198353" y="2655285"/>
            <a:ext cx="274305" cy="461955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788052" y="3312082"/>
            <a:ext cx="1404809" cy="275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289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96683"/>
            <a:ext cx="7772400" cy="105695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Gradual Verification</a:t>
            </a:r>
            <a:endParaRPr lang="de-DE" dirty="0"/>
          </a:p>
        </p:txBody>
      </p:sp>
      <p:sp>
        <p:nvSpPr>
          <p:cNvPr id="9" name="TextBox 8"/>
          <p:cNvSpPr txBox="1"/>
          <p:nvPr/>
        </p:nvSpPr>
        <p:spPr>
          <a:xfrm>
            <a:off x="685800" y="3529669"/>
            <a:ext cx="7620000" cy="22467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getFour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requires</a:t>
            </a:r>
            <a:r>
              <a:rPr lang="en-US" sz="2000" dirty="0">
                <a:latin typeface="Consolas" panose="020B0609020204030204" pitchFamily="49" charset="0"/>
              </a:rPr>
              <a:t> ?;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haven't figured that one out, yet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ensures</a:t>
            </a:r>
            <a:r>
              <a:rPr lang="en-US" sz="2000" dirty="0">
                <a:latin typeface="Consolas" panose="020B0609020204030204" pitchFamily="49" charset="0"/>
              </a:rPr>
              <a:t>  result = 4;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 = 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 + 1;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de-DE" sz="2000" dirty="0">
              <a:latin typeface="Consolas" panose="020B0609020204030204" pitchFamily="49" charset="0"/>
            </a:endParaRPr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731520" y="2412534"/>
            <a:ext cx="7528560" cy="57912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(with Implicit Dynamic Frames)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1020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Connector 41"/>
          <p:cNvCxnSpPr/>
          <p:nvPr/>
        </p:nvCxnSpPr>
        <p:spPr>
          <a:xfrm>
            <a:off x="628650" y="4023360"/>
            <a:ext cx="78867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Abstracting Gradual Typing</a:t>
            </a:r>
            <a:endParaRPr lang="de-DE" dirty="0"/>
          </a:p>
        </p:txBody>
      </p:sp>
      <p:sp>
        <p:nvSpPr>
          <p:cNvPr id="12" name="TextBox 11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20</a:t>
            </a:fld>
            <a:endParaRPr lang="de-DE"/>
          </a:p>
        </p:txBody>
      </p:sp>
      <p:sp>
        <p:nvSpPr>
          <p:cNvPr id="11" name="TextBox 10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20" name="Arc 19"/>
          <p:cNvSpPr/>
          <p:nvPr/>
        </p:nvSpPr>
        <p:spPr>
          <a:xfrm>
            <a:off x="3612462" y="2520452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Arc 20"/>
          <p:cNvSpPr/>
          <p:nvPr/>
        </p:nvSpPr>
        <p:spPr>
          <a:xfrm>
            <a:off x="3612462" y="4982809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780321" y="3034105"/>
            <a:ext cx="0" cy="1904457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7116560" y="3091363"/>
            <a:ext cx="592872" cy="1788093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28650" y="2891308"/>
            <a:ext cx="18081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Gradual System</a:t>
            </a:r>
            <a:endParaRPr lang="de-DE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28650" y="4738507"/>
            <a:ext cx="1564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Static System</a:t>
            </a:r>
            <a:endParaRPr lang="de-DE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28650" y="1201651"/>
            <a:ext cx="4504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Ronald Garcia, Alison M. Clark, and </a:t>
            </a:r>
            <a:r>
              <a:rPr lang="en-US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Éric</a:t>
            </a:r>
            <a:r>
              <a:rPr lang="en-US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Tanter</a:t>
            </a:r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3571166" y="5060599"/>
            <a:ext cx="379988" cy="39063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3629223" y="2498425"/>
            <a:ext cx="373486" cy="45804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6813445" y="2420597"/>
            <a:ext cx="392233" cy="469376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3519085" y="3640422"/>
            <a:ext cx="202136" cy="247888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7427754" y="3602273"/>
            <a:ext cx="202136" cy="24788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6776967" y="4938562"/>
            <a:ext cx="1464919" cy="492634"/>
          </a:xfrm>
          <a:prstGeom prst="rect">
            <a:avLst/>
          </a:prstGeom>
        </p:spPr>
      </p:pic>
      <p:pic>
        <p:nvPicPr>
          <p:cNvPr id="101" name="Picture 100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5122153" y="5146341"/>
            <a:ext cx="233346" cy="410678"/>
          </a:xfrm>
          <a:prstGeom prst="rect">
            <a:avLst/>
          </a:prstGeom>
        </p:spPr>
      </p:pic>
      <p:pic>
        <p:nvPicPr>
          <p:cNvPr id="103" name="Picture 102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5198353" y="2655285"/>
            <a:ext cx="274305" cy="46195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788052" y="3312082"/>
            <a:ext cx="1422527" cy="34261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238826" y="1036388"/>
            <a:ext cx="275575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latin typeface="+mj-lt"/>
                <a:ea typeface="+mj-ea"/>
                <a:cs typeface="+mj-cs"/>
              </a:rPr>
              <a:t>Verification</a:t>
            </a:r>
            <a:endParaRPr lang="de-DE" sz="4400" dirty="0">
              <a:latin typeface="+mj-lt"/>
              <a:ea typeface="+mj-ea"/>
              <a:cs typeface="+mj-cs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5238826" y="907825"/>
            <a:ext cx="1604448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5910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Connector 41"/>
          <p:cNvCxnSpPr/>
          <p:nvPr/>
        </p:nvCxnSpPr>
        <p:spPr>
          <a:xfrm>
            <a:off x="628650" y="4023360"/>
            <a:ext cx="78867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Abstracting Gradual Typing</a:t>
            </a:r>
            <a:endParaRPr lang="de-DE" dirty="0"/>
          </a:p>
        </p:txBody>
      </p:sp>
      <p:sp>
        <p:nvSpPr>
          <p:cNvPr id="12" name="TextBox 11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21</a:t>
            </a:fld>
            <a:endParaRPr lang="de-DE"/>
          </a:p>
        </p:txBody>
      </p:sp>
      <p:sp>
        <p:nvSpPr>
          <p:cNvPr id="11" name="TextBox 10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20" name="Arc 19"/>
          <p:cNvSpPr/>
          <p:nvPr/>
        </p:nvSpPr>
        <p:spPr>
          <a:xfrm>
            <a:off x="3612462" y="2520452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Arc 20"/>
          <p:cNvSpPr/>
          <p:nvPr/>
        </p:nvSpPr>
        <p:spPr>
          <a:xfrm>
            <a:off x="3612462" y="4982809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780321" y="3034105"/>
            <a:ext cx="0" cy="1904457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7116560" y="3091363"/>
            <a:ext cx="592872" cy="1788093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28650" y="2891308"/>
            <a:ext cx="18081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Gradual System</a:t>
            </a:r>
            <a:endParaRPr lang="de-DE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28650" y="4738507"/>
            <a:ext cx="1564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Static System</a:t>
            </a:r>
            <a:endParaRPr lang="de-DE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28650" y="1201651"/>
            <a:ext cx="4504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Ronald Garcia, Alison M. Clark, and </a:t>
            </a:r>
            <a:r>
              <a:rPr lang="en-US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Éric</a:t>
            </a:r>
            <a:r>
              <a:rPr lang="en-US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Tanter</a:t>
            </a:r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3571166" y="5060599"/>
            <a:ext cx="379988" cy="39063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3629223" y="2498425"/>
            <a:ext cx="373486" cy="45804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6813445" y="2420597"/>
            <a:ext cx="392233" cy="469376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3519085" y="3640422"/>
            <a:ext cx="202136" cy="247888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7427754" y="3602273"/>
            <a:ext cx="202136" cy="24788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6776967" y="4938562"/>
            <a:ext cx="1464919" cy="492634"/>
          </a:xfrm>
          <a:prstGeom prst="rect">
            <a:avLst/>
          </a:prstGeom>
        </p:spPr>
      </p:pic>
      <p:pic>
        <p:nvPicPr>
          <p:cNvPr id="101" name="Picture 100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1"/>
          <a:stretch>
            <a:fillRect/>
          </a:stretch>
        </p:blipFill>
        <p:spPr>
          <a:xfrm>
            <a:off x="5122153" y="5146341"/>
            <a:ext cx="233346" cy="410678"/>
          </a:xfrm>
          <a:prstGeom prst="rect">
            <a:avLst/>
          </a:prstGeom>
        </p:spPr>
      </p:pic>
      <p:pic>
        <p:nvPicPr>
          <p:cNvPr id="103" name="Picture 102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2"/>
          <a:stretch>
            <a:fillRect/>
          </a:stretch>
        </p:blipFill>
        <p:spPr>
          <a:xfrm>
            <a:off x="5198353" y="2655285"/>
            <a:ext cx="274305" cy="46195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3"/>
          <a:stretch>
            <a:fillRect/>
          </a:stretch>
        </p:blipFill>
        <p:spPr>
          <a:xfrm>
            <a:off x="788052" y="3312082"/>
            <a:ext cx="1422527" cy="34261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238826" y="1036388"/>
            <a:ext cx="275575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latin typeface="+mj-lt"/>
                <a:ea typeface="+mj-ea"/>
                <a:cs typeface="+mj-cs"/>
              </a:rPr>
              <a:t>Verification</a:t>
            </a:r>
            <a:endParaRPr lang="de-DE" sz="4400" dirty="0">
              <a:latin typeface="+mj-lt"/>
              <a:ea typeface="+mj-ea"/>
              <a:cs typeface="+mj-cs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5238826" y="907825"/>
            <a:ext cx="1604448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7" name="Picture 26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4"/>
          <a:stretch>
            <a:fillRect/>
          </a:stretch>
        </p:blipFill>
        <p:spPr>
          <a:xfrm>
            <a:off x="5165876" y="2076656"/>
            <a:ext cx="965245" cy="32434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5"/>
          <a:stretch>
            <a:fillRect/>
          </a:stretch>
        </p:blipFill>
        <p:spPr>
          <a:xfrm>
            <a:off x="5165875" y="1702096"/>
            <a:ext cx="2397236" cy="32434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6"/>
          <a:stretch>
            <a:fillRect/>
          </a:stretch>
        </p:blipFill>
        <p:spPr>
          <a:xfrm>
            <a:off x="5165877" y="5711889"/>
            <a:ext cx="2393003" cy="260553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27"/>
          <a:stretch>
            <a:fillRect/>
          </a:stretch>
        </p:blipFill>
        <p:spPr>
          <a:xfrm>
            <a:off x="5160036" y="6023324"/>
            <a:ext cx="2735459" cy="283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208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Connector 41"/>
          <p:cNvCxnSpPr/>
          <p:nvPr/>
        </p:nvCxnSpPr>
        <p:spPr>
          <a:xfrm>
            <a:off x="628650" y="4023360"/>
            <a:ext cx="78867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Abstracting Gradual Typing</a:t>
            </a:r>
            <a:endParaRPr lang="de-DE" dirty="0"/>
          </a:p>
        </p:txBody>
      </p:sp>
      <p:sp>
        <p:nvSpPr>
          <p:cNvPr id="12" name="TextBox 11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22</a:t>
            </a:fld>
            <a:endParaRPr lang="de-DE"/>
          </a:p>
        </p:txBody>
      </p:sp>
      <p:sp>
        <p:nvSpPr>
          <p:cNvPr id="11" name="TextBox 10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20" name="Arc 19"/>
          <p:cNvSpPr/>
          <p:nvPr/>
        </p:nvSpPr>
        <p:spPr>
          <a:xfrm>
            <a:off x="3612462" y="2520452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Arc 20"/>
          <p:cNvSpPr/>
          <p:nvPr/>
        </p:nvSpPr>
        <p:spPr>
          <a:xfrm>
            <a:off x="3612462" y="4982809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780321" y="3034105"/>
            <a:ext cx="0" cy="1904457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7116560" y="3091363"/>
            <a:ext cx="592872" cy="1788093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28650" y="2891308"/>
            <a:ext cx="18081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Gradual System</a:t>
            </a:r>
            <a:endParaRPr lang="de-DE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28650" y="4738507"/>
            <a:ext cx="1564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Static System</a:t>
            </a:r>
            <a:endParaRPr lang="de-DE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28650" y="1201651"/>
            <a:ext cx="4504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Ronald Garcia, Alison M. Clark, and </a:t>
            </a:r>
            <a:r>
              <a:rPr lang="en-US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Éric</a:t>
            </a:r>
            <a:r>
              <a:rPr lang="en-US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Tanter</a:t>
            </a:r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3571166" y="5060599"/>
            <a:ext cx="379988" cy="39063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3629223" y="2498425"/>
            <a:ext cx="373486" cy="45804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6813445" y="2420597"/>
            <a:ext cx="392233" cy="469376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3519085" y="3640422"/>
            <a:ext cx="202136" cy="247888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7427754" y="3602273"/>
            <a:ext cx="202136" cy="24788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6776967" y="4938562"/>
            <a:ext cx="1464919" cy="492634"/>
          </a:xfrm>
          <a:prstGeom prst="rect">
            <a:avLst/>
          </a:prstGeom>
        </p:spPr>
      </p:pic>
      <p:pic>
        <p:nvPicPr>
          <p:cNvPr id="101" name="Picture 100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1"/>
          <a:stretch>
            <a:fillRect/>
          </a:stretch>
        </p:blipFill>
        <p:spPr>
          <a:xfrm>
            <a:off x="5122153" y="5146341"/>
            <a:ext cx="233346" cy="410678"/>
          </a:xfrm>
          <a:prstGeom prst="rect">
            <a:avLst/>
          </a:prstGeom>
        </p:spPr>
      </p:pic>
      <p:pic>
        <p:nvPicPr>
          <p:cNvPr id="103" name="Picture 102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2"/>
          <a:stretch>
            <a:fillRect/>
          </a:stretch>
        </p:blipFill>
        <p:spPr>
          <a:xfrm>
            <a:off x="5198353" y="2655285"/>
            <a:ext cx="274305" cy="46195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3"/>
          <a:stretch>
            <a:fillRect/>
          </a:stretch>
        </p:blipFill>
        <p:spPr>
          <a:xfrm>
            <a:off x="788053" y="3312083"/>
            <a:ext cx="2079681" cy="34368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238826" y="1036388"/>
            <a:ext cx="275575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latin typeface="+mj-lt"/>
                <a:ea typeface="+mj-ea"/>
                <a:cs typeface="+mj-cs"/>
              </a:rPr>
              <a:t>Verification</a:t>
            </a:r>
            <a:endParaRPr lang="de-DE" sz="4400" dirty="0">
              <a:latin typeface="+mj-lt"/>
              <a:ea typeface="+mj-ea"/>
              <a:cs typeface="+mj-cs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5238826" y="907825"/>
            <a:ext cx="1604448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2" name="Picture 21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4"/>
          <a:stretch>
            <a:fillRect/>
          </a:stretch>
        </p:blipFill>
        <p:spPr>
          <a:xfrm>
            <a:off x="5165876" y="2076655"/>
            <a:ext cx="3642288" cy="3263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5"/>
          <a:stretch>
            <a:fillRect/>
          </a:stretch>
        </p:blipFill>
        <p:spPr>
          <a:xfrm>
            <a:off x="5165875" y="1702096"/>
            <a:ext cx="2397236" cy="32434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6"/>
          <a:stretch>
            <a:fillRect/>
          </a:stretch>
        </p:blipFill>
        <p:spPr>
          <a:xfrm>
            <a:off x="5165877" y="5711889"/>
            <a:ext cx="2393003" cy="260553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27"/>
          <a:stretch>
            <a:fillRect/>
          </a:stretch>
        </p:blipFill>
        <p:spPr>
          <a:xfrm>
            <a:off x="5160036" y="6023324"/>
            <a:ext cx="2735459" cy="283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355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Gradualization – Overview  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23</a:t>
            </a:fld>
            <a:endParaRPr lang="de-DE"/>
          </a:p>
        </p:txBody>
      </p:sp>
      <p:sp>
        <p:nvSpPr>
          <p:cNvPr id="5" name="Slide Number Placeholder 47"/>
          <p:cNvSpPr txBox="1">
            <a:spLocks/>
          </p:cNvSpPr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D1E2128-C21B-4EB1-981D-3510C88AFE4A}" type="slidenum">
              <a:rPr lang="de-DE" smtClean="0"/>
              <a:pPr/>
              <a:t>23</a:t>
            </a:fld>
            <a:endParaRPr lang="de-DE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4114" y="1661153"/>
            <a:ext cx="2471236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" y="1661153"/>
            <a:ext cx="2471235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sp>
        <p:nvSpPr>
          <p:cNvPr id="8" name="Arrow: Right 7"/>
          <p:cNvSpPr/>
          <p:nvPr/>
        </p:nvSpPr>
        <p:spPr>
          <a:xfrm>
            <a:off x="3554436" y="3229538"/>
            <a:ext cx="2035128" cy="139326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Box 8"/>
          <p:cNvSpPr txBox="1"/>
          <p:nvPr/>
        </p:nvSpPr>
        <p:spPr>
          <a:xfrm>
            <a:off x="3718039" y="3745208"/>
            <a:ext cx="1546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Gradualization</a:t>
            </a:r>
            <a:endParaRPr lang="de-DE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26159508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Gradualization – Starting Point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24</a:t>
            </a:fld>
            <a:endParaRPr lang="de-DE"/>
          </a:p>
        </p:txBody>
      </p:sp>
      <p:sp>
        <p:nvSpPr>
          <p:cNvPr id="5" name="Slide Number Placeholder 47"/>
          <p:cNvSpPr txBox="1">
            <a:spLocks/>
          </p:cNvSpPr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D1E2128-C21B-4EB1-981D-3510C88AFE4A}" type="slidenum">
              <a:rPr lang="de-DE" smtClean="0"/>
              <a:pPr/>
              <a:t>24</a:t>
            </a:fld>
            <a:endParaRPr lang="de-DE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8650" y="1661153"/>
            <a:ext cx="2471235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pic>
        <p:nvPicPr>
          <p:cNvPr id="29" name="Picture 2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3615691" y="2043365"/>
            <a:ext cx="5022458" cy="607407"/>
          </a:xfrm>
          <a:prstGeom prst="rect">
            <a:avLst/>
          </a:prstGeom>
        </p:spPr>
      </p:pic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93699" y="1436915"/>
            <a:ext cx="2927351" cy="2456212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7" name="Group 26"/>
          <p:cNvGrpSpPr/>
          <p:nvPr/>
        </p:nvGrpSpPr>
        <p:grpSpPr>
          <a:xfrm>
            <a:off x="3438679" y="3479261"/>
            <a:ext cx="5587999" cy="1409457"/>
            <a:chOff x="3438679" y="3479261"/>
            <a:chExt cx="5587999" cy="1409457"/>
          </a:xfrm>
        </p:grpSpPr>
        <p:pic>
          <p:nvPicPr>
            <p:cNvPr id="18" name="Picture 17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8"/>
            <a:stretch>
              <a:fillRect/>
            </a:stretch>
          </p:blipFill>
          <p:spPr>
            <a:xfrm>
              <a:off x="3615691" y="3479261"/>
              <a:ext cx="2829409" cy="278248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9"/>
            <a:stretch>
              <a:fillRect/>
            </a:stretch>
          </p:blipFill>
          <p:spPr>
            <a:xfrm>
              <a:off x="3615691" y="3893127"/>
              <a:ext cx="5233976" cy="282701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>
            <a:xfrm>
              <a:off x="3438679" y="3812970"/>
              <a:ext cx="5587999" cy="1075748"/>
            </a:xfrm>
            <a:prstGeom prst="rect">
              <a:avLst/>
            </a:prstGeom>
            <a:solidFill>
              <a:srgbClr val="FFFFFF">
                <a:alpha val="4588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745739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Gradualization – Starting Point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25</a:t>
            </a:fld>
            <a:endParaRPr lang="de-DE"/>
          </a:p>
        </p:txBody>
      </p:sp>
      <p:sp>
        <p:nvSpPr>
          <p:cNvPr id="5" name="Slide Number Placeholder 47"/>
          <p:cNvSpPr txBox="1">
            <a:spLocks/>
          </p:cNvSpPr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D1E2128-C21B-4EB1-981D-3510C88AFE4A}" type="slidenum">
              <a:rPr lang="de-DE" smtClean="0"/>
              <a:pPr/>
              <a:t>25</a:t>
            </a:fld>
            <a:endParaRPr lang="de-DE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8650" y="1661153"/>
            <a:ext cx="2471235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pic>
        <p:nvPicPr>
          <p:cNvPr id="26" name="Picture 2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3615691" y="1738561"/>
            <a:ext cx="5022123" cy="970407"/>
          </a:xfrm>
          <a:prstGeom prst="rect">
            <a:avLst/>
          </a:prstGeom>
        </p:spPr>
      </p:pic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93699" y="1436915"/>
            <a:ext cx="2927351" cy="2456212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7" name="Group 26"/>
          <p:cNvGrpSpPr/>
          <p:nvPr/>
        </p:nvGrpSpPr>
        <p:grpSpPr>
          <a:xfrm>
            <a:off x="3438679" y="3479261"/>
            <a:ext cx="5587999" cy="1409457"/>
            <a:chOff x="3438679" y="3479261"/>
            <a:chExt cx="5587999" cy="1409457"/>
          </a:xfrm>
        </p:grpSpPr>
        <p:pic>
          <p:nvPicPr>
            <p:cNvPr id="18" name="Picture 17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8"/>
            <a:stretch>
              <a:fillRect/>
            </a:stretch>
          </p:blipFill>
          <p:spPr>
            <a:xfrm>
              <a:off x="3615691" y="3479261"/>
              <a:ext cx="2829409" cy="278248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9"/>
            <a:stretch>
              <a:fillRect/>
            </a:stretch>
          </p:blipFill>
          <p:spPr>
            <a:xfrm>
              <a:off x="3615691" y="3893127"/>
              <a:ext cx="5233976" cy="282701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>
            <a:xfrm>
              <a:off x="3438679" y="3812970"/>
              <a:ext cx="5587999" cy="1075748"/>
            </a:xfrm>
            <a:prstGeom prst="rect">
              <a:avLst/>
            </a:prstGeom>
            <a:solidFill>
              <a:srgbClr val="FFFFFF">
                <a:alpha val="4588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92594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Gradualization – Starting Point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26</a:t>
            </a:fld>
            <a:endParaRPr lang="de-DE" dirty="0"/>
          </a:p>
        </p:txBody>
      </p:sp>
      <p:sp>
        <p:nvSpPr>
          <p:cNvPr id="5" name="Slide Number Placeholder 47"/>
          <p:cNvSpPr txBox="1">
            <a:spLocks/>
          </p:cNvSpPr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D1E2128-C21B-4EB1-981D-3510C88AFE4A}" type="slidenum">
              <a:rPr lang="de-DE" smtClean="0"/>
              <a:pPr/>
              <a:t>26</a:t>
            </a:fld>
            <a:endParaRPr lang="de-DE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8650" y="1661153"/>
            <a:ext cx="2471235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pic>
        <p:nvPicPr>
          <p:cNvPr id="26" name="Picture 2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4275339" y="2226574"/>
            <a:ext cx="3218725" cy="70871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3915120" y="4016474"/>
            <a:ext cx="4329325" cy="36112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4338355" y="5369966"/>
            <a:ext cx="3611445" cy="243433"/>
          </a:xfrm>
          <a:prstGeom prst="rect">
            <a:avLst/>
          </a:prstGeom>
        </p:spPr>
      </p:pic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93699" y="5278584"/>
            <a:ext cx="2927351" cy="429489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TextBox 22"/>
          <p:cNvSpPr txBox="1"/>
          <p:nvPr/>
        </p:nvSpPr>
        <p:spPr>
          <a:xfrm>
            <a:off x="3800819" y="3624941"/>
            <a:ext cx="3180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Natural definition of implication</a:t>
            </a:r>
            <a:endParaRPr lang="de-DE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25" name="Picture 2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4336748" y="4875112"/>
            <a:ext cx="3613052" cy="286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387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Gradualization – Starting Point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27</a:t>
            </a:fld>
            <a:endParaRPr lang="de-DE" dirty="0"/>
          </a:p>
        </p:txBody>
      </p:sp>
      <p:sp>
        <p:nvSpPr>
          <p:cNvPr id="5" name="Slide Number Placeholder 47"/>
          <p:cNvSpPr txBox="1">
            <a:spLocks/>
          </p:cNvSpPr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D1E2128-C21B-4EB1-981D-3510C88AFE4A}" type="slidenum">
              <a:rPr lang="de-DE" smtClean="0"/>
              <a:pPr/>
              <a:t>27</a:t>
            </a:fld>
            <a:endParaRPr lang="de-DE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650" y="1661153"/>
            <a:ext cx="2471235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pic>
        <p:nvPicPr>
          <p:cNvPr id="32" name="Picture 3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4270527" y="3061609"/>
            <a:ext cx="3675675" cy="415304"/>
          </a:xfrm>
          <a:prstGeom prst="rect">
            <a:avLst/>
          </a:prstGeom>
        </p:spPr>
      </p:pic>
      <p:sp>
        <p:nvSpPr>
          <p:cNvPr id="27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29" name="Rectangle 28"/>
          <p:cNvSpPr/>
          <p:nvPr/>
        </p:nvSpPr>
        <p:spPr>
          <a:xfrm>
            <a:off x="393699" y="4447311"/>
            <a:ext cx="2927351" cy="429489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1" name="Picture 3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4806308" y="1970588"/>
            <a:ext cx="2604112" cy="412205"/>
          </a:xfrm>
          <a:prstGeom prst="rect">
            <a:avLst/>
          </a:prstGeom>
        </p:spPr>
      </p:pic>
      <p:sp>
        <p:nvSpPr>
          <p:cNvPr id="33" name="Flowchart: Connector 32"/>
          <p:cNvSpPr/>
          <p:nvPr/>
        </p:nvSpPr>
        <p:spPr>
          <a:xfrm>
            <a:off x="5660305" y="4270376"/>
            <a:ext cx="113392" cy="113392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Flowchart: Connector 33"/>
          <p:cNvSpPr/>
          <p:nvPr/>
        </p:nvSpPr>
        <p:spPr>
          <a:xfrm>
            <a:off x="5660305" y="4682261"/>
            <a:ext cx="113392" cy="113392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Flowchart: Connector 34"/>
          <p:cNvSpPr/>
          <p:nvPr/>
        </p:nvSpPr>
        <p:spPr>
          <a:xfrm>
            <a:off x="5660305" y="5094146"/>
            <a:ext cx="113392" cy="113392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43375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Gradualization – Starting Point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28</a:t>
            </a:fld>
            <a:endParaRPr lang="de-DE" dirty="0"/>
          </a:p>
        </p:txBody>
      </p:sp>
      <p:sp>
        <p:nvSpPr>
          <p:cNvPr id="5" name="Slide Number Placeholder 47"/>
          <p:cNvSpPr txBox="1">
            <a:spLocks/>
          </p:cNvSpPr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D1E2128-C21B-4EB1-981D-3510C88AFE4A}" type="slidenum">
              <a:rPr lang="de-DE" smtClean="0"/>
              <a:pPr/>
              <a:t>28</a:t>
            </a:fld>
            <a:endParaRPr lang="de-DE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8650" y="1661153"/>
            <a:ext cx="2471235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pic>
        <p:nvPicPr>
          <p:cNvPr id="21" name="Picture 2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3603788" y="4959139"/>
            <a:ext cx="4917754" cy="934423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4483003" y="2901184"/>
            <a:ext cx="3675675" cy="415304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4572000" y="3860576"/>
            <a:ext cx="3569226" cy="628051"/>
          </a:xfrm>
          <a:prstGeom prst="rect">
            <a:avLst/>
          </a:prstGeom>
        </p:spPr>
      </p:pic>
      <p:sp>
        <p:nvSpPr>
          <p:cNvPr id="27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29" name="Rectangle 28"/>
          <p:cNvSpPr/>
          <p:nvPr/>
        </p:nvSpPr>
        <p:spPr>
          <a:xfrm>
            <a:off x="393699" y="4447311"/>
            <a:ext cx="2927351" cy="429489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1" name="Picture 3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4806309" y="1859016"/>
            <a:ext cx="2604112" cy="412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1711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Gradualization – Starting Point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29</a:t>
            </a:fld>
            <a:endParaRPr lang="de-DE" dirty="0"/>
          </a:p>
        </p:txBody>
      </p:sp>
      <p:sp>
        <p:nvSpPr>
          <p:cNvPr id="5" name="Slide Number Placeholder 47"/>
          <p:cNvSpPr txBox="1">
            <a:spLocks/>
          </p:cNvSpPr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D1E2128-C21B-4EB1-981D-3510C88AFE4A}" type="slidenum">
              <a:rPr lang="de-DE" smtClean="0"/>
              <a:pPr/>
              <a:t>29</a:t>
            </a:fld>
            <a:endParaRPr lang="de-DE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650" y="1661153"/>
            <a:ext cx="2471235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3769642" y="2251382"/>
            <a:ext cx="4745708" cy="65696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3973183" y="3569037"/>
            <a:ext cx="4338626" cy="658920"/>
          </a:xfrm>
          <a:prstGeom prst="rect">
            <a:avLst/>
          </a:prstGeom>
        </p:spPr>
      </p:pic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93699" y="4849097"/>
            <a:ext cx="2927351" cy="429489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8633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Program verification (against some specification)</a:t>
            </a:r>
          </a:p>
          <a:p>
            <a:pPr>
              <a:lnSpc>
                <a:spcPct val="150000"/>
              </a:lnSpc>
            </a:pPr>
            <a:r>
              <a:rPr lang="en-US" dirty="0"/>
              <a:t>Two flavors: dynamic &amp; static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8650" y="4237971"/>
            <a:ext cx="7886700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spec: callable only if (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this.balance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 &gt;= amount)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withdrawCoins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amount)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business logic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.balance</a:t>
            </a:r>
            <a:r>
              <a:rPr lang="en-US" sz="2000" dirty="0">
                <a:latin typeface="Consolas" panose="020B0609020204030204" pitchFamily="49" charset="0"/>
              </a:rPr>
              <a:t> -= amount;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de-DE" sz="2000" dirty="0">
              <a:latin typeface="Consolas" panose="020B06090202040302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3</a:t>
            </a:fld>
            <a:endParaRPr lang="de-DE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16087911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Gradualization – Starting Point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30</a:t>
            </a:fld>
            <a:endParaRPr lang="de-DE" dirty="0"/>
          </a:p>
        </p:txBody>
      </p:sp>
      <p:sp>
        <p:nvSpPr>
          <p:cNvPr id="5" name="Slide Number Placeholder 47"/>
          <p:cNvSpPr txBox="1">
            <a:spLocks/>
          </p:cNvSpPr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D1E2128-C21B-4EB1-981D-3510C88AFE4A}" type="slidenum">
              <a:rPr lang="de-DE" smtClean="0"/>
              <a:pPr/>
              <a:t>30</a:t>
            </a:fld>
            <a:endParaRPr lang="de-DE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650" y="1661153"/>
            <a:ext cx="2471235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93699" y="4849097"/>
            <a:ext cx="2927351" cy="429489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5" name="Picture 1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3496899" y="2174616"/>
            <a:ext cx="5236301" cy="1148011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3496899" y="4060328"/>
            <a:ext cx="5237231" cy="1294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400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Gradualization – Starting Point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31</a:t>
            </a:fld>
            <a:endParaRPr lang="de-DE" dirty="0"/>
          </a:p>
        </p:txBody>
      </p:sp>
      <p:sp>
        <p:nvSpPr>
          <p:cNvPr id="5" name="Slide Number Placeholder 47"/>
          <p:cNvSpPr txBox="1">
            <a:spLocks/>
          </p:cNvSpPr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D1E2128-C21B-4EB1-981D-3510C88AFE4A}" type="slidenum">
              <a:rPr lang="de-DE" smtClean="0"/>
              <a:pPr/>
              <a:t>31</a:t>
            </a:fld>
            <a:endParaRPr lang="de-DE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650" y="1661153"/>
            <a:ext cx="2471235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4730192" y="4991187"/>
            <a:ext cx="2770858" cy="654902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4068417" y="2528140"/>
            <a:ext cx="4093265" cy="1202100"/>
          </a:xfrm>
          <a:prstGeom prst="rect">
            <a:avLst/>
          </a:prstGeom>
        </p:spPr>
      </p:pic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93699" y="5756274"/>
            <a:ext cx="2927351" cy="600077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Box 24"/>
          <p:cNvSpPr txBox="1"/>
          <p:nvPr/>
        </p:nvSpPr>
        <p:spPr>
          <a:xfrm>
            <a:off x="3947776" y="2036992"/>
            <a:ext cx="2385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Validity of Hoare triples</a:t>
            </a:r>
            <a:endParaRPr lang="de-DE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340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Gradualization – Overview 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32</a:t>
            </a:fld>
            <a:endParaRPr lang="de-DE"/>
          </a:p>
        </p:txBody>
      </p:sp>
      <p:sp>
        <p:nvSpPr>
          <p:cNvPr id="5" name="Slide Number Placeholder 47"/>
          <p:cNvSpPr txBox="1">
            <a:spLocks/>
          </p:cNvSpPr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D1E2128-C21B-4EB1-981D-3510C88AFE4A}" type="slidenum">
              <a:rPr lang="de-DE" smtClean="0"/>
              <a:pPr/>
              <a:t>32</a:t>
            </a:fld>
            <a:endParaRPr lang="de-DE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4114" y="1661153"/>
            <a:ext cx="2471236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" y="1661153"/>
            <a:ext cx="2471235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sp>
        <p:nvSpPr>
          <p:cNvPr id="8" name="Arrow: Right 7"/>
          <p:cNvSpPr/>
          <p:nvPr/>
        </p:nvSpPr>
        <p:spPr>
          <a:xfrm>
            <a:off x="3554436" y="3229538"/>
            <a:ext cx="2035128" cy="139326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Box 8"/>
          <p:cNvSpPr txBox="1"/>
          <p:nvPr/>
        </p:nvSpPr>
        <p:spPr>
          <a:xfrm>
            <a:off x="3718039" y="3745208"/>
            <a:ext cx="1546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Gradualization</a:t>
            </a:r>
            <a:endParaRPr lang="de-D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13284451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Gradualization – Approach </a:t>
            </a:r>
            <a:endParaRPr lang="de-DE" dirty="0"/>
          </a:p>
        </p:txBody>
      </p:sp>
      <p:sp>
        <p:nvSpPr>
          <p:cNvPr id="48" name="Slide Number Placeholder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33</a:t>
            </a:fld>
            <a:endParaRPr lang="de-DE" dirty="0"/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44114" y="1661153"/>
            <a:ext cx="2471236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28650" y="1661153"/>
            <a:ext cx="2471235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sp>
        <p:nvSpPr>
          <p:cNvPr id="11" name="Rectangle 10" hidden="1"/>
          <p:cNvSpPr/>
          <p:nvPr/>
        </p:nvSpPr>
        <p:spPr>
          <a:xfrm>
            <a:off x="401613" y="1429222"/>
            <a:ext cx="2925787" cy="2482658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70C0"/>
                </a:solidFill>
              </a:rPr>
              <a:t>Design</a:t>
            </a:r>
          </a:p>
          <a:p>
            <a:pPr algn="ctr"/>
            <a:r>
              <a:rPr lang="en-US" sz="2800" dirty="0">
                <a:solidFill>
                  <a:srgbClr val="0070C0"/>
                </a:solidFill>
              </a:rPr>
              <a:t>Space</a:t>
            </a:r>
            <a:endParaRPr lang="de-DE" sz="2800" dirty="0">
              <a:solidFill>
                <a:srgbClr val="0070C0"/>
              </a:solidFill>
            </a:endParaRPr>
          </a:p>
        </p:txBody>
      </p:sp>
      <p:sp>
        <p:nvSpPr>
          <p:cNvPr id="12" name="Rectangle 11" hidden="1"/>
          <p:cNvSpPr/>
          <p:nvPr/>
        </p:nvSpPr>
        <p:spPr>
          <a:xfrm>
            <a:off x="401613" y="4013446"/>
            <a:ext cx="2925787" cy="2336530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70C0"/>
                </a:solidFill>
              </a:rPr>
              <a:t>Gradual</a:t>
            </a:r>
          </a:p>
          <a:p>
            <a:pPr algn="ctr"/>
            <a:r>
              <a:rPr lang="en-US" sz="2800" dirty="0">
                <a:solidFill>
                  <a:srgbClr val="0070C0"/>
                </a:solidFill>
              </a:rPr>
              <a:t>Guarantee</a:t>
            </a:r>
            <a:endParaRPr lang="de-DE" sz="2800" dirty="0">
              <a:solidFill>
                <a:srgbClr val="0070C0"/>
              </a:solidFill>
            </a:endParaRPr>
          </a:p>
        </p:txBody>
      </p:sp>
      <p:sp>
        <p:nvSpPr>
          <p:cNvPr id="13" name="Rectangle 12" hidden="1"/>
          <p:cNvSpPr/>
          <p:nvPr/>
        </p:nvSpPr>
        <p:spPr>
          <a:xfrm>
            <a:off x="5816600" y="1436915"/>
            <a:ext cx="2925787" cy="2482658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Design</a:t>
            </a:r>
          </a:p>
          <a:p>
            <a:pPr algn="ctr"/>
            <a:r>
              <a:rPr lang="en-US" sz="3200" b="1" dirty="0">
                <a:solidFill>
                  <a:srgbClr val="0070C0"/>
                </a:solidFill>
              </a:rPr>
              <a:t>Space</a:t>
            </a:r>
            <a:endParaRPr lang="de-DE" sz="3200" b="1" dirty="0">
              <a:solidFill>
                <a:srgbClr val="0070C0"/>
              </a:solidFill>
            </a:endParaRPr>
          </a:p>
        </p:txBody>
      </p:sp>
      <p:sp>
        <p:nvSpPr>
          <p:cNvPr id="14" name="Rectangle 13" hidden="1"/>
          <p:cNvSpPr/>
          <p:nvPr/>
        </p:nvSpPr>
        <p:spPr>
          <a:xfrm>
            <a:off x="5816600" y="4021139"/>
            <a:ext cx="2925787" cy="2336530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Abstract</a:t>
            </a:r>
          </a:p>
          <a:p>
            <a:pPr algn="ctr"/>
            <a:r>
              <a:rPr lang="en-US" sz="3200" b="1" dirty="0">
                <a:solidFill>
                  <a:srgbClr val="0070C0"/>
                </a:solidFill>
              </a:rPr>
              <a:t>Interpretation</a:t>
            </a:r>
            <a:endParaRPr lang="de-DE" sz="3200" b="1" dirty="0">
              <a:solidFill>
                <a:srgbClr val="0070C0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279139" y="2310368"/>
            <a:ext cx="2603500" cy="369332"/>
            <a:chOff x="3279139" y="2310368"/>
            <a:chExt cx="2603500" cy="369332"/>
          </a:xfrm>
        </p:grpSpPr>
        <p:sp>
          <p:nvSpPr>
            <p:cNvPr id="20" name="TextBox 19"/>
            <p:cNvSpPr txBox="1"/>
            <p:nvPr/>
          </p:nvSpPr>
          <p:spPr>
            <a:xfrm>
              <a:off x="3291839" y="2310368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syntax extension</a:t>
              </a: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>
              <a:off x="3279139" y="2641600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Date Placeholder 3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36" name="Footer Placeholder 3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grpSp>
        <p:nvGrpSpPr>
          <p:cNvPr id="45" name="Group 44" hidden="1"/>
          <p:cNvGrpSpPr/>
          <p:nvPr/>
        </p:nvGrpSpPr>
        <p:grpSpPr>
          <a:xfrm>
            <a:off x="3285489" y="1889774"/>
            <a:ext cx="2603500" cy="369332"/>
            <a:chOff x="3279139" y="2310368"/>
            <a:chExt cx="2603500" cy="369332"/>
          </a:xfrm>
        </p:grpSpPr>
        <p:sp>
          <p:nvSpPr>
            <p:cNvPr id="46" name="TextBox 45"/>
            <p:cNvSpPr txBox="1"/>
            <p:nvPr/>
          </p:nvSpPr>
          <p:spPr>
            <a:xfrm>
              <a:off x="3291839" y="2310368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syntax extension</a:t>
              </a:r>
            </a:p>
          </p:txBody>
        </p:sp>
        <p:cxnSp>
          <p:nvCxnSpPr>
            <p:cNvPr id="47" name="Straight Arrow Connector 46"/>
            <p:cNvCxnSpPr/>
            <p:nvPr/>
          </p:nvCxnSpPr>
          <p:spPr>
            <a:xfrm>
              <a:off x="3279139" y="2641600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 hidden="1"/>
          <p:cNvGrpSpPr/>
          <p:nvPr/>
        </p:nvGrpSpPr>
        <p:grpSpPr>
          <a:xfrm>
            <a:off x="3272926" y="3332999"/>
            <a:ext cx="2603500" cy="369332"/>
            <a:chOff x="3279139" y="2310368"/>
            <a:chExt cx="2603500" cy="369332"/>
          </a:xfrm>
        </p:grpSpPr>
        <p:sp>
          <p:nvSpPr>
            <p:cNvPr id="50" name="TextBox 49"/>
            <p:cNvSpPr txBox="1"/>
            <p:nvPr/>
          </p:nvSpPr>
          <p:spPr>
            <a:xfrm>
              <a:off x="3291839" y="2310368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extension</a:t>
              </a:r>
            </a:p>
          </p:txBody>
        </p:sp>
        <p:cxnSp>
          <p:nvCxnSpPr>
            <p:cNvPr id="51" name="Straight Arrow Connector 50"/>
            <p:cNvCxnSpPr/>
            <p:nvPr/>
          </p:nvCxnSpPr>
          <p:spPr>
            <a:xfrm>
              <a:off x="3279139" y="2641600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/>
          <p:cNvSpPr txBox="1"/>
          <p:nvPr/>
        </p:nvSpPr>
        <p:spPr>
          <a:xfrm>
            <a:off x="420914" y="3926570"/>
            <a:ext cx="8331200" cy="242978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Rules									 Implementation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algn="ctr"/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542933" y="4415389"/>
            <a:ext cx="2556952" cy="262095"/>
          </a:xfrm>
          <a:prstGeom prst="rect">
            <a:avLst/>
          </a:prstGeom>
        </p:spPr>
      </p:pic>
      <p:cxnSp>
        <p:nvCxnSpPr>
          <p:cNvPr id="16" name="Straight Connector 15"/>
          <p:cNvCxnSpPr/>
          <p:nvPr/>
        </p:nvCxnSpPr>
        <p:spPr>
          <a:xfrm>
            <a:off x="217714" y="3915312"/>
            <a:ext cx="8737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3" name="Picture 2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585108" y="4802022"/>
            <a:ext cx="1542515" cy="264110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5157580" y="4425887"/>
            <a:ext cx="1422527" cy="342616"/>
          </a:xfrm>
          <a:prstGeom prst="rect">
            <a:avLst/>
          </a:prstGeom>
        </p:spPr>
      </p:pic>
      <p:grpSp>
        <p:nvGrpSpPr>
          <p:cNvPr id="59" name="Group 58"/>
          <p:cNvGrpSpPr/>
          <p:nvPr/>
        </p:nvGrpSpPr>
        <p:grpSpPr>
          <a:xfrm>
            <a:off x="4376057" y="4802022"/>
            <a:ext cx="4030887" cy="1554329"/>
            <a:chOff x="4376057" y="4802022"/>
            <a:chExt cx="4030887" cy="1554329"/>
          </a:xfrm>
        </p:grpSpPr>
        <p:sp>
          <p:nvSpPr>
            <p:cNvPr id="28" name="Rectangle 27"/>
            <p:cNvSpPr/>
            <p:nvPr/>
          </p:nvSpPr>
          <p:spPr>
            <a:xfrm>
              <a:off x="4376057" y="4802022"/>
              <a:ext cx="4016829" cy="15543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58" name="Picture 57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5"/>
            <a:stretch>
              <a:fillRect/>
            </a:stretch>
          </p:blipFill>
          <p:spPr>
            <a:xfrm>
              <a:off x="5158609" y="4950272"/>
              <a:ext cx="3248335" cy="1181841"/>
            </a:xfrm>
            <a:prstGeom prst="rect">
              <a:avLst/>
            </a:prstGeom>
          </p:spPr>
        </p:pic>
      </p:grpSp>
      <p:grpSp>
        <p:nvGrpSpPr>
          <p:cNvPr id="61" name="Group 60"/>
          <p:cNvGrpSpPr/>
          <p:nvPr/>
        </p:nvGrpSpPr>
        <p:grpSpPr>
          <a:xfrm>
            <a:off x="4922758" y="5044832"/>
            <a:ext cx="3241528" cy="1097797"/>
            <a:chOff x="4922758" y="5044832"/>
            <a:chExt cx="3241528" cy="1097797"/>
          </a:xfrm>
        </p:grpSpPr>
        <p:pic>
          <p:nvPicPr>
            <p:cNvPr id="60" name="Picture 59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6"/>
            <a:stretch>
              <a:fillRect/>
            </a:stretch>
          </p:blipFill>
          <p:spPr>
            <a:xfrm>
              <a:off x="5156066" y="5166397"/>
              <a:ext cx="2795666" cy="827763"/>
            </a:xfrm>
            <a:prstGeom prst="rect">
              <a:avLst/>
            </a:prstGeom>
          </p:spPr>
        </p:pic>
        <p:sp>
          <p:nvSpPr>
            <p:cNvPr id="27" name="Double Bracket 26"/>
            <p:cNvSpPr/>
            <p:nvPr/>
          </p:nvSpPr>
          <p:spPr>
            <a:xfrm>
              <a:off x="4922758" y="5044832"/>
              <a:ext cx="3241528" cy="1097797"/>
            </a:xfrm>
            <a:prstGeom prst="bracketPair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pic>
        <p:nvPicPr>
          <p:cNvPr id="62" name="Picture 6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1533019" y="5630765"/>
            <a:ext cx="2483810" cy="234667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1537057" y="5929838"/>
            <a:ext cx="1444982" cy="203764"/>
          </a:xfrm>
          <a:prstGeom prst="rect">
            <a:avLst/>
          </a:prstGeom>
        </p:spPr>
      </p:pic>
      <p:sp>
        <p:nvSpPr>
          <p:cNvPr id="68" name="Rectangle 67"/>
          <p:cNvSpPr/>
          <p:nvPr/>
        </p:nvSpPr>
        <p:spPr>
          <a:xfrm>
            <a:off x="628650" y="5166303"/>
            <a:ext cx="3853237" cy="12837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5165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Gradualization – Approach </a:t>
            </a:r>
            <a:endParaRPr lang="de-DE" dirty="0"/>
          </a:p>
        </p:txBody>
      </p:sp>
      <p:sp>
        <p:nvSpPr>
          <p:cNvPr id="48" name="Slide Number Placeholder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34</a:t>
            </a:fld>
            <a:endParaRPr lang="de-DE" dirty="0"/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44114" y="1661153"/>
            <a:ext cx="2471236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8650" y="1661153"/>
            <a:ext cx="2471235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sp>
        <p:nvSpPr>
          <p:cNvPr id="11" name="Rectangle 10" hidden="1"/>
          <p:cNvSpPr/>
          <p:nvPr/>
        </p:nvSpPr>
        <p:spPr>
          <a:xfrm>
            <a:off x="401613" y="1429222"/>
            <a:ext cx="2925787" cy="2482658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70C0"/>
                </a:solidFill>
              </a:rPr>
              <a:t>Design</a:t>
            </a:r>
          </a:p>
          <a:p>
            <a:pPr algn="ctr"/>
            <a:r>
              <a:rPr lang="en-US" sz="2800" dirty="0">
                <a:solidFill>
                  <a:srgbClr val="0070C0"/>
                </a:solidFill>
              </a:rPr>
              <a:t>Space</a:t>
            </a:r>
            <a:endParaRPr lang="de-DE" sz="2800" dirty="0">
              <a:solidFill>
                <a:srgbClr val="0070C0"/>
              </a:solidFill>
            </a:endParaRPr>
          </a:p>
        </p:txBody>
      </p:sp>
      <p:sp>
        <p:nvSpPr>
          <p:cNvPr id="12" name="Rectangle 11" hidden="1"/>
          <p:cNvSpPr/>
          <p:nvPr/>
        </p:nvSpPr>
        <p:spPr>
          <a:xfrm>
            <a:off x="401613" y="4013446"/>
            <a:ext cx="2925787" cy="2336530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70C0"/>
                </a:solidFill>
              </a:rPr>
              <a:t>Gradual</a:t>
            </a:r>
          </a:p>
          <a:p>
            <a:pPr algn="ctr"/>
            <a:r>
              <a:rPr lang="en-US" sz="2800" dirty="0">
                <a:solidFill>
                  <a:srgbClr val="0070C0"/>
                </a:solidFill>
              </a:rPr>
              <a:t>Guarantee</a:t>
            </a:r>
            <a:endParaRPr lang="de-DE" sz="2800" dirty="0">
              <a:solidFill>
                <a:srgbClr val="0070C0"/>
              </a:solidFill>
            </a:endParaRPr>
          </a:p>
        </p:txBody>
      </p:sp>
      <p:sp>
        <p:nvSpPr>
          <p:cNvPr id="13" name="Rectangle 12" hidden="1"/>
          <p:cNvSpPr/>
          <p:nvPr/>
        </p:nvSpPr>
        <p:spPr>
          <a:xfrm>
            <a:off x="5816600" y="1436915"/>
            <a:ext cx="2925787" cy="2482658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Design</a:t>
            </a:r>
          </a:p>
          <a:p>
            <a:pPr algn="ctr"/>
            <a:r>
              <a:rPr lang="en-US" sz="3200" b="1" dirty="0">
                <a:solidFill>
                  <a:srgbClr val="0070C0"/>
                </a:solidFill>
              </a:rPr>
              <a:t>Space</a:t>
            </a:r>
            <a:endParaRPr lang="de-DE" sz="3200" b="1" dirty="0">
              <a:solidFill>
                <a:srgbClr val="0070C0"/>
              </a:solidFill>
            </a:endParaRPr>
          </a:p>
        </p:txBody>
      </p:sp>
      <p:sp>
        <p:nvSpPr>
          <p:cNvPr id="14" name="Rectangle 13" hidden="1"/>
          <p:cNvSpPr/>
          <p:nvPr/>
        </p:nvSpPr>
        <p:spPr>
          <a:xfrm>
            <a:off x="5816600" y="4021139"/>
            <a:ext cx="2925787" cy="2336530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Abstract</a:t>
            </a:r>
          </a:p>
          <a:p>
            <a:pPr algn="ctr"/>
            <a:r>
              <a:rPr lang="en-US" sz="3200" b="1" dirty="0">
                <a:solidFill>
                  <a:srgbClr val="0070C0"/>
                </a:solidFill>
              </a:rPr>
              <a:t>Interpretation</a:t>
            </a:r>
            <a:endParaRPr lang="de-DE" sz="3200" b="1" dirty="0">
              <a:solidFill>
                <a:srgbClr val="0070C0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279139" y="2310368"/>
            <a:ext cx="2603500" cy="369332"/>
            <a:chOff x="3279139" y="2310368"/>
            <a:chExt cx="2603500" cy="369332"/>
          </a:xfrm>
        </p:grpSpPr>
        <p:sp>
          <p:nvSpPr>
            <p:cNvPr id="20" name="TextBox 19"/>
            <p:cNvSpPr txBox="1"/>
            <p:nvPr/>
          </p:nvSpPr>
          <p:spPr>
            <a:xfrm>
              <a:off x="3291839" y="2310368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syntax extension</a:t>
              </a: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>
              <a:off x="3279139" y="2641600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Date Placeholder 3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36" name="Footer Placeholder 3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3279139" y="1854591"/>
            <a:ext cx="2603500" cy="369332"/>
            <a:chOff x="3279139" y="2310368"/>
            <a:chExt cx="2603500" cy="369332"/>
          </a:xfrm>
        </p:grpSpPr>
        <p:sp>
          <p:nvSpPr>
            <p:cNvPr id="23" name="TextBox 22"/>
            <p:cNvSpPr txBox="1"/>
            <p:nvPr/>
          </p:nvSpPr>
          <p:spPr>
            <a:xfrm>
              <a:off x="3291839" y="2310368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syntax extension</a:t>
              </a: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>
              <a:off x="3279139" y="2641600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/>
          <p:cNvSpPr txBox="1"/>
          <p:nvPr/>
        </p:nvSpPr>
        <p:spPr>
          <a:xfrm>
            <a:off x="420914" y="3926570"/>
            <a:ext cx="8331200" cy="242978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Rules						Implementation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algn="ctr"/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217714" y="3915312"/>
            <a:ext cx="8737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542934" y="4415390"/>
            <a:ext cx="1595156" cy="29089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3709256" y="4478082"/>
            <a:ext cx="4811588" cy="28262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3698033" y="4407325"/>
            <a:ext cx="4825477" cy="354294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3709256" y="4917531"/>
            <a:ext cx="4506490" cy="1109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943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Gradualization – Approach </a:t>
            </a:r>
            <a:endParaRPr lang="de-DE" dirty="0"/>
          </a:p>
        </p:txBody>
      </p:sp>
      <p:sp>
        <p:nvSpPr>
          <p:cNvPr id="48" name="Slide Number Placeholder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35</a:t>
            </a:fld>
            <a:endParaRPr lang="de-DE" dirty="0"/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44114" y="1661153"/>
            <a:ext cx="2471236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8650" y="1661153"/>
            <a:ext cx="2471235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sp>
        <p:nvSpPr>
          <p:cNvPr id="11" name="Rectangle 10" hidden="1"/>
          <p:cNvSpPr/>
          <p:nvPr/>
        </p:nvSpPr>
        <p:spPr>
          <a:xfrm>
            <a:off x="401613" y="1429222"/>
            <a:ext cx="2925787" cy="2482658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70C0"/>
                </a:solidFill>
              </a:rPr>
              <a:t>Design</a:t>
            </a:r>
          </a:p>
          <a:p>
            <a:pPr algn="ctr"/>
            <a:r>
              <a:rPr lang="en-US" sz="2800" dirty="0">
                <a:solidFill>
                  <a:srgbClr val="0070C0"/>
                </a:solidFill>
              </a:rPr>
              <a:t>Space</a:t>
            </a:r>
            <a:endParaRPr lang="de-DE" sz="2800" dirty="0">
              <a:solidFill>
                <a:srgbClr val="0070C0"/>
              </a:solidFill>
            </a:endParaRPr>
          </a:p>
        </p:txBody>
      </p:sp>
      <p:sp>
        <p:nvSpPr>
          <p:cNvPr id="12" name="Rectangle 11" hidden="1"/>
          <p:cNvSpPr/>
          <p:nvPr/>
        </p:nvSpPr>
        <p:spPr>
          <a:xfrm>
            <a:off x="401613" y="4013446"/>
            <a:ext cx="2925787" cy="2336530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70C0"/>
                </a:solidFill>
              </a:rPr>
              <a:t>Gradual</a:t>
            </a:r>
          </a:p>
          <a:p>
            <a:pPr algn="ctr"/>
            <a:r>
              <a:rPr lang="en-US" sz="2800" dirty="0">
                <a:solidFill>
                  <a:srgbClr val="0070C0"/>
                </a:solidFill>
              </a:rPr>
              <a:t>Guarantee</a:t>
            </a:r>
            <a:endParaRPr lang="de-DE" sz="2800" dirty="0">
              <a:solidFill>
                <a:srgbClr val="0070C0"/>
              </a:solidFill>
            </a:endParaRPr>
          </a:p>
        </p:txBody>
      </p:sp>
      <p:sp>
        <p:nvSpPr>
          <p:cNvPr id="13" name="Rectangle 12" hidden="1"/>
          <p:cNvSpPr/>
          <p:nvPr/>
        </p:nvSpPr>
        <p:spPr>
          <a:xfrm>
            <a:off x="5816600" y="1436915"/>
            <a:ext cx="2925787" cy="2482658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Design</a:t>
            </a:r>
          </a:p>
          <a:p>
            <a:pPr algn="ctr"/>
            <a:r>
              <a:rPr lang="en-US" sz="3200" b="1" dirty="0">
                <a:solidFill>
                  <a:srgbClr val="0070C0"/>
                </a:solidFill>
              </a:rPr>
              <a:t>Space</a:t>
            </a:r>
            <a:endParaRPr lang="de-DE" sz="3200" b="1" dirty="0">
              <a:solidFill>
                <a:srgbClr val="0070C0"/>
              </a:solidFill>
            </a:endParaRPr>
          </a:p>
        </p:txBody>
      </p:sp>
      <p:sp>
        <p:nvSpPr>
          <p:cNvPr id="14" name="Rectangle 13" hidden="1"/>
          <p:cNvSpPr/>
          <p:nvPr/>
        </p:nvSpPr>
        <p:spPr>
          <a:xfrm>
            <a:off x="5816600" y="4021139"/>
            <a:ext cx="2925787" cy="2336530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Abstract</a:t>
            </a:r>
          </a:p>
          <a:p>
            <a:pPr algn="ctr"/>
            <a:r>
              <a:rPr lang="en-US" sz="3200" b="1" dirty="0">
                <a:solidFill>
                  <a:srgbClr val="0070C0"/>
                </a:solidFill>
              </a:rPr>
              <a:t>Interpretation</a:t>
            </a:r>
            <a:endParaRPr lang="de-DE" sz="3200" b="1" dirty="0">
              <a:solidFill>
                <a:srgbClr val="0070C0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279139" y="2310368"/>
            <a:ext cx="2603500" cy="369332"/>
            <a:chOff x="3279139" y="2310368"/>
            <a:chExt cx="2603500" cy="369332"/>
          </a:xfrm>
        </p:grpSpPr>
        <p:sp>
          <p:nvSpPr>
            <p:cNvPr id="20" name="TextBox 19"/>
            <p:cNvSpPr txBox="1"/>
            <p:nvPr/>
          </p:nvSpPr>
          <p:spPr>
            <a:xfrm>
              <a:off x="3291839" y="2310368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syntax extension</a:t>
              </a: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>
              <a:off x="3279139" y="2641600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Date Placeholder 3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36" name="Footer Placeholder 3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3279139" y="1854591"/>
            <a:ext cx="2603500" cy="369332"/>
            <a:chOff x="3279139" y="2310368"/>
            <a:chExt cx="2603500" cy="369332"/>
          </a:xfrm>
        </p:grpSpPr>
        <p:sp>
          <p:nvSpPr>
            <p:cNvPr id="23" name="TextBox 22"/>
            <p:cNvSpPr txBox="1"/>
            <p:nvPr/>
          </p:nvSpPr>
          <p:spPr>
            <a:xfrm>
              <a:off x="3291839" y="2310368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syntax extension</a:t>
              </a: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>
              <a:off x="3279139" y="2641600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/>
          <p:cNvSpPr txBox="1"/>
          <p:nvPr/>
        </p:nvSpPr>
        <p:spPr>
          <a:xfrm>
            <a:off x="420914" y="4057202"/>
            <a:ext cx="8331200" cy="229914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Rules					Implementation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algn="ctr"/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217714" y="4045944"/>
            <a:ext cx="8737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542934" y="4546022"/>
            <a:ext cx="1844779" cy="102933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3261360" y="4604153"/>
            <a:ext cx="4955323" cy="27933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3261360" y="5098229"/>
            <a:ext cx="4953305" cy="347727"/>
          </a:xfrm>
          <a:prstGeom prst="rect">
            <a:avLst/>
          </a:prstGeom>
        </p:spPr>
      </p:pic>
      <p:grpSp>
        <p:nvGrpSpPr>
          <p:cNvPr id="31" name="Group 30"/>
          <p:cNvGrpSpPr/>
          <p:nvPr/>
        </p:nvGrpSpPr>
        <p:grpSpPr>
          <a:xfrm>
            <a:off x="3284764" y="3326168"/>
            <a:ext cx="2603500" cy="369332"/>
            <a:chOff x="3279139" y="2310368"/>
            <a:chExt cx="2603500" cy="369332"/>
          </a:xfrm>
        </p:grpSpPr>
        <p:sp>
          <p:nvSpPr>
            <p:cNvPr id="32" name="TextBox 31"/>
            <p:cNvSpPr txBox="1"/>
            <p:nvPr/>
          </p:nvSpPr>
          <p:spPr>
            <a:xfrm>
              <a:off x="3291839" y="2310368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extension</a:t>
              </a:r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>
              <a:off x="3279139" y="2641600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6" name="Picture 1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3255736" y="5664243"/>
            <a:ext cx="2639791" cy="284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840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Connector 41"/>
          <p:cNvCxnSpPr/>
          <p:nvPr/>
        </p:nvCxnSpPr>
        <p:spPr>
          <a:xfrm>
            <a:off x="628650" y="4023360"/>
            <a:ext cx="78867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36</a:t>
            </a:fld>
            <a:endParaRPr lang="de-DE"/>
          </a:p>
        </p:txBody>
      </p:sp>
      <p:sp>
        <p:nvSpPr>
          <p:cNvPr id="11" name="TextBox 10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20" name="Arc 19"/>
          <p:cNvSpPr/>
          <p:nvPr/>
        </p:nvSpPr>
        <p:spPr>
          <a:xfrm>
            <a:off x="3612462" y="2520452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Arc 20"/>
          <p:cNvSpPr/>
          <p:nvPr/>
        </p:nvSpPr>
        <p:spPr>
          <a:xfrm>
            <a:off x="3612462" y="4982809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780321" y="3034105"/>
            <a:ext cx="0" cy="1904457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7116560" y="3091363"/>
            <a:ext cx="592872" cy="1788093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28650" y="2891308"/>
            <a:ext cx="18081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Gradual System</a:t>
            </a:r>
            <a:endParaRPr lang="de-DE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28650" y="4738507"/>
            <a:ext cx="1564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Static System</a:t>
            </a:r>
            <a:endParaRPr lang="de-DE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3571166" y="5060599"/>
            <a:ext cx="379988" cy="39063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3629223" y="2498425"/>
            <a:ext cx="373486" cy="45804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6813445" y="2420597"/>
            <a:ext cx="392233" cy="469376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3519085" y="3640422"/>
            <a:ext cx="202136" cy="247888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7427754" y="3602273"/>
            <a:ext cx="202136" cy="24788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6776967" y="4938562"/>
            <a:ext cx="1464919" cy="492634"/>
          </a:xfrm>
          <a:prstGeom prst="rect">
            <a:avLst/>
          </a:prstGeom>
        </p:spPr>
      </p:pic>
      <p:pic>
        <p:nvPicPr>
          <p:cNvPr id="101" name="Picture 100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5122153" y="5146341"/>
            <a:ext cx="233346" cy="410678"/>
          </a:xfrm>
          <a:prstGeom prst="rect">
            <a:avLst/>
          </a:prstGeom>
        </p:spPr>
      </p:pic>
      <p:pic>
        <p:nvPicPr>
          <p:cNvPr id="103" name="Picture 102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5198353" y="2655285"/>
            <a:ext cx="274305" cy="461955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071788"/>
          </a:xfrm>
        </p:spPr>
        <p:txBody>
          <a:bodyPr/>
          <a:lstStyle/>
          <a:p>
            <a:r>
              <a:rPr lang="en-US" dirty="0"/>
              <a:t>Gradual Lifting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14228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Connector 41"/>
          <p:cNvCxnSpPr/>
          <p:nvPr/>
        </p:nvCxnSpPr>
        <p:spPr>
          <a:xfrm>
            <a:off x="628650" y="4023360"/>
            <a:ext cx="78867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Gradual Lifting</a:t>
            </a:r>
            <a:endParaRPr lang="de-DE" dirty="0"/>
          </a:p>
        </p:txBody>
      </p:sp>
      <p:sp>
        <p:nvSpPr>
          <p:cNvPr id="12" name="TextBox 11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37</a:t>
            </a:fld>
            <a:endParaRPr lang="de-DE"/>
          </a:p>
        </p:txBody>
      </p:sp>
      <p:sp>
        <p:nvSpPr>
          <p:cNvPr id="11" name="TextBox 10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20" name="Arc 19"/>
          <p:cNvSpPr/>
          <p:nvPr/>
        </p:nvSpPr>
        <p:spPr>
          <a:xfrm>
            <a:off x="3612462" y="2520452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Arc 20"/>
          <p:cNvSpPr/>
          <p:nvPr/>
        </p:nvSpPr>
        <p:spPr>
          <a:xfrm>
            <a:off x="3612462" y="4982809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780321" y="3034105"/>
            <a:ext cx="0" cy="1904457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7116560" y="3091363"/>
            <a:ext cx="592872" cy="1788093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28650" y="2891308"/>
            <a:ext cx="18081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Gradual System</a:t>
            </a:r>
            <a:endParaRPr lang="de-DE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28650" y="4738507"/>
            <a:ext cx="1564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Static System</a:t>
            </a:r>
            <a:endParaRPr lang="de-DE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3571166" y="5060600"/>
            <a:ext cx="372634" cy="27107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3629224" y="2547412"/>
            <a:ext cx="374945" cy="33456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6813446" y="2469584"/>
            <a:ext cx="393765" cy="342846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3519085" y="3640422"/>
            <a:ext cx="202136" cy="247888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7427754" y="3602273"/>
            <a:ext cx="202136" cy="24788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6776967" y="4971220"/>
            <a:ext cx="1448533" cy="37416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5024181" y="5146341"/>
            <a:ext cx="633739" cy="21464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5044455" y="2641007"/>
            <a:ext cx="593190" cy="299609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1"/>
          <a:stretch>
            <a:fillRect/>
          </a:stretch>
        </p:blipFill>
        <p:spPr>
          <a:xfrm>
            <a:off x="434143" y="5543726"/>
            <a:ext cx="3966865" cy="599606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2"/>
          <a:stretch>
            <a:fillRect/>
          </a:stretch>
        </p:blipFill>
        <p:spPr>
          <a:xfrm>
            <a:off x="434142" y="1436915"/>
            <a:ext cx="4074847" cy="600497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3"/>
          <a:stretch>
            <a:fillRect/>
          </a:stretch>
        </p:blipFill>
        <p:spPr>
          <a:xfrm>
            <a:off x="4803744" y="1584332"/>
            <a:ext cx="3958076" cy="449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171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Connector 41"/>
          <p:cNvCxnSpPr/>
          <p:nvPr/>
        </p:nvCxnSpPr>
        <p:spPr>
          <a:xfrm>
            <a:off x="628650" y="4023360"/>
            <a:ext cx="78867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Gradual Lifting</a:t>
            </a:r>
            <a:endParaRPr lang="de-DE" dirty="0"/>
          </a:p>
        </p:txBody>
      </p:sp>
      <p:sp>
        <p:nvSpPr>
          <p:cNvPr id="12" name="TextBox 11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38</a:t>
            </a:fld>
            <a:endParaRPr lang="de-DE"/>
          </a:p>
        </p:txBody>
      </p:sp>
      <p:sp>
        <p:nvSpPr>
          <p:cNvPr id="11" name="TextBox 10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20" name="Arc 19"/>
          <p:cNvSpPr/>
          <p:nvPr/>
        </p:nvSpPr>
        <p:spPr>
          <a:xfrm>
            <a:off x="3612462" y="2520452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Arc 20"/>
          <p:cNvSpPr/>
          <p:nvPr/>
        </p:nvSpPr>
        <p:spPr>
          <a:xfrm>
            <a:off x="3938642" y="4982809"/>
            <a:ext cx="317791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780321" y="3034105"/>
            <a:ext cx="0" cy="1904457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7116560" y="3091363"/>
            <a:ext cx="592872" cy="1788093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28650" y="2891308"/>
            <a:ext cx="18081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Gradual System</a:t>
            </a:r>
            <a:endParaRPr lang="de-DE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28650" y="4738507"/>
            <a:ext cx="1564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Static System</a:t>
            </a:r>
            <a:endParaRPr lang="de-DE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26" name="Picture 2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2319036" y="5018632"/>
            <a:ext cx="1837714" cy="230400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3519085" y="3640422"/>
            <a:ext cx="202136" cy="247888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7427754" y="3602273"/>
            <a:ext cx="202136" cy="2478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5024181" y="5146341"/>
            <a:ext cx="633739" cy="21464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5044455" y="2641007"/>
            <a:ext cx="593190" cy="299609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434143" y="5543726"/>
            <a:ext cx="3966865" cy="599606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1"/>
          <a:stretch>
            <a:fillRect/>
          </a:stretch>
        </p:blipFill>
        <p:spPr>
          <a:xfrm>
            <a:off x="434142" y="1436915"/>
            <a:ext cx="4074847" cy="600497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2"/>
          <a:stretch>
            <a:fillRect/>
          </a:stretch>
        </p:blipFill>
        <p:spPr>
          <a:xfrm>
            <a:off x="4803744" y="1584332"/>
            <a:ext cx="3958076" cy="449891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3"/>
          <a:stretch>
            <a:fillRect/>
          </a:stretch>
        </p:blipFill>
        <p:spPr>
          <a:xfrm>
            <a:off x="2498642" y="2640118"/>
            <a:ext cx="1440000" cy="2304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4"/>
          <a:stretch>
            <a:fillRect/>
          </a:stretch>
        </p:blipFill>
        <p:spPr>
          <a:xfrm>
            <a:off x="6776968" y="2663882"/>
            <a:ext cx="838063" cy="234087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5"/>
          <a:stretch>
            <a:fillRect/>
          </a:stretch>
        </p:blipFill>
        <p:spPr>
          <a:xfrm>
            <a:off x="6914781" y="5006630"/>
            <a:ext cx="1235360" cy="234087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6"/>
          <a:stretch>
            <a:fillRect/>
          </a:stretch>
        </p:blipFill>
        <p:spPr>
          <a:xfrm>
            <a:off x="4334989" y="2241050"/>
            <a:ext cx="2012122" cy="244042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26"/>
          <a:stretch>
            <a:fillRect/>
          </a:stretch>
        </p:blipFill>
        <p:spPr>
          <a:xfrm>
            <a:off x="4631584" y="4639649"/>
            <a:ext cx="2012122" cy="244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431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Connector 41"/>
          <p:cNvCxnSpPr/>
          <p:nvPr/>
        </p:nvCxnSpPr>
        <p:spPr>
          <a:xfrm>
            <a:off x="628650" y="4023360"/>
            <a:ext cx="78867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Gradual Lifting</a:t>
            </a:r>
            <a:endParaRPr lang="de-DE" dirty="0"/>
          </a:p>
        </p:txBody>
      </p:sp>
      <p:sp>
        <p:nvSpPr>
          <p:cNvPr id="12" name="TextBox 11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39</a:t>
            </a:fld>
            <a:endParaRPr lang="de-DE"/>
          </a:p>
        </p:txBody>
      </p:sp>
      <p:sp>
        <p:nvSpPr>
          <p:cNvPr id="11" name="TextBox 10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20" name="Arc 19"/>
          <p:cNvSpPr/>
          <p:nvPr/>
        </p:nvSpPr>
        <p:spPr>
          <a:xfrm>
            <a:off x="3612462" y="2520452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Arc 20"/>
          <p:cNvSpPr/>
          <p:nvPr/>
        </p:nvSpPr>
        <p:spPr>
          <a:xfrm>
            <a:off x="3938642" y="4982809"/>
            <a:ext cx="317791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780321" y="3034105"/>
            <a:ext cx="0" cy="1904457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7116560" y="3091363"/>
            <a:ext cx="592872" cy="1788093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28650" y="2891308"/>
            <a:ext cx="18081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Gradual System</a:t>
            </a:r>
            <a:endParaRPr lang="de-DE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28650" y="4738507"/>
            <a:ext cx="1564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Static System</a:t>
            </a:r>
            <a:endParaRPr lang="de-DE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2302707" y="5018633"/>
            <a:ext cx="1886774" cy="212811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3519085" y="3640422"/>
            <a:ext cx="202136" cy="247888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7427754" y="3602273"/>
            <a:ext cx="202136" cy="2478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5024181" y="5146341"/>
            <a:ext cx="633739" cy="21464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5044455" y="2641007"/>
            <a:ext cx="593190" cy="299609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434143" y="5543726"/>
            <a:ext cx="3966865" cy="599606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434142" y="1436915"/>
            <a:ext cx="4074847" cy="600497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4803744" y="1584332"/>
            <a:ext cx="3958076" cy="44989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1"/>
          <a:stretch>
            <a:fillRect/>
          </a:stretch>
        </p:blipFill>
        <p:spPr>
          <a:xfrm>
            <a:off x="2563958" y="2640119"/>
            <a:ext cx="1316171" cy="234087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2"/>
          <a:stretch>
            <a:fillRect/>
          </a:stretch>
        </p:blipFill>
        <p:spPr>
          <a:xfrm>
            <a:off x="6776968" y="2663882"/>
            <a:ext cx="838063" cy="234087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3"/>
          <a:stretch>
            <a:fillRect/>
          </a:stretch>
        </p:blipFill>
        <p:spPr>
          <a:xfrm>
            <a:off x="6914781" y="5006630"/>
            <a:ext cx="1235360" cy="234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900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28650" y="4237971"/>
            <a:ext cx="7886700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spec: callable only if (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this.balance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 &gt;= amount)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withdrawCoins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amount)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business logic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.balance</a:t>
            </a:r>
            <a:r>
              <a:rPr lang="en-US" sz="2000" dirty="0">
                <a:latin typeface="Consolas" panose="020B0609020204030204" pitchFamily="49" charset="0"/>
              </a:rPr>
              <a:t> -= amount;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de-DE" sz="2000" dirty="0">
              <a:latin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Verification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875518"/>
          </a:xfrm>
        </p:spPr>
        <p:txBody>
          <a:bodyPr>
            <a:normAutofit/>
          </a:bodyPr>
          <a:lstStyle/>
          <a:p>
            <a:r>
              <a:rPr lang="en-US" dirty="0"/>
              <a:t>runtime checks</a:t>
            </a:r>
          </a:p>
          <a:p>
            <a:r>
              <a:rPr lang="en-US" dirty="0"/>
              <a:t>testing techniques</a:t>
            </a:r>
          </a:p>
          <a:p>
            <a:r>
              <a:rPr lang="en-US" dirty="0"/>
              <a:t>guarantee compliance </a:t>
            </a:r>
            <a:r>
              <a:rPr lang="en-US" b="1" dirty="0"/>
              <a:t>at runtime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de-DE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4237971"/>
            <a:ext cx="7886700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withdrawCoins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amount)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assert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.balance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&gt;= amount;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business logic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.balance</a:t>
            </a:r>
            <a:r>
              <a:rPr lang="en-US" sz="2000" dirty="0">
                <a:latin typeface="Consolas" panose="020B0609020204030204" pitchFamily="49" charset="0"/>
              </a:rPr>
              <a:t> -= amount;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de-DE" sz="2000" dirty="0">
              <a:latin typeface="Consolas" panose="020B0609020204030204" pitchFamily="49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4</a:t>
            </a:fld>
            <a:endParaRPr lang="de-DE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4188366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Gradual Verification - Approach</a:t>
            </a:r>
            <a:endParaRPr lang="de-DE" dirty="0"/>
          </a:p>
        </p:txBody>
      </p:sp>
      <p:sp>
        <p:nvSpPr>
          <p:cNvPr id="48" name="Slide Number Placeholder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40</a:t>
            </a:fld>
            <a:endParaRPr lang="de-DE" dirty="0"/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4114" y="1661153"/>
            <a:ext cx="2471236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" y="1661153"/>
            <a:ext cx="2471235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sp>
        <p:nvSpPr>
          <p:cNvPr id="11" name="Rectangle 10" hidden="1"/>
          <p:cNvSpPr/>
          <p:nvPr/>
        </p:nvSpPr>
        <p:spPr>
          <a:xfrm>
            <a:off x="401613" y="1429222"/>
            <a:ext cx="2925787" cy="2482658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70C0"/>
                </a:solidFill>
              </a:rPr>
              <a:t>Design</a:t>
            </a:r>
          </a:p>
          <a:p>
            <a:pPr algn="ctr"/>
            <a:r>
              <a:rPr lang="en-US" sz="2800" dirty="0">
                <a:solidFill>
                  <a:srgbClr val="0070C0"/>
                </a:solidFill>
              </a:rPr>
              <a:t>Space</a:t>
            </a:r>
            <a:endParaRPr lang="de-DE" sz="2800" dirty="0">
              <a:solidFill>
                <a:srgbClr val="0070C0"/>
              </a:solidFill>
            </a:endParaRPr>
          </a:p>
        </p:txBody>
      </p:sp>
      <p:sp>
        <p:nvSpPr>
          <p:cNvPr id="12" name="Rectangle 11" hidden="1"/>
          <p:cNvSpPr/>
          <p:nvPr/>
        </p:nvSpPr>
        <p:spPr>
          <a:xfrm>
            <a:off x="401613" y="4013446"/>
            <a:ext cx="2925787" cy="2336530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70C0"/>
                </a:solidFill>
              </a:rPr>
              <a:t>Gradual</a:t>
            </a:r>
          </a:p>
          <a:p>
            <a:pPr algn="ctr"/>
            <a:r>
              <a:rPr lang="en-US" sz="2800" dirty="0">
                <a:solidFill>
                  <a:srgbClr val="0070C0"/>
                </a:solidFill>
              </a:rPr>
              <a:t>Guarantee</a:t>
            </a:r>
            <a:endParaRPr lang="de-DE" sz="2800" dirty="0">
              <a:solidFill>
                <a:srgbClr val="0070C0"/>
              </a:solidFill>
            </a:endParaRPr>
          </a:p>
        </p:txBody>
      </p:sp>
      <p:sp>
        <p:nvSpPr>
          <p:cNvPr id="13" name="Rectangle 12" hidden="1"/>
          <p:cNvSpPr/>
          <p:nvPr/>
        </p:nvSpPr>
        <p:spPr>
          <a:xfrm>
            <a:off x="5816600" y="1436915"/>
            <a:ext cx="2925787" cy="2482658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Design</a:t>
            </a:r>
          </a:p>
          <a:p>
            <a:pPr algn="ctr"/>
            <a:r>
              <a:rPr lang="en-US" sz="3200" b="1" dirty="0">
                <a:solidFill>
                  <a:srgbClr val="0070C0"/>
                </a:solidFill>
              </a:rPr>
              <a:t>Space</a:t>
            </a:r>
            <a:endParaRPr lang="de-DE" sz="3200" b="1" dirty="0">
              <a:solidFill>
                <a:srgbClr val="0070C0"/>
              </a:solidFill>
            </a:endParaRPr>
          </a:p>
        </p:txBody>
      </p:sp>
      <p:sp>
        <p:nvSpPr>
          <p:cNvPr id="14" name="Rectangle 13" hidden="1"/>
          <p:cNvSpPr/>
          <p:nvPr/>
        </p:nvSpPr>
        <p:spPr>
          <a:xfrm>
            <a:off x="5816600" y="4021139"/>
            <a:ext cx="2925787" cy="2336530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Abstract</a:t>
            </a:r>
          </a:p>
          <a:p>
            <a:pPr algn="ctr"/>
            <a:r>
              <a:rPr lang="en-US" sz="3200" b="1" dirty="0">
                <a:solidFill>
                  <a:srgbClr val="0070C0"/>
                </a:solidFill>
              </a:rPr>
              <a:t>Interpretation</a:t>
            </a:r>
            <a:endParaRPr lang="de-DE" sz="3200" b="1" dirty="0">
              <a:solidFill>
                <a:srgbClr val="0070C0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279139" y="2310368"/>
            <a:ext cx="2603500" cy="369332"/>
            <a:chOff x="3279139" y="2310368"/>
            <a:chExt cx="2603500" cy="369332"/>
          </a:xfrm>
        </p:grpSpPr>
        <p:sp>
          <p:nvSpPr>
            <p:cNvPr id="20" name="TextBox 19"/>
            <p:cNvSpPr txBox="1"/>
            <p:nvPr/>
          </p:nvSpPr>
          <p:spPr>
            <a:xfrm>
              <a:off x="3291839" y="2310368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syntax extension</a:t>
              </a: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>
              <a:off x="3279139" y="2641600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Date Placeholder 3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36" name="Footer Placeholder 3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3279139" y="1854591"/>
            <a:ext cx="2603500" cy="369332"/>
            <a:chOff x="3279139" y="2310368"/>
            <a:chExt cx="2603500" cy="369332"/>
          </a:xfrm>
        </p:grpSpPr>
        <p:sp>
          <p:nvSpPr>
            <p:cNvPr id="23" name="TextBox 22"/>
            <p:cNvSpPr txBox="1"/>
            <p:nvPr/>
          </p:nvSpPr>
          <p:spPr>
            <a:xfrm>
              <a:off x="3291839" y="2310368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syntax extension</a:t>
              </a: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>
              <a:off x="3279139" y="2641600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3284764" y="3326168"/>
            <a:ext cx="2603500" cy="369332"/>
            <a:chOff x="3279139" y="2310368"/>
            <a:chExt cx="2603500" cy="369332"/>
          </a:xfrm>
        </p:grpSpPr>
        <p:sp>
          <p:nvSpPr>
            <p:cNvPr id="32" name="TextBox 31"/>
            <p:cNvSpPr txBox="1"/>
            <p:nvPr/>
          </p:nvSpPr>
          <p:spPr>
            <a:xfrm>
              <a:off x="3291839" y="2310368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extension</a:t>
              </a:r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>
              <a:off x="3279139" y="2641600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3274060" y="4710668"/>
            <a:ext cx="2590800" cy="369332"/>
            <a:chOff x="3274060" y="4710668"/>
            <a:chExt cx="2590800" cy="369332"/>
          </a:xfrm>
        </p:grpSpPr>
        <p:sp>
          <p:nvSpPr>
            <p:cNvPr id="28" name="TextBox 27"/>
            <p:cNvSpPr txBox="1"/>
            <p:nvPr/>
          </p:nvSpPr>
          <p:spPr>
            <a:xfrm>
              <a:off x="3274060" y="4710668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function lifting</a:t>
              </a:r>
              <a:endParaRPr lang="de-DE" dirty="0"/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>
              <a:off x="3274060" y="5041900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3274060" y="4327559"/>
            <a:ext cx="2590800" cy="369332"/>
            <a:chOff x="3274060" y="4327559"/>
            <a:chExt cx="2590800" cy="369332"/>
          </a:xfrm>
        </p:grpSpPr>
        <p:sp>
          <p:nvSpPr>
            <p:cNvPr id="34" name="TextBox 33"/>
            <p:cNvSpPr txBox="1"/>
            <p:nvPr/>
          </p:nvSpPr>
          <p:spPr>
            <a:xfrm>
              <a:off x="3274060" y="4327559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predicate lifting</a:t>
              </a:r>
              <a:endParaRPr lang="de-DE" dirty="0"/>
            </a:p>
          </p:txBody>
        </p:sp>
        <p:cxnSp>
          <p:nvCxnSpPr>
            <p:cNvPr id="37" name="Straight Arrow Connector 36"/>
            <p:cNvCxnSpPr/>
            <p:nvPr/>
          </p:nvCxnSpPr>
          <p:spPr>
            <a:xfrm>
              <a:off x="3274060" y="4658791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3274060" y="5115543"/>
            <a:ext cx="2590800" cy="369332"/>
            <a:chOff x="3274060" y="5115543"/>
            <a:chExt cx="2590800" cy="369332"/>
          </a:xfrm>
        </p:grpSpPr>
        <p:sp>
          <p:nvSpPr>
            <p:cNvPr id="39" name="TextBox 38"/>
            <p:cNvSpPr txBox="1"/>
            <p:nvPr/>
          </p:nvSpPr>
          <p:spPr>
            <a:xfrm>
              <a:off x="3274060" y="5115543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predicate lifting</a:t>
              </a:r>
              <a:endParaRPr lang="de-DE" dirty="0"/>
            </a:p>
          </p:txBody>
        </p:sp>
        <p:cxnSp>
          <p:nvCxnSpPr>
            <p:cNvPr id="40" name="Straight Arrow Connector 39"/>
            <p:cNvCxnSpPr/>
            <p:nvPr/>
          </p:nvCxnSpPr>
          <p:spPr>
            <a:xfrm>
              <a:off x="3274060" y="5446775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06417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Predicate Lifting in a Nutshell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41</a:t>
            </a:fld>
            <a:endParaRPr lang="de-DE"/>
          </a:p>
        </p:txBody>
      </p:sp>
      <p:pic>
        <p:nvPicPr>
          <p:cNvPr id="24" name="Picture 2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934736" y="4842398"/>
            <a:ext cx="3160747" cy="22768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2981843" y="2621261"/>
            <a:ext cx="3180314" cy="314695"/>
          </a:xfrm>
          <a:prstGeom prst="rect">
            <a:avLst/>
          </a:prstGeom>
        </p:spPr>
      </p:pic>
      <p:sp>
        <p:nvSpPr>
          <p:cNvPr id="28" name="Arrow: Up 27"/>
          <p:cNvSpPr/>
          <p:nvPr/>
        </p:nvSpPr>
        <p:spPr>
          <a:xfrm>
            <a:off x="3668488" y="3139874"/>
            <a:ext cx="1807024" cy="1478569"/>
          </a:xfrm>
          <a:prstGeom prst="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lifting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9797565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Predicate Lifting in a Nutshell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42</a:t>
            </a:fld>
            <a:endParaRPr lang="de-DE"/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686050" y="4857310"/>
            <a:ext cx="4147962" cy="23434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2676365" y="2586651"/>
            <a:ext cx="4167331" cy="316903"/>
          </a:xfrm>
          <a:prstGeom prst="rect">
            <a:avLst/>
          </a:prstGeom>
        </p:spPr>
      </p:pic>
      <p:sp>
        <p:nvSpPr>
          <p:cNvPr id="28" name="Arrow: Up 27"/>
          <p:cNvSpPr/>
          <p:nvPr/>
        </p:nvSpPr>
        <p:spPr>
          <a:xfrm>
            <a:off x="3668488" y="3139874"/>
            <a:ext cx="1807024" cy="1478569"/>
          </a:xfrm>
          <a:prstGeom prst="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lifting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2950964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Predicate Lifting in a Nutshell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43</a:t>
            </a:fld>
            <a:endParaRPr lang="de-DE"/>
          </a:p>
        </p:txBody>
      </p:sp>
      <p:pic>
        <p:nvPicPr>
          <p:cNvPr id="12" name="Picture 1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3218688" y="4318137"/>
            <a:ext cx="2706624" cy="140698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2294551" y="3074553"/>
            <a:ext cx="4554897" cy="81307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69649" y="1319763"/>
            <a:ext cx="39023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all gradually lifted predicates satisfy</a:t>
            </a:r>
            <a:endParaRPr lang="de-DE" sz="20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21" name="Picture 2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2294549" y="1749968"/>
            <a:ext cx="4554900" cy="800828"/>
          </a:xfrm>
          <a:prstGeom prst="rect">
            <a:avLst/>
          </a:prstGeom>
        </p:spPr>
      </p:pic>
      <p:cxnSp>
        <p:nvCxnSpPr>
          <p:cNvPr id="23" name="Straight Connector 22"/>
          <p:cNvCxnSpPr/>
          <p:nvPr/>
        </p:nvCxnSpPr>
        <p:spPr>
          <a:xfrm>
            <a:off x="1066800" y="2770910"/>
            <a:ext cx="688570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3674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Predicate Lifting in a Nutshell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44</a:t>
            </a:fld>
            <a:endParaRPr lang="de-DE"/>
          </a:p>
        </p:txBody>
      </p:sp>
      <p:pic>
        <p:nvPicPr>
          <p:cNvPr id="14" name="Picture 1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706018" y="2836127"/>
            <a:ext cx="3569226" cy="62805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884431" y="4218762"/>
            <a:ext cx="7375138" cy="32126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3056219" y="4699627"/>
            <a:ext cx="5203350" cy="32226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884432" y="5181496"/>
            <a:ext cx="6579897" cy="32226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884431" y="5662360"/>
            <a:ext cx="5203350" cy="32226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884431" y="3792761"/>
            <a:ext cx="7372177" cy="259691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669649" y="1319763"/>
            <a:ext cx="39023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all gradually lifted predicates satisfy</a:t>
            </a:r>
            <a:endParaRPr lang="de-DE" sz="20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24" name="Picture 23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1514542" y="1781415"/>
            <a:ext cx="6111953" cy="732910"/>
          </a:xfrm>
          <a:prstGeom prst="rect">
            <a:avLst/>
          </a:prstGeom>
        </p:spPr>
      </p:pic>
      <p:cxnSp>
        <p:nvCxnSpPr>
          <p:cNvPr id="25" name="Straight Connector 24"/>
          <p:cNvCxnSpPr/>
          <p:nvPr/>
        </p:nvCxnSpPr>
        <p:spPr>
          <a:xfrm>
            <a:off x="1129144" y="2701637"/>
            <a:ext cx="688570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7" name="Picture 26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4757703" y="3014126"/>
            <a:ext cx="3840799" cy="257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732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Gradual Verification - Approach</a:t>
            </a:r>
            <a:endParaRPr lang="de-DE" dirty="0"/>
          </a:p>
        </p:txBody>
      </p:sp>
      <p:sp>
        <p:nvSpPr>
          <p:cNvPr id="48" name="Slide Number Placeholder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45</a:t>
            </a:fld>
            <a:endParaRPr lang="de-DE" dirty="0"/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4114" y="1661153"/>
            <a:ext cx="2471236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" y="1661153"/>
            <a:ext cx="2471235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sp>
        <p:nvSpPr>
          <p:cNvPr id="11" name="Rectangle 10" hidden="1"/>
          <p:cNvSpPr/>
          <p:nvPr/>
        </p:nvSpPr>
        <p:spPr>
          <a:xfrm>
            <a:off x="401613" y="1429222"/>
            <a:ext cx="2925787" cy="2482658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70C0"/>
                </a:solidFill>
              </a:rPr>
              <a:t>Design</a:t>
            </a:r>
          </a:p>
          <a:p>
            <a:pPr algn="ctr"/>
            <a:r>
              <a:rPr lang="en-US" sz="2800" dirty="0">
                <a:solidFill>
                  <a:srgbClr val="0070C0"/>
                </a:solidFill>
              </a:rPr>
              <a:t>Space</a:t>
            </a:r>
            <a:endParaRPr lang="de-DE" sz="2800" dirty="0">
              <a:solidFill>
                <a:srgbClr val="0070C0"/>
              </a:solidFill>
            </a:endParaRPr>
          </a:p>
        </p:txBody>
      </p:sp>
      <p:sp>
        <p:nvSpPr>
          <p:cNvPr id="12" name="Rectangle 11" hidden="1"/>
          <p:cNvSpPr/>
          <p:nvPr/>
        </p:nvSpPr>
        <p:spPr>
          <a:xfrm>
            <a:off x="401613" y="4013446"/>
            <a:ext cx="2925787" cy="2336530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70C0"/>
                </a:solidFill>
              </a:rPr>
              <a:t>Gradual</a:t>
            </a:r>
          </a:p>
          <a:p>
            <a:pPr algn="ctr"/>
            <a:r>
              <a:rPr lang="en-US" sz="2800" dirty="0">
                <a:solidFill>
                  <a:srgbClr val="0070C0"/>
                </a:solidFill>
              </a:rPr>
              <a:t>Guarantee</a:t>
            </a:r>
            <a:endParaRPr lang="de-DE" sz="2800" dirty="0">
              <a:solidFill>
                <a:srgbClr val="0070C0"/>
              </a:solidFill>
            </a:endParaRPr>
          </a:p>
        </p:txBody>
      </p:sp>
      <p:sp>
        <p:nvSpPr>
          <p:cNvPr id="13" name="Rectangle 12" hidden="1"/>
          <p:cNvSpPr/>
          <p:nvPr/>
        </p:nvSpPr>
        <p:spPr>
          <a:xfrm>
            <a:off x="5816600" y="1436915"/>
            <a:ext cx="2925787" cy="2482658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Design</a:t>
            </a:r>
          </a:p>
          <a:p>
            <a:pPr algn="ctr"/>
            <a:r>
              <a:rPr lang="en-US" sz="3200" b="1" dirty="0">
                <a:solidFill>
                  <a:srgbClr val="0070C0"/>
                </a:solidFill>
              </a:rPr>
              <a:t>Space</a:t>
            </a:r>
            <a:endParaRPr lang="de-DE" sz="3200" b="1" dirty="0">
              <a:solidFill>
                <a:srgbClr val="0070C0"/>
              </a:solidFill>
            </a:endParaRPr>
          </a:p>
        </p:txBody>
      </p:sp>
      <p:sp>
        <p:nvSpPr>
          <p:cNvPr id="14" name="Rectangle 13" hidden="1"/>
          <p:cNvSpPr/>
          <p:nvPr/>
        </p:nvSpPr>
        <p:spPr>
          <a:xfrm>
            <a:off x="5816600" y="4021139"/>
            <a:ext cx="2925787" cy="2336530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Abstract</a:t>
            </a:r>
          </a:p>
          <a:p>
            <a:pPr algn="ctr"/>
            <a:r>
              <a:rPr lang="en-US" sz="3200" b="1" dirty="0">
                <a:solidFill>
                  <a:srgbClr val="0070C0"/>
                </a:solidFill>
              </a:rPr>
              <a:t>Interpretation</a:t>
            </a:r>
            <a:endParaRPr lang="de-DE" sz="3200" b="1" dirty="0">
              <a:solidFill>
                <a:srgbClr val="0070C0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279139" y="2310368"/>
            <a:ext cx="2603500" cy="369332"/>
            <a:chOff x="3279139" y="2310368"/>
            <a:chExt cx="2603500" cy="369332"/>
          </a:xfrm>
        </p:grpSpPr>
        <p:sp>
          <p:nvSpPr>
            <p:cNvPr id="20" name="TextBox 19"/>
            <p:cNvSpPr txBox="1"/>
            <p:nvPr/>
          </p:nvSpPr>
          <p:spPr>
            <a:xfrm>
              <a:off x="3291839" y="2310368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syntax extension</a:t>
              </a: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>
              <a:off x="3279139" y="2641600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Date Placeholder 3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36" name="Footer Placeholder 3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3279139" y="1854591"/>
            <a:ext cx="2603500" cy="369332"/>
            <a:chOff x="3279139" y="2310368"/>
            <a:chExt cx="2603500" cy="369332"/>
          </a:xfrm>
        </p:grpSpPr>
        <p:sp>
          <p:nvSpPr>
            <p:cNvPr id="23" name="TextBox 22"/>
            <p:cNvSpPr txBox="1"/>
            <p:nvPr/>
          </p:nvSpPr>
          <p:spPr>
            <a:xfrm>
              <a:off x="3291839" y="2310368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syntax extension</a:t>
              </a: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>
              <a:off x="3279139" y="2641600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3284764" y="3326168"/>
            <a:ext cx="2603500" cy="369332"/>
            <a:chOff x="3279139" y="2310368"/>
            <a:chExt cx="2603500" cy="369332"/>
          </a:xfrm>
        </p:grpSpPr>
        <p:sp>
          <p:nvSpPr>
            <p:cNvPr id="32" name="TextBox 31"/>
            <p:cNvSpPr txBox="1"/>
            <p:nvPr/>
          </p:nvSpPr>
          <p:spPr>
            <a:xfrm>
              <a:off x="3291839" y="2310368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extension</a:t>
              </a:r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>
              <a:off x="3279139" y="2641600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3274060" y="4710668"/>
            <a:ext cx="2590800" cy="369332"/>
            <a:chOff x="3274060" y="4710668"/>
            <a:chExt cx="2590800" cy="369332"/>
          </a:xfrm>
        </p:grpSpPr>
        <p:sp>
          <p:nvSpPr>
            <p:cNvPr id="28" name="TextBox 27"/>
            <p:cNvSpPr txBox="1"/>
            <p:nvPr/>
          </p:nvSpPr>
          <p:spPr>
            <a:xfrm>
              <a:off x="3274060" y="4710668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function lifting</a:t>
              </a:r>
              <a:endParaRPr lang="de-DE" dirty="0"/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>
              <a:off x="3274060" y="5041900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3274060" y="4327559"/>
            <a:ext cx="2590800" cy="369332"/>
            <a:chOff x="3274060" y="4327559"/>
            <a:chExt cx="2590800" cy="369332"/>
          </a:xfrm>
        </p:grpSpPr>
        <p:sp>
          <p:nvSpPr>
            <p:cNvPr id="34" name="TextBox 33"/>
            <p:cNvSpPr txBox="1"/>
            <p:nvPr/>
          </p:nvSpPr>
          <p:spPr>
            <a:xfrm>
              <a:off x="3274060" y="4327559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predicate lifting</a:t>
              </a:r>
              <a:endParaRPr lang="de-DE" dirty="0"/>
            </a:p>
          </p:txBody>
        </p:sp>
        <p:cxnSp>
          <p:nvCxnSpPr>
            <p:cNvPr id="37" name="Straight Arrow Connector 36"/>
            <p:cNvCxnSpPr/>
            <p:nvPr/>
          </p:nvCxnSpPr>
          <p:spPr>
            <a:xfrm>
              <a:off x="3274060" y="4658791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3274060" y="5115543"/>
            <a:ext cx="2590800" cy="369332"/>
            <a:chOff x="3274060" y="5115543"/>
            <a:chExt cx="2590800" cy="369332"/>
          </a:xfrm>
        </p:grpSpPr>
        <p:sp>
          <p:nvSpPr>
            <p:cNvPr id="39" name="TextBox 38"/>
            <p:cNvSpPr txBox="1"/>
            <p:nvPr/>
          </p:nvSpPr>
          <p:spPr>
            <a:xfrm>
              <a:off x="3274060" y="5115543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predicate lifting</a:t>
              </a:r>
              <a:endParaRPr lang="de-DE" dirty="0"/>
            </a:p>
          </p:txBody>
        </p:sp>
        <p:cxnSp>
          <p:nvCxnSpPr>
            <p:cNvPr id="40" name="Straight Arrow Connector 39"/>
            <p:cNvCxnSpPr/>
            <p:nvPr/>
          </p:nvCxnSpPr>
          <p:spPr>
            <a:xfrm>
              <a:off x="3274060" y="5446775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6084984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Connector 41"/>
          <p:cNvCxnSpPr/>
          <p:nvPr/>
        </p:nvCxnSpPr>
        <p:spPr>
          <a:xfrm>
            <a:off x="628650" y="4023360"/>
            <a:ext cx="78867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46</a:t>
            </a:fld>
            <a:endParaRPr lang="de-DE"/>
          </a:p>
        </p:txBody>
      </p:sp>
      <p:sp>
        <p:nvSpPr>
          <p:cNvPr id="11" name="TextBox 10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20" name="Arc 19"/>
          <p:cNvSpPr/>
          <p:nvPr/>
        </p:nvSpPr>
        <p:spPr>
          <a:xfrm>
            <a:off x="3612462" y="2685044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Arc 20"/>
          <p:cNvSpPr/>
          <p:nvPr/>
        </p:nvSpPr>
        <p:spPr>
          <a:xfrm>
            <a:off x="3612462" y="4726777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780321" y="3253561"/>
            <a:ext cx="0" cy="1381549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28650" y="2891308"/>
            <a:ext cx="18081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Gradual System</a:t>
            </a:r>
            <a:endParaRPr lang="de-DE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28650" y="4738507"/>
            <a:ext cx="1564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Static System</a:t>
            </a:r>
            <a:endParaRPr lang="de-DE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3652811" y="4804567"/>
            <a:ext cx="219196" cy="39349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3678210" y="2626441"/>
            <a:ext cx="230388" cy="44609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6813446" y="2548614"/>
            <a:ext cx="793760" cy="472310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3519085" y="3640422"/>
            <a:ext cx="202136" cy="24788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6802512" y="4652715"/>
            <a:ext cx="1368276" cy="55984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5122154" y="4890310"/>
            <a:ext cx="307411" cy="33130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5198353" y="2783301"/>
            <a:ext cx="287028" cy="379193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071788"/>
          </a:xfrm>
        </p:spPr>
        <p:txBody>
          <a:bodyPr/>
          <a:lstStyle/>
          <a:p>
            <a:r>
              <a:rPr lang="en-US" dirty="0"/>
              <a:t>Gradual Lifting</a:t>
            </a:r>
            <a:endParaRPr lang="de-DE" dirty="0"/>
          </a:p>
        </p:txBody>
      </p:sp>
      <p:pic>
        <p:nvPicPr>
          <p:cNvPr id="26" name="Picture 25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8"/>
          <a:stretch>
            <a:fillRect/>
          </a:stretch>
        </p:blipFill>
        <p:spPr>
          <a:xfrm rot="16200000">
            <a:off x="6687441" y="3696455"/>
            <a:ext cx="1100898" cy="410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961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Gradualization – Goal 1/3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825625"/>
            <a:ext cx="8092017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Introduction of wildcard formula   </a:t>
            </a:r>
            <a:r>
              <a:rPr lang="en-US" dirty="0">
                <a:latin typeface="Consolas" panose="020B0609020204030204" pitchFamily="49" charset="0"/>
              </a:rPr>
              <a:t>?</a:t>
            </a:r>
            <a:endParaRPr lang="en-US" dirty="0"/>
          </a:p>
          <a:p>
            <a:r>
              <a:rPr lang="en-US" sz="2400" dirty="0"/>
              <a:t>placeholder for arbitrary (</a:t>
            </a:r>
            <a:r>
              <a:rPr lang="en-US" sz="2400" dirty="0" err="1"/>
              <a:t>satisfiable</a:t>
            </a:r>
            <a:r>
              <a:rPr lang="en-US" sz="2400" dirty="0"/>
              <a:t>) formula</a:t>
            </a:r>
          </a:p>
          <a:p>
            <a:r>
              <a:rPr lang="en-US" sz="2400" dirty="0"/>
              <a:t>enables Hoare deduction despite incomplete information</a:t>
            </a:r>
          </a:p>
          <a:p>
            <a:r>
              <a:rPr lang="en-US" sz="2400" dirty="0"/>
              <a:t>enables gradual annotation of programs (</a:t>
            </a:r>
            <a:r>
              <a:rPr lang="en-US" sz="2400" dirty="0">
                <a:latin typeface="Consolas" panose="020B0609020204030204" pitchFamily="49" charset="0"/>
              </a:rPr>
              <a:t>?</a:t>
            </a:r>
            <a:r>
              <a:rPr lang="en-US" sz="2400" dirty="0"/>
              <a:t> as default)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47</a:t>
            </a:fld>
            <a:endParaRPr lang="de-DE"/>
          </a:p>
        </p:txBody>
      </p:sp>
      <p:sp>
        <p:nvSpPr>
          <p:cNvPr id="5" name="Slide Number Placeholder 47"/>
          <p:cNvSpPr txBox="1">
            <a:spLocks/>
          </p:cNvSpPr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D1E2128-C21B-4EB1-981D-3510C88AFE4A}" type="slidenum">
              <a:rPr lang="de-DE" smtClean="0"/>
              <a:pPr/>
              <a:t>47</a:t>
            </a:fld>
            <a:endParaRPr lang="de-DE" dirty="0"/>
          </a:p>
        </p:txBody>
      </p:sp>
      <p:sp>
        <p:nvSpPr>
          <p:cNvPr id="10" name="hide1a 1"/>
          <p:cNvSpPr/>
          <p:nvPr/>
        </p:nvSpPr>
        <p:spPr>
          <a:xfrm>
            <a:off x="6036244" y="1599370"/>
            <a:ext cx="686681" cy="733133"/>
          </a:xfrm>
          <a:prstGeom prst="rect">
            <a:avLst/>
          </a:prstGeom>
          <a:noFill/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 dirty="0">
              <a:solidFill>
                <a:schemeClr val="tx1"/>
              </a:solidFill>
            </a:endParaRPr>
          </a:p>
        </p:txBody>
      </p:sp>
      <p:grpSp>
        <p:nvGrpSpPr>
          <p:cNvPr id="49" name="Group 48"/>
          <p:cNvGrpSpPr/>
          <p:nvPr/>
        </p:nvGrpSpPr>
        <p:grpSpPr>
          <a:xfrm>
            <a:off x="628649" y="4164375"/>
            <a:ext cx="7886701" cy="1989418"/>
            <a:chOff x="628649" y="4164375"/>
            <a:chExt cx="7886701" cy="1989418"/>
          </a:xfrm>
        </p:grpSpPr>
        <p:sp>
          <p:nvSpPr>
            <p:cNvPr id="9" name="Rectangle 8"/>
            <p:cNvSpPr/>
            <p:nvPr/>
          </p:nvSpPr>
          <p:spPr>
            <a:xfrm>
              <a:off x="628649" y="4164375"/>
              <a:ext cx="7886701" cy="198941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endParaRPr lang="de-DE" sz="2000" cap="small">
                <a:solidFill>
                  <a:schemeClr val="tx1"/>
                </a:solidFill>
                <a:latin typeface="Latin Modern Math" panose="02000503000000000000" pitchFamily="50" charset="0"/>
                <a:ea typeface="Latin Modern Math" panose="02000503000000000000" pitchFamily="50" charset="0"/>
              </a:endParaRPr>
            </a:p>
          </p:txBody>
        </p:sp>
        <p:sp>
          <p:nvSpPr>
            <p:cNvPr id="22" name="Right Brace 21"/>
            <p:cNvSpPr/>
            <p:nvPr/>
          </p:nvSpPr>
          <p:spPr>
            <a:xfrm>
              <a:off x="6564408" y="4762500"/>
              <a:ext cx="198032" cy="1267542"/>
            </a:xfrm>
            <a:prstGeom prst="rightBrace">
              <a:avLst>
                <a:gd name="adj1" fmla="val 122522"/>
                <a:gd name="adj2" fmla="val 50595"/>
              </a:avLst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832141" y="5030273"/>
              <a:ext cx="164564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/>
                <a:t>abstract</a:t>
              </a:r>
            </a:p>
            <a:p>
              <a:pPr algn="ctr"/>
              <a:r>
                <a:rPr lang="en-US" sz="2000" dirty="0"/>
                <a:t>interpretation</a:t>
              </a:r>
              <a:endParaRPr lang="de-DE" sz="2000" dirty="0"/>
            </a:p>
          </p:txBody>
        </p:sp>
        <p:pic>
          <p:nvPicPr>
            <p:cNvPr id="48" name="Picture 47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9"/>
            <a:stretch>
              <a:fillRect/>
            </a:stretch>
          </p:blipFill>
          <p:spPr>
            <a:xfrm>
              <a:off x="828060" y="4248432"/>
              <a:ext cx="5385462" cy="1781610"/>
            </a:xfrm>
            <a:prstGeom prst="rect">
              <a:avLst/>
            </a:prstGeom>
          </p:spPr>
        </p:pic>
      </p:grpSp>
      <p:sp>
        <p:nvSpPr>
          <p:cNvPr id="45" name="Date Placeholder 4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46" name="Footer Placeholder 4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51" name="Rectangle 50"/>
          <p:cNvSpPr/>
          <p:nvPr/>
        </p:nvSpPr>
        <p:spPr>
          <a:xfrm>
            <a:off x="628647" y="4671253"/>
            <a:ext cx="7849137" cy="1442846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endParaRPr lang="de-DE" sz="2000" cap="small">
              <a:solidFill>
                <a:schemeClr val="tx1"/>
              </a:solidFill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grpSp>
        <p:nvGrpSpPr>
          <p:cNvPr id="68" name="Group 67"/>
          <p:cNvGrpSpPr/>
          <p:nvPr/>
        </p:nvGrpSpPr>
        <p:grpSpPr>
          <a:xfrm>
            <a:off x="628649" y="4164375"/>
            <a:ext cx="7886701" cy="1989418"/>
            <a:chOff x="628649" y="4164375"/>
            <a:chExt cx="7886701" cy="1989418"/>
          </a:xfrm>
        </p:grpSpPr>
        <p:grpSp>
          <p:nvGrpSpPr>
            <p:cNvPr id="67" name="Group 66"/>
            <p:cNvGrpSpPr/>
            <p:nvPr>
              <p:custDataLst>
                <p:tags r:id="rId4"/>
              </p:custDataLst>
            </p:nvPr>
          </p:nvGrpSpPr>
          <p:grpSpPr>
            <a:xfrm>
              <a:off x="628649" y="4164375"/>
              <a:ext cx="7886701" cy="1989418"/>
              <a:chOff x="628649" y="4164375"/>
              <a:chExt cx="7886701" cy="1989418"/>
            </a:xfrm>
          </p:grpSpPr>
          <p:sp>
            <p:nvSpPr>
              <p:cNvPr id="29" name="Rectangle 28"/>
              <p:cNvSpPr/>
              <p:nvPr/>
            </p:nvSpPr>
            <p:spPr>
              <a:xfrm>
                <a:off x="628649" y="4164375"/>
                <a:ext cx="7886701" cy="198941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52400">
                <a:solidFill>
                  <a:schemeClr val="bg1">
                    <a:lumMod val="9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endParaRPr lang="de-DE" sz="2000" cap="small">
                  <a:solidFill>
                    <a:schemeClr val="tx1"/>
                  </a:solidFill>
                  <a:latin typeface="Latin Modern Math" panose="02000503000000000000" pitchFamily="50" charset="0"/>
                  <a:ea typeface="Latin Modern Math" panose="02000503000000000000" pitchFamily="50" charset="0"/>
                </a:endParaRPr>
              </a:p>
            </p:txBody>
          </p:sp>
          <p:pic>
            <p:nvPicPr>
              <p:cNvPr id="66" name="Picture 65"/>
              <p:cNvPicPr>
                <a:picLocks noChangeAspect="1"/>
              </p:cNvPicPr>
              <p:nvPr>
                <p:custDataLst>
                  <p:tags r:id="rId5"/>
                </p:custDataLst>
              </p:nvPr>
            </p:nvPicPr>
            <p:blipFill>
              <a:blip r:embed="rId10"/>
              <a:stretch>
                <a:fillRect/>
              </a:stretch>
            </p:blipFill>
            <p:spPr>
              <a:xfrm>
                <a:off x="856412" y="4708548"/>
                <a:ext cx="5232576" cy="1346237"/>
              </a:xfrm>
              <a:prstGeom prst="rect">
                <a:avLst/>
              </a:prstGeom>
            </p:spPr>
          </p:pic>
        </p:grpSp>
        <p:sp>
          <p:nvSpPr>
            <p:cNvPr id="58" name="Right Brace 57"/>
            <p:cNvSpPr/>
            <p:nvPr/>
          </p:nvSpPr>
          <p:spPr>
            <a:xfrm>
              <a:off x="6564408" y="4762500"/>
              <a:ext cx="198032" cy="1267542"/>
            </a:xfrm>
            <a:prstGeom prst="rightBrace">
              <a:avLst>
                <a:gd name="adj1" fmla="val 122522"/>
                <a:gd name="adj2" fmla="val 50595"/>
              </a:avLst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832141" y="5030273"/>
              <a:ext cx="164564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/>
                <a:t>abstract</a:t>
              </a:r>
            </a:p>
            <a:p>
              <a:pPr algn="ctr"/>
              <a:r>
                <a:rPr lang="en-US" sz="2000" dirty="0"/>
                <a:t>interpretation</a:t>
              </a:r>
              <a:endParaRPr lang="de-DE" sz="2000" dirty="0"/>
            </a:p>
          </p:txBody>
        </p:sp>
      </p:grpSp>
      <p:sp>
        <p:nvSpPr>
          <p:cNvPr id="69" name="TextBox 68"/>
          <p:cNvSpPr txBox="1"/>
          <p:nvPr/>
        </p:nvSpPr>
        <p:spPr>
          <a:xfrm>
            <a:off x="423330" y="3920836"/>
            <a:ext cx="8297335" cy="23272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getFour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requires</a:t>
            </a:r>
            <a:r>
              <a:rPr lang="en-US" sz="2000" dirty="0">
                <a:latin typeface="Consolas" panose="020B0609020204030204" pitchFamily="49" charset="0"/>
              </a:rPr>
              <a:t> ?;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haven't figured that one out, yet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ensures</a:t>
            </a:r>
            <a:r>
              <a:rPr lang="en-US" sz="2000" dirty="0">
                <a:latin typeface="Consolas" panose="020B0609020204030204" pitchFamily="49" charset="0"/>
              </a:rPr>
              <a:t>  result = 4;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 = 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 + 1;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de-DE" sz="2000" dirty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0" name="TextBox 69"/>
              <p:cNvSpPr txBox="1"/>
              <p:nvPr/>
            </p:nvSpPr>
            <p:spPr>
              <a:xfrm>
                <a:off x="423330" y="3920836"/>
                <a:ext cx="8297335" cy="232722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0070C0"/>
                    </a:solidFill>
                    <a:latin typeface="Consolas" panose="020B0609020204030204" pitchFamily="49" charset="0"/>
                  </a:rPr>
                  <a:t>int</a:t>
                </a:r>
                <a:r>
                  <a:rPr lang="en-US" sz="2000" dirty="0">
                    <a:latin typeface="Consolas" panose="020B0609020204030204" pitchFamily="49" charset="0"/>
                  </a:rPr>
                  <a:t> </a:t>
                </a:r>
                <a:r>
                  <a:rPr lang="en-US" sz="2000" dirty="0" err="1">
                    <a:latin typeface="Consolas" panose="020B0609020204030204" pitchFamily="49" charset="0"/>
                  </a:rPr>
                  <a:t>getFour</a:t>
                </a:r>
                <a:r>
                  <a:rPr lang="en-US" sz="2000" dirty="0">
                    <a:latin typeface="Consolas" panose="020B0609020204030204" pitchFamily="49" charset="0"/>
                  </a:rPr>
                  <a:t>(</a:t>
                </a:r>
                <a:r>
                  <a:rPr lang="en-US" sz="2000" dirty="0">
                    <a:solidFill>
                      <a:srgbClr val="0070C0"/>
                    </a:solidFill>
                    <a:latin typeface="Consolas" panose="020B0609020204030204" pitchFamily="49" charset="0"/>
                  </a:rPr>
                  <a:t>int</a:t>
                </a:r>
                <a:r>
                  <a:rPr lang="en-US" sz="2000" dirty="0">
                    <a:latin typeface="Consolas" panose="020B0609020204030204" pitchFamily="49" charset="0"/>
                  </a:rPr>
                  <a:t> </a:t>
                </a:r>
                <a:r>
                  <a:rPr lang="en-US" sz="2000" dirty="0" err="1">
                    <a:latin typeface="Consolas" panose="020B0609020204030204" pitchFamily="49" charset="0"/>
                  </a:rPr>
                  <a:t>i</a:t>
                </a:r>
                <a:r>
                  <a:rPr lang="en-US" sz="2000" dirty="0">
                    <a:latin typeface="Consolas" panose="020B0609020204030204" pitchFamily="49" charset="0"/>
                  </a:rPr>
                  <a:t>)</a:t>
                </a:r>
              </a:p>
              <a:p>
                <a:r>
                  <a:rPr lang="en-US" sz="2000" dirty="0">
                    <a:latin typeface="Consolas" panose="020B0609020204030204" pitchFamily="49" charset="0"/>
                  </a:rPr>
                  <a:t>    </a:t>
                </a:r>
                <a:r>
                  <a:rPr lang="en-US" sz="2000" dirty="0">
                    <a:solidFill>
                      <a:srgbClr val="0070C0"/>
                    </a:solidFill>
                    <a:latin typeface="Consolas" panose="020B0609020204030204" pitchFamily="49" charset="0"/>
                  </a:rPr>
                  <a:t>requires</a:t>
                </a:r>
                <a:r>
                  <a:rPr lang="en-US" sz="2000" dirty="0">
                    <a:latin typeface="Consolas" panose="020B0609020204030204" pitchFamily="49" charset="0"/>
                  </a:rPr>
                  <a:t> ?; </a:t>
                </a:r>
                <a:r>
                  <a:rPr lang="en-US" sz="2000" dirty="0">
                    <a:solidFill>
                      <a:srgbClr val="00B050"/>
                    </a:solidFill>
                    <a:latin typeface="Consolas" panose="020B0609020204030204" pitchFamily="49" charset="0"/>
                  </a:rPr>
                  <a:t>// (</a:t>
                </a:r>
                <a:r>
                  <a:rPr lang="en-US" sz="2000" dirty="0" err="1">
                    <a:solidFill>
                      <a:srgbClr val="00B050"/>
                    </a:solidFill>
                    <a:latin typeface="Consolas" panose="020B0609020204030204" pitchFamily="49" charset="0"/>
                  </a:rPr>
                  <a:t>i</a:t>
                </a:r>
                <a:r>
                  <a:rPr lang="en-US" sz="2000" dirty="0">
                    <a:solidFill>
                      <a:srgbClr val="00B050"/>
                    </a:solidFill>
                    <a:latin typeface="Consolas" panose="020B0609020204030204" pitchFamily="49" charset="0"/>
                  </a:rPr>
                  <a:t> = 3)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B050"/>
                        </a:solidFill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∈</m:t>
                    </m:r>
                    <m:r>
                      <a:rPr lang="en-US" sz="2000" b="0" i="1" smtClean="0">
                        <a:solidFill>
                          <a:srgbClr val="00B050"/>
                        </a:solidFill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𝛾</m:t>
                    </m:r>
                    <m:r>
                      <a:rPr lang="en-US" sz="20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sz="2000" dirty="0" smtClean="0">
                        <a:solidFill>
                          <a:srgbClr val="00B050"/>
                        </a:solidFill>
                        <a:latin typeface="Consolas" panose="020B0609020204030204" pitchFamily="49" charset="0"/>
                      </a:rPr>
                      <m:t>?</m:t>
                    </m:r>
                    <m:r>
                      <a:rPr lang="en-US" sz="20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>
                  <a:solidFill>
                    <a:srgbClr val="00B050"/>
                  </a:solidFill>
                  <a:latin typeface="Consolas" panose="020B0609020204030204" pitchFamily="49" charset="0"/>
                </a:endParaRPr>
              </a:p>
              <a:p>
                <a:r>
                  <a:rPr lang="en-US" sz="2000" dirty="0">
                    <a:latin typeface="Consolas" panose="020B0609020204030204" pitchFamily="49" charset="0"/>
                  </a:rPr>
                  <a:t>    </a:t>
                </a:r>
                <a:r>
                  <a:rPr lang="en-US" sz="2000" dirty="0">
                    <a:solidFill>
                      <a:srgbClr val="0070C0"/>
                    </a:solidFill>
                    <a:latin typeface="Consolas" panose="020B0609020204030204" pitchFamily="49" charset="0"/>
                  </a:rPr>
                  <a:t>ensures</a:t>
                </a:r>
                <a:r>
                  <a:rPr lang="en-US" sz="2000" dirty="0">
                    <a:latin typeface="Consolas" panose="020B0609020204030204" pitchFamily="49" charset="0"/>
                  </a:rPr>
                  <a:t>  result = 4;</a:t>
                </a:r>
              </a:p>
              <a:p>
                <a:r>
                  <a:rPr lang="en-US" sz="2000" dirty="0">
                    <a:latin typeface="Consolas" panose="020B0609020204030204" pitchFamily="49" charset="0"/>
                  </a:rPr>
                  <a:t>{</a:t>
                </a:r>
              </a:p>
              <a:p>
                <a:r>
                  <a:rPr lang="en-US" sz="2000" dirty="0">
                    <a:latin typeface="Consolas" panose="020B0609020204030204" pitchFamily="49" charset="0"/>
                  </a:rPr>
                  <a:t>    </a:t>
                </a:r>
                <a:r>
                  <a:rPr lang="en-US" sz="2000" dirty="0" err="1">
                    <a:latin typeface="Consolas" panose="020B0609020204030204" pitchFamily="49" charset="0"/>
                  </a:rPr>
                  <a:t>i</a:t>
                </a:r>
                <a:r>
                  <a:rPr lang="en-US" sz="2000" dirty="0">
                    <a:latin typeface="Consolas" panose="020B0609020204030204" pitchFamily="49" charset="0"/>
                  </a:rPr>
                  <a:t> = </a:t>
                </a:r>
                <a:r>
                  <a:rPr lang="en-US" sz="2000" dirty="0" err="1">
                    <a:latin typeface="Consolas" panose="020B0609020204030204" pitchFamily="49" charset="0"/>
                  </a:rPr>
                  <a:t>i</a:t>
                </a:r>
                <a:r>
                  <a:rPr lang="en-US" sz="2000" dirty="0">
                    <a:latin typeface="Consolas" panose="020B0609020204030204" pitchFamily="49" charset="0"/>
                  </a:rPr>
                  <a:t> + 1;</a:t>
                </a:r>
              </a:p>
              <a:p>
                <a:r>
                  <a:rPr lang="en-US" sz="2000" dirty="0">
                    <a:latin typeface="Consolas" panose="020B0609020204030204" pitchFamily="49" charset="0"/>
                  </a:rPr>
                  <a:t>    </a:t>
                </a:r>
                <a:r>
                  <a:rPr lang="en-US" sz="2000" dirty="0">
                    <a:solidFill>
                      <a:srgbClr val="0070C0"/>
                    </a:solidFill>
                    <a:latin typeface="Consolas" panose="020B0609020204030204" pitchFamily="49" charset="0"/>
                  </a:rPr>
                  <a:t>return</a:t>
                </a:r>
                <a:r>
                  <a:rPr lang="en-US" sz="2000" dirty="0">
                    <a:latin typeface="Consolas" panose="020B0609020204030204" pitchFamily="49" charset="0"/>
                  </a:rPr>
                  <a:t> </a:t>
                </a:r>
                <a:r>
                  <a:rPr lang="en-US" sz="2000" dirty="0" err="1">
                    <a:latin typeface="Consolas" panose="020B0609020204030204" pitchFamily="49" charset="0"/>
                  </a:rPr>
                  <a:t>i</a:t>
                </a:r>
                <a:r>
                  <a:rPr lang="en-US" sz="2000" dirty="0">
                    <a:latin typeface="Consolas" panose="020B0609020204030204" pitchFamily="49" charset="0"/>
                  </a:rPr>
                  <a:t>;</a:t>
                </a:r>
              </a:p>
              <a:p>
                <a:r>
                  <a:rPr lang="en-US" sz="2000" dirty="0">
                    <a:latin typeface="Consolas" panose="020B0609020204030204" pitchFamily="49" charset="0"/>
                  </a:rPr>
                  <a:t>}</a:t>
                </a:r>
                <a:endParaRPr lang="de-DE" sz="2000" dirty="0"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330" y="3920836"/>
                <a:ext cx="8297335" cy="2327227"/>
              </a:xfrm>
              <a:prstGeom prst="rect">
                <a:avLst/>
              </a:prstGeom>
              <a:blipFill>
                <a:blip r:embed="rId11"/>
                <a:stretch>
                  <a:fillRect l="-660" t="-104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1" name="TextBox 70" hidden="1"/>
              <p:cNvSpPr txBox="1"/>
              <p:nvPr/>
            </p:nvSpPr>
            <p:spPr>
              <a:xfrm>
                <a:off x="420682" y="3920836"/>
                <a:ext cx="8297335" cy="232722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0070C0"/>
                    </a:solidFill>
                    <a:latin typeface="Consolas" panose="020B0609020204030204" pitchFamily="49" charset="0"/>
                  </a:rPr>
                  <a:t>int</a:t>
                </a:r>
                <a:r>
                  <a:rPr lang="en-US" sz="2000" dirty="0">
                    <a:latin typeface="Consolas" panose="020B0609020204030204" pitchFamily="49" charset="0"/>
                  </a:rPr>
                  <a:t> </a:t>
                </a:r>
                <a:r>
                  <a:rPr lang="en-US" sz="2000" dirty="0" err="1">
                    <a:latin typeface="Consolas" panose="020B0609020204030204" pitchFamily="49" charset="0"/>
                  </a:rPr>
                  <a:t>getFour</a:t>
                </a:r>
                <a:r>
                  <a:rPr lang="en-US" sz="2000" dirty="0">
                    <a:latin typeface="Consolas" panose="020B0609020204030204" pitchFamily="49" charset="0"/>
                  </a:rPr>
                  <a:t>(</a:t>
                </a:r>
                <a:r>
                  <a:rPr lang="en-US" sz="2000" dirty="0">
                    <a:solidFill>
                      <a:srgbClr val="0070C0"/>
                    </a:solidFill>
                    <a:latin typeface="Consolas" panose="020B0609020204030204" pitchFamily="49" charset="0"/>
                  </a:rPr>
                  <a:t>int</a:t>
                </a:r>
                <a:r>
                  <a:rPr lang="en-US" sz="2000" dirty="0">
                    <a:latin typeface="Consolas" panose="020B0609020204030204" pitchFamily="49" charset="0"/>
                  </a:rPr>
                  <a:t> </a:t>
                </a:r>
                <a:r>
                  <a:rPr lang="en-US" sz="2000" dirty="0" err="1">
                    <a:latin typeface="Consolas" panose="020B0609020204030204" pitchFamily="49" charset="0"/>
                  </a:rPr>
                  <a:t>i</a:t>
                </a:r>
                <a:r>
                  <a:rPr lang="en-US" sz="2000" dirty="0">
                    <a:latin typeface="Consolas" panose="020B0609020204030204" pitchFamily="49" charset="0"/>
                  </a:rPr>
                  <a:t>)</a:t>
                </a:r>
              </a:p>
              <a:p>
                <a:r>
                  <a:rPr lang="en-US" sz="2000" dirty="0">
                    <a:latin typeface="Consolas" panose="020B0609020204030204" pitchFamily="49" charset="0"/>
                  </a:rPr>
                  <a:t>    </a:t>
                </a:r>
                <a:r>
                  <a:rPr lang="en-US" sz="2000" dirty="0">
                    <a:solidFill>
                      <a:srgbClr val="0070C0"/>
                    </a:solidFill>
                    <a:latin typeface="Consolas" panose="020B0609020204030204" pitchFamily="49" charset="0"/>
                  </a:rPr>
                  <a:t>requires</a:t>
                </a:r>
                <a:r>
                  <a:rPr lang="en-US" sz="2000" dirty="0">
                    <a:latin typeface="Consolas" panose="020B0609020204030204" pitchFamily="49" charset="0"/>
                  </a:rPr>
                  <a:t> ?; </a:t>
                </a:r>
                <a:r>
                  <a:rPr lang="en-US" sz="2000" dirty="0">
                    <a:solidFill>
                      <a:srgbClr val="00B050"/>
                    </a:solidFill>
                    <a:latin typeface="Consolas" panose="020B0609020204030204" pitchFamily="49" charset="0"/>
                  </a:rPr>
                  <a:t>// (4 = 5)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B050"/>
                        </a:solidFill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∈</m:t>
                    </m:r>
                    <m:r>
                      <a:rPr lang="en-US" sz="2000" b="0" i="1" smtClean="0">
                        <a:solidFill>
                          <a:srgbClr val="00B050"/>
                        </a:solidFill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𝛾</m:t>
                    </m:r>
                    <m:r>
                      <a:rPr lang="en-US" sz="20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sz="2000" dirty="0" smtClean="0">
                        <a:solidFill>
                          <a:srgbClr val="00B050"/>
                        </a:solidFill>
                        <a:latin typeface="Consolas" panose="020B0609020204030204" pitchFamily="49" charset="0"/>
                      </a:rPr>
                      <m:t>?</m:t>
                    </m:r>
                    <m:r>
                      <a:rPr lang="en-US" sz="20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>
                  <a:solidFill>
                    <a:srgbClr val="00B050"/>
                  </a:solidFill>
                  <a:latin typeface="Consolas" panose="020B0609020204030204" pitchFamily="49" charset="0"/>
                </a:endParaRPr>
              </a:p>
              <a:p>
                <a:r>
                  <a:rPr lang="en-US" sz="2000" dirty="0">
                    <a:latin typeface="Consolas" panose="020B0609020204030204" pitchFamily="49" charset="0"/>
                  </a:rPr>
                  <a:t>    </a:t>
                </a:r>
                <a:r>
                  <a:rPr lang="en-US" sz="2000" dirty="0">
                    <a:solidFill>
                      <a:srgbClr val="0070C0"/>
                    </a:solidFill>
                    <a:latin typeface="Consolas" panose="020B0609020204030204" pitchFamily="49" charset="0"/>
                  </a:rPr>
                  <a:t>ensures</a:t>
                </a:r>
                <a:r>
                  <a:rPr lang="en-US" sz="2000" dirty="0">
                    <a:latin typeface="Consolas" panose="020B0609020204030204" pitchFamily="49" charset="0"/>
                  </a:rPr>
                  <a:t>  (4 = 5);</a:t>
                </a:r>
              </a:p>
              <a:p>
                <a:r>
                  <a:rPr lang="en-US" sz="2000" dirty="0">
                    <a:latin typeface="Consolas" panose="020B0609020204030204" pitchFamily="49" charset="0"/>
                  </a:rPr>
                  <a:t>{</a:t>
                </a:r>
              </a:p>
              <a:p>
                <a:r>
                  <a:rPr lang="en-US" sz="2000" dirty="0">
                    <a:latin typeface="Consolas" panose="020B0609020204030204" pitchFamily="49" charset="0"/>
                  </a:rPr>
                  <a:t>    </a:t>
                </a:r>
                <a:r>
                  <a:rPr lang="en-US" sz="2000" dirty="0" err="1">
                    <a:latin typeface="Consolas" panose="020B0609020204030204" pitchFamily="49" charset="0"/>
                  </a:rPr>
                  <a:t>i</a:t>
                </a:r>
                <a:r>
                  <a:rPr lang="en-US" sz="2000" dirty="0">
                    <a:latin typeface="Consolas" panose="020B0609020204030204" pitchFamily="49" charset="0"/>
                  </a:rPr>
                  <a:t> = </a:t>
                </a:r>
                <a:r>
                  <a:rPr lang="en-US" sz="2000" dirty="0" err="1">
                    <a:latin typeface="Consolas" panose="020B0609020204030204" pitchFamily="49" charset="0"/>
                  </a:rPr>
                  <a:t>i</a:t>
                </a:r>
                <a:r>
                  <a:rPr lang="en-US" sz="2000" dirty="0">
                    <a:latin typeface="Consolas" panose="020B0609020204030204" pitchFamily="49" charset="0"/>
                  </a:rPr>
                  <a:t> + 1;</a:t>
                </a:r>
              </a:p>
              <a:p>
                <a:r>
                  <a:rPr lang="en-US" sz="2000" dirty="0">
                    <a:latin typeface="Consolas" panose="020B0609020204030204" pitchFamily="49" charset="0"/>
                  </a:rPr>
                  <a:t>    </a:t>
                </a:r>
                <a:r>
                  <a:rPr lang="en-US" sz="2000" dirty="0">
                    <a:solidFill>
                      <a:srgbClr val="0070C0"/>
                    </a:solidFill>
                    <a:latin typeface="Consolas" panose="020B0609020204030204" pitchFamily="49" charset="0"/>
                  </a:rPr>
                  <a:t>return</a:t>
                </a:r>
                <a:r>
                  <a:rPr lang="en-US" sz="2000" dirty="0">
                    <a:latin typeface="Consolas" panose="020B0609020204030204" pitchFamily="49" charset="0"/>
                  </a:rPr>
                  <a:t> </a:t>
                </a:r>
                <a:r>
                  <a:rPr lang="en-US" sz="2000" dirty="0" err="1">
                    <a:latin typeface="Consolas" panose="020B0609020204030204" pitchFamily="49" charset="0"/>
                  </a:rPr>
                  <a:t>i</a:t>
                </a:r>
                <a:r>
                  <a:rPr lang="en-US" sz="2000" dirty="0">
                    <a:latin typeface="Consolas" panose="020B0609020204030204" pitchFamily="49" charset="0"/>
                  </a:rPr>
                  <a:t>;</a:t>
                </a:r>
              </a:p>
              <a:p>
                <a:r>
                  <a:rPr lang="en-US" sz="2000" dirty="0">
                    <a:latin typeface="Consolas" panose="020B0609020204030204" pitchFamily="49" charset="0"/>
                  </a:rPr>
                  <a:t>}</a:t>
                </a:r>
                <a:endParaRPr lang="de-DE" sz="2000" dirty="0"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71" name="TextBox 70" hidden="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682" y="3920836"/>
                <a:ext cx="8297335" cy="2327227"/>
              </a:xfrm>
              <a:prstGeom prst="rect">
                <a:avLst/>
              </a:prstGeom>
              <a:blipFill>
                <a:blip r:embed="rId12"/>
                <a:stretch>
                  <a:fillRect l="-660" t="-104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1" name="Group 80"/>
          <p:cNvGrpSpPr/>
          <p:nvPr/>
        </p:nvGrpSpPr>
        <p:grpSpPr>
          <a:xfrm>
            <a:off x="628648" y="4164375"/>
            <a:ext cx="7886701" cy="1989418"/>
            <a:chOff x="628648" y="4164375"/>
            <a:chExt cx="7886701" cy="1989418"/>
          </a:xfrm>
        </p:grpSpPr>
        <p:sp>
          <p:nvSpPr>
            <p:cNvPr id="38" name="Rectangle 37"/>
            <p:cNvSpPr/>
            <p:nvPr/>
          </p:nvSpPr>
          <p:spPr>
            <a:xfrm>
              <a:off x="628648" y="4164375"/>
              <a:ext cx="7886701" cy="198941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no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2800" dirty="0"/>
                <a:t>Formula Precision</a:t>
              </a:r>
              <a:endParaRPr lang="de-DE" sz="2800" dirty="0"/>
            </a:p>
          </p:txBody>
        </p:sp>
        <p:pic>
          <p:nvPicPr>
            <p:cNvPr id="43" name="Picture 42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3"/>
            <a:stretch>
              <a:fillRect/>
            </a:stretch>
          </p:blipFill>
          <p:spPr>
            <a:xfrm>
              <a:off x="2877162" y="4961526"/>
              <a:ext cx="3687246" cy="395115"/>
            </a:xfrm>
            <a:prstGeom prst="rect">
              <a:avLst/>
            </a:prstGeom>
          </p:spPr>
        </p:pic>
      </p:grpSp>
      <p:pic>
        <p:nvPicPr>
          <p:cNvPr id="85" name="Picture 8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2465371" y="5663248"/>
            <a:ext cx="4556976" cy="260207"/>
          </a:xfrm>
          <a:prstGeom prst="rect">
            <a:avLst/>
          </a:prstGeom>
        </p:spPr>
      </p:pic>
      <p:pic>
        <p:nvPicPr>
          <p:cNvPr id="84" name="Picture 8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2784906" y="5663248"/>
            <a:ext cx="3819077" cy="260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719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69" grpId="0" animBg="1"/>
      <p:bldP spid="70" grpId="0" animBg="1"/>
      <p:bldP spid="70" grpId="1" animBg="1"/>
      <p:bldP spid="71" grpId="0" animBg="1"/>
      <p:bldP spid="71" grpId="1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628648" y="4164375"/>
            <a:ext cx="7886701" cy="1989418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  <p:txBody>
          <a:bodyPr wrap="square" rtlCol="0">
            <a:noAutofit/>
          </a:bodyPr>
          <a:lstStyle/>
          <a:p>
            <a:pPr algn="ctr">
              <a:lnSpc>
                <a:spcPct val="150000"/>
              </a:lnSpc>
            </a:pPr>
            <a:endParaRPr lang="de-DE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Gradualization – Goal 2/3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825625"/>
            <a:ext cx="8092017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Compatibility with static language</a:t>
            </a:r>
          </a:p>
          <a:p>
            <a:r>
              <a:rPr lang="en-US" sz="2400" dirty="0"/>
              <a:t>don’t reject source code that was accepted before</a:t>
            </a:r>
          </a:p>
          <a:p>
            <a:r>
              <a:rPr lang="en-US" sz="2400" dirty="0"/>
              <a:t>observable behavior is not changed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48</a:t>
            </a:fld>
            <a:endParaRPr lang="de-DE"/>
          </a:p>
        </p:txBody>
      </p:sp>
      <p:sp>
        <p:nvSpPr>
          <p:cNvPr id="5" name="Slide Number Placeholder 47"/>
          <p:cNvSpPr txBox="1">
            <a:spLocks/>
          </p:cNvSpPr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D1E2128-C21B-4EB1-981D-3510C88AFE4A}" type="slidenum">
              <a:rPr lang="de-DE" smtClean="0"/>
              <a:pPr/>
              <a:t>48</a:t>
            </a:fld>
            <a:endParaRPr lang="de-DE" dirty="0"/>
          </a:p>
        </p:txBody>
      </p:sp>
      <p:sp>
        <p:nvSpPr>
          <p:cNvPr id="16" name="TextBox 15"/>
          <p:cNvSpPr txBox="1"/>
          <p:nvPr/>
        </p:nvSpPr>
        <p:spPr>
          <a:xfrm>
            <a:off x="7742513" y="2364627"/>
            <a:ext cx="978153" cy="8156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static</a:t>
            </a:r>
          </a:p>
          <a:p>
            <a:pPr algn="r"/>
            <a:endParaRPr lang="en-US" sz="1100" dirty="0">
              <a:solidFill>
                <a:schemeClr val="bg1">
                  <a:lumMod val="75000"/>
                </a:schemeClr>
              </a:solidFill>
            </a:endParaRPr>
          </a:p>
          <a:p>
            <a:pPr algn="r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dynamic</a:t>
            </a:r>
            <a:endParaRPr lang="de-DE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834790" y="4383236"/>
            <a:ext cx="7433528" cy="1526681"/>
          </a:xfrm>
          <a:prstGeom prst="rect">
            <a:avLst/>
          </a:prstGeom>
        </p:spPr>
      </p:pic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287440538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8648" y="4164375"/>
            <a:ext cx="7886701" cy="1989418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  <p:txBody>
          <a:bodyPr wrap="square" rtlCol="0">
            <a:noAutofit/>
          </a:bodyPr>
          <a:lstStyle/>
          <a:p>
            <a:pPr algn="ctr">
              <a:lnSpc>
                <a:spcPct val="150000"/>
              </a:lnSpc>
            </a:pPr>
            <a:endParaRPr lang="de-DE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Gradualization – Goal 3/3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825625"/>
            <a:ext cx="8092017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Gradual guarantee (</a:t>
            </a:r>
            <a:r>
              <a:rPr lang="en-US" dirty="0" err="1"/>
              <a:t>Siek</a:t>
            </a:r>
            <a:r>
              <a:rPr lang="en-US" dirty="0"/>
              <a:t> et al.), adapted</a:t>
            </a:r>
          </a:p>
          <a:p>
            <a:pPr marL="0" indent="0">
              <a:buNone/>
            </a:pPr>
            <a:r>
              <a:rPr lang="en-US" sz="2400" dirty="0"/>
              <a:t>Reducing precision will not</a:t>
            </a:r>
          </a:p>
          <a:p>
            <a:r>
              <a:rPr lang="en-US" sz="2400" dirty="0"/>
              <a:t>introduce verification failure</a:t>
            </a:r>
          </a:p>
          <a:p>
            <a:r>
              <a:rPr lang="en-US" sz="2400" dirty="0"/>
              <a:t>change observable behavior</a:t>
            </a:r>
          </a:p>
          <a:p>
            <a:pPr marL="0" indent="0">
              <a:buNone/>
            </a:pPr>
            <a:r>
              <a:rPr lang="en-US" dirty="0"/>
              <a:t> 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49</a:t>
            </a:fld>
            <a:endParaRPr lang="de-DE"/>
          </a:p>
        </p:txBody>
      </p:sp>
      <p:sp>
        <p:nvSpPr>
          <p:cNvPr id="5" name="Slide Number Placeholder 47"/>
          <p:cNvSpPr txBox="1">
            <a:spLocks/>
          </p:cNvSpPr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D1E2128-C21B-4EB1-981D-3510C88AFE4A}" type="slidenum">
              <a:rPr lang="de-DE" smtClean="0"/>
              <a:pPr/>
              <a:t>49</a:t>
            </a:fld>
            <a:endParaRPr lang="de-DE" dirty="0"/>
          </a:p>
        </p:txBody>
      </p:sp>
      <p:sp>
        <p:nvSpPr>
          <p:cNvPr id="7" name="TextBox 6"/>
          <p:cNvSpPr txBox="1"/>
          <p:nvPr/>
        </p:nvSpPr>
        <p:spPr>
          <a:xfrm>
            <a:off x="7753097" y="2796427"/>
            <a:ext cx="978153" cy="8156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static</a:t>
            </a:r>
          </a:p>
          <a:p>
            <a:pPr algn="r"/>
            <a:endParaRPr lang="en-US" sz="1100" dirty="0">
              <a:solidFill>
                <a:schemeClr val="bg1">
                  <a:lumMod val="75000"/>
                </a:schemeClr>
              </a:solidFill>
            </a:endParaRPr>
          </a:p>
          <a:p>
            <a:pPr algn="r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dynamic</a:t>
            </a:r>
            <a:endParaRPr lang="de-DE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811009" y="4299160"/>
            <a:ext cx="6245588" cy="1716510"/>
          </a:xfrm>
          <a:prstGeom prst="rect">
            <a:avLst/>
          </a:prstGeom>
        </p:spPr>
      </p:pic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70042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Verification – Drawbacks 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runtime checks</a:t>
            </a:r>
          </a:p>
          <a:p>
            <a:r>
              <a:rPr lang="en-US" dirty="0"/>
              <a:t>testing techniques</a:t>
            </a:r>
          </a:p>
          <a:p>
            <a:r>
              <a:rPr lang="en-US" dirty="0"/>
              <a:t>guarantee compliance </a:t>
            </a:r>
            <a:r>
              <a:rPr lang="en-US" b="1" dirty="0"/>
              <a:t>at runtime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4237971"/>
            <a:ext cx="7886700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withdrawCoins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amount)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assert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.balance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&gt;= amount;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business logic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.balance</a:t>
            </a:r>
            <a:r>
              <a:rPr lang="en-US" sz="2000" dirty="0">
                <a:latin typeface="Consolas" panose="020B0609020204030204" pitchFamily="49" charset="0"/>
              </a:rPr>
              <a:t> -= amount;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de-DE" sz="2000" dirty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22498" y="1825625"/>
            <a:ext cx="25928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runtime overhead</a:t>
            </a:r>
            <a:endParaRPr lang="de-DE" sz="2000" dirty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22498" y="2346424"/>
            <a:ext cx="25928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additional efforts</a:t>
            </a:r>
            <a:endParaRPr lang="de-DE" sz="2000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922498" y="2867224"/>
            <a:ext cx="25928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pot. late detection</a:t>
            </a:r>
            <a:endParaRPr lang="de-DE" sz="2000" dirty="0">
              <a:solidFill>
                <a:srgbClr val="C00000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5</a:t>
            </a:fld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334532259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Gradual Predicate Lifting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50</a:t>
            </a:fld>
            <a:endParaRPr lang="de-DE"/>
          </a:p>
        </p:txBody>
      </p:sp>
      <p:sp>
        <p:nvSpPr>
          <p:cNvPr id="22" name="TextBox 21"/>
          <p:cNvSpPr txBox="1"/>
          <p:nvPr/>
        </p:nvSpPr>
        <p:spPr>
          <a:xfrm>
            <a:off x="628650" y="1502230"/>
            <a:ext cx="7886701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ea typeface="Cambria Math" panose="02040503050406030204" pitchFamily="18" charset="0"/>
              </a:rPr>
              <a:t>Introduction</a:t>
            </a:r>
          </a:p>
          <a:p>
            <a:pPr>
              <a:lnSpc>
                <a:spcPct val="150000"/>
              </a:lnSpc>
            </a:pPr>
            <a:endParaRPr lang="en-US" sz="2400" i="1" dirty="0"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28650" y="2913627"/>
            <a:ext cx="7886701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ea typeface="Cambria Math" panose="02040503050406030204" pitchFamily="18" charset="0"/>
              </a:rPr>
              <a:t>Monotonicity</a:t>
            </a:r>
          </a:p>
          <a:p>
            <a:pPr>
              <a:lnSpc>
                <a:spcPct val="150000"/>
              </a:lnSpc>
            </a:pPr>
            <a:endParaRPr lang="en-US" sz="2400" i="1" dirty="0"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2202128" y="2097467"/>
            <a:ext cx="5105647" cy="314882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835731" y="3485557"/>
            <a:ext cx="7485309" cy="312936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5323493" y="4308258"/>
            <a:ext cx="3186434" cy="56331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9347881" y="3485557"/>
            <a:ext cx="3665006" cy="46996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9347881" y="5415256"/>
            <a:ext cx="3557563" cy="67683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9311623" y="4303040"/>
            <a:ext cx="7020939" cy="33724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1"/>
          <a:stretch>
            <a:fillRect/>
          </a:stretch>
        </p:blipFill>
        <p:spPr>
          <a:xfrm>
            <a:off x="628650" y="4200796"/>
            <a:ext cx="3893147" cy="33925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2"/>
          <a:stretch>
            <a:fillRect/>
          </a:stretch>
        </p:blipFill>
        <p:spPr>
          <a:xfrm>
            <a:off x="628650" y="4804942"/>
            <a:ext cx="3904863" cy="34128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3"/>
          <a:stretch>
            <a:fillRect/>
          </a:stretch>
        </p:blipFill>
        <p:spPr>
          <a:xfrm>
            <a:off x="888381" y="5411115"/>
            <a:ext cx="4146617" cy="333955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4"/>
          <a:stretch>
            <a:fillRect/>
          </a:stretch>
        </p:blipFill>
        <p:spPr>
          <a:xfrm>
            <a:off x="888381" y="6009964"/>
            <a:ext cx="4313311" cy="335962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5"/>
          <a:stretch>
            <a:fillRect/>
          </a:stretch>
        </p:blipFill>
        <p:spPr>
          <a:xfrm>
            <a:off x="5391225" y="5146225"/>
            <a:ext cx="3405546" cy="683209"/>
          </a:xfrm>
          <a:prstGeom prst="rect">
            <a:avLst/>
          </a:prstGeom>
        </p:spPr>
      </p:pic>
      <p:sp>
        <p:nvSpPr>
          <p:cNvPr id="38" name="Date Placeholder 3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39" name="Footer Placeholder 3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pic>
        <p:nvPicPr>
          <p:cNvPr id="43" name="Picture 42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6"/>
          <a:stretch>
            <a:fillRect/>
          </a:stretch>
        </p:blipFill>
        <p:spPr>
          <a:xfrm>
            <a:off x="5271709" y="4310554"/>
            <a:ext cx="3404082" cy="566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607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Gradual Predicate Lifting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51</a:t>
            </a:fld>
            <a:endParaRPr lang="de-DE"/>
          </a:p>
        </p:txBody>
      </p:sp>
      <p:sp>
        <p:nvSpPr>
          <p:cNvPr id="22" name="TextBox 21"/>
          <p:cNvSpPr txBox="1"/>
          <p:nvPr/>
        </p:nvSpPr>
        <p:spPr>
          <a:xfrm>
            <a:off x="628650" y="1502230"/>
            <a:ext cx="7886701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ea typeface="Cambria Math" panose="02040503050406030204" pitchFamily="18" charset="0"/>
              </a:rPr>
              <a:t>Introduction</a:t>
            </a:r>
          </a:p>
          <a:p>
            <a:pPr>
              <a:lnSpc>
                <a:spcPct val="150000"/>
              </a:lnSpc>
            </a:pPr>
            <a:endParaRPr lang="en-US" sz="2400" i="1" dirty="0"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28650" y="2913627"/>
            <a:ext cx="7886701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ea typeface="Cambria Math" panose="02040503050406030204" pitchFamily="18" charset="0"/>
              </a:rPr>
              <a:t>Monotonicity</a:t>
            </a:r>
          </a:p>
          <a:p>
            <a:pPr>
              <a:lnSpc>
                <a:spcPct val="150000"/>
              </a:lnSpc>
            </a:pPr>
            <a:endParaRPr lang="en-US" sz="2400" i="1" dirty="0"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2202128" y="2097467"/>
            <a:ext cx="5105647" cy="314882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835731" y="3485557"/>
            <a:ext cx="7485309" cy="312936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5323493" y="4308258"/>
            <a:ext cx="3186434" cy="56331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9347881" y="3485557"/>
            <a:ext cx="3665006" cy="46996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9347881" y="5415256"/>
            <a:ext cx="3557563" cy="67683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9311623" y="4303040"/>
            <a:ext cx="7020939" cy="33724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1"/>
          <a:stretch>
            <a:fillRect/>
          </a:stretch>
        </p:blipFill>
        <p:spPr>
          <a:xfrm>
            <a:off x="628650" y="4200796"/>
            <a:ext cx="3893147" cy="33925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2"/>
          <a:stretch>
            <a:fillRect/>
          </a:stretch>
        </p:blipFill>
        <p:spPr>
          <a:xfrm>
            <a:off x="628650" y="4804942"/>
            <a:ext cx="3904863" cy="34128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3"/>
          <a:stretch>
            <a:fillRect/>
          </a:stretch>
        </p:blipFill>
        <p:spPr>
          <a:xfrm>
            <a:off x="888381" y="5411115"/>
            <a:ext cx="4146617" cy="333955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4"/>
          <a:stretch>
            <a:fillRect/>
          </a:stretch>
        </p:blipFill>
        <p:spPr>
          <a:xfrm>
            <a:off x="888381" y="6009964"/>
            <a:ext cx="4313311" cy="335962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5"/>
          <a:stretch>
            <a:fillRect/>
          </a:stretch>
        </p:blipFill>
        <p:spPr>
          <a:xfrm>
            <a:off x="5391225" y="5146225"/>
            <a:ext cx="3405546" cy="683209"/>
          </a:xfrm>
          <a:prstGeom prst="rect">
            <a:avLst/>
          </a:prstGeom>
        </p:spPr>
      </p:pic>
      <p:sp>
        <p:nvSpPr>
          <p:cNvPr id="37" name="Rectangle 36"/>
          <p:cNvSpPr/>
          <p:nvPr/>
        </p:nvSpPr>
        <p:spPr>
          <a:xfrm>
            <a:off x="5281450" y="5076498"/>
            <a:ext cx="2490952" cy="3819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Date Placeholder 3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39" name="Footer Placeholder 3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pic>
        <p:nvPicPr>
          <p:cNvPr id="43" name="Picture 42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6"/>
          <a:stretch>
            <a:fillRect/>
          </a:stretch>
        </p:blipFill>
        <p:spPr>
          <a:xfrm>
            <a:off x="5271709" y="4310554"/>
            <a:ext cx="3404082" cy="566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007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Gradual Predicate Lifting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52</a:t>
            </a:fld>
            <a:endParaRPr lang="de-DE"/>
          </a:p>
        </p:txBody>
      </p:sp>
      <p:sp>
        <p:nvSpPr>
          <p:cNvPr id="22" name="TextBox 21"/>
          <p:cNvSpPr txBox="1"/>
          <p:nvPr/>
        </p:nvSpPr>
        <p:spPr>
          <a:xfrm>
            <a:off x="628650" y="1502230"/>
            <a:ext cx="7886701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ea typeface="Cambria Math" panose="02040503050406030204" pitchFamily="18" charset="0"/>
              </a:rPr>
              <a:t>Introduction</a:t>
            </a:r>
          </a:p>
          <a:p>
            <a:pPr>
              <a:lnSpc>
                <a:spcPct val="150000"/>
              </a:lnSpc>
            </a:pPr>
            <a:endParaRPr lang="en-US" sz="2400" i="1" dirty="0"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28650" y="2913627"/>
            <a:ext cx="7886701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ea typeface="Cambria Math" panose="02040503050406030204" pitchFamily="18" charset="0"/>
              </a:rPr>
              <a:t>Monotonicity</a:t>
            </a:r>
          </a:p>
          <a:p>
            <a:pPr>
              <a:lnSpc>
                <a:spcPct val="150000"/>
              </a:lnSpc>
            </a:pPr>
            <a:endParaRPr lang="en-US" sz="2400" i="1" dirty="0"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2202128" y="2097467"/>
            <a:ext cx="5105647" cy="314882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835731" y="3485557"/>
            <a:ext cx="7485309" cy="312936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5323493" y="4308258"/>
            <a:ext cx="3186434" cy="56331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9347881" y="3485557"/>
            <a:ext cx="3665006" cy="46996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9347881" y="5415256"/>
            <a:ext cx="3557563" cy="67683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9311623" y="4303040"/>
            <a:ext cx="7020939" cy="337240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5391225" y="5146225"/>
            <a:ext cx="3405546" cy="683209"/>
          </a:xfrm>
          <a:prstGeom prst="rect">
            <a:avLst/>
          </a:prstGeom>
        </p:spPr>
      </p:pic>
      <p:sp>
        <p:nvSpPr>
          <p:cNvPr id="37" name="Rectangle 36"/>
          <p:cNvSpPr/>
          <p:nvPr/>
        </p:nvSpPr>
        <p:spPr>
          <a:xfrm>
            <a:off x="5281450" y="5076498"/>
            <a:ext cx="2490952" cy="3819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Date Placeholder 3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39" name="Footer Placeholder 3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pic>
        <p:nvPicPr>
          <p:cNvPr id="43" name="Picture 42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5271709" y="4310554"/>
            <a:ext cx="3404082" cy="56690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45435" y="5353384"/>
            <a:ext cx="4434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is only </a:t>
            </a:r>
            <a:r>
              <a:rPr lang="en-US" b="1" dirty="0"/>
              <a:t>one</a:t>
            </a:r>
            <a:r>
              <a:rPr lang="en-US" dirty="0"/>
              <a:t> way of many to lift </a:t>
            </a:r>
            <a:r>
              <a:rPr lang="en-US" cap="small" dirty="0" err="1">
                <a:latin typeface="Latin Modern Math" panose="02000503000000000000" pitchFamily="50" charset="0"/>
                <a:ea typeface="Latin Modern Math" panose="02000503000000000000" pitchFamily="50" charset="0"/>
              </a:rPr>
              <a:t>HAssert</a:t>
            </a:r>
            <a:r>
              <a:rPr lang="en-US" cap="small" dirty="0">
                <a:ea typeface="Latin Modern Math" panose="02000503000000000000" pitchFamily="50" charset="0"/>
              </a:rPr>
              <a:t>!</a:t>
            </a:r>
            <a:endParaRPr lang="de-DE" cap="small" dirty="0">
              <a:ea typeface="Latin Modern Math" panose="02000503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7503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5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Gradual Predicate Lifting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53</a:t>
            </a:fld>
            <a:endParaRPr lang="de-DE"/>
          </a:p>
        </p:txBody>
      </p:sp>
      <p:sp>
        <p:nvSpPr>
          <p:cNvPr id="22" name="TextBox 21"/>
          <p:cNvSpPr txBox="1"/>
          <p:nvPr/>
        </p:nvSpPr>
        <p:spPr>
          <a:xfrm>
            <a:off x="628650" y="1502230"/>
            <a:ext cx="7886701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ea typeface="Cambria Math" panose="02040503050406030204" pitchFamily="18" charset="0"/>
              </a:rPr>
              <a:t>Introduction</a:t>
            </a:r>
          </a:p>
          <a:p>
            <a:pPr>
              <a:lnSpc>
                <a:spcPct val="150000"/>
              </a:lnSpc>
            </a:pPr>
            <a:endParaRPr lang="en-US" sz="2400" i="1" dirty="0"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28650" y="2913627"/>
            <a:ext cx="7886701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ea typeface="Cambria Math" panose="02040503050406030204" pitchFamily="18" charset="0"/>
              </a:rPr>
              <a:t>Monotonicity</a:t>
            </a:r>
          </a:p>
          <a:p>
            <a:pPr>
              <a:lnSpc>
                <a:spcPct val="150000"/>
              </a:lnSpc>
            </a:pPr>
            <a:endParaRPr lang="en-US" sz="2400" i="1" dirty="0"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2202128" y="2097467"/>
            <a:ext cx="5105647" cy="314882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835731" y="3485557"/>
            <a:ext cx="7485309" cy="312936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628650" y="4274224"/>
            <a:ext cx="7886701" cy="1015663"/>
            <a:chOff x="628650" y="4325024"/>
            <a:chExt cx="7886701" cy="1015663"/>
          </a:xfrm>
        </p:grpSpPr>
        <p:sp>
          <p:nvSpPr>
            <p:cNvPr id="18" name="TextBox 17"/>
            <p:cNvSpPr txBox="1"/>
            <p:nvPr/>
          </p:nvSpPr>
          <p:spPr>
            <a:xfrm>
              <a:off x="628650" y="4325024"/>
              <a:ext cx="7886701" cy="101566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ea typeface="Cambria Math" panose="02040503050406030204" pitchFamily="18" charset="0"/>
                </a:rPr>
                <a:t>(Optimality)</a:t>
              </a:r>
            </a:p>
            <a:p>
              <a:pPr>
                <a:lnSpc>
                  <a:spcPct val="150000"/>
                </a:lnSpc>
              </a:pPr>
              <a:endParaRPr lang="en-US" sz="2400" i="1" dirty="0">
                <a:latin typeface="Latin Modern Math" panose="02000503000000000000" pitchFamily="50" charset="0"/>
                <a:ea typeface="Latin Modern Math" panose="02000503000000000000" pitchFamily="50" charset="0"/>
              </a:endParaRPr>
            </a:p>
          </p:txBody>
        </p:sp>
        <p:pic>
          <p:nvPicPr>
            <p:cNvPr id="5" name="Picture 4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9"/>
            <a:stretch>
              <a:fillRect/>
            </a:stretch>
          </p:blipFill>
          <p:spPr>
            <a:xfrm>
              <a:off x="2140512" y="4940828"/>
              <a:ext cx="4862976" cy="277601"/>
            </a:xfrm>
            <a:prstGeom prst="rect">
              <a:avLst/>
            </a:prstGeom>
          </p:spPr>
        </p:pic>
      </p:grpSp>
      <p:grpSp>
        <p:nvGrpSpPr>
          <p:cNvPr id="13" name="Group 12"/>
          <p:cNvGrpSpPr/>
          <p:nvPr/>
        </p:nvGrpSpPr>
        <p:grpSpPr>
          <a:xfrm>
            <a:off x="628650" y="5682934"/>
            <a:ext cx="7886701" cy="461665"/>
            <a:chOff x="628650" y="5733734"/>
            <a:chExt cx="7886701" cy="461665"/>
          </a:xfrm>
        </p:grpSpPr>
        <p:sp>
          <p:nvSpPr>
            <p:cNvPr id="24" name="TextBox 23"/>
            <p:cNvSpPr txBox="1"/>
            <p:nvPr/>
          </p:nvSpPr>
          <p:spPr>
            <a:xfrm>
              <a:off x="628650" y="5733734"/>
              <a:ext cx="7886701" cy="4616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ea typeface="Cambria Math" panose="02040503050406030204" pitchFamily="18" charset="0"/>
                  <a:sym typeface="Wingdings" panose="05000000000000000000" pitchFamily="2" charset="2"/>
                </a:rPr>
                <a:t> </a:t>
              </a:r>
              <a:endParaRPr lang="en-US" sz="2400" dirty="0">
                <a:solidFill>
                  <a:schemeClr val="bg1">
                    <a:lumMod val="75000"/>
                  </a:schemeClr>
                </a:solidFill>
                <a:ea typeface="Cambria Math" panose="02040503050406030204" pitchFamily="18" charset="0"/>
              </a:endParaRPr>
            </a:p>
          </p:txBody>
        </p:sp>
        <p:pic>
          <p:nvPicPr>
            <p:cNvPr id="7" name="Picture 6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0"/>
            <a:stretch>
              <a:fillRect/>
            </a:stretch>
          </p:blipFill>
          <p:spPr>
            <a:xfrm>
              <a:off x="2215823" y="5816156"/>
              <a:ext cx="5100815" cy="308381"/>
            </a:xfrm>
            <a:prstGeom prst="rect">
              <a:avLst/>
            </a:prstGeom>
          </p:spPr>
        </p:pic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254286605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Gradual Predicate Lifting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54</a:t>
            </a:fld>
            <a:endParaRPr lang="de-DE"/>
          </a:p>
        </p:txBody>
      </p:sp>
      <p:sp>
        <p:nvSpPr>
          <p:cNvPr id="24" name="TextBox 23"/>
          <p:cNvSpPr txBox="1"/>
          <p:nvPr/>
        </p:nvSpPr>
        <p:spPr>
          <a:xfrm>
            <a:off x="628650" y="5733734"/>
            <a:ext cx="7886701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ea typeface="Cambria Math" panose="02040503050406030204" pitchFamily="18" charset="0"/>
                <a:sym typeface="Wingdings" panose="05000000000000000000" pitchFamily="2" charset="2"/>
              </a:rPr>
              <a:t> </a:t>
            </a:r>
            <a:endParaRPr lang="en-US" sz="2400" dirty="0">
              <a:solidFill>
                <a:schemeClr val="bg1">
                  <a:lumMod val="75000"/>
                </a:schemeClr>
              </a:solidFill>
              <a:ea typeface="Cambria Math" panose="02040503050406030204" pitchFamily="18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3271520" y="1961655"/>
            <a:ext cx="3497416" cy="16844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2215823" y="5816156"/>
            <a:ext cx="5100815" cy="30838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1552247" y="4170795"/>
            <a:ext cx="2119169" cy="59588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5380511" y="4409754"/>
            <a:ext cx="2106139" cy="356921"/>
          </a:xfrm>
          <a:prstGeom prst="rect">
            <a:avLst/>
          </a:prstGeom>
        </p:spPr>
      </p:pic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3385086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Gradual Function Lifting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55</a:t>
            </a:fld>
            <a:endParaRPr lang="de-DE"/>
          </a:p>
        </p:txBody>
      </p:sp>
      <p:sp>
        <p:nvSpPr>
          <p:cNvPr id="5" name="TextBox 4"/>
          <p:cNvSpPr txBox="1"/>
          <p:nvPr/>
        </p:nvSpPr>
        <p:spPr>
          <a:xfrm>
            <a:off x="628650" y="1502230"/>
            <a:ext cx="7886701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ea typeface="Cambria Math" panose="02040503050406030204" pitchFamily="18" charset="0"/>
              </a:rPr>
              <a:t>Introduction</a:t>
            </a:r>
          </a:p>
          <a:p>
            <a:pPr>
              <a:lnSpc>
                <a:spcPct val="150000"/>
              </a:lnSpc>
            </a:pPr>
            <a:endParaRPr lang="en-US" sz="2400" i="1" dirty="0"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8650" y="2913627"/>
            <a:ext cx="7886701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ea typeface="Cambria Math" panose="02040503050406030204" pitchFamily="18" charset="0"/>
              </a:rPr>
              <a:t>Monotonicity</a:t>
            </a:r>
          </a:p>
          <a:p>
            <a:pPr>
              <a:lnSpc>
                <a:spcPct val="150000"/>
              </a:lnSpc>
            </a:pPr>
            <a:endParaRPr lang="en-US" sz="2400" i="1" dirty="0"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pic>
        <p:nvPicPr>
          <p:cNvPr id="39" name="Picture 3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2735528" y="2097467"/>
            <a:ext cx="3184922" cy="317969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1591049" y="3464374"/>
            <a:ext cx="5473879" cy="32918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28650" y="4325024"/>
            <a:ext cx="7886701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ea typeface="Cambria Math" panose="02040503050406030204" pitchFamily="18" charset="0"/>
              </a:rPr>
              <a:t>(Optimality)</a:t>
            </a:r>
          </a:p>
          <a:p>
            <a:pPr>
              <a:lnSpc>
                <a:spcPct val="150000"/>
              </a:lnSpc>
            </a:pPr>
            <a:endParaRPr lang="en-US" sz="2400" i="1" dirty="0"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1996916" y="4946313"/>
            <a:ext cx="5116943" cy="28810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28650" y="5733734"/>
            <a:ext cx="7886701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ea typeface="Cambria Math" panose="02040503050406030204" pitchFamily="18" charset="0"/>
                <a:sym typeface="Wingdings" panose="05000000000000000000" pitchFamily="2" charset="2"/>
              </a:rPr>
              <a:t> </a:t>
            </a:r>
            <a:endParaRPr lang="en-US" sz="2400" dirty="0">
              <a:solidFill>
                <a:schemeClr val="bg1">
                  <a:lumMod val="75000"/>
                </a:schemeClr>
              </a:solidFill>
              <a:ea typeface="Cambria Math" panose="02040503050406030204" pitchFamily="18" charset="0"/>
            </a:endParaRPr>
          </a:p>
        </p:txBody>
      </p:sp>
      <p:pic>
        <p:nvPicPr>
          <p:cNvPr id="24" name="Picture 2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1417797" y="5800474"/>
            <a:ext cx="6968661" cy="303411"/>
          </a:xfrm>
          <a:prstGeom prst="rect">
            <a:avLst/>
          </a:prstGeom>
        </p:spPr>
      </p:pic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26" name="Footer Placeholder 2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729674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Gradual (Partial) Function Lifting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56</a:t>
            </a:fld>
            <a:endParaRPr lang="de-DE"/>
          </a:p>
        </p:txBody>
      </p:sp>
      <p:sp>
        <p:nvSpPr>
          <p:cNvPr id="5" name="TextBox 4"/>
          <p:cNvSpPr txBox="1"/>
          <p:nvPr/>
        </p:nvSpPr>
        <p:spPr>
          <a:xfrm>
            <a:off x="628650" y="1502230"/>
            <a:ext cx="7886701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ea typeface="Cambria Math" panose="02040503050406030204" pitchFamily="18" charset="0"/>
              </a:rPr>
              <a:t>Introduction</a:t>
            </a:r>
          </a:p>
          <a:p>
            <a:pPr>
              <a:lnSpc>
                <a:spcPct val="150000"/>
              </a:lnSpc>
            </a:pPr>
            <a:endParaRPr lang="en-US" sz="2400" i="1" dirty="0"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8650" y="2913627"/>
            <a:ext cx="7886701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ea typeface="Cambria Math" panose="02040503050406030204" pitchFamily="18" charset="0"/>
              </a:rPr>
              <a:t>Monotonicity</a:t>
            </a:r>
          </a:p>
          <a:p>
            <a:pPr>
              <a:lnSpc>
                <a:spcPct val="150000"/>
              </a:lnSpc>
            </a:pPr>
            <a:endParaRPr lang="en-US" sz="2400" i="1" dirty="0"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638248" y="2082227"/>
            <a:ext cx="4275895" cy="31896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981449" y="3464374"/>
            <a:ext cx="7143070" cy="331227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28650" y="4325024"/>
            <a:ext cx="7886701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ea typeface="Cambria Math" panose="02040503050406030204" pitchFamily="18" charset="0"/>
              </a:rPr>
              <a:t>(Optimality)</a:t>
            </a:r>
          </a:p>
          <a:p>
            <a:pPr>
              <a:lnSpc>
                <a:spcPct val="150000"/>
              </a:lnSpc>
            </a:pPr>
            <a:endParaRPr lang="en-US" sz="2400" i="1" dirty="0"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945357" y="4946313"/>
            <a:ext cx="7293255" cy="289042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28650" y="5733734"/>
            <a:ext cx="7886701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ea typeface="Cambria Math" panose="02040503050406030204" pitchFamily="18" charset="0"/>
                <a:sym typeface="Wingdings" panose="05000000000000000000" pitchFamily="2" charset="2"/>
              </a:rPr>
              <a:t> </a:t>
            </a:r>
            <a:endParaRPr lang="en-US" sz="2400" dirty="0">
              <a:solidFill>
                <a:schemeClr val="bg1">
                  <a:lumMod val="75000"/>
                </a:schemeClr>
              </a:solidFill>
              <a:ea typeface="Cambria Math" panose="02040503050406030204" pitchFamily="18" charset="0"/>
            </a:endParaRPr>
          </a:p>
        </p:txBody>
      </p:sp>
      <p:pic>
        <p:nvPicPr>
          <p:cNvPr id="24" name="Picture 2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1417797" y="5800474"/>
            <a:ext cx="6968661" cy="303411"/>
          </a:xfrm>
          <a:prstGeom prst="rect">
            <a:avLst/>
          </a:prstGeom>
        </p:spPr>
      </p:pic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329207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Gradual Partial Function Lifting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57</a:t>
            </a:fld>
            <a:endParaRPr lang="de-DE"/>
          </a:p>
        </p:txBody>
      </p:sp>
      <p:sp>
        <p:nvSpPr>
          <p:cNvPr id="17" name="TextBox 16"/>
          <p:cNvSpPr txBox="1"/>
          <p:nvPr/>
        </p:nvSpPr>
        <p:spPr>
          <a:xfrm>
            <a:off x="628650" y="5733734"/>
            <a:ext cx="7886701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ea typeface="Cambria Math" panose="02040503050406030204" pitchFamily="18" charset="0"/>
                <a:sym typeface="Wingdings" panose="05000000000000000000" pitchFamily="2" charset="2"/>
              </a:rPr>
              <a:t> </a:t>
            </a:r>
            <a:endParaRPr lang="en-US" sz="2400" dirty="0">
              <a:solidFill>
                <a:schemeClr val="bg1">
                  <a:lumMod val="75000"/>
                </a:schemeClr>
              </a:solidFill>
              <a:ea typeface="Cambria Math" panose="02040503050406030204" pitchFamily="18" charset="0"/>
            </a:endParaRPr>
          </a:p>
        </p:txBody>
      </p:sp>
      <p:pic>
        <p:nvPicPr>
          <p:cNvPr id="24" name="Picture 2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417797" y="5800474"/>
            <a:ext cx="6968661" cy="30341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2402687" y="1801197"/>
            <a:ext cx="4338626" cy="65892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2400166" y="2917277"/>
            <a:ext cx="4341147" cy="774666"/>
          </a:xfrm>
          <a:prstGeom prst="rect">
            <a:avLst/>
          </a:prstGeom>
        </p:spPr>
      </p:pic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4149863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Bonus: { F }-partial Galois connection</a:t>
            </a:r>
            <a:endParaRPr lang="de-DE" sz="40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323188"/>
            <a:ext cx="7886700" cy="3356211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58</a:t>
            </a:fld>
            <a:endParaRPr lang="de-DE"/>
          </a:p>
        </p:txBody>
      </p:sp>
      <p:sp>
        <p:nvSpPr>
          <p:cNvPr id="6" name="Rectangle 5"/>
          <p:cNvSpPr/>
          <p:nvPr/>
        </p:nvSpPr>
        <p:spPr>
          <a:xfrm>
            <a:off x="3703320" y="3764280"/>
            <a:ext cx="4267200" cy="73152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8651072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Gradual Verification - Approach</a:t>
            </a:r>
            <a:endParaRPr lang="de-DE" dirty="0"/>
          </a:p>
        </p:txBody>
      </p:sp>
      <p:sp>
        <p:nvSpPr>
          <p:cNvPr id="48" name="Slide Number Placeholder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59</a:t>
            </a:fld>
            <a:endParaRPr lang="de-DE" dirty="0"/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4114" y="1661153"/>
            <a:ext cx="2471236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" y="1661153"/>
            <a:ext cx="2471235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sp>
        <p:nvSpPr>
          <p:cNvPr id="54" name="Arrow: Right 53"/>
          <p:cNvSpPr/>
          <p:nvPr/>
        </p:nvSpPr>
        <p:spPr>
          <a:xfrm>
            <a:off x="3554436" y="3229538"/>
            <a:ext cx="2035128" cy="139326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Box 4"/>
          <p:cNvSpPr txBox="1"/>
          <p:nvPr/>
        </p:nvSpPr>
        <p:spPr>
          <a:xfrm>
            <a:off x="3718039" y="3745208"/>
            <a:ext cx="1546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Gradualization</a:t>
            </a:r>
            <a:endParaRPr lang="de-DE" dirty="0"/>
          </a:p>
        </p:txBody>
      </p:sp>
      <p:sp>
        <p:nvSpPr>
          <p:cNvPr id="11" name="Rectangle 10" hidden="1"/>
          <p:cNvSpPr/>
          <p:nvPr/>
        </p:nvSpPr>
        <p:spPr>
          <a:xfrm>
            <a:off x="401613" y="1429222"/>
            <a:ext cx="2925787" cy="2482658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70C0"/>
                </a:solidFill>
              </a:rPr>
              <a:t>Design</a:t>
            </a:r>
          </a:p>
          <a:p>
            <a:pPr algn="ctr"/>
            <a:r>
              <a:rPr lang="en-US" sz="2800" dirty="0">
                <a:solidFill>
                  <a:srgbClr val="0070C0"/>
                </a:solidFill>
              </a:rPr>
              <a:t>Space</a:t>
            </a:r>
            <a:endParaRPr lang="de-DE" sz="2800" dirty="0">
              <a:solidFill>
                <a:srgbClr val="0070C0"/>
              </a:solidFill>
            </a:endParaRPr>
          </a:p>
        </p:txBody>
      </p:sp>
      <p:sp>
        <p:nvSpPr>
          <p:cNvPr id="12" name="Rectangle 11" hidden="1"/>
          <p:cNvSpPr/>
          <p:nvPr/>
        </p:nvSpPr>
        <p:spPr>
          <a:xfrm>
            <a:off x="401613" y="4013446"/>
            <a:ext cx="2925787" cy="2336530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70C0"/>
                </a:solidFill>
              </a:rPr>
              <a:t>Gradual</a:t>
            </a:r>
          </a:p>
          <a:p>
            <a:pPr algn="ctr"/>
            <a:r>
              <a:rPr lang="en-US" sz="2800" dirty="0">
                <a:solidFill>
                  <a:srgbClr val="0070C0"/>
                </a:solidFill>
              </a:rPr>
              <a:t>Guarantee</a:t>
            </a:r>
            <a:endParaRPr lang="de-DE" sz="2800" dirty="0">
              <a:solidFill>
                <a:srgbClr val="0070C0"/>
              </a:solidFill>
            </a:endParaRPr>
          </a:p>
        </p:txBody>
      </p:sp>
      <p:sp>
        <p:nvSpPr>
          <p:cNvPr id="13" name="Rectangle 12" hidden="1"/>
          <p:cNvSpPr/>
          <p:nvPr/>
        </p:nvSpPr>
        <p:spPr>
          <a:xfrm>
            <a:off x="5816600" y="1436915"/>
            <a:ext cx="2925787" cy="2482658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Design</a:t>
            </a:r>
          </a:p>
          <a:p>
            <a:pPr algn="ctr"/>
            <a:r>
              <a:rPr lang="en-US" sz="3200" b="1" dirty="0">
                <a:solidFill>
                  <a:srgbClr val="0070C0"/>
                </a:solidFill>
              </a:rPr>
              <a:t>Space</a:t>
            </a:r>
            <a:endParaRPr lang="de-DE" sz="3200" b="1" dirty="0">
              <a:solidFill>
                <a:srgbClr val="0070C0"/>
              </a:solidFill>
            </a:endParaRPr>
          </a:p>
        </p:txBody>
      </p:sp>
      <p:sp>
        <p:nvSpPr>
          <p:cNvPr id="14" name="Rectangle 13" hidden="1"/>
          <p:cNvSpPr/>
          <p:nvPr/>
        </p:nvSpPr>
        <p:spPr>
          <a:xfrm>
            <a:off x="5816600" y="4021139"/>
            <a:ext cx="2925787" cy="2336530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Abstract</a:t>
            </a:r>
          </a:p>
          <a:p>
            <a:pPr algn="ctr"/>
            <a:r>
              <a:rPr lang="en-US" sz="3200" b="1" dirty="0">
                <a:solidFill>
                  <a:srgbClr val="0070C0"/>
                </a:solidFill>
              </a:rPr>
              <a:t>Interpretation</a:t>
            </a:r>
            <a:endParaRPr lang="de-DE" sz="3200" b="1" dirty="0">
              <a:solidFill>
                <a:srgbClr val="0070C0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3627635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Verification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declarative</a:t>
            </a:r>
          </a:p>
          <a:p>
            <a:r>
              <a:rPr lang="en-US" dirty="0"/>
              <a:t>formal logic</a:t>
            </a:r>
          </a:p>
          <a:p>
            <a:r>
              <a:rPr lang="en-US" dirty="0"/>
              <a:t>guarantee compliance </a:t>
            </a:r>
            <a:r>
              <a:rPr lang="en-US" b="1" dirty="0"/>
              <a:t>in advance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4237971"/>
            <a:ext cx="7886700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withdrawCoins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amount)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requires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.balance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&gt;= amount;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business logic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.balance</a:t>
            </a:r>
            <a:r>
              <a:rPr lang="en-US" sz="2000" dirty="0">
                <a:latin typeface="Consolas" panose="020B0609020204030204" pitchFamily="49" charset="0"/>
              </a:rPr>
              <a:t> -= amount;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de-DE" sz="2000" dirty="0">
              <a:latin typeface="Consolas" panose="020B06090202040302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6</a:t>
            </a:fld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246576978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Gradual Verification - Approach</a:t>
            </a:r>
            <a:endParaRPr lang="de-DE" dirty="0"/>
          </a:p>
        </p:txBody>
      </p:sp>
      <p:sp>
        <p:nvSpPr>
          <p:cNvPr id="48" name="Slide Number Placeholder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60</a:t>
            </a:fld>
            <a:endParaRPr lang="de-DE" dirty="0"/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4114" y="1661153"/>
            <a:ext cx="2471236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" y="1661153"/>
            <a:ext cx="2471235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sp>
        <p:nvSpPr>
          <p:cNvPr id="11" name="Rectangle 10" hidden="1"/>
          <p:cNvSpPr/>
          <p:nvPr/>
        </p:nvSpPr>
        <p:spPr>
          <a:xfrm>
            <a:off x="401613" y="1429222"/>
            <a:ext cx="2925787" cy="2482658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70C0"/>
                </a:solidFill>
              </a:rPr>
              <a:t>Design</a:t>
            </a:r>
          </a:p>
          <a:p>
            <a:pPr algn="ctr"/>
            <a:r>
              <a:rPr lang="en-US" sz="2800" dirty="0">
                <a:solidFill>
                  <a:srgbClr val="0070C0"/>
                </a:solidFill>
              </a:rPr>
              <a:t>Space</a:t>
            </a:r>
            <a:endParaRPr lang="de-DE" sz="2800" dirty="0">
              <a:solidFill>
                <a:srgbClr val="0070C0"/>
              </a:solidFill>
            </a:endParaRPr>
          </a:p>
        </p:txBody>
      </p:sp>
      <p:sp>
        <p:nvSpPr>
          <p:cNvPr id="12" name="Rectangle 11" hidden="1"/>
          <p:cNvSpPr/>
          <p:nvPr/>
        </p:nvSpPr>
        <p:spPr>
          <a:xfrm>
            <a:off x="401613" y="4013446"/>
            <a:ext cx="2925787" cy="2336530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70C0"/>
                </a:solidFill>
              </a:rPr>
              <a:t>Gradual</a:t>
            </a:r>
          </a:p>
          <a:p>
            <a:pPr algn="ctr"/>
            <a:r>
              <a:rPr lang="en-US" sz="2800" dirty="0">
                <a:solidFill>
                  <a:srgbClr val="0070C0"/>
                </a:solidFill>
              </a:rPr>
              <a:t>Guarantee</a:t>
            </a:r>
            <a:endParaRPr lang="de-DE" sz="2800" dirty="0">
              <a:solidFill>
                <a:srgbClr val="0070C0"/>
              </a:solidFill>
            </a:endParaRPr>
          </a:p>
        </p:txBody>
      </p:sp>
      <p:sp>
        <p:nvSpPr>
          <p:cNvPr id="13" name="Rectangle 12" hidden="1"/>
          <p:cNvSpPr/>
          <p:nvPr/>
        </p:nvSpPr>
        <p:spPr>
          <a:xfrm>
            <a:off x="5816600" y="1436915"/>
            <a:ext cx="2925787" cy="2482658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Design</a:t>
            </a:r>
          </a:p>
          <a:p>
            <a:pPr algn="ctr"/>
            <a:r>
              <a:rPr lang="en-US" sz="3200" b="1" dirty="0">
                <a:solidFill>
                  <a:srgbClr val="0070C0"/>
                </a:solidFill>
              </a:rPr>
              <a:t>Space</a:t>
            </a:r>
            <a:endParaRPr lang="de-DE" sz="3200" b="1" dirty="0">
              <a:solidFill>
                <a:srgbClr val="0070C0"/>
              </a:solidFill>
            </a:endParaRPr>
          </a:p>
        </p:txBody>
      </p:sp>
      <p:sp>
        <p:nvSpPr>
          <p:cNvPr id="14" name="Rectangle 13" hidden="1"/>
          <p:cNvSpPr/>
          <p:nvPr/>
        </p:nvSpPr>
        <p:spPr>
          <a:xfrm>
            <a:off x="5816600" y="4021139"/>
            <a:ext cx="2925787" cy="2336530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Abstract</a:t>
            </a:r>
          </a:p>
          <a:p>
            <a:pPr algn="ctr"/>
            <a:r>
              <a:rPr lang="en-US" sz="3200" b="1" dirty="0">
                <a:solidFill>
                  <a:srgbClr val="0070C0"/>
                </a:solidFill>
              </a:rPr>
              <a:t>Interpretation</a:t>
            </a:r>
            <a:endParaRPr lang="de-DE" sz="3200" b="1" dirty="0">
              <a:solidFill>
                <a:srgbClr val="0070C0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279139" y="2310368"/>
            <a:ext cx="2603500" cy="646331"/>
            <a:chOff x="3279139" y="2310368"/>
            <a:chExt cx="2603500" cy="646331"/>
          </a:xfrm>
        </p:grpSpPr>
        <p:sp>
          <p:nvSpPr>
            <p:cNvPr id="20" name="TextBox 19"/>
            <p:cNvSpPr txBox="1"/>
            <p:nvPr/>
          </p:nvSpPr>
          <p:spPr>
            <a:xfrm>
              <a:off x="3291839" y="2310368"/>
              <a:ext cx="25908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syntax extension</a:t>
              </a:r>
            </a:p>
            <a:p>
              <a:pPr algn="ctr"/>
              <a:r>
                <a:rPr lang="en-US" dirty="0">
                  <a:solidFill>
                    <a:schemeClr val="bg1">
                      <a:lumMod val="75000"/>
                    </a:schemeClr>
                  </a:solidFill>
                </a:rPr>
                <a:t>abstract interpretation</a:t>
              </a:r>
              <a:endParaRPr lang="de-DE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>
              <a:off x="3279139" y="2641600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3274060" y="4710668"/>
            <a:ext cx="2590800" cy="369332"/>
            <a:chOff x="3274060" y="4710668"/>
            <a:chExt cx="2590800" cy="369332"/>
          </a:xfrm>
        </p:grpSpPr>
        <p:sp>
          <p:nvSpPr>
            <p:cNvPr id="5" name="TextBox 4"/>
            <p:cNvSpPr txBox="1"/>
            <p:nvPr/>
          </p:nvSpPr>
          <p:spPr>
            <a:xfrm>
              <a:off x="3274060" y="4710668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function lifting</a:t>
              </a:r>
              <a:endParaRPr lang="de-DE" dirty="0"/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>
              <a:off x="3274060" y="5041900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3274060" y="4327559"/>
            <a:ext cx="2590800" cy="369332"/>
            <a:chOff x="3274060" y="4327559"/>
            <a:chExt cx="2590800" cy="369332"/>
          </a:xfrm>
        </p:grpSpPr>
        <p:sp>
          <p:nvSpPr>
            <p:cNvPr id="30" name="TextBox 29"/>
            <p:cNvSpPr txBox="1"/>
            <p:nvPr/>
          </p:nvSpPr>
          <p:spPr>
            <a:xfrm>
              <a:off x="3274060" y="4327559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predicate lifting</a:t>
              </a:r>
              <a:endParaRPr lang="de-DE" dirty="0"/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>
              <a:off x="3274060" y="4658791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3274060" y="5115543"/>
            <a:ext cx="2590800" cy="369332"/>
            <a:chOff x="3274060" y="5115543"/>
            <a:chExt cx="2590800" cy="369332"/>
          </a:xfrm>
        </p:grpSpPr>
        <p:sp>
          <p:nvSpPr>
            <p:cNvPr id="32" name="TextBox 31"/>
            <p:cNvSpPr txBox="1"/>
            <p:nvPr/>
          </p:nvSpPr>
          <p:spPr>
            <a:xfrm>
              <a:off x="3274060" y="5115543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predicate lifting</a:t>
              </a:r>
              <a:endParaRPr lang="de-DE" dirty="0"/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>
              <a:off x="3274060" y="5446775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Straight Arrow Connector 33"/>
          <p:cNvCxnSpPr/>
          <p:nvPr/>
        </p:nvCxnSpPr>
        <p:spPr>
          <a:xfrm>
            <a:off x="3274060" y="6041688"/>
            <a:ext cx="2590800" cy="0"/>
          </a:xfrm>
          <a:prstGeom prst="straightConnector1">
            <a:avLst/>
          </a:prstGeom>
          <a:ln w="38100">
            <a:solidFill>
              <a:srgbClr val="C41E3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Date Placeholder 3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36" name="Footer Placeholder 3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3285489" y="1889774"/>
            <a:ext cx="2603500" cy="369332"/>
            <a:chOff x="3279139" y="2310368"/>
            <a:chExt cx="2603500" cy="369332"/>
          </a:xfrm>
        </p:grpSpPr>
        <p:sp>
          <p:nvSpPr>
            <p:cNvPr id="46" name="TextBox 45"/>
            <p:cNvSpPr txBox="1"/>
            <p:nvPr/>
          </p:nvSpPr>
          <p:spPr>
            <a:xfrm>
              <a:off x="3291839" y="2310368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syntax extension</a:t>
              </a:r>
            </a:p>
          </p:txBody>
        </p:sp>
        <p:cxnSp>
          <p:nvCxnSpPr>
            <p:cNvPr id="47" name="Straight Arrow Connector 46"/>
            <p:cNvCxnSpPr/>
            <p:nvPr/>
          </p:nvCxnSpPr>
          <p:spPr>
            <a:xfrm>
              <a:off x="3279139" y="2641600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>
          <a:xfrm>
            <a:off x="3272926" y="3332999"/>
            <a:ext cx="2603500" cy="369332"/>
            <a:chOff x="3279139" y="2310368"/>
            <a:chExt cx="2603500" cy="369332"/>
          </a:xfrm>
        </p:grpSpPr>
        <p:sp>
          <p:nvSpPr>
            <p:cNvPr id="50" name="TextBox 49"/>
            <p:cNvSpPr txBox="1"/>
            <p:nvPr/>
          </p:nvSpPr>
          <p:spPr>
            <a:xfrm>
              <a:off x="3291839" y="2310368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extension</a:t>
              </a:r>
            </a:p>
          </p:txBody>
        </p:sp>
        <p:cxnSp>
          <p:nvCxnSpPr>
            <p:cNvPr id="51" name="Straight Arrow Connector 50"/>
            <p:cNvCxnSpPr/>
            <p:nvPr/>
          </p:nvCxnSpPr>
          <p:spPr>
            <a:xfrm>
              <a:off x="3279139" y="2641600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61920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Gradual Soundness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61</a:t>
            </a:fld>
            <a:endParaRPr lang="de-DE"/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628650" y="1729325"/>
            <a:ext cx="2770858" cy="65490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628650" y="3431039"/>
            <a:ext cx="2772202" cy="740859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4300207" y="3189620"/>
            <a:ext cx="4097968" cy="1399005"/>
          </a:xfrm>
          <a:prstGeom prst="rect">
            <a:avLst/>
          </a:prstGeom>
        </p:spPr>
      </p:pic>
      <p:grpSp>
        <p:nvGrpSpPr>
          <p:cNvPr id="90" name="Group 89"/>
          <p:cNvGrpSpPr/>
          <p:nvPr/>
        </p:nvGrpSpPr>
        <p:grpSpPr>
          <a:xfrm>
            <a:off x="746760" y="4999353"/>
            <a:ext cx="7726380" cy="1199808"/>
            <a:chOff x="746760" y="4999353"/>
            <a:chExt cx="7726380" cy="1199808"/>
          </a:xfrm>
        </p:grpSpPr>
        <p:sp>
          <p:nvSpPr>
            <p:cNvPr id="29" name="Rectangle 28"/>
            <p:cNvSpPr/>
            <p:nvPr/>
          </p:nvSpPr>
          <p:spPr>
            <a:xfrm>
              <a:off x="746760" y="4999353"/>
              <a:ext cx="7726380" cy="11998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89" name="Picture 88"/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15"/>
            <a:stretch>
              <a:fillRect/>
            </a:stretch>
          </p:blipFill>
          <p:spPr>
            <a:xfrm>
              <a:off x="2047849" y="5236465"/>
              <a:ext cx="4968440" cy="666460"/>
            </a:xfrm>
            <a:prstGeom prst="rect">
              <a:avLst/>
            </a:prstGeom>
          </p:spPr>
        </p:pic>
      </p:grpSp>
      <p:grpSp>
        <p:nvGrpSpPr>
          <p:cNvPr id="87" name="Group 86"/>
          <p:cNvGrpSpPr/>
          <p:nvPr/>
        </p:nvGrpSpPr>
        <p:grpSpPr>
          <a:xfrm>
            <a:off x="746760" y="4999353"/>
            <a:ext cx="7726380" cy="1199808"/>
            <a:chOff x="746760" y="4999353"/>
            <a:chExt cx="7726380" cy="1199808"/>
          </a:xfrm>
        </p:grpSpPr>
        <p:sp>
          <p:nvSpPr>
            <p:cNvPr id="32" name="Rectangle 31"/>
            <p:cNvSpPr/>
            <p:nvPr/>
          </p:nvSpPr>
          <p:spPr>
            <a:xfrm>
              <a:off x="746760" y="4999353"/>
              <a:ext cx="7726380" cy="11998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86" name="Picture 85"/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16"/>
            <a:stretch>
              <a:fillRect/>
            </a:stretch>
          </p:blipFill>
          <p:spPr>
            <a:xfrm>
              <a:off x="2032318" y="5174367"/>
              <a:ext cx="4974971" cy="803759"/>
            </a:xfrm>
            <a:prstGeom prst="rect">
              <a:avLst/>
            </a:prstGeom>
          </p:spPr>
        </p:pic>
      </p:grpSp>
      <p:grpSp>
        <p:nvGrpSpPr>
          <p:cNvPr id="51" name="Group 50"/>
          <p:cNvGrpSpPr/>
          <p:nvPr/>
        </p:nvGrpSpPr>
        <p:grpSpPr>
          <a:xfrm>
            <a:off x="628650" y="4999353"/>
            <a:ext cx="7726380" cy="1199808"/>
            <a:chOff x="628650" y="4999353"/>
            <a:chExt cx="7726380" cy="1199808"/>
          </a:xfrm>
        </p:grpSpPr>
        <p:sp>
          <p:nvSpPr>
            <p:cNvPr id="41" name="Rectangle 40"/>
            <p:cNvSpPr/>
            <p:nvPr/>
          </p:nvSpPr>
          <p:spPr>
            <a:xfrm>
              <a:off x="628650" y="4999353"/>
              <a:ext cx="7726380" cy="11998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50" name="Picture 49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7"/>
            <a:stretch>
              <a:fillRect/>
            </a:stretch>
          </p:blipFill>
          <p:spPr>
            <a:xfrm>
              <a:off x="2588346" y="5165694"/>
              <a:ext cx="4423608" cy="808003"/>
            </a:xfrm>
            <a:prstGeom prst="rect">
              <a:avLst/>
            </a:prstGeom>
          </p:spPr>
        </p:pic>
      </p:grpSp>
      <p:pic>
        <p:nvPicPr>
          <p:cNvPr id="46" name="Picture 4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4300207" y="1436915"/>
            <a:ext cx="4093265" cy="1202100"/>
          </a:xfrm>
          <a:prstGeom prst="rect">
            <a:avLst/>
          </a:prstGeom>
        </p:spPr>
      </p:pic>
      <p:sp>
        <p:nvSpPr>
          <p:cNvPr id="52" name="Rectangle 51"/>
          <p:cNvSpPr/>
          <p:nvPr/>
        </p:nvSpPr>
        <p:spPr>
          <a:xfrm>
            <a:off x="2413090" y="5647710"/>
            <a:ext cx="350520" cy="2924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Lightning Bolt 56"/>
          <p:cNvSpPr/>
          <p:nvPr/>
        </p:nvSpPr>
        <p:spPr>
          <a:xfrm>
            <a:off x="1143000" y="3307080"/>
            <a:ext cx="685800" cy="1036320"/>
          </a:xfrm>
          <a:prstGeom prst="lightningBolt">
            <a:avLst/>
          </a:prstGeom>
          <a:solidFill>
            <a:srgbClr val="ED7D31">
              <a:alpha val="65098"/>
            </a:srgbClr>
          </a:solidFill>
          <a:ln>
            <a:solidFill>
              <a:srgbClr val="AE5A21">
                <a:alpha val="69020"/>
              </a:srgb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68" name="Group 67"/>
          <p:cNvGrpSpPr/>
          <p:nvPr/>
        </p:nvGrpSpPr>
        <p:grpSpPr>
          <a:xfrm>
            <a:off x="677639" y="4999353"/>
            <a:ext cx="7795501" cy="1199808"/>
            <a:chOff x="677639" y="4999353"/>
            <a:chExt cx="7795501" cy="1199808"/>
          </a:xfrm>
        </p:grpSpPr>
        <p:sp>
          <p:nvSpPr>
            <p:cNvPr id="59" name="Rectangle 58"/>
            <p:cNvSpPr/>
            <p:nvPr/>
          </p:nvSpPr>
          <p:spPr>
            <a:xfrm>
              <a:off x="746760" y="4999353"/>
              <a:ext cx="7726380" cy="11998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pic>
          <p:nvPicPr>
            <p:cNvPr id="67" name="Picture 66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9"/>
            <a:stretch>
              <a:fillRect/>
            </a:stretch>
          </p:blipFill>
          <p:spPr>
            <a:xfrm>
              <a:off x="677639" y="5165694"/>
              <a:ext cx="6329197" cy="820869"/>
            </a:xfrm>
            <a:prstGeom prst="rect">
              <a:avLst/>
            </a:prstGeom>
          </p:spPr>
        </p:pic>
      </p:grpSp>
      <p:grpSp>
        <p:nvGrpSpPr>
          <p:cNvPr id="79" name="Group 78"/>
          <p:cNvGrpSpPr/>
          <p:nvPr/>
        </p:nvGrpSpPr>
        <p:grpSpPr>
          <a:xfrm>
            <a:off x="91441" y="3051398"/>
            <a:ext cx="4423367" cy="1426885"/>
            <a:chOff x="411481" y="3051398"/>
            <a:chExt cx="4423367" cy="1426885"/>
          </a:xfrm>
        </p:grpSpPr>
        <p:sp>
          <p:nvSpPr>
            <p:cNvPr id="70" name="Rectangle 69"/>
            <p:cNvSpPr/>
            <p:nvPr/>
          </p:nvSpPr>
          <p:spPr>
            <a:xfrm>
              <a:off x="411481" y="3051398"/>
              <a:ext cx="3337559" cy="14268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pic>
          <p:nvPicPr>
            <p:cNvPr id="78" name="Picture 77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20"/>
            <a:stretch>
              <a:fillRect/>
            </a:stretch>
          </p:blipFill>
          <p:spPr>
            <a:xfrm>
              <a:off x="628651" y="3429851"/>
              <a:ext cx="4206197" cy="746161"/>
            </a:xfrm>
            <a:prstGeom prst="rect">
              <a:avLst/>
            </a:prstGeom>
          </p:spPr>
        </p:pic>
      </p:grpSp>
      <p:sp>
        <p:nvSpPr>
          <p:cNvPr id="80" name="Date Placeholder 7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81" name="Footer Placeholder 8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cxnSp>
        <p:nvCxnSpPr>
          <p:cNvPr id="84" name="Straight Connector 83"/>
          <p:cNvCxnSpPr/>
          <p:nvPr/>
        </p:nvCxnSpPr>
        <p:spPr>
          <a:xfrm>
            <a:off x="1052950" y="4862947"/>
            <a:ext cx="684328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356212" y="4273025"/>
            <a:ext cx="34462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if it were true, we would have a </a:t>
            </a:r>
          </a:p>
          <a:p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gradual system without runtime checks</a:t>
            </a:r>
            <a:endParaRPr lang="de-DE" sz="16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6217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2" grpId="1" animBg="1"/>
      <p:bldP spid="57" grpId="0" animBg="1"/>
      <p:bldP spid="91" grpId="0"/>
      <p:bldP spid="91" grpId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Gradual Verification - Approach</a:t>
            </a:r>
            <a:endParaRPr lang="de-DE" dirty="0"/>
          </a:p>
        </p:txBody>
      </p:sp>
      <p:sp>
        <p:nvSpPr>
          <p:cNvPr id="48" name="Slide Number Placeholder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62</a:t>
            </a:fld>
            <a:endParaRPr lang="de-DE" dirty="0"/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4114" y="1661153"/>
            <a:ext cx="2471236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" y="1661153"/>
            <a:ext cx="2471235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sp>
        <p:nvSpPr>
          <p:cNvPr id="11" name="Rectangle 10" hidden="1"/>
          <p:cNvSpPr/>
          <p:nvPr/>
        </p:nvSpPr>
        <p:spPr>
          <a:xfrm>
            <a:off x="401613" y="1429222"/>
            <a:ext cx="2925787" cy="2482658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70C0"/>
                </a:solidFill>
              </a:rPr>
              <a:t>Design</a:t>
            </a:r>
          </a:p>
          <a:p>
            <a:pPr algn="ctr"/>
            <a:r>
              <a:rPr lang="en-US" sz="2800" dirty="0">
                <a:solidFill>
                  <a:srgbClr val="0070C0"/>
                </a:solidFill>
              </a:rPr>
              <a:t>Space</a:t>
            </a:r>
            <a:endParaRPr lang="de-DE" sz="2800" dirty="0">
              <a:solidFill>
                <a:srgbClr val="0070C0"/>
              </a:solidFill>
            </a:endParaRPr>
          </a:p>
        </p:txBody>
      </p:sp>
      <p:sp>
        <p:nvSpPr>
          <p:cNvPr id="12" name="Rectangle 11" hidden="1"/>
          <p:cNvSpPr/>
          <p:nvPr/>
        </p:nvSpPr>
        <p:spPr>
          <a:xfrm>
            <a:off x="401613" y="4013446"/>
            <a:ext cx="2925787" cy="2336530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70C0"/>
                </a:solidFill>
              </a:rPr>
              <a:t>Gradual</a:t>
            </a:r>
          </a:p>
          <a:p>
            <a:pPr algn="ctr"/>
            <a:r>
              <a:rPr lang="en-US" sz="2800" dirty="0">
                <a:solidFill>
                  <a:srgbClr val="0070C0"/>
                </a:solidFill>
              </a:rPr>
              <a:t>Guarantee</a:t>
            </a:r>
            <a:endParaRPr lang="de-DE" sz="2800" dirty="0">
              <a:solidFill>
                <a:srgbClr val="0070C0"/>
              </a:solidFill>
            </a:endParaRPr>
          </a:p>
        </p:txBody>
      </p:sp>
      <p:sp>
        <p:nvSpPr>
          <p:cNvPr id="13" name="Rectangle 12" hidden="1"/>
          <p:cNvSpPr/>
          <p:nvPr/>
        </p:nvSpPr>
        <p:spPr>
          <a:xfrm>
            <a:off x="5816600" y="1436915"/>
            <a:ext cx="2925787" cy="2482658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Design</a:t>
            </a:r>
          </a:p>
          <a:p>
            <a:pPr algn="ctr"/>
            <a:r>
              <a:rPr lang="en-US" sz="3200" b="1" dirty="0">
                <a:solidFill>
                  <a:srgbClr val="0070C0"/>
                </a:solidFill>
              </a:rPr>
              <a:t>Space</a:t>
            </a:r>
            <a:endParaRPr lang="de-DE" sz="3200" b="1" dirty="0">
              <a:solidFill>
                <a:srgbClr val="0070C0"/>
              </a:solidFill>
            </a:endParaRPr>
          </a:p>
        </p:txBody>
      </p:sp>
      <p:sp>
        <p:nvSpPr>
          <p:cNvPr id="14" name="Rectangle 13" hidden="1"/>
          <p:cNvSpPr/>
          <p:nvPr/>
        </p:nvSpPr>
        <p:spPr>
          <a:xfrm>
            <a:off x="5816600" y="4021139"/>
            <a:ext cx="2925787" cy="2336530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Abstract</a:t>
            </a:r>
          </a:p>
          <a:p>
            <a:pPr algn="ctr"/>
            <a:r>
              <a:rPr lang="en-US" sz="3200" b="1" dirty="0">
                <a:solidFill>
                  <a:srgbClr val="0070C0"/>
                </a:solidFill>
              </a:rPr>
              <a:t>Interpretation</a:t>
            </a:r>
            <a:endParaRPr lang="de-DE" sz="3200" b="1" dirty="0">
              <a:solidFill>
                <a:srgbClr val="0070C0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279139" y="2310368"/>
            <a:ext cx="2603500" cy="369332"/>
            <a:chOff x="3279139" y="2310368"/>
            <a:chExt cx="2603500" cy="369332"/>
          </a:xfrm>
        </p:grpSpPr>
        <p:sp>
          <p:nvSpPr>
            <p:cNvPr id="20" name="TextBox 19"/>
            <p:cNvSpPr txBox="1"/>
            <p:nvPr/>
          </p:nvSpPr>
          <p:spPr>
            <a:xfrm>
              <a:off x="3291839" y="2310368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syntax extension</a:t>
              </a: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>
              <a:off x="3279139" y="2641600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Date Placeholder 3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36" name="Footer Placeholder 3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3279139" y="1854591"/>
            <a:ext cx="2603500" cy="369332"/>
            <a:chOff x="3279139" y="2310368"/>
            <a:chExt cx="2603500" cy="369332"/>
          </a:xfrm>
        </p:grpSpPr>
        <p:sp>
          <p:nvSpPr>
            <p:cNvPr id="23" name="TextBox 22"/>
            <p:cNvSpPr txBox="1"/>
            <p:nvPr/>
          </p:nvSpPr>
          <p:spPr>
            <a:xfrm>
              <a:off x="3291839" y="2310368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syntax extension</a:t>
              </a: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>
              <a:off x="3279139" y="2641600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3284764" y="3326168"/>
            <a:ext cx="2603500" cy="369332"/>
            <a:chOff x="3279139" y="2310368"/>
            <a:chExt cx="2603500" cy="369332"/>
          </a:xfrm>
        </p:grpSpPr>
        <p:sp>
          <p:nvSpPr>
            <p:cNvPr id="32" name="TextBox 31"/>
            <p:cNvSpPr txBox="1"/>
            <p:nvPr/>
          </p:nvSpPr>
          <p:spPr>
            <a:xfrm>
              <a:off x="3291839" y="2310368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extension</a:t>
              </a:r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>
              <a:off x="3279139" y="2641600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3274060" y="4710668"/>
            <a:ext cx="2590800" cy="369332"/>
            <a:chOff x="3274060" y="4710668"/>
            <a:chExt cx="2590800" cy="369332"/>
          </a:xfrm>
        </p:grpSpPr>
        <p:sp>
          <p:nvSpPr>
            <p:cNvPr id="28" name="TextBox 27"/>
            <p:cNvSpPr txBox="1"/>
            <p:nvPr/>
          </p:nvSpPr>
          <p:spPr>
            <a:xfrm>
              <a:off x="3274060" y="4710668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function lifting</a:t>
              </a:r>
              <a:endParaRPr lang="de-DE" dirty="0"/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>
              <a:off x="3274060" y="5041900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3274060" y="4327559"/>
            <a:ext cx="2590800" cy="369332"/>
            <a:chOff x="3274060" y="4327559"/>
            <a:chExt cx="2590800" cy="369332"/>
          </a:xfrm>
        </p:grpSpPr>
        <p:sp>
          <p:nvSpPr>
            <p:cNvPr id="34" name="TextBox 33"/>
            <p:cNvSpPr txBox="1"/>
            <p:nvPr/>
          </p:nvSpPr>
          <p:spPr>
            <a:xfrm>
              <a:off x="3274060" y="4327559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predicate lifting</a:t>
              </a:r>
              <a:endParaRPr lang="de-DE" dirty="0"/>
            </a:p>
          </p:txBody>
        </p:sp>
        <p:cxnSp>
          <p:nvCxnSpPr>
            <p:cNvPr id="37" name="Straight Arrow Connector 36"/>
            <p:cNvCxnSpPr/>
            <p:nvPr/>
          </p:nvCxnSpPr>
          <p:spPr>
            <a:xfrm>
              <a:off x="3274060" y="4658791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3274060" y="5115543"/>
            <a:ext cx="2590800" cy="369332"/>
            <a:chOff x="3274060" y="5115543"/>
            <a:chExt cx="2590800" cy="369332"/>
          </a:xfrm>
        </p:grpSpPr>
        <p:sp>
          <p:nvSpPr>
            <p:cNvPr id="39" name="TextBox 38"/>
            <p:cNvSpPr txBox="1"/>
            <p:nvPr/>
          </p:nvSpPr>
          <p:spPr>
            <a:xfrm>
              <a:off x="3274060" y="5115543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predicate lifting</a:t>
              </a:r>
              <a:endParaRPr lang="de-DE" dirty="0"/>
            </a:p>
          </p:txBody>
        </p:sp>
        <p:cxnSp>
          <p:nvCxnSpPr>
            <p:cNvPr id="40" name="Straight Arrow Connector 39"/>
            <p:cNvCxnSpPr/>
            <p:nvPr/>
          </p:nvCxnSpPr>
          <p:spPr>
            <a:xfrm>
              <a:off x="3274060" y="5446775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3270909" y="5709113"/>
            <a:ext cx="2590800" cy="369332"/>
            <a:chOff x="3274060" y="5115543"/>
            <a:chExt cx="2590800" cy="369332"/>
          </a:xfrm>
        </p:grpSpPr>
        <p:sp>
          <p:nvSpPr>
            <p:cNvPr id="43" name="TextBox 42"/>
            <p:cNvSpPr txBox="1"/>
            <p:nvPr/>
          </p:nvSpPr>
          <p:spPr>
            <a:xfrm>
              <a:off x="3274060" y="5115543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runtime check injection</a:t>
              </a:r>
              <a:endParaRPr lang="de-DE" dirty="0"/>
            </a:p>
          </p:txBody>
        </p:sp>
        <p:cxnSp>
          <p:nvCxnSpPr>
            <p:cNvPr id="44" name="Straight Arrow Connector 43"/>
            <p:cNvCxnSpPr/>
            <p:nvPr/>
          </p:nvCxnSpPr>
          <p:spPr>
            <a:xfrm>
              <a:off x="3274060" y="5446775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4038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Gradual Verification – Put to the Test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63</a:t>
            </a:fld>
            <a:endParaRPr lang="de-DE"/>
          </a:p>
        </p:txBody>
      </p:sp>
      <p:pic>
        <p:nvPicPr>
          <p:cNvPr id="30" name="Picture 2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684856" y="1571817"/>
            <a:ext cx="7776416" cy="1101874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1148515" y="3117562"/>
            <a:ext cx="1486275" cy="780009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1148515" y="4233948"/>
            <a:ext cx="717569" cy="778882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483197" y="3159753"/>
            <a:ext cx="7262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a)</a:t>
            </a:r>
            <a:endParaRPr lang="de-DE" sz="36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33" name="Picture 3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1148516" y="5348167"/>
            <a:ext cx="2874011" cy="782939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4472915" y="3204255"/>
            <a:ext cx="41909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“good” (information carried over)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83197" y="4280439"/>
            <a:ext cx="7262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b)</a:t>
            </a:r>
            <a:endParaRPr lang="de-DE" sz="3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77055" y="5401125"/>
            <a:ext cx="7262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c)</a:t>
            </a:r>
            <a:endParaRPr lang="de-DE" sz="3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472916" y="4268456"/>
            <a:ext cx="43304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“too weak” (could prove invalid triples)</a:t>
            </a:r>
          </a:p>
          <a:p>
            <a:r>
              <a:rPr lang="en-US" sz="2000" dirty="0"/>
              <a:t>idea: try to be as precise as possible</a:t>
            </a:r>
            <a:endParaRPr lang="de-DE" sz="2000" dirty="0"/>
          </a:p>
        </p:txBody>
      </p:sp>
      <p:sp>
        <p:nvSpPr>
          <p:cNvPr id="29" name="TextBox 28"/>
          <p:cNvSpPr txBox="1"/>
          <p:nvPr/>
        </p:nvSpPr>
        <p:spPr>
          <a:xfrm>
            <a:off x="4472916" y="5436443"/>
            <a:ext cx="41909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“too strict” (Hoare triple invalid)</a:t>
            </a:r>
          </a:p>
          <a:p>
            <a:r>
              <a:rPr lang="en-US" sz="2000" dirty="0"/>
              <a:t>idea: try to produce valid Hoare triple</a:t>
            </a:r>
            <a:endParaRPr lang="de-DE" sz="2000" dirty="0"/>
          </a:p>
        </p:txBody>
      </p:sp>
      <p:sp>
        <p:nvSpPr>
          <p:cNvPr id="34" name="Date Placeholder 3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35" name="Footer Placeholder 3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37" name="Rectangle 36"/>
          <p:cNvSpPr/>
          <p:nvPr/>
        </p:nvSpPr>
        <p:spPr>
          <a:xfrm>
            <a:off x="477055" y="1292906"/>
            <a:ext cx="7295345" cy="10529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Rectangle 37"/>
          <p:cNvSpPr/>
          <p:nvPr/>
        </p:nvSpPr>
        <p:spPr>
          <a:xfrm>
            <a:off x="7735641" y="1918506"/>
            <a:ext cx="872836" cy="6210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TextBox 38"/>
          <p:cNvSpPr txBox="1"/>
          <p:nvPr/>
        </p:nvSpPr>
        <p:spPr>
          <a:xfrm>
            <a:off x="4472915" y="6047456"/>
            <a:ext cx="3951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if we could decide that we would not be here</a:t>
            </a:r>
            <a:endParaRPr lang="de-DE" sz="1600" dirty="0"/>
          </a:p>
        </p:txBody>
      </p:sp>
      <p:cxnSp>
        <p:nvCxnSpPr>
          <p:cNvPr id="41" name="Straight Connector 40"/>
          <p:cNvCxnSpPr/>
          <p:nvPr/>
        </p:nvCxnSpPr>
        <p:spPr>
          <a:xfrm>
            <a:off x="4486770" y="5957456"/>
            <a:ext cx="400221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8525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5" grpId="0"/>
      <p:bldP spid="26" grpId="0"/>
      <p:bldP spid="27" grpId="0"/>
      <p:bldP spid="28" grpId="0"/>
      <p:bldP spid="29" grpId="0"/>
      <p:bldP spid="37" grpId="0" animBg="1"/>
      <p:bldP spid="38" grpId="0" animBg="1"/>
      <p:bldP spid="39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Deterministic Lifting 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944625"/>
            <a:ext cx="7886700" cy="426129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treat static Hoare logic as (multivalued) function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…and then lift that function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Properties</a:t>
            </a:r>
          </a:p>
          <a:p>
            <a:pPr lvl="1"/>
            <a:r>
              <a:rPr lang="en-US" dirty="0"/>
              <a:t>can derive gradual lifting (that’s still what the verifier needs)</a:t>
            </a:r>
          </a:p>
          <a:p>
            <a:pPr lvl="1"/>
            <a:r>
              <a:rPr lang="en-US" dirty="0"/>
              <a:t>deterministic verifier</a:t>
            </a:r>
          </a:p>
          <a:p>
            <a:pPr lvl="1"/>
            <a:r>
              <a:rPr lang="en-US" dirty="0"/>
              <a:t>stronger, assertion-free notion of soundness</a:t>
            </a:r>
          </a:p>
          <a:p>
            <a:pPr lvl="1"/>
            <a:endParaRPr lang="de-DE" dirty="0"/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2306918" y="2414491"/>
            <a:ext cx="4937143" cy="25295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2306920" y="2884388"/>
            <a:ext cx="4921714" cy="295774"/>
          </a:xfrm>
          <a:prstGeom prst="rect">
            <a:avLst/>
          </a:prstGeom>
        </p:spPr>
      </p:pic>
      <p:sp>
        <p:nvSpPr>
          <p:cNvPr id="14" name="Arc 13"/>
          <p:cNvSpPr/>
          <p:nvPr/>
        </p:nvSpPr>
        <p:spPr>
          <a:xfrm rot="10800000" flipV="1">
            <a:off x="1844040" y="2514599"/>
            <a:ext cx="462878" cy="495833"/>
          </a:xfrm>
          <a:prstGeom prst="arc">
            <a:avLst>
              <a:gd name="adj1" fmla="val 16200000"/>
              <a:gd name="adj2" fmla="val 5556153"/>
            </a:avLst>
          </a:prstGeom>
          <a:ln w="9525" cap="flat" cmpd="sng" algn="ctr">
            <a:solidFill>
              <a:schemeClr val="accent3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2306918" y="3713673"/>
            <a:ext cx="5039336" cy="321770"/>
          </a:xfrm>
          <a:prstGeom prst="rect">
            <a:avLst/>
          </a:prstGeom>
        </p:spPr>
      </p:pic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64</a:t>
            </a:fld>
            <a:endParaRPr lang="de-DE"/>
          </a:p>
        </p:txBody>
      </p:sp>
      <p:sp>
        <p:nvSpPr>
          <p:cNvPr id="24" name="TextBox 23"/>
          <p:cNvSpPr txBox="1"/>
          <p:nvPr/>
        </p:nvSpPr>
        <p:spPr>
          <a:xfrm>
            <a:off x="703180" y="1187235"/>
            <a:ext cx="74810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don’t even present the gradual verifier with choices in the first place</a:t>
            </a:r>
            <a:endParaRPr lang="de-DE" sz="2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3236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Deterministic Lifting 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798320"/>
            <a:ext cx="7886700" cy="4378643"/>
          </a:xfrm>
        </p:spPr>
        <p:txBody>
          <a:bodyPr>
            <a:normAutofit fontScale="92500"/>
          </a:bodyPr>
          <a:lstStyle/>
          <a:p>
            <a:r>
              <a:rPr lang="en-US" dirty="0"/>
              <a:t>treat static Hoare logic as (multivalued) function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…and then lift that function</a:t>
            </a:r>
          </a:p>
          <a:p>
            <a:endParaRPr lang="en-US" dirty="0"/>
          </a:p>
          <a:p>
            <a:r>
              <a:rPr lang="en-US" dirty="0"/>
              <a:t>Properties</a:t>
            </a:r>
          </a:p>
          <a:p>
            <a:pPr lvl="1"/>
            <a:r>
              <a:rPr lang="en-US" dirty="0"/>
              <a:t>can derive gradual lifting</a:t>
            </a:r>
          </a:p>
          <a:p>
            <a:pPr lvl="1"/>
            <a:r>
              <a:rPr lang="en-US" dirty="0"/>
              <a:t>stronger, assertion-free notion of soundness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deterministic verifier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free transitivity (no assertions to justify premises of             )     </a:t>
            </a:r>
          </a:p>
          <a:p>
            <a:pPr lvl="1"/>
            <a:endParaRPr lang="de-DE" dirty="0"/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2306918" y="2414491"/>
            <a:ext cx="4937143" cy="25295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2306920" y="2884388"/>
            <a:ext cx="4921714" cy="295774"/>
          </a:xfrm>
          <a:prstGeom prst="rect">
            <a:avLst/>
          </a:prstGeom>
        </p:spPr>
      </p:pic>
      <p:sp>
        <p:nvSpPr>
          <p:cNvPr id="14" name="Arc 13"/>
          <p:cNvSpPr/>
          <p:nvPr/>
        </p:nvSpPr>
        <p:spPr>
          <a:xfrm rot="10800000" flipV="1">
            <a:off x="1844040" y="2514599"/>
            <a:ext cx="462878" cy="495833"/>
          </a:xfrm>
          <a:prstGeom prst="arc">
            <a:avLst>
              <a:gd name="adj1" fmla="val 16200000"/>
              <a:gd name="adj2" fmla="val 5556153"/>
            </a:avLst>
          </a:prstGeom>
          <a:ln w="9525" cap="flat" cmpd="sng" algn="ctr">
            <a:solidFill>
              <a:schemeClr val="accent3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2306918" y="3713673"/>
            <a:ext cx="5039336" cy="32177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7346254" y="5755760"/>
            <a:ext cx="639934" cy="288486"/>
          </a:xfrm>
          <a:prstGeom prst="rect">
            <a:avLst/>
          </a:prstGeom>
        </p:spPr>
      </p:pic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65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524801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Deterministic Lifting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66</a:t>
            </a:fld>
            <a:endParaRPr lang="de-DE"/>
          </a:p>
        </p:txBody>
      </p:sp>
      <p:grpSp>
        <p:nvGrpSpPr>
          <p:cNvPr id="32" name="Group 31"/>
          <p:cNvGrpSpPr/>
          <p:nvPr/>
        </p:nvGrpSpPr>
        <p:grpSpPr>
          <a:xfrm>
            <a:off x="628650" y="1502230"/>
            <a:ext cx="7886701" cy="461665"/>
            <a:chOff x="628650" y="1502230"/>
            <a:chExt cx="7886701" cy="461665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502230"/>
              <a:ext cx="7886701" cy="4616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ea typeface="Cambria Math" panose="02040503050406030204" pitchFamily="18" charset="0"/>
                </a:rPr>
                <a:t>Introduction</a:t>
              </a:r>
            </a:p>
          </p:txBody>
        </p:sp>
        <p:pic>
          <p:nvPicPr>
            <p:cNvPr id="31" name="Picture 30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7"/>
            <a:stretch>
              <a:fillRect/>
            </a:stretch>
          </p:blipFill>
          <p:spPr>
            <a:xfrm>
              <a:off x="2942564" y="1586545"/>
              <a:ext cx="4078718" cy="319955"/>
            </a:xfrm>
            <a:prstGeom prst="rect">
              <a:avLst/>
            </a:prstGeom>
          </p:spPr>
        </p:pic>
      </p:grpSp>
      <p:grpSp>
        <p:nvGrpSpPr>
          <p:cNvPr id="23" name="Group 22"/>
          <p:cNvGrpSpPr/>
          <p:nvPr/>
        </p:nvGrpSpPr>
        <p:grpSpPr>
          <a:xfrm>
            <a:off x="628649" y="3706107"/>
            <a:ext cx="7886701" cy="1015663"/>
            <a:chOff x="628649" y="3706107"/>
            <a:chExt cx="7886701" cy="1015663"/>
          </a:xfrm>
        </p:grpSpPr>
        <p:sp>
          <p:nvSpPr>
            <p:cNvPr id="12" name="TextBox 11"/>
            <p:cNvSpPr txBox="1"/>
            <p:nvPr/>
          </p:nvSpPr>
          <p:spPr>
            <a:xfrm>
              <a:off x="628649" y="3706107"/>
              <a:ext cx="7886701" cy="101566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ea typeface="Cambria Math" panose="02040503050406030204" pitchFamily="18" charset="0"/>
                </a:rPr>
                <a:t>Monotonicity</a:t>
              </a:r>
            </a:p>
            <a:p>
              <a:pPr>
                <a:lnSpc>
                  <a:spcPct val="150000"/>
                </a:lnSpc>
              </a:pPr>
              <a:endParaRPr lang="en-US" sz="2400" i="1" dirty="0">
                <a:latin typeface="Latin Modern Math" panose="02000503000000000000" pitchFamily="50" charset="0"/>
                <a:ea typeface="Latin Modern Math" panose="02000503000000000000" pitchFamily="50" charset="0"/>
              </a:endParaRPr>
            </a:p>
          </p:txBody>
        </p:sp>
        <p:pic>
          <p:nvPicPr>
            <p:cNvPr id="6" name="Picture 5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8"/>
            <a:stretch>
              <a:fillRect/>
            </a:stretch>
          </p:blipFill>
          <p:spPr>
            <a:xfrm>
              <a:off x="981448" y="4256854"/>
              <a:ext cx="7282820" cy="333282"/>
            </a:xfrm>
            <a:prstGeom prst="rect">
              <a:avLst/>
            </a:prstGeom>
          </p:spPr>
        </p:pic>
      </p:grpSp>
      <p:grpSp>
        <p:nvGrpSpPr>
          <p:cNvPr id="29" name="Group 28"/>
          <p:cNvGrpSpPr/>
          <p:nvPr/>
        </p:nvGrpSpPr>
        <p:grpSpPr>
          <a:xfrm>
            <a:off x="628649" y="5071784"/>
            <a:ext cx="7886701" cy="1015663"/>
            <a:chOff x="628649" y="5117504"/>
            <a:chExt cx="7886701" cy="1015663"/>
          </a:xfrm>
        </p:grpSpPr>
        <p:sp>
          <p:nvSpPr>
            <p:cNvPr id="14" name="TextBox 13"/>
            <p:cNvSpPr txBox="1"/>
            <p:nvPr/>
          </p:nvSpPr>
          <p:spPr>
            <a:xfrm>
              <a:off x="628649" y="5117504"/>
              <a:ext cx="7886701" cy="101566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ea typeface="Cambria Math" panose="02040503050406030204" pitchFamily="18" charset="0"/>
                </a:rPr>
                <a:t>(Optimality)</a:t>
              </a:r>
            </a:p>
            <a:p>
              <a:pPr>
                <a:lnSpc>
                  <a:spcPct val="150000"/>
                </a:lnSpc>
              </a:pPr>
              <a:endParaRPr lang="en-US" sz="2400" i="1" dirty="0">
                <a:latin typeface="Latin Modern Math" panose="02000503000000000000" pitchFamily="50" charset="0"/>
                <a:ea typeface="Latin Modern Math" panose="02000503000000000000" pitchFamily="50" charset="0"/>
              </a:endParaRPr>
            </a:p>
          </p:txBody>
        </p:sp>
        <p:pic>
          <p:nvPicPr>
            <p:cNvPr id="3" name="Picture 2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9"/>
            <a:stretch>
              <a:fillRect/>
            </a:stretch>
          </p:blipFill>
          <p:spPr>
            <a:xfrm>
              <a:off x="945356" y="5738793"/>
              <a:ext cx="7339065" cy="287053"/>
            </a:xfrm>
            <a:prstGeom prst="rect">
              <a:avLst/>
            </a:prstGeom>
          </p:spPr>
        </p:pic>
      </p:grpSp>
      <p:grpSp>
        <p:nvGrpSpPr>
          <p:cNvPr id="25" name="Group 24"/>
          <p:cNvGrpSpPr/>
          <p:nvPr/>
        </p:nvGrpSpPr>
        <p:grpSpPr>
          <a:xfrm>
            <a:off x="628649" y="2333990"/>
            <a:ext cx="7886701" cy="1015663"/>
            <a:chOff x="628649" y="2333990"/>
            <a:chExt cx="7886701" cy="1015663"/>
          </a:xfrm>
        </p:grpSpPr>
        <p:sp>
          <p:nvSpPr>
            <p:cNvPr id="18" name="TextBox 17"/>
            <p:cNvSpPr txBox="1"/>
            <p:nvPr/>
          </p:nvSpPr>
          <p:spPr>
            <a:xfrm>
              <a:off x="628649" y="2333990"/>
              <a:ext cx="7886701" cy="101566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ea typeface="Cambria Math" panose="02040503050406030204" pitchFamily="18" charset="0"/>
                </a:rPr>
                <a:t>Strength</a:t>
              </a:r>
            </a:p>
            <a:p>
              <a:pPr>
                <a:lnSpc>
                  <a:spcPct val="150000"/>
                </a:lnSpc>
              </a:pPr>
              <a:endParaRPr lang="en-US" sz="2400" i="1" dirty="0">
                <a:latin typeface="Latin Modern Math" panose="02000503000000000000" pitchFamily="50" charset="0"/>
                <a:ea typeface="Latin Modern Math" panose="02000503000000000000" pitchFamily="50" charset="0"/>
              </a:endParaRPr>
            </a:p>
          </p:txBody>
        </p:sp>
        <p:pic>
          <p:nvPicPr>
            <p:cNvPr id="22" name="Picture 21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10"/>
            <a:stretch>
              <a:fillRect/>
            </a:stretch>
          </p:blipFill>
          <p:spPr>
            <a:xfrm>
              <a:off x="2131496" y="2487977"/>
              <a:ext cx="6264000" cy="726851"/>
            </a:xfrm>
            <a:prstGeom prst="rect">
              <a:avLst/>
            </a:prstGeom>
          </p:spPr>
        </p:pic>
      </p:grpSp>
      <p:sp>
        <p:nvSpPr>
          <p:cNvPr id="33" name="Date Placeholder 3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34" name="Footer Placeholder 3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663856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434402"/>
            <a:ext cx="7886700" cy="1071788"/>
          </a:xfrm>
        </p:spPr>
        <p:txBody>
          <a:bodyPr/>
          <a:lstStyle/>
          <a:p>
            <a:r>
              <a:rPr lang="en-US" dirty="0"/>
              <a:t>Deterministic Lifting – </a:t>
            </a:r>
            <a:r>
              <a:rPr lang="en-US" cap="small" dirty="0" err="1">
                <a:latin typeface="Latin Modern Math" panose="02000503000000000000" pitchFamily="50" charset="0"/>
                <a:ea typeface="Latin Modern Math" panose="02000503000000000000" pitchFamily="50" charset="0"/>
              </a:rPr>
              <a:t>HAssign</a:t>
            </a:r>
            <a:r>
              <a:rPr lang="en-US" dirty="0"/>
              <a:t> 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67</a:t>
            </a:fld>
            <a:endParaRPr lang="de-DE"/>
          </a:p>
        </p:txBody>
      </p:sp>
      <p:pic>
        <p:nvPicPr>
          <p:cNvPr id="19" name="Picture 1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2618672" y="2231658"/>
            <a:ext cx="3669333" cy="55161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2261905" y="3578020"/>
            <a:ext cx="4620190" cy="1715810"/>
          </a:xfrm>
          <a:prstGeom prst="rect">
            <a:avLst/>
          </a:prstGeom>
        </p:spPr>
      </p:pic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545522" y="3214255"/>
            <a:ext cx="10844509" cy="2343725"/>
            <a:chOff x="545522" y="3214255"/>
            <a:chExt cx="10844509" cy="2343725"/>
          </a:xfrm>
        </p:grpSpPr>
        <p:sp>
          <p:nvSpPr>
            <p:cNvPr id="24" name="Rectangle 23"/>
            <p:cNvSpPr/>
            <p:nvPr/>
          </p:nvSpPr>
          <p:spPr>
            <a:xfrm>
              <a:off x="1634836" y="3214255"/>
              <a:ext cx="5569528" cy="11914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45522" y="3721701"/>
              <a:ext cx="4913169" cy="11914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6476862" y="4366490"/>
              <a:ext cx="4913169" cy="11914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734918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Deterministic Lifting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68</a:t>
            </a:fld>
            <a:endParaRPr lang="de-DE"/>
          </a:p>
        </p:txBody>
      </p:sp>
      <p:grpSp>
        <p:nvGrpSpPr>
          <p:cNvPr id="13" name="Group 12"/>
          <p:cNvGrpSpPr/>
          <p:nvPr/>
        </p:nvGrpSpPr>
        <p:grpSpPr>
          <a:xfrm>
            <a:off x="628650" y="1502230"/>
            <a:ext cx="7886701" cy="461665"/>
            <a:chOff x="628650" y="1502230"/>
            <a:chExt cx="7886701" cy="461665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502230"/>
              <a:ext cx="7886701" cy="4616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ea typeface="Cambria Math" panose="02040503050406030204" pitchFamily="18" charset="0"/>
                </a:rPr>
                <a:t>Introduction</a:t>
              </a:r>
            </a:p>
          </p:txBody>
        </p:sp>
        <p:pic>
          <p:nvPicPr>
            <p:cNvPr id="11" name="Picture 10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7"/>
            <a:stretch>
              <a:fillRect/>
            </a:stretch>
          </p:blipFill>
          <p:spPr>
            <a:xfrm>
              <a:off x="2942565" y="1586545"/>
              <a:ext cx="4974059" cy="322020"/>
            </a:xfrm>
            <a:prstGeom prst="rect">
              <a:avLst/>
            </a:prstGeom>
          </p:spPr>
        </p:pic>
      </p:grpSp>
      <p:grpSp>
        <p:nvGrpSpPr>
          <p:cNvPr id="33" name="Group 32"/>
          <p:cNvGrpSpPr/>
          <p:nvPr/>
        </p:nvGrpSpPr>
        <p:grpSpPr>
          <a:xfrm>
            <a:off x="628649" y="3706107"/>
            <a:ext cx="7886701" cy="1015663"/>
            <a:chOff x="628649" y="3706107"/>
            <a:chExt cx="7886701" cy="1015663"/>
          </a:xfrm>
        </p:grpSpPr>
        <p:sp>
          <p:nvSpPr>
            <p:cNvPr id="12" name="TextBox 11"/>
            <p:cNvSpPr txBox="1"/>
            <p:nvPr/>
          </p:nvSpPr>
          <p:spPr>
            <a:xfrm>
              <a:off x="628649" y="3706107"/>
              <a:ext cx="7886701" cy="101566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ea typeface="Cambria Math" panose="02040503050406030204" pitchFamily="18" charset="0"/>
                </a:rPr>
                <a:t>Monotonicity</a:t>
              </a:r>
            </a:p>
            <a:p>
              <a:pPr>
                <a:lnSpc>
                  <a:spcPct val="150000"/>
                </a:lnSpc>
              </a:pPr>
              <a:endParaRPr lang="en-US" sz="2400" i="1" dirty="0">
                <a:latin typeface="Latin Modern Math" panose="02000503000000000000" pitchFamily="50" charset="0"/>
                <a:ea typeface="Latin Modern Math" panose="02000503000000000000" pitchFamily="50" charset="0"/>
              </a:endParaRPr>
            </a:p>
          </p:txBody>
        </p:sp>
        <p:pic>
          <p:nvPicPr>
            <p:cNvPr id="32" name="Picture 31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8"/>
            <a:stretch>
              <a:fillRect/>
            </a:stretch>
          </p:blipFill>
          <p:spPr>
            <a:xfrm>
              <a:off x="2594354" y="3844040"/>
              <a:ext cx="5822877" cy="805376"/>
            </a:xfrm>
            <a:prstGeom prst="rect">
              <a:avLst/>
            </a:prstGeom>
          </p:spPr>
        </p:pic>
      </p:grpSp>
      <p:grpSp>
        <p:nvGrpSpPr>
          <p:cNvPr id="29" name="Group 28"/>
          <p:cNvGrpSpPr/>
          <p:nvPr/>
        </p:nvGrpSpPr>
        <p:grpSpPr>
          <a:xfrm>
            <a:off x="628649" y="5071784"/>
            <a:ext cx="7886701" cy="1015663"/>
            <a:chOff x="628649" y="5117504"/>
            <a:chExt cx="7886701" cy="1015663"/>
          </a:xfrm>
        </p:grpSpPr>
        <p:sp>
          <p:nvSpPr>
            <p:cNvPr id="14" name="TextBox 13"/>
            <p:cNvSpPr txBox="1"/>
            <p:nvPr/>
          </p:nvSpPr>
          <p:spPr>
            <a:xfrm>
              <a:off x="628649" y="5117504"/>
              <a:ext cx="7886701" cy="101566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ea typeface="Cambria Math" panose="02040503050406030204" pitchFamily="18" charset="0"/>
                </a:rPr>
                <a:t>(Optimality)</a:t>
              </a:r>
            </a:p>
            <a:p>
              <a:pPr>
                <a:lnSpc>
                  <a:spcPct val="150000"/>
                </a:lnSpc>
              </a:pPr>
              <a:endParaRPr lang="en-US" sz="2400" i="1" dirty="0">
                <a:latin typeface="Latin Modern Math" panose="02000503000000000000" pitchFamily="50" charset="0"/>
                <a:ea typeface="Latin Modern Math" panose="02000503000000000000" pitchFamily="50" charset="0"/>
              </a:endParaRPr>
            </a:p>
          </p:txBody>
        </p:sp>
        <p:pic>
          <p:nvPicPr>
            <p:cNvPr id="3" name="Picture 2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9"/>
            <a:stretch>
              <a:fillRect/>
            </a:stretch>
          </p:blipFill>
          <p:spPr>
            <a:xfrm>
              <a:off x="945356" y="5738793"/>
              <a:ext cx="7339065" cy="287053"/>
            </a:xfrm>
            <a:prstGeom prst="rect">
              <a:avLst/>
            </a:prstGeom>
          </p:spPr>
        </p:pic>
      </p:grpSp>
      <p:grpSp>
        <p:nvGrpSpPr>
          <p:cNvPr id="21" name="Group 20"/>
          <p:cNvGrpSpPr/>
          <p:nvPr/>
        </p:nvGrpSpPr>
        <p:grpSpPr>
          <a:xfrm>
            <a:off x="628649" y="2333990"/>
            <a:ext cx="7886701" cy="1015663"/>
            <a:chOff x="628649" y="2333990"/>
            <a:chExt cx="7886701" cy="1015663"/>
          </a:xfrm>
        </p:grpSpPr>
        <p:sp>
          <p:nvSpPr>
            <p:cNvPr id="18" name="TextBox 17"/>
            <p:cNvSpPr txBox="1"/>
            <p:nvPr/>
          </p:nvSpPr>
          <p:spPr>
            <a:xfrm>
              <a:off x="628649" y="2333990"/>
              <a:ext cx="7886701" cy="101566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ea typeface="Cambria Math" panose="02040503050406030204" pitchFamily="18" charset="0"/>
                </a:rPr>
                <a:t>Strength</a:t>
              </a:r>
            </a:p>
            <a:p>
              <a:pPr>
                <a:lnSpc>
                  <a:spcPct val="150000"/>
                </a:lnSpc>
              </a:pPr>
              <a:endParaRPr lang="en-US" sz="2400" i="1" dirty="0">
                <a:latin typeface="Latin Modern Math" panose="02000503000000000000" pitchFamily="50" charset="0"/>
                <a:ea typeface="Latin Modern Math" panose="02000503000000000000" pitchFamily="50" charset="0"/>
              </a:endParaRPr>
            </a:p>
          </p:txBody>
        </p:sp>
        <p:pic>
          <p:nvPicPr>
            <p:cNvPr id="20" name="Picture 19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10"/>
            <a:stretch>
              <a:fillRect/>
            </a:stretch>
          </p:blipFill>
          <p:spPr>
            <a:xfrm>
              <a:off x="2045231" y="2505235"/>
              <a:ext cx="6372000" cy="685822"/>
            </a:xfrm>
            <a:prstGeom prst="rect">
              <a:avLst/>
            </a:prstGeom>
          </p:spPr>
        </p:pic>
      </p:grp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347169527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434402"/>
            <a:ext cx="7886700" cy="1071788"/>
          </a:xfrm>
        </p:spPr>
        <p:txBody>
          <a:bodyPr/>
          <a:lstStyle/>
          <a:p>
            <a:r>
              <a:rPr lang="en-US" dirty="0"/>
              <a:t>Deterministic Lifting – </a:t>
            </a:r>
            <a:r>
              <a:rPr lang="en-US" cap="small" dirty="0" err="1">
                <a:latin typeface="Latin Modern Math" panose="02000503000000000000" pitchFamily="50" charset="0"/>
                <a:ea typeface="Latin Modern Math" panose="02000503000000000000" pitchFamily="50" charset="0"/>
              </a:rPr>
              <a:t>HAssert</a:t>
            </a:r>
            <a:r>
              <a:rPr lang="en-US" dirty="0"/>
              <a:t> 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69</a:t>
            </a:fld>
            <a:endParaRPr lang="de-DE"/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2694395" y="2166820"/>
            <a:ext cx="3571810" cy="61561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2728190" y="3512344"/>
            <a:ext cx="3689191" cy="1671091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3582351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Verification – Drawbacks 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declarative</a:t>
            </a:r>
          </a:p>
          <a:p>
            <a:r>
              <a:rPr lang="en-US" dirty="0"/>
              <a:t>formal logic</a:t>
            </a:r>
          </a:p>
          <a:p>
            <a:r>
              <a:rPr lang="en-US" dirty="0"/>
              <a:t>guarantee compliance </a:t>
            </a:r>
            <a:r>
              <a:rPr lang="en-US" b="1" dirty="0"/>
              <a:t>in advance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4237971"/>
            <a:ext cx="7886700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withdrawCoins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amount)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requires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.balance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&gt;= amount;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business logic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.balance</a:t>
            </a:r>
            <a:r>
              <a:rPr lang="en-US" sz="2000" dirty="0">
                <a:latin typeface="Consolas" panose="020B0609020204030204" pitchFamily="49" charset="0"/>
              </a:rPr>
              <a:t> -= amount;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de-DE" sz="2000" dirty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22498" y="1987744"/>
            <a:ext cx="25928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limited expressiveness</a:t>
            </a:r>
          </a:p>
          <a:p>
            <a:r>
              <a:rPr lang="en-US" sz="400" dirty="0">
                <a:solidFill>
                  <a:srgbClr val="C00000"/>
                </a:solidFill>
              </a:rPr>
              <a:t> </a:t>
            </a:r>
            <a:endParaRPr lang="en-US" sz="300" dirty="0">
              <a:solidFill>
                <a:srgbClr val="C00000"/>
              </a:solidFill>
            </a:endParaRPr>
          </a:p>
          <a:p>
            <a:r>
              <a:rPr lang="en-US" sz="2000" dirty="0">
                <a:solidFill>
                  <a:srgbClr val="C00000"/>
                </a:solidFill>
              </a:rPr>
              <a:t>decidability</a:t>
            </a:r>
            <a:endParaRPr lang="de-DE" sz="2000" dirty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22498" y="2857748"/>
            <a:ext cx="25928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annotation overhead</a:t>
            </a:r>
            <a:endParaRPr lang="de-DE" sz="2000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8650" y="3930194"/>
            <a:ext cx="7886700" cy="22467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withdrawCoins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amount)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requires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.balance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&gt;= amount;</a:t>
            </a:r>
          </a:p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ensures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.balance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= old(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.balance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) – amount;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business logic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.balance</a:t>
            </a:r>
            <a:r>
              <a:rPr lang="en-US" sz="2000" dirty="0">
                <a:latin typeface="Consolas" panose="020B0609020204030204" pitchFamily="49" charset="0"/>
              </a:rPr>
              <a:t> -= amount;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de-DE" sz="2000" dirty="0">
              <a:latin typeface="Consolas" panose="020B0609020204030204" pitchFamily="49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7</a:t>
            </a:fld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3815892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Deterministic Lifting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70</a:t>
            </a:fld>
            <a:endParaRPr lang="de-DE"/>
          </a:p>
        </p:txBody>
      </p:sp>
      <p:grpSp>
        <p:nvGrpSpPr>
          <p:cNvPr id="13" name="Group 12"/>
          <p:cNvGrpSpPr/>
          <p:nvPr/>
        </p:nvGrpSpPr>
        <p:grpSpPr>
          <a:xfrm>
            <a:off x="628650" y="1502230"/>
            <a:ext cx="7886701" cy="461665"/>
            <a:chOff x="628650" y="1502230"/>
            <a:chExt cx="7886701" cy="461665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502230"/>
              <a:ext cx="7886701" cy="4616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ea typeface="Cambria Math" panose="02040503050406030204" pitchFamily="18" charset="0"/>
                </a:rPr>
                <a:t>Introduction</a:t>
              </a:r>
            </a:p>
          </p:txBody>
        </p:sp>
        <p:pic>
          <p:nvPicPr>
            <p:cNvPr id="11" name="Picture 10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7"/>
            <a:stretch>
              <a:fillRect/>
            </a:stretch>
          </p:blipFill>
          <p:spPr>
            <a:xfrm>
              <a:off x="2942565" y="1586545"/>
              <a:ext cx="4974059" cy="322020"/>
            </a:xfrm>
            <a:prstGeom prst="rect">
              <a:avLst/>
            </a:prstGeom>
          </p:spPr>
        </p:pic>
      </p:grpSp>
      <p:grpSp>
        <p:nvGrpSpPr>
          <p:cNvPr id="33" name="Group 32"/>
          <p:cNvGrpSpPr/>
          <p:nvPr/>
        </p:nvGrpSpPr>
        <p:grpSpPr>
          <a:xfrm>
            <a:off x="628649" y="3706107"/>
            <a:ext cx="7886701" cy="1015663"/>
            <a:chOff x="628649" y="3706107"/>
            <a:chExt cx="7886701" cy="1015663"/>
          </a:xfrm>
        </p:grpSpPr>
        <p:sp>
          <p:nvSpPr>
            <p:cNvPr id="12" name="TextBox 11"/>
            <p:cNvSpPr txBox="1"/>
            <p:nvPr/>
          </p:nvSpPr>
          <p:spPr>
            <a:xfrm>
              <a:off x="628649" y="3706107"/>
              <a:ext cx="7886701" cy="101566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ea typeface="Cambria Math" panose="02040503050406030204" pitchFamily="18" charset="0"/>
                </a:rPr>
                <a:t>Monotonicity</a:t>
              </a:r>
            </a:p>
            <a:p>
              <a:pPr>
                <a:lnSpc>
                  <a:spcPct val="150000"/>
                </a:lnSpc>
              </a:pPr>
              <a:endParaRPr lang="en-US" sz="2400" i="1" dirty="0">
                <a:latin typeface="Latin Modern Math" panose="02000503000000000000" pitchFamily="50" charset="0"/>
                <a:ea typeface="Latin Modern Math" panose="02000503000000000000" pitchFamily="50" charset="0"/>
              </a:endParaRPr>
            </a:p>
          </p:txBody>
        </p:sp>
        <p:pic>
          <p:nvPicPr>
            <p:cNvPr id="32" name="Picture 31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8"/>
            <a:stretch>
              <a:fillRect/>
            </a:stretch>
          </p:blipFill>
          <p:spPr>
            <a:xfrm>
              <a:off x="2594354" y="3844040"/>
              <a:ext cx="5822877" cy="805376"/>
            </a:xfrm>
            <a:prstGeom prst="rect">
              <a:avLst/>
            </a:prstGeom>
          </p:spPr>
        </p:pic>
      </p:grpSp>
      <p:grpSp>
        <p:nvGrpSpPr>
          <p:cNvPr id="29" name="Group 28"/>
          <p:cNvGrpSpPr/>
          <p:nvPr/>
        </p:nvGrpSpPr>
        <p:grpSpPr>
          <a:xfrm>
            <a:off x="628649" y="5071784"/>
            <a:ext cx="7886701" cy="1015663"/>
            <a:chOff x="628649" y="5117504"/>
            <a:chExt cx="7886701" cy="1015663"/>
          </a:xfrm>
        </p:grpSpPr>
        <p:sp>
          <p:nvSpPr>
            <p:cNvPr id="14" name="TextBox 13"/>
            <p:cNvSpPr txBox="1"/>
            <p:nvPr/>
          </p:nvSpPr>
          <p:spPr>
            <a:xfrm>
              <a:off x="628649" y="5117504"/>
              <a:ext cx="7886701" cy="101566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ea typeface="Cambria Math" panose="02040503050406030204" pitchFamily="18" charset="0"/>
                </a:rPr>
                <a:t>(Optimality)</a:t>
              </a:r>
            </a:p>
            <a:p>
              <a:pPr>
                <a:lnSpc>
                  <a:spcPct val="150000"/>
                </a:lnSpc>
              </a:pPr>
              <a:endParaRPr lang="en-US" sz="2400" i="1" dirty="0">
                <a:latin typeface="Latin Modern Math" panose="02000503000000000000" pitchFamily="50" charset="0"/>
                <a:ea typeface="Latin Modern Math" panose="02000503000000000000" pitchFamily="50" charset="0"/>
              </a:endParaRPr>
            </a:p>
          </p:txBody>
        </p:sp>
        <p:pic>
          <p:nvPicPr>
            <p:cNvPr id="3" name="Picture 2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9"/>
            <a:stretch>
              <a:fillRect/>
            </a:stretch>
          </p:blipFill>
          <p:spPr>
            <a:xfrm>
              <a:off x="945356" y="5738793"/>
              <a:ext cx="7339065" cy="287053"/>
            </a:xfrm>
            <a:prstGeom prst="rect">
              <a:avLst/>
            </a:prstGeom>
          </p:spPr>
        </p:pic>
      </p:grpSp>
      <p:grpSp>
        <p:nvGrpSpPr>
          <p:cNvPr id="21" name="Group 20"/>
          <p:cNvGrpSpPr/>
          <p:nvPr/>
        </p:nvGrpSpPr>
        <p:grpSpPr>
          <a:xfrm>
            <a:off x="628649" y="2333990"/>
            <a:ext cx="7886701" cy="1015663"/>
            <a:chOff x="628649" y="2333990"/>
            <a:chExt cx="7886701" cy="1015663"/>
          </a:xfrm>
        </p:grpSpPr>
        <p:sp>
          <p:nvSpPr>
            <p:cNvPr id="18" name="TextBox 17"/>
            <p:cNvSpPr txBox="1"/>
            <p:nvPr/>
          </p:nvSpPr>
          <p:spPr>
            <a:xfrm>
              <a:off x="628649" y="2333990"/>
              <a:ext cx="7886701" cy="101566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ea typeface="Cambria Math" panose="02040503050406030204" pitchFamily="18" charset="0"/>
                </a:rPr>
                <a:t>Strength</a:t>
              </a:r>
            </a:p>
            <a:p>
              <a:pPr>
                <a:lnSpc>
                  <a:spcPct val="150000"/>
                </a:lnSpc>
              </a:pPr>
              <a:endParaRPr lang="en-US" sz="2400" i="1" dirty="0">
                <a:latin typeface="Latin Modern Math" panose="02000503000000000000" pitchFamily="50" charset="0"/>
                <a:ea typeface="Latin Modern Math" panose="02000503000000000000" pitchFamily="50" charset="0"/>
              </a:endParaRPr>
            </a:p>
          </p:txBody>
        </p:sp>
        <p:pic>
          <p:nvPicPr>
            <p:cNvPr id="20" name="Picture 19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10"/>
            <a:stretch>
              <a:fillRect/>
            </a:stretch>
          </p:blipFill>
          <p:spPr>
            <a:xfrm>
              <a:off x="2045231" y="2505235"/>
              <a:ext cx="6372000" cy="685822"/>
            </a:xfrm>
            <a:prstGeom prst="rect">
              <a:avLst/>
            </a:prstGeom>
          </p:spPr>
        </p:pic>
      </p:grp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410299970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2102172" y="3079217"/>
            <a:ext cx="4943116" cy="110630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434402"/>
            <a:ext cx="7886700" cy="1071788"/>
          </a:xfrm>
        </p:spPr>
        <p:txBody>
          <a:bodyPr/>
          <a:lstStyle/>
          <a:p>
            <a:r>
              <a:rPr lang="en-US" dirty="0"/>
              <a:t>Deterministic Lifting – </a:t>
            </a:r>
            <a:r>
              <a:rPr lang="en-US" cap="small" dirty="0" err="1">
                <a:latin typeface="Latin Modern Math" panose="02000503000000000000" pitchFamily="50" charset="0"/>
                <a:ea typeface="Latin Modern Math" panose="02000503000000000000" pitchFamily="50" charset="0"/>
              </a:rPr>
              <a:t>HSeq</a:t>
            </a:r>
            <a:r>
              <a:rPr lang="en-US" dirty="0"/>
              <a:t> 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71</a:t>
            </a:fld>
            <a:endParaRPr lang="de-DE"/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2109524" y="1803507"/>
            <a:ext cx="4924952" cy="926476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1107077" y="3079217"/>
            <a:ext cx="7210697" cy="1635616"/>
            <a:chOff x="1188720" y="3628715"/>
            <a:chExt cx="7210697" cy="1635616"/>
          </a:xfrm>
        </p:grpSpPr>
        <p:sp>
          <p:nvSpPr>
            <p:cNvPr id="15" name="Rectangle 14"/>
            <p:cNvSpPr/>
            <p:nvPr/>
          </p:nvSpPr>
          <p:spPr>
            <a:xfrm>
              <a:off x="1188720" y="3628715"/>
              <a:ext cx="7210697" cy="16356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12" name="Picture 11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0"/>
            <a:stretch>
              <a:fillRect/>
            </a:stretch>
          </p:blipFill>
          <p:spPr>
            <a:xfrm>
              <a:off x="2203043" y="3945995"/>
              <a:ext cx="4737912" cy="752248"/>
            </a:xfrm>
            <a:prstGeom prst="rect">
              <a:avLst/>
            </a:prstGeom>
          </p:spPr>
        </p:pic>
      </p:grp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pic>
        <p:nvPicPr>
          <p:cNvPr id="23" name="Picture 2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1506478" y="4685807"/>
            <a:ext cx="6411893" cy="1072744"/>
          </a:xfrm>
          <a:prstGeom prst="rect">
            <a:avLst/>
          </a:prstGeom>
        </p:spPr>
      </p:pic>
      <p:grpSp>
        <p:nvGrpSpPr>
          <p:cNvPr id="29" name="Group 28"/>
          <p:cNvGrpSpPr/>
          <p:nvPr/>
        </p:nvGrpSpPr>
        <p:grpSpPr>
          <a:xfrm>
            <a:off x="1121773" y="4653689"/>
            <a:ext cx="7210697" cy="1635616"/>
            <a:chOff x="1121773" y="4653689"/>
            <a:chExt cx="7210697" cy="1635616"/>
          </a:xfrm>
        </p:grpSpPr>
        <p:sp>
          <p:nvSpPr>
            <p:cNvPr id="27" name="Rectangle 26"/>
            <p:cNvSpPr/>
            <p:nvPr/>
          </p:nvSpPr>
          <p:spPr>
            <a:xfrm>
              <a:off x="1121773" y="4653689"/>
              <a:ext cx="7210697" cy="16356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28" name="Picture 27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2"/>
            <a:stretch>
              <a:fillRect/>
            </a:stretch>
          </p:blipFill>
          <p:spPr>
            <a:xfrm>
              <a:off x="1345808" y="5438269"/>
              <a:ext cx="5855733" cy="32028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97864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Deterministic Lifting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72</a:t>
            </a:fld>
            <a:endParaRPr lang="de-DE"/>
          </a:p>
        </p:txBody>
      </p:sp>
      <p:grpSp>
        <p:nvGrpSpPr>
          <p:cNvPr id="13" name="Group 12"/>
          <p:cNvGrpSpPr/>
          <p:nvPr/>
        </p:nvGrpSpPr>
        <p:grpSpPr>
          <a:xfrm>
            <a:off x="628650" y="1502230"/>
            <a:ext cx="7886701" cy="461665"/>
            <a:chOff x="628650" y="1502230"/>
            <a:chExt cx="7886701" cy="461665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502230"/>
              <a:ext cx="7886701" cy="4616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ea typeface="Cambria Math" panose="02040503050406030204" pitchFamily="18" charset="0"/>
                </a:rPr>
                <a:t>Introduction</a:t>
              </a:r>
            </a:p>
          </p:txBody>
        </p:sp>
        <p:pic>
          <p:nvPicPr>
            <p:cNvPr id="11" name="Picture 10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7"/>
            <a:stretch>
              <a:fillRect/>
            </a:stretch>
          </p:blipFill>
          <p:spPr>
            <a:xfrm>
              <a:off x="2942565" y="1586545"/>
              <a:ext cx="4974059" cy="322020"/>
            </a:xfrm>
            <a:prstGeom prst="rect">
              <a:avLst/>
            </a:prstGeom>
          </p:spPr>
        </p:pic>
      </p:grpSp>
      <p:grpSp>
        <p:nvGrpSpPr>
          <p:cNvPr id="33" name="Group 32"/>
          <p:cNvGrpSpPr/>
          <p:nvPr/>
        </p:nvGrpSpPr>
        <p:grpSpPr>
          <a:xfrm>
            <a:off x="628649" y="3706107"/>
            <a:ext cx="7886701" cy="1015663"/>
            <a:chOff x="628649" y="3706107"/>
            <a:chExt cx="7886701" cy="1015663"/>
          </a:xfrm>
        </p:grpSpPr>
        <p:sp>
          <p:nvSpPr>
            <p:cNvPr id="12" name="TextBox 11"/>
            <p:cNvSpPr txBox="1"/>
            <p:nvPr/>
          </p:nvSpPr>
          <p:spPr>
            <a:xfrm>
              <a:off x="628649" y="3706107"/>
              <a:ext cx="7886701" cy="101566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ea typeface="Cambria Math" panose="02040503050406030204" pitchFamily="18" charset="0"/>
                </a:rPr>
                <a:t>Monotonicity</a:t>
              </a:r>
            </a:p>
            <a:p>
              <a:pPr>
                <a:lnSpc>
                  <a:spcPct val="150000"/>
                </a:lnSpc>
              </a:pPr>
              <a:endParaRPr lang="en-US" sz="2400" i="1" dirty="0">
                <a:latin typeface="Latin Modern Math" panose="02000503000000000000" pitchFamily="50" charset="0"/>
                <a:ea typeface="Latin Modern Math" panose="02000503000000000000" pitchFamily="50" charset="0"/>
              </a:endParaRPr>
            </a:p>
          </p:txBody>
        </p:sp>
        <p:pic>
          <p:nvPicPr>
            <p:cNvPr id="32" name="Picture 31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8"/>
            <a:stretch>
              <a:fillRect/>
            </a:stretch>
          </p:blipFill>
          <p:spPr>
            <a:xfrm>
              <a:off x="2594354" y="3844040"/>
              <a:ext cx="5822877" cy="805376"/>
            </a:xfrm>
            <a:prstGeom prst="rect">
              <a:avLst/>
            </a:prstGeom>
          </p:spPr>
        </p:pic>
      </p:grpSp>
      <p:grpSp>
        <p:nvGrpSpPr>
          <p:cNvPr id="29" name="Group 28"/>
          <p:cNvGrpSpPr/>
          <p:nvPr/>
        </p:nvGrpSpPr>
        <p:grpSpPr>
          <a:xfrm>
            <a:off x="628649" y="5071784"/>
            <a:ext cx="7886701" cy="1015663"/>
            <a:chOff x="628649" y="5117504"/>
            <a:chExt cx="7886701" cy="1015663"/>
          </a:xfrm>
        </p:grpSpPr>
        <p:sp>
          <p:nvSpPr>
            <p:cNvPr id="14" name="TextBox 13"/>
            <p:cNvSpPr txBox="1"/>
            <p:nvPr/>
          </p:nvSpPr>
          <p:spPr>
            <a:xfrm>
              <a:off x="628649" y="5117504"/>
              <a:ext cx="7886701" cy="101566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ea typeface="Cambria Math" panose="02040503050406030204" pitchFamily="18" charset="0"/>
                </a:rPr>
                <a:t>(Optimality)</a:t>
              </a:r>
            </a:p>
            <a:p>
              <a:pPr>
                <a:lnSpc>
                  <a:spcPct val="150000"/>
                </a:lnSpc>
              </a:pPr>
              <a:endParaRPr lang="en-US" sz="2400" i="1" dirty="0">
                <a:latin typeface="Latin Modern Math" panose="02000503000000000000" pitchFamily="50" charset="0"/>
                <a:ea typeface="Latin Modern Math" panose="02000503000000000000" pitchFamily="50" charset="0"/>
              </a:endParaRPr>
            </a:p>
          </p:txBody>
        </p:sp>
        <p:pic>
          <p:nvPicPr>
            <p:cNvPr id="3" name="Picture 2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9"/>
            <a:stretch>
              <a:fillRect/>
            </a:stretch>
          </p:blipFill>
          <p:spPr>
            <a:xfrm>
              <a:off x="945356" y="5738793"/>
              <a:ext cx="7339065" cy="287053"/>
            </a:xfrm>
            <a:prstGeom prst="rect">
              <a:avLst/>
            </a:prstGeom>
          </p:spPr>
        </p:pic>
      </p:grpSp>
      <p:grpSp>
        <p:nvGrpSpPr>
          <p:cNvPr id="21" name="Group 20"/>
          <p:cNvGrpSpPr/>
          <p:nvPr/>
        </p:nvGrpSpPr>
        <p:grpSpPr>
          <a:xfrm>
            <a:off x="628649" y="2333990"/>
            <a:ext cx="7886701" cy="1015663"/>
            <a:chOff x="628649" y="2333990"/>
            <a:chExt cx="7886701" cy="1015663"/>
          </a:xfrm>
        </p:grpSpPr>
        <p:sp>
          <p:nvSpPr>
            <p:cNvPr id="18" name="TextBox 17"/>
            <p:cNvSpPr txBox="1"/>
            <p:nvPr/>
          </p:nvSpPr>
          <p:spPr>
            <a:xfrm>
              <a:off x="628649" y="2333990"/>
              <a:ext cx="7886701" cy="101566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ea typeface="Cambria Math" panose="02040503050406030204" pitchFamily="18" charset="0"/>
                </a:rPr>
                <a:t>Strength</a:t>
              </a:r>
            </a:p>
            <a:p>
              <a:pPr>
                <a:lnSpc>
                  <a:spcPct val="150000"/>
                </a:lnSpc>
              </a:pPr>
              <a:endParaRPr lang="en-US" sz="2400" i="1" dirty="0">
                <a:latin typeface="Latin Modern Math" panose="02000503000000000000" pitchFamily="50" charset="0"/>
                <a:ea typeface="Latin Modern Math" panose="02000503000000000000" pitchFamily="50" charset="0"/>
              </a:endParaRPr>
            </a:p>
          </p:txBody>
        </p:sp>
        <p:pic>
          <p:nvPicPr>
            <p:cNvPr id="20" name="Picture 19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10"/>
            <a:stretch>
              <a:fillRect/>
            </a:stretch>
          </p:blipFill>
          <p:spPr>
            <a:xfrm>
              <a:off x="2045231" y="2505235"/>
              <a:ext cx="6372000" cy="685822"/>
            </a:xfrm>
            <a:prstGeom prst="rect">
              <a:avLst/>
            </a:prstGeom>
          </p:spPr>
        </p:pic>
      </p:grpSp>
      <p:sp>
        <p:nvSpPr>
          <p:cNvPr id="34" name="Date Placeholder 3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35" name="Footer Placeholder 3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17933639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Thesis: Gradual Verification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73</a:t>
            </a:fld>
            <a:endParaRPr lang="de-DE"/>
          </a:p>
        </p:txBody>
      </p:sp>
      <p:sp>
        <p:nvSpPr>
          <p:cNvPr id="7" name="TextBox 6"/>
          <p:cNvSpPr txBox="1"/>
          <p:nvPr/>
        </p:nvSpPr>
        <p:spPr>
          <a:xfrm>
            <a:off x="628650" y="1584850"/>
            <a:ext cx="7886700" cy="44730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t" anchorCtr="0">
            <a:noAutofit/>
          </a:bodyPr>
          <a:lstStyle/>
          <a:p>
            <a:r>
              <a:rPr lang="en-US" sz="2400" b="1" dirty="0"/>
              <a:t>Lemma 1:</a:t>
            </a:r>
          </a:p>
          <a:p>
            <a:endParaRPr lang="en-US" sz="2400" dirty="0"/>
          </a:p>
          <a:p>
            <a:r>
              <a:rPr lang="en-US" sz="2400" dirty="0"/>
              <a:t>One can apply the concepts of AGT to static verification.</a:t>
            </a:r>
          </a:p>
          <a:p>
            <a:r>
              <a:rPr lang="en-US" sz="2400" dirty="0"/>
              <a:t>Using gradual lifting (based on abstract interpretation) the semantics can be extended to deal with gradual formulas.</a:t>
            </a:r>
          </a:p>
          <a:p>
            <a:endParaRPr lang="en-US" sz="2400" dirty="0"/>
          </a:p>
          <a:p>
            <a:r>
              <a:rPr lang="en-US" sz="2400" dirty="0"/>
              <a:t>Soundness of the resulting system can be achieved by injecting a runtime check for every application of the gradual Hoare logic.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3634042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Thesis: Gradual Verification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74</a:t>
            </a:fld>
            <a:endParaRPr lang="de-DE"/>
          </a:p>
        </p:txBody>
      </p:sp>
      <p:sp>
        <p:nvSpPr>
          <p:cNvPr id="7" name="TextBox 6"/>
          <p:cNvSpPr txBox="1"/>
          <p:nvPr/>
        </p:nvSpPr>
        <p:spPr>
          <a:xfrm>
            <a:off x="628650" y="1584850"/>
            <a:ext cx="7886700" cy="44730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t" anchorCtr="0">
            <a:noAutofit/>
          </a:bodyPr>
          <a:lstStyle/>
          <a:p>
            <a:r>
              <a:rPr lang="en-US" sz="2400" b="1" dirty="0"/>
              <a:t>Lemma 2:</a:t>
            </a:r>
          </a:p>
          <a:p>
            <a:endParaRPr lang="en-US" sz="2400" dirty="0"/>
          </a:p>
          <a:p>
            <a:r>
              <a:rPr lang="en-US" sz="2000" dirty="0"/>
              <a:t>The verifier is in a dilemma because of non-determinism of the gradual Hoare logic. More specifically, it can be hard to choose reasonable instantiations for free variables during proofs.</a:t>
            </a:r>
          </a:p>
          <a:p>
            <a:endParaRPr lang="en-US" sz="2000" dirty="0"/>
          </a:p>
          <a:p>
            <a:r>
              <a:rPr lang="en-US" sz="2000" dirty="0"/>
              <a:t>We propose “deterministic lifting”, an approach that obtains gradual functions from non-gradual predicates, thus removing any non-determinism associated with the use of predicates in Hoare logic.</a:t>
            </a:r>
          </a:p>
          <a:p>
            <a:endParaRPr lang="en-US" sz="2400" dirty="0"/>
          </a:p>
          <a:p>
            <a:r>
              <a:rPr lang="en-US" sz="2000" dirty="0"/>
              <a:t>Gradual liftings can be obtained from deterministic liftings, enabling the gradual verifier to make use of deterministic liftings.</a:t>
            </a:r>
          </a:p>
        </p:txBody>
      </p:sp>
    </p:spTree>
    <p:extLst>
      <p:ext uri="{BB962C8B-B14F-4D97-AF65-F5344CB8AC3E}">
        <p14:creationId xmlns:p14="http://schemas.microsoft.com/office/powerpoint/2010/main" val="422535530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Thesis: Gradual Verification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75</a:t>
            </a:fld>
            <a:endParaRPr lang="de-DE"/>
          </a:p>
        </p:txBody>
      </p:sp>
      <p:sp>
        <p:nvSpPr>
          <p:cNvPr id="7" name="TextBox 6"/>
          <p:cNvSpPr txBox="1"/>
          <p:nvPr/>
        </p:nvSpPr>
        <p:spPr>
          <a:xfrm>
            <a:off x="628650" y="1584850"/>
            <a:ext cx="7886700" cy="44730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t" anchorCtr="0">
            <a:noAutofit/>
          </a:bodyPr>
          <a:lstStyle/>
          <a:p>
            <a:r>
              <a:rPr lang="en-US" sz="2400" b="1" dirty="0"/>
              <a:t>Lemma 3:</a:t>
            </a:r>
          </a:p>
          <a:p>
            <a:endParaRPr lang="en-US" sz="2400" dirty="0"/>
          </a:p>
          <a:p>
            <a:r>
              <a:rPr lang="en-US" sz="2400" dirty="0"/>
              <a:t>Based on deterministic liftings, we present a stronger notion of soundness, which does not rely on injection of runtime checks.</a:t>
            </a:r>
          </a:p>
          <a:p>
            <a:endParaRPr lang="en-US" sz="2400" dirty="0"/>
          </a:p>
          <a:p>
            <a:r>
              <a:rPr lang="en-US" sz="2400" dirty="0"/>
              <a:t>We give sufficient criteria for gradual verification systems to satisfy this stronger notion of soundness.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1461704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Deterministic Lifting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76</a:t>
            </a:fld>
            <a:endParaRPr lang="de-DE"/>
          </a:p>
        </p:txBody>
      </p:sp>
      <p:sp>
        <p:nvSpPr>
          <p:cNvPr id="20" name="TextBox 19"/>
          <p:cNvSpPr txBox="1"/>
          <p:nvPr/>
        </p:nvSpPr>
        <p:spPr>
          <a:xfrm>
            <a:off x="628649" y="1436916"/>
            <a:ext cx="7886701" cy="4708981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ea typeface="Cambria Math" panose="02040503050406030204" pitchFamily="18" charset="0"/>
              </a:rPr>
              <a:t>Obtaining a Gradual Lifting</a:t>
            </a:r>
          </a:p>
          <a:p>
            <a:endParaRPr lang="en-US" sz="2400" dirty="0">
              <a:solidFill>
                <a:schemeClr val="bg1">
                  <a:lumMod val="75000"/>
                </a:schemeClr>
              </a:solidFill>
              <a:ea typeface="Cambria Math" panose="02040503050406030204" pitchFamily="18" charset="0"/>
            </a:endParaRPr>
          </a:p>
          <a:p>
            <a:endParaRPr lang="en-US" sz="2400" dirty="0">
              <a:solidFill>
                <a:schemeClr val="bg1">
                  <a:lumMod val="75000"/>
                </a:schemeClr>
              </a:solidFill>
              <a:ea typeface="Cambria Math" panose="02040503050406030204" pitchFamily="18" charset="0"/>
            </a:endParaRPr>
          </a:p>
          <a:p>
            <a:endParaRPr lang="en-US" sz="2400" dirty="0">
              <a:solidFill>
                <a:schemeClr val="bg1">
                  <a:lumMod val="75000"/>
                </a:schemeClr>
              </a:solidFill>
              <a:ea typeface="Cambria Math" panose="02040503050406030204" pitchFamily="18" charset="0"/>
            </a:endParaRPr>
          </a:p>
          <a:p>
            <a:endParaRPr lang="en-US" sz="2400" dirty="0">
              <a:solidFill>
                <a:schemeClr val="bg1">
                  <a:lumMod val="75000"/>
                </a:schemeClr>
              </a:solidFill>
              <a:ea typeface="Cambria Math" panose="02040503050406030204" pitchFamily="18" charset="0"/>
            </a:endParaRPr>
          </a:p>
          <a:p>
            <a:endParaRPr lang="en-US" sz="2400" dirty="0">
              <a:solidFill>
                <a:schemeClr val="bg1">
                  <a:lumMod val="75000"/>
                </a:schemeClr>
              </a:solidFill>
              <a:ea typeface="Cambria Math" panose="02040503050406030204" pitchFamily="18" charset="0"/>
            </a:endParaRPr>
          </a:p>
          <a:p>
            <a:endParaRPr lang="en-US" sz="2400" dirty="0">
              <a:solidFill>
                <a:schemeClr val="bg1">
                  <a:lumMod val="75000"/>
                </a:schemeClr>
              </a:solidFill>
              <a:ea typeface="Cambria Math" panose="02040503050406030204" pitchFamily="18" charset="0"/>
            </a:endParaRPr>
          </a:p>
          <a:p>
            <a:endParaRPr lang="en-US" sz="2400" dirty="0">
              <a:solidFill>
                <a:schemeClr val="bg1">
                  <a:lumMod val="75000"/>
                </a:schemeClr>
              </a:solidFill>
              <a:ea typeface="Cambria Math" panose="02040503050406030204" pitchFamily="18" charset="0"/>
            </a:endParaRPr>
          </a:p>
          <a:p>
            <a:endParaRPr lang="en-US" sz="2400" dirty="0">
              <a:solidFill>
                <a:schemeClr val="bg1">
                  <a:lumMod val="75000"/>
                </a:schemeClr>
              </a:solidFill>
              <a:ea typeface="Cambria Math" panose="02040503050406030204" pitchFamily="18" charset="0"/>
            </a:endParaRPr>
          </a:p>
          <a:p>
            <a:endParaRPr lang="en-US" sz="2400" dirty="0">
              <a:solidFill>
                <a:schemeClr val="bg1">
                  <a:lumMod val="75000"/>
                </a:schemeClr>
              </a:solidFill>
              <a:ea typeface="Cambria Math" panose="02040503050406030204" pitchFamily="18" charset="0"/>
            </a:endParaRPr>
          </a:p>
          <a:p>
            <a:endParaRPr lang="en-US" sz="2400" dirty="0">
              <a:solidFill>
                <a:schemeClr val="bg1">
                  <a:lumMod val="75000"/>
                </a:schemeClr>
              </a:solidFill>
              <a:ea typeface="Cambria Math" panose="02040503050406030204" pitchFamily="18" charset="0"/>
            </a:endParaRPr>
          </a:p>
          <a:p>
            <a:pPr>
              <a:lnSpc>
                <a:spcPct val="150000"/>
              </a:lnSpc>
            </a:pPr>
            <a:endParaRPr lang="en-US" sz="2400" i="1" dirty="0"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pic>
        <p:nvPicPr>
          <p:cNvPr id="33" name="Picture 3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1139046" y="3971891"/>
            <a:ext cx="6084259" cy="806205"/>
          </a:xfrm>
          <a:prstGeom prst="rect">
            <a:avLst/>
          </a:prstGeom>
        </p:spPr>
      </p:pic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pic>
        <p:nvPicPr>
          <p:cNvPr id="26" name="Picture 2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1141331" y="2192046"/>
            <a:ext cx="4937143" cy="252952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1139046" y="3031331"/>
            <a:ext cx="5025985" cy="315131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1139047" y="5351248"/>
            <a:ext cx="5901761" cy="317711"/>
          </a:xfrm>
          <a:prstGeom prst="rect">
            <a:avLst/>
          </a:prstGeom>
        </p:spPr>
      </p:pic>
      <p:cxnSp>
        <p:nvCxnSpPr>
          <p:cNvPr id="37" name="Straight Arrow Connector 36"/>
          <p:cNvCxnSpPr/>
          <p:nvPr/>
        </p:nvCxnSpPr>
        <p:spPr>
          <a:xfrm flipH="1">
            <a:off x="3609902" y="2499862"/>
            <a:ext cx="1" cy="549757"/>
          </a:xfrm>
          <a:prstGeom prst="straightConnector1">
            <a:avLst/>
          </a:prstGeom>
          <a:ln w="28575"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652038" y="2563933"/>
            <a:ext cx="2942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  obtain deterministic lifting</a:t>
            </a:r>
            <a:endParaRPr lang="de-DE" dirty="0"/>
          </a:p>
        </p:txBody>
      </p:sp>
      <p:cxnSp>
        <p:nvCxnSpPr>
          <p:cNvPr id="39" name="Straight Arrow Connector 38"/>
          <p:cNvCxnSpPr/>
          <p:nvPr/>
        </p:nvCxnSpPr>
        <p:spPr>
          <a:xfrm flipH="1">
            <a:off x="3609902" y="3422825"/>
            <a:ext cx="1" cy="549757"/>
          </a:xfrm>
          <a:prstGeom prst="straightConnector1">
            <a:avLst/>
          </a:prstGeom>
          <a:ln w="28575"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652038" y="3486896"/>
            <a:ext cx="2397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  derive gradual lifting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1019069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Deterministic Lifting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77</a:t>
            </a:fld>
            <a:endParaRPr lang="de-DE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683230" y="1969620"/>
            <a:ext cx="7776416" cy="110187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601226" y="4685870"/>
            <a:ext cx="7941547" cy="950309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91889" y="1507955"/>
            <a:ext cx="10050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before</a:t>
            </a:r>
            <a:endParaRPr lang="de-DE" sz="2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91889" y="3893481"/>
            <a:ext cx="726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now</a:t>
            </a:r>
            <a:endParaRPr lang="de-DE" sz="2400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64" name="Group 63"/>
          <p:cNvGrpSpPr/>
          <p:nvPr/>
        </p:nvGrpSpPr>
        <p:grpSpPr>
          <a:xfrm>
            <a:off x="417253" y="3699811"/>
            <a:ext cx="8336079" cy="2214746"/>
            <a:chOff x="417253" y="3699811"/>
            <a:chExt cx="8336079" cy="2214746"/>
          </a:xfrm>
        </p:grpSpPr>
        <p:grpSp>
          <p:nvGrpSpPr>
            <p:cNvPr id="63" name="Group 62"/>
            <p:cNvGrpSpPr/>
            <p:nvPr>
              <p:custDataLst>
                <p:tags r:id="rId3"/>
              </p:custDataLst>
            </p:nvPr>
          </p:nvGrpSpPr>
          <p:grpSpPr>
            <a:xfrm>
              <a:off x="417253" y="3766044"/>
              <a:ext cx="8336079" cy="2148513"/>
              <a:chOff x="417253" y="3766044"/>
              <a:chExt cx="8336079" cy="2148513"/>
            </a:xfrm>
          </p:grpSpPr>
          <p:grpSp>
            <p:nvGrpSpPr>
              <p:cNvPr id="62" name="Group 61"/>
              <p:cNvGrpSpPr/>
              <p:nvPr>
                <p:custDataLst>
                  <p:tags r:id="rId4"/>
                </p:custDataLst>
              </p:nvPr>
            </p:nvGrpSpPr>
            <p:grpSpPr>
              <a:xfrm>
                <a:off x="417253" y="3894260"/>
                <a:ext cx="8336079" cy="2020297"/>
                <a:chOff x="417253" y="3894260"/>
                <a:chExt cx="8336079" cy="2020297"/>
              </a:xfrm>
            </p:grpSpPr>
            <p:sp>
              <p:nvSpPr>
                <p:cNvPr id="19" name="Rectangle 18"/>
                <p:cNvSpPr/>
                <p:nvPr/>
              </p:nvSpPr>
              <p:spPr>
                <a:xfrm>
                  <a:off x="417253" y="3930224"/>
                  <a:ext cx="8336079" cy="193963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pic>
              <p:nvPicPr>
                <p:cNvPr id="61" name="Picture 60"/>
                <p:cNvPicPr>
                  <a:picLocks noChangeAspect="1"/>
                </p:cNvPicPr>
                <p:nvPr>
                  <p:custDataLst>
                    <p:tags r:id="rId6"/>
                  </p:custDataLst>
                </p:nvPr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02013" y="4686651"/>
                  <a:ext cx="7295195" cy="1227906"/>
                </a:xfrm>
                <a:prstGeom prst="rect">
                  <a:avLst/>
                </a:prstGeom>
              </p:spPr>
            </p:pic>
            <p:sp>
              <p:nvSpPr>
                <p:cNvPr id="22" name="TextBox 21"/>
                <p:cNvSpPr txBox="1"/>
                <p:nvPr/>
              </p:nvSpPr>
              <p:spPr>
                <a:xfrm>
                  <a:off x="692672" y="3894260"/>
                  <a:ext cx="417652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>
                      <a:solidFill>
                        <a:schemeClr val="bg1">
                          <a:lumMod val="75000"/>
                        </a:schemeClr>
                      </a:solidFill>
                    </a:rPr>
                    <a:t>now   with                                       </a:t>
                  </a:r>
                  <a:endParaRPr lang="de-DE" sz="2400" dirty="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</p:grpSp>
          <p:pic>
            <p:nvPicPr>
              <p:cNvPr id="25" name="Picture 24"/>
              <p:cNvPicPr>
                <a:picLocks noChangeAspect="1"/>
              </p:cNvPicPr>
              <p:nvPr>
                <p:custDataLst>
                  <p:tags r:id="rId5"/>
                </p:custDataLst>
              </p:nvPr>
            </p:nvPicPr>
            <p:blipFill>
              <a:blip r:embed="rId12"/>
              <a:stretch>
                <a:fillRect/>
              </a:stretch>
            </p:blipFill>
            <p:spPr>
              <a:xfrm>
                <a:off x="2325836" y="3766044"/>
                <a:ext cx="2281390" cy="675492"/>
              </a:xfrm>
              <a:prstGeom prst="rect">
                <a:avLst/>
              </a:prstGeom>
            </p:spPr>
          </p:pic>
        </p:grpSp>
        <p:sp>
          <p:nvSpPr>
            <p:cNvPr id="27" name="Double Bracket 26"/>
            <p:cNvSpPr/>
            <p:nvPr/>
          </p:nvSpPr>
          <p:spPr>
            <a:xfrm>
              <a:off x="1418755" y="3699811"/>
              <a:ext cx="3402627" cy="905905"/>
            </a:xfrm>
            <a:prstGeom prst="bracketPair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8" name="Rectangle 27"/>
          <p:cNvSpPr/>
          <p:nvPr/>
        </p:nvSpPr>
        <p:spPr>
          <a:xfrm>
            <a:off x="2325836" y="3699811"/>
            <a:ext cx="2281390" cy="835447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1156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Deterministic Lifting</a:t>
            </a:r>
            <a:endParaRPr lang="de-D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28650" y="3506127"/>
            <a:ext cx="7886700" cy="2617582"/>
          </a:xfrm>
        </p:spPr>
        <p:txBody>
          <a:bodyPr/>
          <a:lstStyle/>
          <a:p>
            <a:r>
              <a:rPr lang="en-US" dirty="0"/>
              <a:t>very helpful for optimizations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78</a:t>
            </a:fld>
            <a:endParaRPr lang="de-DE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Johannes Bader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Gradual Verification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628649" y="1436916"/>
            <a:ext cx="7886701" cy="1754326"/>
            <a:chOff x="628649" y="1436916"/>
            <a:chExt cx="7886701" cy="1754326"/>
          </a:xfrm>
        </p:grpSpPr>
        <p:sp>
          <p:nvSpPr>
            <p:cNvPr id="20" name="TextBox 19"/>
            <p:cNvSpPr txBox="1"/>
            <p:nvPr/>
          </p:nvSpPr>
          <p:spPr>
            <a:xfrm>
              <a:off x="628649" y="1436916"/>
              <a:ext cx="7886701" cy="17543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ea typeface="Cambria Math" panose="02040503050406030204" pitchFamily="18" charset="0"/>
                </a:rPr>
                <a:t>Soundness</a:t>
              </a:r>
            </a:p>
            <a:p>
              <a:endParaRPr lang="en-US" sz="2400" dirty="0">
                <a:solidFill>
                  <a:schemeClr val="bg1">
                    <a:lumMod val="75000"/>
                  </a:schemeClr>
                </a:solidFill>
                <a:ea typeface="Cambria Math" panose="02040503050406030204" pitchFamily="18" charset="0"/>
              </a:endParaRPr>
            </a:p>
            <a:p>
              <a:endParaRPr lang="en-US" sz="2400" dirty="0">
                <a:solidFill>
                  <a:schemeClr val="bg1">
                    <a:lumMod val="75000"/>
                  </a:schemeClr>
                </a:solidFill>
                <a:ea typeface="Cambria Math" panose="02040503050406030204" pitchFamily="18" charset="0"/>
              </a:endParaRPr>
            </a:p>
            <a:p>
              <a:pPr>
                <a:lnSpc>
                  <a:spcPct val="150000"/>
                </a:lnSpc>
              </a:pPr>
              <a:endParaRPr lang="en-US" sz="2400" i="1" dirty="0">
                <a:latin typeface="Latin Modern Math" panose="02000503000000000000" pitchFamily="50" charset="0"/>
                <a:ea typeface="Latin Modern Math" panose="02000503000000000000" pitchFamily="50" charset="0"/>
              </a:endParaRPr>
            </a:p>
          </p:txBody>
        </p:sp>
        <p:pic>
          <p:nvPicPr>
            <p:cNvPr id="19" name="Picture 18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6"/>
            <a:stretch>
              <a:fillRect/>
            </a:stretch>
          </p:blipFill>
          <p:spPr>
            <a:xfrm>
              <a:off x="2688356" y="1944560"/>
              <a:ext cx="4206197" cy="746161"/>
            </a:xfrm>
            <a:prstGeom prst="rect">
              <a:avLst/>
            </a:prstGeom>
          </p:spPr>
        </p:pic>
      </p:grpSp>
      <p:grpSp>
        <p:nvGrpSpPr>
          <p:cNvPr id="14" name="Group 13"/>
          <p:cNvGrpSpPr/>
          <p:nvPr/>
        </p:nvGrpSpPr>
        <p:grpSpPr>
          <a:xfrm>
            <a:off x="628647" y="1436916"/>
            <a:ext cx="7886701" cy="1754326"/>
            <a:chOff x="628647" y="1436916"/>
            <a:chExt cx="7886701" cy="1754326"/>
          </a:xfrm>
        </p:grpSpPr>
        <p:sp>
          <p:nvSpPr>
            <p:cNvPr id="22" name="TextBox 21"/>
            <p:cNvSpPr txBox="1"/>
            <p:nvPr/>
          </p:nvSpPr>
          <p:spPr>
            <a:xfrm>
              <a:off x="628647" y="1436916"/>
              <a:ext cx="7886701" cy="17543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ea typeface="Cambria Math" panose="02040503050406030204" pitchFamily="18" charset="0"/>
                </a:rPr>
                <a:t>Soundness</a:t>
              </a:r>
            </a:p>
            <a:p>
              <a:endParaRPr lang="en-US" sz="2400" dirty="0">
                <a:solidFill>
                  <a:schemeClr val="bg1">
                    <a:lumMod val="75000"/>
                  </a:schemeClr>
                </a:solidFill>
                <a:ea typeface="Cambria Math" panose="02040503050406030204" pitchFamily="18" charset="0"/>
              </a:endParaRPr>
            </a:p>
            <a:p>
              <a:endParaRPr lang="en-US" sz="2400" dirty="0">
                <a:solidFill>
                  <a:schemeClr val="bg1">
                    <a:lumMod val="75000"/>
                  </a:schemeClr>
                </a:solidFill>
                <a:ea typeface="Cambria Math" panose="02040503050406030204" pitchFamily="18" charset="0"/>
              </a:endParaRPr>
            </a:p>
            <a:p>
              <a:pPr>
                <a:lnSpc>
                  <a:spcPct val="150000"/>
                </a:lnSpc>
              </a:pPr>
              <a:endParaRPr lang="en-US" sz="2400" i="1" dirty="0">
                <a:latin typeface="Latin Modern Math" panose="02000503000000000000" pitchFamily="50" charset="0"/>
                <a:ea typeface="Latin Modern Math" panose="02000503000000000000" pitchFamily="50" charset="0"/>
              </a:endParaRPr>
            </a:p>
          </p:txBody>
        </p:sp>
        <p:pic>
          <p:nvPicPr>
            <p:cNvPr id="3" name="Picture 2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7"/>
            <a:stretch>
              <a:fillRect/>
            </a:stretch>
          </p:blipFill>
          <p:spPr>
            <a:xfrm>
              <a:off x="3527581" y="1947587"/>
              <a:ext cx="2784065" cy="748164"/>
            </a:xfrm>
            <a:prstGeom prst="rect">
              <a:avLst/>
            </a:prstGeom>
          </p:spPr>
        </p:pic>
      </p:grpSp>
      <p:pic>
        <p:nvPicPr>
          <p:cNvPr id="36" name="Picture 3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971978" y="5401919"/>
            <a:ext cx="5111206" cy="298764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865926" y="4163704"/>
            <a:ext cx="33602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y := 2</a:t>
            </a:r>
          </a:p>
          <a:p>
            <a:r>
              <a:rPr lang="en-US" dirty="0">
                <a:latin typeface="Consolas" panose="020B0609020204030204" pitchFamily="49" charset="0"/>
              </a:rPr>
              <a:t>x := 3</a:t>
            </a: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assert</a:t>
            </a:r>
            <a:r>
              <a:rPr lang="en-US" dirty="0">
                <a:latin typeface="Consolas" panose="020B0609020204030204" pitchFamily="49" charset="0"/>
              </a:rPr>
              <a:t> (y = 2) ∧ (a = 5);</a:t>
            </a:r>
            <a:endParaRPr lang="de-DE" dirty="0">
              <a:latin typeface="Consolas" panose="020B0609020204030204" pitchFamily="49" charset="0"/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>
            <a:off x="1828800" y="4904508"/>
            <a:ext cx="120015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9699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Deterministic Lifting</a:t>
            </a:r>
            <a:endParaRPr lang="de-D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28650" y="3506127"/>
            <a:ext cx="7886700" cy="2850224"/>
          </a:xfrm>
        </p:spPr>
        <p:txBody>
          <a:bodyPr>
            <a:normAutofit/>
          </a:bodyPr>
          <a:lstStyle/>
          <a:p>
            <a:r>
              <a:rPr lang="en-US" dirty="0"/>
              <a:t>very helpful for optimizations</a:t>
            </a:r>
          </a:p>
          <a:p>
            <a:pPr>
              <a:lnSpc>
                <a:spcPct val="150000"/>
              </a:lnSpc>
            </a:pPr>
            <a:r>
              <a:rPr lang="en-US" dirty="0"/>
              <a:t>in the thesis: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criteria for gradual system to satisfy </a:t>
            </a:r>
          </a:p>
          <a:p>
            <a:pPr lvl="1"/>
            <a:r>
              <a:rPr lang="en-US" dirty="0"/>
              <a:t>criteria for a system with zero runtime overhead when all annotations are static</a:t>
            </a:r>
          </a:p>
          <a:p>
            <a:pPr lvl="1"/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79</a:t>
            </a:fld>
            <a:endParaRPr lang="de-DE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Johannes Bader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Gradual Verification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628649" y="1436916"/>
            <a:ext cx="7886701" cy="1754326"/>
            <a:chOff x="628649" y="1436916"/>
            <a:chExt cx="7886701" cy="1754326"/>
          </a:xfrm>
        </p:grpSpPr>
        <p:sp>
          <p:nvSpPr>
            <p:cNvPr id="20" name="TextBox 19"/>
            <p:cNvSpPr txBox="1"/>
            <p:nvPr/>
          </p:nvSpPr>
          <p:spPr>
            <a:xfrm>
              <a:off x="628649" y="1436916"/>
              <a:ext cx="7886701" cy="17543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ea typeface="Cambria Math" panose="02040503050406030204" pitchFamily="18" charset="0"/>
                </a:rPr>
                <a:t>Soundness</a:t>
              </a:r>
            </a:p>
            <a:p>
              <a:endParaRPr lang="en-US" sz="2400" dirty="0">
                <a:solidFill>
                  <a:schemeClr val="bg1">
                    <a:lumMod val="75000"/>
                  </a:schemeClr>
                </a:solidFill>
                <a:ea typeface="Cambria Math" panose="02040503050406030204" pitchFamily="18" charset="0"/>
              </a:endParaRPr>
            </a:p>
            <a:p>
              <a:endParaRPr lang="en-US" sz="2400" dirty="0">
                <a:solidFill>
                  <a:schemeClr val="bg1">
                    <a:lumMod val="75000"/>
                  </a:schemeClr>
                </a:solidFill>
                <a:ea typeface="Cambria Math" panose="02040503050406030204" pitchFamily="18" charset="0"/>
              </a:endParaRPr>
            </a:p>
            <a:p>
              <a:pPr>
                <a:lnSpc>
                  <a:spcPct val="150000"/>
                </a:lnSpc>
              </a:pPr>
              <a:endParaRPr lang="en-US" sz="2400" i="1" dirty="0">
                <a:latin typeface="Latin Modern Math" panose="02000503000000000000" pitchFamily="50" charset="0"/>
                <a:ea typeface="Latin Modern Math" panose="02000503000000000000" pitchFamily="50" charset="0"/>
              </a:endParaRPr>
            </a:p>
          </p:txBody>
        </p:sp>
        <p:pic>
          <p:nvPicPr>
            <p:cNvPr id="19" name="Picture 18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6"/>
            <a:stretch>
              <a:fillRect/>
            </a:stretch>
          </p:blipFill>
          <p:spPr>
            <a:xfrm>
              <a:off x="2688356" y="1944560"/>
              <a:ext cx="4206197" cy="746161"/>
            </a:xfrm>
            <a:prstGeom prst="rect">
              <a:avLst/>
            </a:prstGeom>
          </p:spPr>
        </p:pic>
      </p:grpSp>
      <p:grpSp>
        <p:nvGrpSpPr>
          <p:cNvPr id="14" name="Group 13"/>
          <p:cNvGrpSpPr/>
          <p:nvPr/>
        </p:nvGrpSpPr>
        <p:grpSpPr>
          <a:xfrm>
            <a:off x="628647" y="1436916"/>
            <a:ext cx="7886701" cy="1754326"/>
            <a:chOff x="628647" y="1436916"/>
            <a:chExt cx="7886701" cy="1754326"/>
          </a:xfrm>
        </p:grpSpPr>
        <p:sp>
          <p:nvSpPr>
            <p:cNvPr id="22" name="TextBox 21"/>
            <p:cNvSpPr txBox="1"/>
            <p:nvPr/>
          </p:nvSpPr>
          <p:spPr>
            <a:xfrm>
              <a:off x="628647" y="1436916"/>
              <a:ext cx="7886701" cy="17543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ea typeface="Cambria Math" panose="02040503050406030204" pitchFamily="18" charset="0"/>
                </a:rPr>
                <a:t>Soundness</a:t>
              </a:r>
            </a:p>
            <a:p>
              <a:endParaRPr lang="en-US" sz="2400" dirty="0">
                <a:solidFill>
                  <a:schemeClr val="bg1">
                    <a:lumMod val="75000"/>
                  </a:schemeClr>
                </a:solidFill>
                <a:ea typeface="Cambria Math" panose="02040503050406030204" pitchFamily="18" charset="0"/>
              </a:endParaRPr>
            </a:p>
            <a:p>
              <a:endParaRPr lang="en-US" sz="2400" dirty="0">
                <a:solidFill>
                  <a:schemeClr val="bg1">
                    <a:lumMod val="75000"/>
                  </a:schemeClr>
                </a:solidFill>
                <a:ea typeface="Cambria Math" panose="02040503050406030204" pitchFamily="18" charset="0"/>
              </a:endParaRPr>
            </a:p>
            <a:p>
              <a:pPr>
                <a:lnSpc>
                  <a:spcPct val="150000"/>
                </a:lnSpc>
              </a:pPr>
              <a:endParaRPr lang="en-US" sz="2400" i="1" dirty="0">
                <a:latin typeface="Latin Modern Math" panose="02000503000000000000" pitchFamily="50" charset="0"/>
                <a:ea typeface="Latin Modern Math" panose="02000503000000000000" pitchFamily="50" charset="0"/>
              </a:endParaRPr>
            </a:p>
          </p:txBody>
        </p:sp>
        <p:pic>
          <p:nvPicPr>
            <p:cNvPr id="3" name="Picture 2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7"/>
            <a:stretch>
              <a:fillRect/>
            </a:stretch>
          </p:blipFill>
          <p:spPr>
            <a:xfrm>
              <a:off x="3527581" y="1947587"/>
              <a:ext cx="2784065" cy="748164"/>
            </a:xfrm>
            <a:prstGeom prst="rect">
              <a:avLst/>
            </a:prstGeom>
          </p:spPr>
        </p:pic>
      </p:grpSp>
      <p:pic>
        <p:nvPicPr>
          <p:cNvPr id="24" name="Picture 2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5924870" y="4773353"/>
            <a:ext cx="1360471" cy="264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048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Solution? Static + Dynamic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“relaxed” static verification (warnings on failure)</a:t>
            </a:r>
          </a:p>
          <a:p>
            <a:r>
              <a:rPr lang="en-US" dirty="0"/>
              <a:t>turn contracts into runtime assertions (“patch”)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Notable implementations:</a:t>
            </a:r>
          </a:p>
          <a:p>
            <a:r>
              <a:rPr lang="en-US" dirty="0"/>
              <a:t>Java with JML annotations</a:t>
            </a:r>
          </a:p>
          <a:p>
            <a:pPr lvl="1"/>
            <a:r>
              <a:rPr lang="en-US" dirty="0"/>
              <a:t>“ESC/Java” for static verification</a:t>
            </a:r>
          </a:p>
          <a:p>
            <a:pPr lvl="1"/>
            <a:r>
              <a:rPr lang="en-US" dirty="0"/>
              <a:t>“JML4c” for dynamic verification</a:t>
            </a:r>
          </a:p>
          <a:p>
            <a:r>
              <a:rPr lang="en-US" dirty="0"/>
              <a:t>Code Contracts for .NET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(by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RiSE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MSR)</a:t>
            </a:r>
          </a:p>
          <a:p>
            <a:pPr lvl="1"/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8</a:t>
            </a:fld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248116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Deterministic Lifting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80</a:t>
            </a:fld>
            <a:endParaRPr lang="de-DE"/>
          </a:p>
        </p:txBody>
      </p:sp>
      <p:grpSp>
        <p:nvGrpSpPr>
          <p:cNvPr id="13" name="Group 12"/>
          <p:cNvGrpSpPr/>
          <p:nvPr/>
        </p:nvGrpSpPr>
        <p:grpSpPr>
          <a:xfrm>
            <a:off x="628650" y="1502230"/>
            <a:ext cx="7886701" cy="461665"/>
            <a:chOff x="628650" y="1502230"/>
            <a:chExt cx="7886701" cy="461665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502230"/>
              <a:ext cx="7886701" cy="4616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ea typeface="Cambria Math" panose="02040503050406030204" pitchFamily="18" charset="0"/>
                </a:rPr>
                <a:t>Introduction</a:t>
              </a:r>
            </a:p>
          </p:txBody>
        </p:sp>
        <p:pic>
          <p:nvPicPr>
            <p:cNvPr id="11" name="Picture 10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7"/>
            <a:stretch>
              <a:fillRect/>
            </a:stretch>
          </p:blipFill>
          <p:spPr>
            <a:xfrm>
              <a:off x="2942565" y="1586545"/>
              <a:ext cx="4974059" cy="322020"/>
            </a:xfrm>
            <a:prstGeom prst="rect">
              <a:avLst/>
            </a:prstGeom>
          </p:spPr>
        </p:pic>
      </p:grpSp>
      <p:grpSp>
        <p:nvGrpSpPr>
          <p:cNvPr id="33" name="Group 32"/>
          <p:cNvGrpSpPr/>
          <p:nvPr/>
        </p:nvGrpSpPr>
        <p:grpSpPr>
          <a:xfrm>
            <a:off x="628649" y="3706107"/>
            <a:ext cx="7886701" cy="1015663"/>
            <a:chOff x="628649" y="3706107"/>
            <a:chExt cx="7886701" cy="1015663"/>
          </a:xfrm>
        </p:grpSpPr>
        <p:sp>
          <p:nvSpPr>
            <p:cNvPr id="12" name="TextBox 11"/>
            <p:cNvSpPr txBox="1"/>
            <p:nvPr/>
          </p:nvSpPr>
          <p:spPr>
            <a:xfrm>
              <a:off x="628649" y="3706107"/>
              <a:ext cx="7886701" cy="101566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ea typeface="Cambria Math" panose="02040503050406030204" pitchFamily="18" charset="0"/>
                </a:rPr>
                <a:t>Monotonicity</a:t>
              </a:r>
            </a:p>
            <a:p>
              <a:pPr>
                <a:lnSpc>
                  <a:spcPct val="150000"/>
                </a:lnSpc>
              </a:pPr>
              <a:endParaRPr lang="en-US" sz="2400" i="1" dirty="0">
                <a:latin typeface="Latin Modern Math" panose="02000503000000000000" pitchFamily="50" charset="0"/>
                <a:ea typeface="Latin Modern Math" panose="02000503000000000000" pitchFamily="50" charset="0"/>
              </a:endParaRPr>
            </a:p>
          </p:txBody>
        </p:sp>
        <p:pic>
          <p:nvPicPr>
            <p:cNvPr id="32" name="Picture 31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8"/>
            <a:stretch>
              <a:fillRect/>
            </a:stretch>
          </p:blipFill>
          <p:spPr>
            <a:xfrm>
              <a:off x="2594354" y="3844040"/>
              <a:ext cx="5822877" cy="805376"/>
            </a:xfrm>
            <a:prstGeom prst="rect">
              <a:avLst/>
            </a:prstGeom>
          </p:spPr>
        </p:pic>
      </p:grpSp>
      <p:grpSp>
        <p:nvGrpSpPr>
          <p:cNvPr id="29" name="Group 28"/>
          <p:cNvGrpSpPr/>
          <p:nvPr/>
        </p:nvGrpSpPr>
        <p:grpSpPr>
          <a:xfrm>
            <a:off x="628649" y="5071784"/>
            <a:ext cx="7886701" cy="1015663"/>
            <a:chOff x="628649" y="5117504"/>
            <a:chExt cx="7886701" cy="1015663"/>
          </a:xfrm>
        </p:grpSpPr>
        <p:sp>
          <p:nvSpPr>
            <p:cNvPr id="14" name="TextBox 13"/>
            <p:cNvSpPr txBox="1"/>
            <p:nvPr/>
          </p:nvSpPr>
          <p:spPr>
            <a:xfrm>
              <a:off x="628649" y="5117504"/>
              <a:ext cx="7886701" cy="101566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ea typeface="Cambria Math" panose="02040503050406030204" pitchFamily="18" charset="0"/>
                </a:rPr>
                <a:t>(Optimality)</a:t>
              </a:r>
            </a:p>
            <a:p>
              <a:pPr>
                <a:lnSpc>
                  <a:spcPct val="150000"/>
                </a:lnSpc>
              </a:pPr>
              <a:endParaRPr lang="en-US" sz="2400" i="1" dirty="0">
                <a:latin typeface="Latin Modern Math" panose="02000503000000000000" pitchFamily="50" charset="0"/>
                <a:ea typeface="Latin Modern Math" panose="02000503000000000000" pitchFamily="50" charset="0"/>
              </a:endParaRPr>
            </a:p>
          </p:txBody>
        </p:sp>
        <p:pic>
          <p:nvPicPr>
            <p:cNvPr id="3" name="Picture 2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9"/>
            <a:stretch>
              <a:fillRect/>
            </a:stretch>
          </p:blipFill>
          <p:spPr>
            <a:xfrm>
              <a:off x="945356" y="5738793"/>
              <a:ext cx="7339065" cy="287053"/>
            </a:xfrm>
            <a:prstGeom prst="rect">
              <a:avLst/>
            </a:prstGeom>
          </p:spPr>
        </p:pic>
      </p:grpSp>
      <p:grpSp>
        <p:nvGrpSpPr>
          <p:cNvPr id="21" name="Group 20"/>
          <p:cNvGrpSpPr/>
          <p:nvPr/>
        </p:nvGrpSpPr>
        <p:grpSpPr>
          <a:xfrm>
            <a:off x="628649" y="2333990"/>
            <a:ext cx="7886701" cy="1015663"/>
            <a:chOff x="628649" y="2333990"/>
            <a:chExt cx="7886701" cy="1015663"/>
          </a:xfrm>
        </p:grpSpPr>
        <p:sp>
          <p:nvSpPr>
            <p:cNvPr id="18" name="TextBox 17"/>
            <p:cNvSpPr txBox="1"/>
            <p:nvPr/>
          </p:nvSpPr>
          <p:spPr>
            <a:xfrm>
              <a:off x="628649" y="2333990"/>
              <a:ext cx="7886701" cy="101566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ea typeface="Cambria Math" panose="02040503050406030204" pitchFamily="18" charset="0"/>
                </a:rPr>
                <a:t>Strength</a:t>
              </a:r>
            </a:p>
            <a:p>
              <a:pPr>
                <a:lnSpc>
                  <a:spcPct val="150000"/>
                </a:lnSpc>
              </a:pPr>
              <a:endParaRPr lang="en-US" sz="2400" i="1" dirty="0">
                <a:latin typeface="Latin Modern Math" panose="02000503000000000000" pitchFamily="50" charset="0"/>
                <a:ea typeface="Latin Modern Math" panose="02000503000000000000" pitchFamily="50" charset="0"/>
              </a:endParaRPr>
            </a:p>
          </p:txBody>
        </p:sp>
        <p:pic>
          <p:nvPicPr>
            <p:cNvPr id="20" name="Picture 19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10"/>
            <a:stretch>
              <a:fillRect/>
            </a:stretch>
          </p:blipFill>
          <p:spPr>
            <a:xfrm>
              <a:off x="2045231" y="2505235"/>
              <a:ext cx="6372000" cy="685822"/>
            </a:xfrm>
            <a:prstGeom prst="rect">
              <a:avLst/>
            </a:prstGeom>
          </p:spPr>
        </p:pic>
      </p:grp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340434731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Implicit Dynamic Frames</a:t>
            </a:r>
            <a:endParaRPr 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81</a:t>
            </a:fld>
            <a:endParaRPr lang="de-DE"/>
          </a:p>
        </p:txBody>
      </p:sp>
      <p:pic>
        <p:nvPicPr>
          <p:cNvPr id="10" name="Picture 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890476" y="1696184"/>
            <a:ext cx="4127293" cy="101576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890476" y="3152594"/>
            <a:ext cx="7366193" cy="101576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890476" y="4609006"/>
            <a:ext cx="4327064" cy="1023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527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5991224"/>
          </a:xfrm>
        </p:spPr>
        <p:txBody>
          <a:bodyPr/>
          <a:lstStyle/>
          <a:p>
            <a:pPr algn="ctr"/>
            <a:r>
              <a:rPr lang="en-US" dirty="0"/>
              <a:t>Demo</a:t>
            </a:r>
            <a:br>
              <a:rPr lang="en-US" dirty="0"/>
            </a:br>
            <a:r>
              <a:rPr lang="en-US" sz="1600" dirty="0"/>
              <a:t> </a:t>
            </a:r>
            <a:br>
              <a:rPr lang="en-US" dirty="0"/>
            </a:br>
            <a:r>
              <a:rPr lang="en-US" sz="2400" dirty="0">
                <a:latin typeface="Consolas" panose="020B0609020204030204" pitchFamily="49" charset="0"/>
                <a:hlinkClick r:id="rId2"/>
              </a:rPr>
              <a:t>http://olydis.github.io/GradVer/impl/HTML5/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endParaRPr lang="de-DE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82</a:t>
            </a:fld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968943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Solution? Static + Dynamic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“relaxed” static verification (warnings on failure)</a:t>
            </a:r>
          </a:p>
          <a:p>
            <a:r>
              <a:rPr lang="en-US" dirty="0"/>
              <a:t>turn contracts into runtime assertions (“patch”)</a:t>
            </a:r>
          </a:p>
          <a:p>
            <a:pPr lvl="1"/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9</a:t>
            </a:fld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348972246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5,99551"/>
  <p:tag name="ORIGINALWIDTH" val="46,49417"/>
  <p:tag name="OUTPUTDPI" val="600"/>
  <p:tag name="LATEXADDIN" val="\documentclass{article}&#10;\input{preamble}&#10;\begin{document}&#10;&#10;\begin{align*}&#10;\tau_1&#10;\end{align*}&#10;&#10;\end{document}"/>
  <p:tag name="IGUANATEXSIZE" val="28"/>
  <p:tag name="IGUANATEXCURSOR" val="80"/>
  <p:tag name="TRANSPARENCY" val="True"/>
  <p:tag name="FILENAME" val=""/>
  <p:tag name="INPUTTYPE" val="0"/>
  <p:tag name="LATEXENGINEID" val="0"/>
  <p:tag name="TEMPFOLDER" val=".\temp\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3,99323"/>
  <p:tag name="ORIGINALWIDTH" val="47,99401"/>
  <p:tag name="OUTPUTDPI" val="600"/>
  <p:tag name="LATEXADDIN" val="\documentclass{article}&#10;\input{preamble}&#10;\begin{document}&#10;&#10;\begin{align*}&#10;\grad{\tau_2}&#10;\end{align*}&#10;&#10;\end{document}"/>
  <p:tag name="IGUANATEXSIZE" val="28"/>
  <p:tag name="IGUANATEXCURSOR" val="84"/>
  <p:tag name="TRANSPARENCY" val="True"/>
  <p:tag name="FILENAME" val=""/>
  <p:tag name="INPUTTYPE" val="0"/>
  <p:tag name="LATEXENGINEID" val="0"/>
  <p:tag name="TEMPFOLDER" val=".\temp\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1,99472"/>
  <p:tag name="ORIGINALWIDTH" val="33,74575"/>
  <p:tag name="OUTPUTDPI" val="600"/>
  <p:tag name="LATEXADDIN" val="\documentclass{article}&#10;\input{preamble}&#10;\begin{document}&#10;&#10;\begin{align*}&#10;\gamma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1,99472"/>
  <p:tag name="ORIGINALWIDTH" val="33,74575"/>
  <p:tag name="OUTPUTDPI" val="600"/>
  <p:tag name="LATEXADDIN" val="\documentclass{article}&#10;\input{preamble}&#10;\begin{document}&#10;&#10;\begin{align*}&#10;\gamma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8,74016"/>
  <p:tag name="ORIGINALWIDTH" val="226,4716"/>
  <p:tag name="OUTPUTDPI" val="600"/>
  <p:tag name="LATEXADDIN" val="\documentclass{article}&#10;\input{preamble}&#10;\begin{document}&#10;&#10;\begin{align*}&#10;\overline{\phi_2} \subseteq \overline{\phi_2}'&#10;\end{align*}&#10;&#10;\end{document}"/>
  <p:tag name="IGUANATEXSIZE" val="28"/>
  <p:tag name="IGUANATEXCURSOR" val="116"/>
  <p:tag name="TRANSPARENCY" val="True"/>
  <p:tag name="FILENAME" val=""/>
  <p:tag name="INPUTTYPE" val="0"/>
  <p:tag name="LATEXENGINEID" val="0"/>
  <p:tag name="TEMPFOLDER" val=".\temp\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6,74165"/>
  <p:tag name="ORIGINALWIDTH" val="37,49528"/>
  <p:tag name="OUTPUTDPI" val="600"/>
  <p:tag name="LATEXADDIN" val="\documentclass{article}&#10;\input{preamble}&#10;\begin{document}&#10;&#10;\begin{align*}&#10;\overline{f}&#10;\end{align*}&#10;&#10;\end{document}"/>
  <p:tag name="IGUANATEXSIZE" val="28"/>
  <p:tag name="IGUANATEXCURSOR" val="86"/>
  <p:tag name="TRANSPARENCY" val="True"/>
  <p:tag name="FILENAME" val=""/>
  <p:tag name="INPUTTYPE" val="0"/>
  <p:tag name="LATEXENGINEID" val="0"/>
  <p:tag name="TEMPFOLDER" val=".\temp\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4,24071"/>
  <p:tag name="ORIGINALWIDTH" val="43,49457"/>
  <p:tag name="OUTPUTDPI" val="600"/>
  <p:tag name="LATEXADDIN" val="\documentclass{article}&#10;\input{preamble}&#10;\begin{document}&#10;&#10;\begin{align*}&#10;\grad{f}&#10;\end{align*}&#10;&#10;\end{document}"/>
  <p:tag name="IGUANATEXSIZE" val="28"/>
  <p:tag name="IGUANATEXCURSOR" val="79"/>
  <p:tag name="TRANSPARENCY" val="True"/>
  <p:tag name="FILENAME" val=""/>
  <p:tag name="INPUTTYPE" val="0"/>
  <p:tag name="LATEXENGINEID" val="0"/>
  <p:tag name="TEMPFOLDER" val=".\temp\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463,442"/>
  <p:tag name="OUTPUTDPI" val="600"/>
  <p:tag name="LATEXADDIN" val="\documentclass{article}&#10;\input{preamble}&#10;\begin{document}&#10;&#10;\begin{align*}&#10;\grad{\phi} ~::=~ \phi ~|~ \withqmGen{\phi}&#10;\end{align*}&#10;&#10;\end{document}"/>
  <p:tag name="IGUANATEXSIZE" val="28"/>
  <p:tag name="IGUANATEXCURSOR" val="116"/>
  <p:tag name="TRANSPARENCY" val="True"/>
  <p:tag name="FILENAME" val=""/>
  <p:tag name="INPUTTYPE" val="0"/>
  <p:tag name="LATEXENGINEID" val="0"/>
  <p:tag name="TEMPFOLDER" val=".\temp\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856,3929"/>
  <p:tag name="OUTPUTDPI" val="600"/>
  <p:tag name="LATEXADDIN" val="\documentclass{article}&#10;\input{preamble}&#10;\begin{document}&#10;&#10;\begin{align*}&#10;{\grad{f}(\withqmGen{\phi}) = \withqmGen{\phiAnd{$\phi$}{\phiEq{x}{3}}}}&#10;\end{align*}&#10;&#10;\end{document}"/>
  <p:tag name="IGUANATEXSIZE" val="28"/>
  <p:tag name="IGUANATEXCURSOR" val="114"/>
  <p:tag name="TRANSPARENCY" val="True"/>
  <p:tag name="FILENAME" val=""/>
  <p:tag name="INPUTTYPE" val="0"/>
  <p:tag name="LATEXENGINEID" val="0"/>
  <p:tag name="TEMPFOLDER" val=".\temp\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566,1792"/>
  <p:tag name="OUTPUTDPI" val="600"/>
  <p:tag name="LATEXADDIN" val="\documentclass{article}&#10;\input{preamble}&#10;\begin{document}&#10;&#10;\begin{align*}&#10;{\grad{f}(\phi) = \phiAnd{$\phi$}{\phiEq{x}{3}}}&#10;\end{align*}&#10;&#10;\end{document}"/>
  <p:tag name="IGUANATEXSIZE" val="28"/>
  <p:tag name="IGUANATEXCURSOR" val="92"/>
  <p:tag name="TRANSPARENCY" val="True"/>
  <p:tag name="FILENAME" val=""/>
  <p:tag name="INPUTTYPE" val="0"/>
  <p:tag name="LATEXENGINEID" val="0"/>
  <p:tag name="TEMPFOLDER" val=".\temp\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24221"/>
  <p:tag name="ORIGINALWIDTH" val="566,1792"/>
  <p:tag name="OUTPUTDPI" val="600"/>
  <p:tag name="LATEXADDIN" val="\documentclass{article}&#10;\input{preamble}&#10;\begin{document}&#10;&#10;\begin{align*}&#10;{f(\phi) = \phiAnd{$\phi$}{\phiEq{x}{3}}}&#10;\end{align*}&#10;&#10;\end{document}"/>
  <p:tag name="IGUANATEXSIZE" val="28"/>
  <p:tag name="IGUANATEXCURSOR" val="115"/>
  <p:tag name="TRANSPARENCY" val="True"/>
  <p:tag name="FILENAME" val=""/>
  <p:tag name="INPUTTYPE" val="0"/>
  <p:tag name="LATEXENGINEID" val="0"/>
  <p:tag name="TEMPFOLDER" val=".\temp\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24221"/>
  <p:tag name="ORIGINALWIDTH" val="644,9194"/>
  <p:tag name="OUTPUTDPI" val="600"/>
  <p:tag name="LATEXADDIN" val="\documentclass{article}&#10;\input{preamble}&#10;\usepackage{xcolor}&#10;\begin{document}&#10;\color{gray}&#10;$\hoare{\phi}{\ttt{int x = 3;}}{f(\phi)}$&#10;&#10;\end{document}"/>
  <p:tag name="IGUANATEXSIZE" val="28"/>
  <p:tag name="IGUANATEXCURSOR" val="120"/>
  <p:tag name="TRANSPARENCY" val="True"/>
  <p:tag name="FILENAME" val=""/>
  <p:tag name="INPUTTYPE" val="0"/>
  <p:tag name="LATEXENGINEID" val="0"/>
  <p:tag name="TEMPFOLDER" val=".\temp\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4,24071"/>
  <p:tag name="ORIGINALWIDTH" val="43,49457"/>
  <p:tag name="OUTPUTDPI" val="600"/>
  <p:tag name="LATEXADDIN" val="\documentclass{article}&#10;\input{preamble}&#10;\begin{document}&#10;&#10;\begin{align*}&#10;\grad{f}&#10;\end{align*}&#10;&#10;\end{document}"/>
  <p:tag name="IGUANATEXSIZE" val="28"/>
  <p:tag name="IGUANATEXCURSOR" val="79"/>
  <p:tag name="TRANSPARENCY" val="True"/>
  <p:tag name="FILENAME" val=""/>
  <p:tag name="INPUTTYPE" val="0"/>
  <p:tag name="LATEXENGINEID" val="0"/>
  <p:tag name="TEMPFOLDER" val=".\temp\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5,2306"/>
  <p:tag name="ORIGINALWIDTH" val="1304,087"/>
  <p:tag name="OUTPUTDPI" val="600"/>
  <p:tag name="LATEXADDIN" val="\documentclass{article}&#10;\input{preamble}&#10;\begin{document}&#10;&#10;\begin{align*}&#10;&amp;s \,~~::=~~ &#10;\sSkip ~~|~~&#10;\sVarAssign {$x$} {$e$} ~~|~~ &#10;\sAssert {$\phi$} ~~|~~ &#10;\sSeq {$s_1$} {$s_2$}\\&#10;&amp;\phi ~~::=~~ &#10;\phiTrue ~~|~~ &#10;\phiEq {$e_1$} {$e_2$} ~~|~~ &#10;\phiAnd {$\phi_1$} {$\phi_2$}&#10;\end{align*}&#10;&#10;\end{document}"/>
  <p:tag name="IGUANATEXSIZE" val="22"/>
  <p:tag name="IGUANATEXCURSOR" val="73"/>
  <p:tag name="TRANSPARENCY" val="True"/>
  <p:tag name="FILENAME" val=""/>
  <p:tag name="INPUTTYPE" val="0"/>
  <p:tag name="LATEXENGINEID" val="0"/>
  <p:tag name="TEMPFOLDER" val=".\temp\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24221"/>
  <p:tag name="ORIGINALWIDTH" val="632,9208"/>
  <p:tag name="OUTPUTDPI" val="600"/>
  <p:tag name="LATEXADDIN" val="\documentclass{article}&#10;\input{preamble}&#10;\begin{document}&#10;&#10;\begin{align*}&#10;= (\setVar \rightharpoonup \setNatZ) \times \setStmt&#10;\end{align*}&#10;&#10;\end{document}"/>
  <p:tag name="IGUANATEXSIZE" val="22"/>
  <p:tag name="IGUANATEXCURSOR" val="109"/>
  <p:tag name="TRANSPARENCY" val="True"/>
  <p:tag name="FILENAME" val=""/>
  <p:tag name="INPUTTYPE" val="0"/>
  <p:tag name="LATEXENGINEID" val="0"/>
  <p:tag name="TEMPFOLDER" val=".\temp\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99213"/>
  <p:tag name="ORIGINALWIDTH" val="1169,104"/>
  <p:tag name="OUTPUTDPI" val="600"/>
  <p:tag name="LATEXADDIN" val="\documentclass{article}&#10;\input{preamble}&#10;\begin{document}&#10;&#10;\begin{align*}&#10;\langle [x \mapsto 6, y \mapsto 3], \sSeq{\sVarAssign{x}{y}}{\sAssert{\phiEq{x}{3}}} \rangle&#10;\end{align*}&#10;&#10;\end{document}"/>
  <p:tag name="IGUANATEXSIZE" val="22"/>
  <p:tag name="IGUANATEXCURSOR" val="155"/>
  <p:tag name="TRANSPARENCY" val="True"/>
  <p:tag name="FILENAME" val=""/>
  <p:tag name="INPUTTYPE" val="0"/>
  <p:tag name="LATEXENGINEID" val="0"/>
  <p:tag name="TEMPFOLDER" val=".\temp\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48,9689"/>
  <p:tag name="ORIGINALWIDTH" val="1304,837"/>
  <p:tag name="OUTPUTDPI" val="600"/>
  <p:tag name="LATEXADDIN" val="\documentclass{article}&#10;\input{preamble}&#10;\begin{document}&#10;&#10;\begin{align*}&#10;&amp;e \,~~::=~~ x ~~|~~ n ~~|~~ e_1 + e_2\\&#10;&amp;s \,~~::=~~ &#10;\sSkip ~~|~~&#10;\sVarAssign {$x$} {$e$} ~~|~~ &#10;\sAssert {$\phi$} ~~|~~ &#10;\sSeq {$s_1$} {$s_2$}\\&#10;&amp;\phi ~~::=~~ &#10;\phiTrue ~~|~~ &#10;\phiEq {$e_1$} {$e_2$} ~~|~~ &#10;\phiAnd {$\phi_1$} {$\phi_2$}&#10;\end{align*}&#10;&#10;\end{document}"/>
  <p:tag name="IGUANATEXSIZE" val="22"/>
  <p:tag name="IGUANATEXCURSOR" val="141"/>
  <p:tag name="TRANSPARENCY" val="True"/>
  <p:tag name="FILENAME" val=""/>
  <p:tag name="INPUTTYPE" val="0"/>
  <p:tag name="LATEXENGINEID" val="0"/>
  <p:tag name="TEMPFOLDER" val=".\temp\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24221"/>
  <p:tag name="ORIGINALWIDTH" val="632,9208"/>
  <p:tag name="OUTPUTDPI" val="600"/>
  <p:tag name="LATEXADDIN" val="\documentclass{article}&#10;\input{preamble}&#10;\begin{document}&#10;&#10;\begin{align*}&#10;= (\setVar \rightharpoonup \setNatZ) \times \setStmt&#10;\end{align*}&#10;&#10;\end{document}"/>
  <p:tag name="IGUANATEXSIZE" val="22"/>
  <p:tag name="IGUANATEXCURSOR" val="109"/>
  <p:tag name="TRANSPARENCY" val="True"/>
  <p:tag name="FILENAME" val=""/>
  <p:tag name="INPUTTYPE" val="0"/>
  <p:tag name="LATEXENGINEID" val="0"/>
  <p:tag name="TEMPFOLDER" val=".\temp\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99213"/>
  <p:tag name="ORIGINALWIDTH" val="1169,104"/>
  <p:tag name="OUTPUTDPI" val="600"/>
  <p:tag name="LATEXADDIN" val="\documentclass{article}&#10;\input{preamble}&#10;\begin{document}&#10;&#10;\begin{align*}&#10;\langle [x \mapsto 6, y \mapsto 3], \sSeq{\sVarAssign{x}{y}}{\sAssert{\phiEq{x}{3}}} \rangle&#10;\end{align*}&#10;&#10;\end{document}"/>
  <p:tag name="IGUANATEXSIZE" val="22"/>
  <p:tag name="IGUANATEXCURSOR" val="155"/>
  <p:tag name="TRANSPARENCY" val="True"/>
  <p:tag name="FILENAME" val=""/>
  <p:tag name="INPUTTYPE" val="0"/>
  <p:tag name="LATEXENGINEID" val="0"/>
  <p:tag name="TEMPFOLDER" val=".\temp\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5,9805"/>
  <p:tag name="ORIGINALWIDTH" val="782,9021"/>
  <p:tag name="OUTPUTDPI" val="600"/>
  <p:tag name="LATEXADDIN" val="\documentclass{article}&#10;\input{preamble}&#10;\begin{document}&#10;&#10;\begin{align*}&#10;\evalphiGen{\langle [x \mapsto 3], s \rangle&amp;}{\phiEq{x}{3}}\\&#10;\evalphiGen{\langle [x \mapsto 4, y \mapsto 4], s \rangle&amp;}{\phiEq{y}{x}}&#10;\end{align*}&#10;&#10;\end{document}"/>
  <p:tag name="IGUANATEXSIZE" val="20"/>
  <p:tag name="IGUANATEXCURSOR" val="202"/>
  <p:tag name="TRANSPARENCY" val="True"/>
  <p:tag name="FILENAME" val=""/>
  <p:tag name="INPUTTYPE" val="0"/>
  <p:tag name="LATEXENGINEID" val="0"/>
  <p:tag name="TEMPFOLDER" val=".\temp\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9,49008"/>
  <p:tag name="ORIGINALWIDTH" val="1053,618"/>
  <p:tag name="OUTPUTDPI" val="600"/>
  <p:tag name="LATEXADDIN" val="\documentclass{article}&#10;\input{preamble}&#10;\begin{document}&#10;&#10;\begin{align*}&#10;\phiImplies{\phi_1}{\phi_2}&#10;\defiff&#10;\forall \pi.~ \evalphiGen{\pi}{\phi_1} \implies \evalphiGen{\pi}{\phi_2}&#10;\end{align*}&#10;&#10;\end{document}"/>
  <p:tag name="IGUANATEXSIZE" val="20"/>
  <p:tag name="IGUANATEXCURSOR" val="123"/>
  <p:tag name="TRANSPARENCY" val="True"/>
  <p:tag name="FILENAME" val=""/>
  <p:tag name="INPUTTYPE" val="0"/>
  <p:tag name="LATEXENGINEID" val="0"/>
  <p:tag name="TEMPFOLDER" val=".\temp\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9,49378"/>
  <p:tag name="ORIGINALWIDTH" val="877,3903"/>
  <p:tag name="OUTPUTDPI" val="600"/>
  <p:tag name="LATEXADDIN" val="\documentclass{article}&#10;\input{preamble}&#10;\begin{document}&#10;&#10;\begin{align*}&#10;\phiImplies{\phiAnd{\phiEq{a}{b}}{\phiEq{b}{c}}}{\phiEq{a}{c}}&#10;\end{align*}&#10;&#10;\end{document}"/>
  <p:tag name="IGUANATEXSIZE" val="20"/>
  <p:tag name="IGUANATEXCURSOR" val="134"/>
  <p:tag name="TRANSPARENCY" val="True"/>
  <p:tag name="FILENAME" val=""/>
  <p:tag name="INPUTTYPE" val="0"/>
  <p:tag name="LATEXENGINEID" val="0"/>
  <p:tag name="TEMPFOLDER" val=".\temp\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7,74276"/>
  <p:tag name="ORIGINALWIDTH" val="877,3903"/>
  <p:tag name="OUTPUTDPI" val="600"/>
  <p:tag name="LATEXADDIN" val="\documentclass{article}&#10;\input{preamble}&#10;\begin{document}&#10;&#10;\begin{align*}&#10;\phiImplies{\phiAnd{\phiEq{x}{3}}{\phiEq{y}{2}}}{\phiEq{y}{2}}&#10;\end{align*}&#10;&#10;\end{document}"/>
  <p:tag name="IGUANATEXSIZE" val="20"/>
  <p:tag name="IGUANATEXCURSOR" val="134"/>
  <p:tag name="TRANSPARENCY" val="True"/>
  <p:tag name="FILENAME" val=""/>
  <p:tag name="INPUTTYPE" val="0"/>
  <p:tag name="LATEXENGINEID" val="0"/>
  <p:tag name="TEMPFOLDER" val=".\temp\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24221"/>
  <p:tag name="ORIGINALWIDTH" val="314,2107"/>
  <p:tag name="OUTPUTDPI" val="600"/>
  <p:tag name="LATEXADDIN" val="\documentclass{article}&#10;\input{preamble}&#10;\begin{document}&#10;&#10;\begin{align*}&#10;\grad{\tau} ~::=~ \tau ~|~ \qm&#10;\end{align*}&#10;&#10;\end{document}"/>
  <p:tag name="IGUANATEXSIZE" val="28"/>
  <p:tag name="IGUANATEXCURSOR" val="104"/>
  <p:tag name="TRANSPARENCY" val="True"/>
  <p:tag name="FILENAME" val=""/>
  <p:tag name="INPUTTYPE" val="0"/>
  <p:tag name="LATEXENGINEID" val="0"/>
  <p:tag name="TEMPFOLDER" val=".\temp\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0,4874"/>
  <p:tag name="ORIGINALWIDTH" val="902,8871"/>
  <p:tag name="OUTPUTDPI" val="600"/>
  <p:tag name="LATEXADDIN" val="\documentclass{article}&#10;\input{preamble}&#10;\begin{document}&#10;&#10;\begin{mathpar}&#10;    \inferrule* [Right=HAssign]&#10;    {&#10;        ~&#10;    }&#10;    {&#10;        \thoare {} {\phi[e/x]} {\sVarAssign{$x$}{$e$}} {\phi}&#10;    }&#10;\end{mathpar}&#10;&#10;\end{document}"/>
  <p:tag name="IGUANATEXSIZE" val="20"/>
  <p:tag name="IGUANATEXCURSOR" val="122"/>
  <p:tag name="TRANSPARENCY" val="True"/>
  <p:tag name="FILENAME" val=""/>
  <p:tag name="INPUTTYPE" val="0"/>
  <p:tag name="LATEXENGINEID" val="0"/>
  <p:tag name="TEMPFOLDER" val=".\temp\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9,73756"/>
  <p:tag name="ORIGINALWIDTH" val="639,67"/>
  <p:tag name="OUTPUTDPI" val="600"/>
  <p:tag name="LATEXADDIN" val="\documentclass{article}&#10;\input{preamble}&#10;\begin{document}&#10;&#10;\begin{mathpar}&#10;    \inferrule* [Right=HSkip]&#10;    {&#10;        ~&#10;    }&#10;    {&#10;        \thoare {} {\phi} {\sSkip} {\phi}&#10;    }&#10;\end{mathpar}&#10;&#10;\end{document}"/>
  <p:tag name="IGUANATEXSIZE" val="20"/>
  <p:tag name="IGUANATEXCURSOR" val="157"/>
  <p:tag name="TRANSPARENCY" val="True"/>
  <p:tag name="FILENAME" val=""/>
  <p:tag name="INPUTTYPE" val="0"/>
  <p:tag name="LATEXENGINEID" val="0"/>
  <p:tag name="TEMPFOLDER" val=".\temp\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27,9715"/>
  <p:tag name="ORIGINALWIDTH" val="1208,849"/>
  <p:tag name="OUTPUTDPI" val="600"/>
  <p:tag name="LATEXADDIN" val="\documentclass{article}&#10;\input{preamble}&#10;\begin{document}&#10;&#10;\begin{mathpar}&#10;    \inferrule* [right=HSeq]&#10;    {&#10;        \phiImplies{\phi_{q1}} {\phi_{q2}} \\\\&#10;        \thoare {} {\phi_p} {{s_1}} {\phi_{q1}} \\&#10;        \thoare {} {\phi_{q2}} {{s_2}} {\phi_r}&#10;    }&#10;    {&#10;        \thoare {} {\phi_p} {\sSeq{$s_1$}{$s_2$}} {\phi_r}&#10;    }&#10;\end{mathpar}&#10;&#10;\end{document}"/>
  <p:tag name="IGUANATEXSIZE" val="20"/>
  <p:tag name="IGUANATEXCURSOR" val="333"/>
  <p:tag name="TRANSPARENCY" val="True"/>
  <p:tag name="FILENAME" val=""/>
  <p:tag name="INPUTTYPE" val="0"/>
  <p:tag name="LATEXENGINEID" val="0"/>
  <p:tag name="TEMPFOLDER" val=".\temp\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0,4874"/>
  <p:tag name="ORIGINALWIDTH" val="902,8871"/>
  <p:tag name="OUTPUTDPI" val="600"/>
  <p:tag name="LATEXADDIN" val="\documentclass{article}&#10;\input{preamble}&#10;\begin{document}&#10;&#10;\begin{mathpar}&#10;    \inferrule* [Right=HAssign]&#10;    {&#10;        ~&#10;    }&#10;    {&#10;        \thoare {} {\phi[e/x]} {\sVarAssign{$x$}{$e$}} {\phi}&#10;    }&#10;\end{mathpar}&#10;&#10;\end{document}"/>
  <p:tag name="IGUANATEXSIZE" val="20"/>
  <p:tag name="IGUANATEXCURSOR" val="122"/>
  <p:tag name="TRANSPARENCY" val="True"/>
  <p:tag name="FILENAME" val=""/>
  <p:tag name="INPUTTYPE" val="0"/>
  <p:tag name="LATEXENGINEID" val="0"/>
  <p:tag name="TEMPFOLDER" val=".\temp\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1,4811"/>
  <p:tag name="ORIGINALWIDTH" val="875,8905"/>
  <p:tag name="OUTPUTDPI" val="600"/>
  <p:tag name="LATEXADDIN" val="\documentclass{article}&#10;\input{preamble}&#10;\begin{document}&#10;&#10;\begin{mathpar}&#10;\inferrule* [right=HAssert]&#10;{&#10;    \phiImplies {\phi} {\phi_a}&#10;}&#10;{&#10;    \thoare {} {\phi} {{\sAssert {${\phi_a}$}}} {\phi}&#10;}&#10;\end{mathpar}&#10;&#10;\end{document}"/>
  <p:tag name="IGUANATEXSIZE" val="20"/>
  <p:tag name="IGUANATEXCURSOR" val="154"/>
  <p:tag name="TRANSPARENCY" val="True"/>
  <p:tag name="FILENAME" val=""/>
  <p:tag name="INPUTTYPE" val="0"/>
  <p:tag name="LATEXENGINEID" val="0"/>
  <p:tag name="TEMPFOLDER" val=".\temp\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9,73756"/>
  <p:tag name="ORIGINALWIDTH" val="639,67"/>
  <p:tag name="OUTPUTDPI" val="600"/>
  <p:tag name="LATEXADDIN" val="\documentclass{article}&#10;\input{preamble}&#10;\begin{document}&#10;&#10;\begin{mathpar}&#10;    \inferrule* [Right=HSkip]&#10;    {&#10;        ~&#10;    }&#10;    {&#10;        \thoare {} {\phi} {\sSkip} {\phi}&#10;    }&#10;\end{mathpar}&#10;&#10;\end{document}"/>
  <p:tag name="IGUANATEXSIZE" val="20"/>
  <p:tag name="IGUANATEXCURSOR" val="157"/>
  <p:tag name="TRANSPARENCY" val="True"/>
  <p:tag name="FILENAME" val=""/>
  <p:tag name="INPUTTYPE" val="0"/>
  <p:tag name="LATEXENGINEID" val="0"/>
  <p:tag name="TEMPFOLDER" val=".\temp\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5,9805"/>
  <p:tag name="ORIGINALWIDTH" val="1163,854"/>
  <p:tag name="OUTPUTDPI" val="600"/>
  <p:tag name="LATEXADDIN" val="\documentclass{article}&#10;\input{preamble}&#10;\begin{document}&#10;&#10;\begin{mathpar}&#10;\inferrule* [Right=SsAssign]&#10;{&#10;    \mathcal{N}_{\sigma}(e) = n&#10;}&#10;{&#10;    \sstep{\langle \sigma, \sSeq{\sVarAssign{$x$}{$e$}}{$s$} \rangle} {\langle \sigma[x \mapsto n], s \rangle}&#10;}&#10;\end{mathpar}&#10;&#10;\end{document}"/>
  <p:tag name="IGUANATEXSIZE" val="20"/>
  <p:tag name="IGUANATEXCURSOR" val="96"/>
  <p:tag name="TRANSPARENCY" val="True"/>
  <p:tag name="FILENAME" val=""/>
  <p:tag name="INPUTTYPE" val="0"/>
  <p:tag name="LATEXENGINEID" val="0"/>
  <p:tag name="TEMPFOLDER" val=".\temp\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5,2306"/>
  <p:tag name="ORIGINALWIDTH" val="1062,617"/>
  <p:tag name="OUTPUTDPI" val="600"/>
  <p:tag name="LATEXADDIN" val="\documentclass{article}&#10;\input{preamble}&#10;\begin{document}&#10;&#10;\begin{mathpar}&#10;\inferrule* [Right=SsAssert]&#10;{&#10;    \evalphiGen{\langle \sigma, \sSeq{\sAssert{$\phi_a$}}{$s$} \rangle}{\phi_a}&#10;}&#10;{&#10;    \sstep{\langle \sigma, \sSeq{\sAssert{$\phi_a$}}{$s$} \rangle} {\langle \sigma, s \rangle}&#10;}&#10;\end{mathpar}&#10;&#10;\end{document}"/>
  <p:tag name="IGUANATEXSIZE" val="20"/>
  <p:tag name="IGUANATEXCURSOR" val="102"/>
  <p:tag name="TRANSPARENCY" val="True"/>
  <p:tag name="FILENAME" val=""/>
  <p:tag name="INPUTTYPE" val="0"/>
  <p:tag name="LATEXENGINEID" val="0"/>
  <p:tag name="TEMPFOLDER" val=".\temp\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49,7188"/>
  <p:tag name="ORIGINALWIDTH" val="1169,104"/>
  <p:tag name="OUTPUTDPI" val="600"/>
  <p:tag name="LATEXADDIN" val="\documentclass{article}&#10;\input{preamble}&#10;\begin{document}&#10;&#10;\begin{gather*}&#10;\langle [x \mapsto 6, y \mapsto 3], \sSeq{\sVarAssign{x}{y}}{\sAssert{\phiEq{x}{3}}} \rangle\\&#10;\longrightarrow^{*}\\&#10;\langle [x \mapsto 3, y \mapsto 3], {\sSkip} \rangle\\&#10;\end{gather*}&#10;&#10;\end{document}"/>
  <p:tag name="IGUANATEXSIZE" val="22"/>
  <p:tag name="IGUANATEXCURSOR" val="188"/>
  <p:tag name="TRANSPARENCY" val="True"/>
  <p:tag name="FILENAME" val=""/>
  <p:tag name="INPUTTYPE" val="0"/>
  <p:tag name="LATEXENGINEID" val="0"/>
  <p:tag name="TEMPFOLDER" val=".\temp\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79,715"/>
  <p:tag name="ORIGINALWIDTH" val="1169,104"/>
  <p:tag name="OUTPUTDPI" val="600"/>
  <p:tag name="LATEXADDIN" val="\documentclass{article}&#10;\input{preamble}&#10;\begin{document}&#10;&#10;\begin{gather*}&#10;\langle [x \mapsto 6, y \mapsto 3], \sSeq{\sVarAssign{x}{y}}{\sAssert{\phiEq{x}{3}}} \rangle\\&#10;\overset{\sSeq{\sVarAssign{x}{y}}{\sAssert{\phiEq{x}{3}}}}{\longrightarrow}\\&#10;\langle [x \mapsto 3, y \mapsto 3], {\sSkip} \rangle\\&#10;\end{gather*}&#10;&#10;&#10;&#10;\end{document}"/>
  <p:tag name="IGUANATEXSIZE" val="22"/>
  <p:tag name="IGUANATEXCURSOR" val="227"/>
  <p:tag name="TRANSPARENCY" val="True"/>
  <p:tag name="FILENAME" val=""/>
  <p:tag name="INPUTTYPE" val="0"/>
  <p:tag name="LATEXENGINEID" val="0"/>
  <p:tag name="TEMPFOLDER" val=".\temp\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24221"/>
  <p:tag name="ORIGINALWIDTH" val="396,7004"/>
  <p:tag name="OUTPUTDPI" val="600"/>
  <p:tag name="LATEXADDIN" val="\documentclass{article}&#10;\input{preamble}&#10;\begin{document}&#10;&#10;\begin{align*}&#10;{f(\tau) = \tau \sqcap \Tint}&#10;\end{align*}&#10;&#10;\end{document}"/>
  <p:tag name="IGUANATEXSIZE" val="28"/>
  <p:tag name="IGUANATEXCURSOR" val="102"/>
  <p:tag name="TRANSPARENCY" val="True"/>
  <p:tag name="FILENAME" val=""/>
  <p:tag name="INPUTTYPE" val="0"/>
  <p:tag name="LATEXENGINEID" val="0"/>
  <p:tag name="TEMPFOLDER" val=".\temp\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8,2302"/>
  <p:tag name="ORIGINALWIDTH" val="680,165"/>
  <p:tag name="OUTPUTDPI" val="600"/>
  <p:tag name="LATEXADDIN" val="\documentclass{article}&#10;\input{preamble}&#10;\begin{document}&#10;&#10;\begin{mathpar}&#10;    \inferrule* [Right=Soundness]&#10;    {&#10;        \thoare {} {\phi} {s} {\phi'}&#10;    }&#10;    {&#10;        \tHoare {} {\phi} {s} {\phi'}&#10;    }&#10;\end{mathpar}&#10;&#10;\end{document}"/>
  <p:tag name="IGUANATEXSIZE" val="20"/>
  <p:tag name="IGUANATEXCURSOR" val="107"/>
  <p:tag name="TRANSPARENCY" val="True"/>
  <p:tag name="FILENAME" val=""/>
  <p:tag name="INPUTTYPE" val="0"/>
  <p:tag name="LATEXENGINEID" val="0"/>
  <p:tag name="TEMPFOLDER" val=".\temp\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0,9636"/>
  <p:tag name="ORIGINALWIDTH" val="1005,624"/>
  <p:tag name="OUTPUTDPI" val="600"/>
  <p:tag name="LATEXADDIN" val="\documentclass{article}&#10;\input{preamble}&#10;\begin{document}&#10;&#10;\begin{gather*}&#10;\tHoare{}{\phi}{s}{\phi'}\\&#10;\defiff\\&#10;\forall \pi, \pi'.~&#10;\sstepConsume{s}{\pi}{\pi'}&#10;\wedge&#10;\evalphiGen{\pi}{\phi}&#10;\implies&#10;\evalphiGen{\pi'}{\phi'}&#10;\end{gather*}&#10;&#10;\end{document}"/>
  <p:tag name="IGUANATEXSIZE" val="20"/>
  <p:tag name="IGUANATEXCURSOR" val="223"/>
  <p:tag name="TRANSPARENCY" val="True"/>
  <p:tag name="FILENAME" val=""/>
  <p:tag name="INPUTTYPE" val="0"/>
  <p:tag name="LATEXENGINEID" val="0"/>
  <p:tag name="TEMPFOLDER" val=".\temp\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4,49197"/>
  <p:tag name="ORIGINALWIDTH" val="629,1713"/>
  <p:tag name="OUTPUTDPI" val="600"/>
  <p:tag name="LATEXADDIN" val="\documentclass{article}&#10;\input{preamble}&#10;\begin{document}&#10;&#10;\begin{align*}&#10;\setFormula \subset \setGFormula &#10;\end{align*}&#10;&#10;\end{document}"/>
  <p:tag name="IGUANATEXSIZE" val="20"/>
  <p:tag name="IGUANATEXCURSOR" val="106"/>
  <p:tag name="TRANSPARENCY" val="True"/>
  <p:tag name="FILENAME" val=""/>
  <p:tag name="INPUTTYPE" val="0"/>
  <p:tag name="LATEXENGINEID" val="0"/>
  <p:tag name="TEMPFOLDER" val=".\temp\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4,49197"/>
  <p:tag name="ORIGINALWIDTH" val="379,4526"/>
  <p:tag name="OUTPUTDPI" val="600"/>
  <p:tag name="LATEXADDIN" val="\documentclass{article}&#10;\input{preamble}&#10;\begin{document}&#10;&#10;\begin{align*}&#10;\qm \in \setGFormula &#10;\end{align*}&#10;&#10;\end{document}"/>
  <p:tag name="IGUANATEXSIZE" val="20"/>
  <p:tag name="IGUANATEXCURSOR" val="81"/>
  <p:tag name="TRANSPARENCY" val="True"/>
  <p:tag name="FILENAME" val=""/>
  <p:tag name="INPUTTYPE" val="0"/>
  <p:tag name="LATEXENGINEID" val="0"/>
  <p:tag name="TEMPFOLDER" val=".\temp\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317,9602"/>
  <p:tag name="OUTPUTDPI" val="600"/>
  <p:tag name="LATEXADDIN" val="\documentclass{article}&#10;\input{preamble}&#10;\begin{document}&#10;&#10;\begin{align*}&#10;\grad{\phi} ~::=~ \phi ~|~ \qm&#10;\end{align*}&#10;&#10;\end{document}"/>
  <p:tag name="IGUANATEXSIZE" val="28"/>
  <p:tag name="IGUANATEXCURSOR" val="97"/>
  <p:tag name="TRANSPARENCY" val="True"/>
  <p:tag name="FILENAME" val=""/>
  <p:tag name="INPUTTYPE" val="0"/>
  <p:tag name="LATEXENGINEID" val="0"/>
  <p:tag name="TEMPFOLDER" val=".\temp\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7,74276"/>
  <p:tag name="ORIGINALWIDTH" val="611,1736"/>
  <p:tag name="OUTPUTDPI" val="600"/>
  <p:tag name="LATEXADDIN" val="\documentclass{article}&#10;\input{preamble}&#10;\begin{document}&#10;&#10;\begin{align*}&#10;\phiAnd{\phiEq{x}{3}}{\phiEq{y}{...}}&#10;\end{align*}&#10;&#10;\end{document}"/>
  <p:tag name="IGUANATEXSIZE" val="20"/>
  <p:tag name="IGUANATEXCURSOR" val="109"/>
  <p:tag name="TRANSPARENCY" val="True"/>
  <p:tag name="FILENAME" val=""/>
  <p:tag name="INPUTTYPE" val="0"/>
  <p:tag name="LATEXENGINEID" val="0"/>
  <p:tag name="TEMPFOLDER" val=".\temp\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9,49378"/>
  <p:tag name="ORIGINALWIDTH" val="355,4556"/>
  <p:tag name="OUTPUTDPI" val="600"/>
  <p:tag name="LATEXADDIN" val="\documentclass{article}&#10;\input{preamble}&#10;\begin{document}&#10;&#10;\begin{align*}&#10;\withqmGen{\phiEq{x}{3}}&#10;\end{align*}&#10;&#10;\end{document}"/>
  <p:tag name="IGUANATEXSIZE" val="20"/>
  <p:tag name="IGUANATEXCURSOR" val="98"/>
  <p:tag name="TRANSPARENCY" val="True"/>
  <p:tag name="FILENAME" val=""/>
  <p:tag name="INPUTTYPE" val="0"/>
  <p:tag name="LATEXENGINEID" val="0"/>
  <p:tag name="TEMPFOLDER" val=".\temp\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5,2269"/>
  <p:tag name="ORIGINALWIDTH" val="621,6723"/>
  <p:tag name="OUTPUTDPI" val="600"/>
  <p:tag name="LATEXADDIN" val="\documentclass{article}&#10;\input{preamble}&#10;\begin{document}&#10;&#10;\begin{align*}&#10;&amp;\grad{\phi} ~::=~ \phi ~|~ \withqmGen{\phi}\\&#10;&amp;\text{where ~~} \qm \defeq \withqmGen{\phiTrue}&#10;\end{align*}&#10;&#10;\end{document}"/>
  <p:tag name="IGUANATEXSIZE" val="28"/>
  <p:tag name="IGUANATEXCURSOR" val="136"/>
  <p:tag name="TRANSPARENCY" val="True"/>
  <p:tag name="FILENAME" val=""/>
  <p:tag name="INPUTTYPE" val="0"/>
  <p:tag name="LATEXENGINEID" val="0"/>
  <p:tag name="TEMPFOLDER" val=".\temp\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48,9689"/>
  <p:tag name="ORIGINALWIDTH" val="684,6644"/>
  <p:tag name="OUTPUTDPI" val="600"/>
  <p:tag name="LATEXADDIN" val="\documentclass{article}&#10;\input{preamble}&#10;\begin{document}&#10;&#10;\begin{alignat*}{3}&#10;&amp;\gamma(\phi) ~&amp;&amp;= \{~ \phi ~\} &amp; ~\\&#10;&amp;\gamma(\qm)  ~&amp;&amp;= \setFormulaA &amp; \\&#10;&amp;             ~&amp;&amp;= \{~ \phi ~|~ \exists \pi.~ \evalphiGen{\pi}{\phi} ~\} &amp;&#10;\end{alignat*}&#10;&#10;\end{document}"/>
  <p:tag name="IGUANATEXSIZE" val="28"/>
  <p:tag name="IGUANATEXCURSOR" val="228"/>
  <p:tag name="TRANSPARENCY" val="True"/>
  <p:tag name="FILENAME" val=""/>
  <p:tag name="INPUTTYPE" val="0"/>
  <p:tag name="LATEXENGINEID" val="0"/>
  <p:tag name="TEMPFOLDER" val=".\temp\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0,49118"/>
  <p:tag name="ORIGINALWIDTH" val="392,201"/>
  <p:tag name="OUTPUTDPI" val="600"/>
  <p:tag name="LATEXADDIN" val="\documentclass{article}&#10;\input{preamble}&#10;\begin{document}&#10;&#10;\begin{align*}&#10;\setStmt \subseteq \setGStmt&#10;\end{align*}&#10;&#10;\end{document}"/>
  <p:tag name="IGUANATEXSIZE" val="20"/>
  <p:tag name="IGUANATEXCURSOR" val="92"/>
  <p:tag name="TRANSPARENCY" val="True"/>
  <p:tag name="FILENAME" val=""/>
  <p:tag name="INPUTTYPE" val="0"/>
  <p:tag name="LATEXENGINEID" val="0"/>
  <p:tag name="TEMPFOLDER" val=".\temp\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99213"/>
  <p:tag name="ORIGINALWIDTH" val="1059,618"/>
  <p:tag name="OUTPUTDPI" val="600"/>
  <p:tag name="LATEXADDIN" val="\documentclass{article}&#10;\input{preamble}&#10;\usepackage{xcolor}&#10;\begin{document}&#10;\color{gray}&#10;\predicate{typeof}(\ttt{if &lt;bool&gt; then &lt;$\tau$&gt; else 42})&#10;&#10;\end{document}"/>
  <p:tag name="IGUANATEXSIZE" val="28"/>
  <p:tag name="IGUANATEXCURSOR" val="146"/>
  <p:tag name="TRANSPARENCY" val="True"/>
  <p:tag name="FILENAME" val=""/>
  <p:tag name="INPUTTYPE" val="0"/>
  <p:tag name="LATEXENGINEID" val="0"/>
  <p:tag name="TEMPFOLDER" val=".\temp\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24221"/>
  <p:tag name="ORIGINALWIDTH" val="1073,116"/>
  <p:tag name="OUTPUTDPI" val="600"/>
  <p:tag name="LATEXADDIN" val="\documentclass{article}&#10;\input{preamble}&#10;\begin{document}&#10;&#10;\begin{align*}&#10;&amp;s \,~~::=~~ &#10;\sVarAssign {$x$} {$e$} ~~|~~ &#10;\sAssert {$\phi$} ~~|~~ &#10;\sSeq {$s_1$} {$s_2$}\\&#10;\end{align*}&#10;&#10;\end{document}"/>
  <p:tag name="IGUANATEXSIZE" val="22"/>
  <p:tag name="IGUANATEXCURSOR" val="167"/>
  <p:tag name="TRANSPARENCY" val="True"/>
  <p:tag name="FILENAME" val=""/>
  <p:tag name="INPUTTYPE" val="0"/>
  <p:tag name="LATEXENGINEID" val="0"/>
  <p:tag name="TEMPFOLDER" val=".\temp\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1075,366"/>
  <p:tag name="OUTPUTDPI" val="600"/>
  <p:tag name="LATEXADDIN" val="\documentclass{article}&#10;\input{preamble}&#10;\begin{document}&#10;&#10;\begin{align*}&#10;&amp;\grad{s} \,~~::=~~ &#10;\sVarAssign {$x$} {$e$} ~~|~~ &#10;\sAssert {$\grad{\phi}$} ~~|~~ &#10;\sSeq {$\grad{s_1}$} {$\grad{s_2}$}\\&#10;\end{align*}&#10;&#10;\end{document}"/>
  <p:tag name="IGUANATEXSIZE" val="22"/>
  <p:tag name="IGUANATEXCURSOR" val="191"/>
  <p:tag name="TRANSPARENCY" val="False"/>
  <p:tag name="FILENAME" val=""/>
  <p:tag name="INPUTTYPE" val="0"/>
  <p:tag name="LATEXENGINEID" val="0"/>
  <p:tag name="TEMPFOLDER" val=".\temp\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63,2171"/>
  <p:tag name="ORIGINALWIDTH" val="1091,114"/>
  <p:tag name="OUTPUTDPI" val="600"/>
  <p:tag name="LATEXADDIN" val="\documentclass{article}&#10;\input{preamble}&#10;\begin{document}&#10;&#10;\begin{align*}&#10;&amp; \gamma : \setGStmt \rightarrow \PP^{\setStmt}\\&#10;&amp; \gamma(\sAssert {$\grad{\phi}$}) = \{~ \sAssert {$\phi$} ~|~ \phi \in \gamma(\grad{\phi}) ~\}\\&#10;&amp; ...&#10;\end{align*}&#10;&#10;\end{document}"/>
  <p:tag name="IGUANATEXSIZE" val="20"/>
  <p:tag name="IGUANATEXCURSOR" val="227"/>
  <p:tag name="TRANSPARENCY" val="True"/>
  <p:tag name="FILENAME" val=""/>
  <p:tag name="INPUTTYPE" val="0"/>
  <p:tag name="LATEXENGINEID" val="0"/>
  <p:tag name="TEMPFOLDER" val=".\temp\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45,9692"/>
  <p:tag name="ORIGINALWIDTH" val="452,9434"/>
  <p:tag name="OUTPUTDPI" val="600"/>
  <p:tag name="LATEXADDIN" val="\documentclass{article}&#10;\input{preamble}&#10;\begin{document}&#10;&#10;\begin{gather*}&#10;\setProgramState\\ \subseteq\\ \setGProgramState &#10;\end{gather*}&#10;&#10;\end{document}"/>
  <p:tag name="IGUANATEXSIZE" val="20"/>
  <p:tag name="IGUANATEXCURSOR" val="105"/>
  <p:tag name="TRANSPARENCY" val="True"/>
  <p:tag name="FILENAME" val=""/>
  <p:tag name="INPUTTYPE" val="0"/>
  <p:tag name="LATEXENGINEID" val="0"/>
  <p:tag name="TEMPFOLDER" val=".\temp\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24221"/>
  <p:tag name="ORIGINALWIDTH" val="1106,862"/>
  <p:tag name="OUTPUTDPI" val="600"/>
  <p:tag name="LATEXADDIN" val="\documentclass{article}&#10;\input{preamble}&#10;\begin{document}&#10;&#10;\begin{align*}&#10;\setProgramState = (\setVar \rightharpoonup \setNatZ) \times \setStmt&#10;\end{align*}&#10;&#10;\end{document}"/>
  <p:tag name="IGUANATEXSIZE" val="22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1106,112"/>
  <p:tag name="OUTPUTDPI" val="600"/>
  <p:tag name="LATEXADDIN" val="\documentclass{article}&#10;\input{preamble}&#10;\begin{document}&#10;&#10;\begin{align*}&#10;\setGProgramState = (\setVar \rightharpoonup \setNatZ) \times \setGStmt&#10;\end{align*}&#10;&#10;\end{document}"/>
  <p:tag name="IGUANATEXSIZE" val="22"/>
  <p:tag name="IGUANATEXCURSOR" val="79"/>
  <p:tag name="TRANSPARENCY" val="True"/>
  <p:tag name="FILENAME" val=""/>
  <p:tag name="INPUTTYPE" val="0"/>
  <p:tag name="LATEXENGINEID" val="0"/>
  <p:tag name="TEMPFOLDER" val=".\temp\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99213"/>
  <p:tag name="ORIGINALWIDTH" val="589,4263"/>
  <p:tag name="OUTPUTDPI" val="600"/>
  <p:tag name="LATEXADDIN" val="\documentclass{article}&#10;\input{preamble}&#10;\begin{document}&#10;&#10;\begin{align*}&#10;\gamma(\langle \sigma, \grad{s} \rangle) = \{\sigma\} \times \gamma(\grad{s})&#10;\end{align*}&#10;&#10;\end{document}"/>
  <p:tag name="IGUANATEXSIZE" val="22"/>
  <p:tag name="IGUANATEXCURSOR" val="149"/>
  <p:tag name="TRANSPARENCY" val="True"/>
  <p:tag name="FILENAME" val=""/>
  <p:tag name="INPUTTYPE" val="0"/>
  <p:tag name="LATEXENGINEID" val="0"/>
  <p:tag name="TEMPFOLDER" val=".\temp\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7,49158"/>
  <p:tag name="ORIGINALWIDTH" val="65,24181"/>
  <p:tag name="OUTPUTDPI" val="600"/>
  <p:tag name="LATEXADDIN" val="\documentclass{article}&#10;\input{preamble}&#10;\begin{document}&#10;&#10;\begin{align*}&#10;\overline{\phi_1}&#10;\end{align*}&#10;&#10;\end{document}"/>
  <p:tag name="IGUANATEXSIZE" val="28"/>
  <p:tag name="IGUANATEXCURSOR" val="88"/>
  <p:tag name="TRANSPARENCY" val="True"/>
  <p:tag name="FILENAME" val=""/>
  <p:tag name="INPUTTYPE" val="0"/>
  <p:tag name="LATEXENGINEID" val="0"/>
  <p:tag name="TEMPFOLDER" val=".\temp\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62,24221"/>
  <p:tag name="OUTPUTDPI" val="600"/>
  <p:tag name="LATEXADDIN" val="\documentclass{article}&#10;\input{preamble}&#10;\begin{document}&#10;&#10;\begin{align*}&#10;\grad{\phi_1}&#10;\end{align*}&#10;&#10;\end{document}"/>
  <p:tag name="IGUANATEXSIZE" val="28"/>
  <p:tag name="IGUANATEXCURSOR" val="84"/>
  <p:tag name="TRANSPARENCY" val="True"/>
  <p:tag name="FILENAME" val=""/>
  <p:tag name="INPUTTYPE" val="0"/>
  <p:tag name="LATEXENGINEID" val="0"/>
  <p:tag name="TEMPFOLDER" val=".\temp\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62,24221"/>
  <p:tag name="OUTPUTDPI" val="600"/>
  <p:tag name="LATEXADDIN" val="\documentclass{article}&#10;\input{preamble}&#10;\begin{document}&#10;&#10;\begin{align*}&#10;\grad{\phi_2}&#10;\end{align*}&#10;&#10;\end{document}"/>
  <p:tag name="IGUANATEXSIZE" val="28"/>
  <p:tag name="IGUANATEXCURSOR" val="84"/>
  <p:tag name="TRANSPARENCY" val="True"/>
  <p:tag name="FILENAME" val=""/>
  <p:tag name="INPUTTYPE" val="0"/>
  <p:tag name="LATEXENGINEID" val="0"/>
  <p:tag name="TEMPFOLDER" val=".\temp\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3,99323"/>
  <p:tag name="ORIGINALWIDTH" val="46,49417"/>
  <p:tag name="OUTPUTDPI" val="600"/>
  <p:tag name="LATEXADDIN" val="\documentclass{article}&#10;\input{preamble}&#10;\begin{document}&#10;&#10;\begin{align*}&#10;\grad{\tau_1}&#10;\end{align*}&#10;&#10;\end{document}"/>
  <p:tag name="IGUANATEXSIZE" val="28"/>
  <p:tag name="IGUANATEXCURSOR" val="86"/>
  <p:tag name="TRANSPARENCY" val="True"/>
  <p:tag name="FILENAME" val=""/>
  <p:tag name="INPUTTYPE" val="0"/>
  <p:tag name="LATEXENGINEID" val="0"/>
  <p:tag name="TEMPFOLDER" val=".\temp\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1,99472"/>
  <p:tag name="ORIGINALWIDTH" val="33,74575"/>
  <p:tag name="OUTPUTDPI" val="600"/>
  <p:tag name="LATEXADDIN" val="\documentclass{article}&#10;\input{preamble}&#10;\begin{document}&#10;&#10;\begin{align*}&#10;\gamma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1,99472"/>
  <p:tag name="ORIGINALWIDTH" val="33,74575"/>
  <p:tag name="OUTPUTDPI" val="600"/>
  <p:tag name="LATEXADDIN" val="\documentclass{article}&#10;\input{preamble}&#10;\begin{document}&#10;&#10;\begin{align*}&#10;\gamma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8,74016"/>
  <p:tag name="ORIGINALWIDTH" val="226,4716"/>
  <p:tag name="OUTPUTDPI" val="600"/>
  <p:tag name="LATEXADDIN" val="\documentclass{article}&#10;\input{preamble}&#10;\begin{document}&#10;&#10;\begin{align*}&#10;\overline{\phi_2} \subseteq \overline{\phi_2}'&#10;\end{align*}&#10;&#10;\end{document}"/>
  <p:tag name="IGUANATEXSIZE" val="28"/>
  <p:tag name="IGUANATEXCURSOR" val="116"/>
  <p:tag name="TRANSPARENCY" val="True"/>
  <p:tag name="FILENAME" val=""/>
  <p:tag name="INPUTTYPE" val="0"/>
  <p:tag name="LATEXENGINEID" val="0"/>
  <p:tag name="TEMPFOLDER" val=".\temp\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6,74165"/>
  <p:tag name="ORIGINALWIDTH" val="37,49528"/>
  <p:tag name="OUTPUTDPI" val="600"/>
  <p:tag name="LATEXADDIN" val="\documentclass{article}&#10;\input{preamble}&#10;\begin{document}&#10;&#10;\begin{align*}&#10;\overline{f}&#10;\end{align*}&#10;&#10;\end{document}"/>
  <p:tag name="IGUANATEXSIZE" val="28"/>
  <p:tag name="IGUANATEXCURSOR" val="86"/>
  <p:tag name="TRANSPARENCY" val="True"/>
  <p:tag name="FILENAME" val=""/>
  <p:tag name="INPUTTYPE" val="0"/>
  <p:tag name="LATEXENGINEID" val="0"/>
  <p:tag name="TEMPFOLDER" val=".\temp\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4,24071"/>
  <p:tag name="ORIGINALWIDTH" val="43,49457"/>
  <p:tag name="OUTPUTDPI" val="600"/>
  <p:tag name="LATEXADDIN" val="\documentclass{article}&#10;\input{preamble}&#10;\begin{document}&#10;&#10;\begin{align*}&#10;\grad{f}&#10;\end{align*}&#10;&#10;\end{document}"/>
  <p:tag name="IGUANATEXSIZE" val="28"/>
  <p:tag name="IGUANATEXCURSOR" val="79"/>
  <p:tag name="TRANSPARENCY" val="True"/>
  <p:tag name="FILENAME" val=""/>
  <p:tag name="INPUTTYPE" val="0"/>
  <p:tag name="LATEXENGINEID" val="0"/>
  <p:tag name="TEMPFOLDER" val=".\temp\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6,49417"/>
  <p:tag name="ORIGINALWIDTH" val="63,74205"/>
  <p:tag name="OUTPUTDPI" val="600"/>
  <p:tag name="LATEXADDIN" val="\documentclass{article}&#10;\input{preamble}&#10;\begin{document}&#10;&#10;\begin{align*}&#10;\overline{\pi_1}&#10;\end{align*}&#10;&#10;\end{document}"/>
  <p:tag name="IGUANATEXSIZE" val="28"/>
  <p:tag name="IGUANATEXCURSOR" val="86"/>
  <p:tag name="TRANSPARENCY" val="True"/>
  <p:tag name="FILENAME" val=""/>
  <p:tag name="INPUTTYPE" val="0"/>
  <p:tag name="LATEXENGINEID" val="0"/>
  <p:tag name="TEMPFOLDER" val=".\temp\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6,24299"/>
  <p:tag name="ORIGINALWIDTH" val="62,24221"/>
  <p:tag name="OUTPUTDPI" val="600"/>
  <p:tag name="LATEXADDIN" val="\documentclass{article}&#10;\input{preamble}&#10;\begin{document}&#10;&#10;\begin{align*}&#10;\grad{\pi_1}&#10;\end{align*}&#10;&#10;\end{document}"/>
  <p:tag name="IGUANATEXSIZE" val="28"/>
  <p:tag name="IGUANATEXCURSOR" val="82"/>
  <p:tag name="TRANSPARENCY" val="True"/>
  <p:tag name="FILENAME" val=""/>
  <p:tag name="INPUTTYPE" val="0"/>
  <p:tag name="LATEXENGINEID" val="0"/>
  <p:tag name="TEMPFOLDER" val=".\temp\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6,24299"/>
  <p:tag name="ORIGINALWIDTH" val="62,24221"/>
  <p:tag name="OUTPUTDPI" val="600"/>
  <p:tag name="LATEXADDIN" val="\documentclass{article}&#10;\input{preamble}&#10;\begin{document}&#10;&#10;\begin{align*}&#10;\grad{\pi_2}&#10;\end{align*}&#10;&#10;\end{document}"/>
  <p:tag name="IGUANATEXSIZE" val="28"/>
  <p:tag name="IGUANATEXCURSOR" val="82"/>
  <p:tag name="TRANSPARENCY" val="True"/>
  <p:tag name="FILENAME" val=""/>
  <p:tag name="INPUTTYPE" val="0"/>
  <p:tag name="LATEXENGINEID" val="0"/>
  <p:tag name="TEMPFOLDER" val=".\temp\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1,99472"/>
  <p:tag name="ORIGINALWIDTH" val="33,74575"/>
  <p:tag name="OUTPUTDPI" val="600"/>
  <p:tag name="LATEXADDIN" val="\documentclass{article}&#10;\input{preamble}&#10;\begin{document}&#10;&#10;\begin{align*}&#10;\gamma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1,99472"/>
  <p:tag name="ORIGINALWIDTH" val="33,74575"/>
  <p:tag name="OUTPUTDPI" val="600"/>
  <p:tag name="LATEXADDIN" val="\documentclass{article}&#10;\input{preamble}&#10;\begin{document}&#10;&#10;\begin{align*}&#10;\gamma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3,99323"/>
  <p:tag name="ORIGINALWIDTH" val="47,99401"/>
  <p:tag name="OUTPUTDPI" val="600"/>
  <p:tag name="LATEXADDIN" val="\documentclass{article}&#10;\input{preamble}&#10;\begin{document}&#10;&#10;\begin{align*}&#10;\grad{\tau_2}&#10;\end{align*}&#10;&#10;\end{document}"/>
  <p:tag name="IGUANATEXSIZE" val="28"/>
  <p:tag name="IGUANATEXCURSOR" val="84"/>
  <p:tag name="TRANSPARENCY" val="True"/>
  <p:tag name="FILENAME" val=""/>
  <p:tag name="INPUTTYPE" val="0"/>
  <p:tag name="LATEXENGINEID" val="0"/>
  <p:tag name="TEMPFOLDER" val=".\temp\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,2426"/>
  <p:tag name="ORIGINALWIDTH" val="223,472"/>
  <p:tag name="OUTPUTDPI" val="600"/>
  <p:tag name="LATEXADDIN" val="\documentclass{article}&#10;\input{preamble}&#10;\begin{document}&#10;&#10;\begin{align*}&#10;\overline{\pi_2} \subseteq \overline{\pi_2}'&#10;\end{align*}&#10;&#10;\end{document}"/>
  <p:tag name="IGUANATEXSIZE" val="28"/>
  <p:tag name="IGUANATEXCURSOR" val="113"/>
  <p:tag name="TRANSPARENCY" val="True"/>
  <p:tag name="FILENAME" val=""/>
  <p:tag name="INPUTTYPE" val="0"/>
  <p:tag name="LATEXENGINEID" val="0"/>
  <p:tag name="TEMPFOLDER" val=".\temp\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4,49567"/>
  <p:tag name="ORIGINALWIDTH" val="100,4874"/>
  <p:tag name="OUTPUTDPI" val="600"/>
  <p:tag name="LATEXADDIN" val="\documentclass{article}&#10;\input{preamble}&#10;\begin{document}&#10;&#10;\begin{align*}&#10;\overline{\longrightarrow}&#10;\end{align*}&#10;&#10;\end{document}"/>
  <p:tag name="IGUANATEXSIZE" val="28"/>
  <p:tag name="IGUANATEXCURSOR" val="84"/>
  <p:tag name="TRANSPARENCY" val="True"/>
  <p:tag name="FILENAME" val=""/>
  <p:tag name="INPUTTYPE" val="0"/>
  <p:tag name="LATEXENGINEID" val="0"/>
  <p:tag name="TEMPFOLDER" val=".\temp\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7,99401"/>
  <p:tag name="ORIGINALWIDTH" val="92,98835"/>
  <p:tag name="OUTPUTDPI" val="600"/>
  <p:tag name="LATEXADDIN" val="\documentclass{article}&#10;\input{preamble}&#10;\begin{document}&#10;&#10;\begin{align*}&#10;\grad{\longrightarrow}&#10;\end{align*}&#10;&#10;\end{document}"/>
  <p:tag name="IGUANATEXSIZE" val="28"/>
  <p:tag name="IGUANATEXCURSOR" val="95"/>
  <p:tag name="TRANSPARENCY" val="True"/>
  <p:tag name="FILENAME" val=""/>
  <p:tag name="INPUTTYPE" val="0"/>
  <p:tag name="LATEXENGINEID" val="0"/>
  <p:tag name="TEMPFOLDER" val=".\temp\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5,2306"/>
  <p:tag name="ORIGINALWIDTH" val="1070,116"/>
  <p:tag name="OUTPUTDPI" val="600"/>
  <p:tag name="LATEXADDIN" val="\documentclass{article}&#10;\input{preamble}&#10;\begin{document}&#10;&#10;\begin{mathpar}&#10;\inferrule* [Right=SsAssert]&#10;{&#10;    \evalphiGen{\langle \sigma, {\sAssert{$\phi_a$}} \rangle}{\phi_a}&#10;}&#10;{&#10;    \sstep{\langle \sigma, {\sAssert{$\phi_a$}} \rangle} {\langle \sigma, \sSkip \rangle}&#10;}&#10;\end{mathpar}&#10;&#10;\end{document}"/>
  <p:tag name="IGUANATEXSIZE" val="20"/>
  <p:tag name="IGUANATEXCURSOR" val="138"/>
  <p:tag name="TRANSPARENCY" val="True"/>
  <p:tag name="FILENAME" val=""/>
  <p:tag name="INPUTTYPE" val="0"/>
  <p:tag name="LATEXENGINEID" val="0"/>
  <p:tag name="TEMPFOLDER" val=".\temp\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5,2306"/>
  <p:tag name="ORIGINALWIDTH" val="1098,613"/>
  <p:tag name="OUTPUTDPI" val="600"/>
  <p:tag name="LATEXADDIN" val="\documentclass{article}&#10;\input{preamble}&#10;\begin{document}&#10;&#10;\begin{mathpar}&#10;\inferrule* [Right=\gradT SsAssert1]&#10;{&#10;    \evalphiGen{\langle \sigma, {\sAssert{$\phi_a$}} \rangle}{\phi_a}&#10;}&#10;{&#10;    \gsstep{\langle \sigma, {\sAssert{$\phi_a$}} \rangle} {\langle \sigma, \sSkip \rangle}&#10;}&#10;\end{mathpar}&#10;&#10;\end{document}"/>
  <p:tag name="IGUANATEXSIZE" val="20"/>
  <p:tag name="IGUANATEXCURSOR" val="269"/>
  <p:tag name="TRANSPARENCY" val="True"/>
  <p:tag name="FILENAME" val=""/>
  <p:tag name="INPUTTYPE" val="0"/>
  <p:tag name="LATEXENGINEID" val="0"/>
  <p:tag name="TEMPFOLDER" val=".\temp\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6,2354"/>
  <p:tag name="ORIGINALWIDTH" val="1066,367"/>
  <p:tag name="OUTPUTDPI" val="600"/>
  <p:tag name="LATEXADDIN" val="\documentclass{article}&#10;\input{preamble}&#10;\begin{document}&#10;&#10;\begin{mathpar}&#10;\inferrule* [Right=\gradT SsAssert2]&#10;{&#10;    ~&#10;}&#10;{&#10;    \gsstep{\langle \sigma, {\sAssert{$\qm$}} \rangle} {\langle \sigma, \sSkip \rangle}&#10;}&#10;\end{mathpar}&#10;&#10;\end{document}"/>
  <p:tag name="IGUANATEXSIZE" val="20"/>
  <p:tag name="IGUANATEXCURSOR" val="202"/>
  <p:tag name="TRANSPARENCY" val="True"/>
  <p:tag name="FILENAME" val=""/>
  <p:tag name="INPUTTYPE" val="0"/>
  <p:tag name="LATEXENGINEID" val="0"/>
  <p:tag name="TEMPFOLDER" val=".\temp\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99213"/>
  <p:tag name="ORIGINALWIDTH" val="502,4372"/>
  <p:tag name="OUTPUTDPI" val="600"/>
  <p:tag name="LATEXADDIN" val="\documentclass{article}&#10;\input{preamble}&#10;\begin{document}&#10;&#10;\begin{align*}&#10;\{~ \langle \sigma, \sAssert{$\phi_a$} \rangle ~\}&#10;\end{align*}&#10;&#10;\end{document}"/>
  <p:tag name="IGUANATEXSIZE" val="18"/>
  <p:tag name="IGUANATEXCURSOR" val="120"/>
  <p:tag name="TRANSPARENCY" val="True"/>
  <p:tag name="FILENAME" val=""/>
  <p:tag name="INPUTTYPE" val="0"/>
  <p:tag name="LATEXENGINEID" val="0"/>
  <p:tag name="TEMPFOLDER" val=".\temp\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1,99472"/>
  <p:tag name="ORIGINALWIDTH" val="33,74575"/>
  <p:tag name="OUTPUTDPI" val="600"/>
  <p:tag name="LATEXADDIN" val="\documentclass{article}&#10;\input{preamble}&#10;\begin{document}&#10;&#10;\begin{align*}&#10;\gamma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1,99472"/>
  <p:tag name="ORIGINALWIDTH" val="33,74575"/>
  <p:tag name="OUTPUTDPI" val="600"/>
  <p:tag name="LATEXADDIN" val="\documentclass{article}&#10;\input{preamble}&#10;\begin{document}&#10;&#10;\begin{align*}&#10;\gamma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4,49567"/>
  <p:tag name="ORIGINALWIDTH" val="100,4874"/>
  <p:tag name="OUTPUTDPI" val="600"/>
  <p:tag name="LATEXADDIN" val="\documentclass{article}&#10;\input{preamble}&#10;\begin{document}&#10;&#10;\begin{align*}&#10;\overline{\longrightarrow}&#10;\end{align*}&#10;&#10;\end{document}"/>
  <p:tag name="IGUANATEXSIZE" val="28"/>
  <p:tag name="IGUANATEXCURSOR" val="84"/>
  <p:tag name="TRANSPARENCY" val="True"/>
  <p:tag name="FILENAME" val=""/>
  <p:tag name="INPUTTYPE" val="0"/>
  <p:tag name="LATEXENGINEID" val="0"/>
  <p:tag name="TEMPFOLDER" val=".\temp\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4,24071"/>
  <p:tag name="ORIGINALWIDTH" val="43,49457"/>
  <p:tag name="OUTPUTDPI" val="600"/>
  <p:tag name="LATEXADDIN" val="\documentclass{article}&#10;\input{preamble}&#10;\begin{document}&#10;&#10;\begin{align*}&#10;\grad{f}&#10;\end{align*}&#10;&#10;\end{document}"/>
  <p:tag name="IGUANATEXSIZE" val="28"/>
  <p:tag name="IGUANATEXCURSOR" val="79"/>
  <p:tag name="TRANSPARENCY" val="True"/>
  <p:tag name="FILENAME" val=""/>
  <p:tag name="INPUTTYPE" val="0"/>
  <p:tag name="LATEXENGINEID" val="0"/>
  <p:tag name="TEMPFOLDER" val=".\temp\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7,99401"/>
  <p:tag name="ORIGINALWIDTH" val="92,98835"/>
  <p:tag name="OUTPUTDPI" val="600"/>
  <p:tag name="LATEXADDIN" val="\documentclass{article}&#10;\input{preamble}&#10;\begin{document}&#10;&#10;\begin{align*}&#10;\grad{\longrightarrow}&#10;\end{align*}&#10;&#10;\end{document}"/>
  <p:tag name="IGUANATEXSIZE" val="28"/>
  <p:tag name="IGUANATEXCURSOR" val="95"/>
  <p:tag name="TRANSPARENCY" val="True"/>
  <p:tag name="FILENAME" val=""/>
  <p:tag name="INPUTTYPE" val="0"/>
  <p:tag name="LATEXENGINEID" val="0"/>
  <p:tag name="TEMPFOLDER" val=".\temp\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5,2306"/>
  <p:tag name="ORIGINALWIDTH" val="1070,116"/>
  <p:tag name="OUTPUTDPI" val="600"/>
  <p:tag name="LATEXADDIN" val="\documentclass{article}&#10;\input{preamble}&#10;\begin{document}&#10;&#10;\begin{mathpar}&#10;\inferrule* [Right=SsAssert]&#10;{&#10;    \evalphiGen{\langle \sigma, {\sAssert{$\phi_a$}} \rangle}{\phi_a}&#10;}&#10;{&#10;    \sstep{\langle \sigma, {\sAssert{$\phi_a$}} \rangle} {\langle \sigma, \sSkip \rangle}&#10;}&#10;\end{mathpar}&#10;&#10;\end{document}"/>
  <p:tag name="IGUANATEXSIZE" val="20"/>
  <p:tag name="IGUANATEXCURSOR" val="138"/>
  <p:tag name="TRANSPARENCY" val="True"/>
  <p:tag name="FILENAME" val=""/>
  <p:tag name="INPUTTYPE" val="0"/>
  <p:tag name="LATEXENGINEID" val="0"/>
  <p:tag name="TEMPFOLDER" val=".\temp\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5,2306"/>
  <p:tag name="ORIGINALWIDTH" val="1098,613"/>
  <p:tag name="OUTPUTDPI" val="600"/>
  <p:tag name="LATEXADDIN" val="\documentclass{article}&#10;\input{preamble}&#10;\begin{document}&#10;&#10;\begin{mathpar}&#10;\inferrule* [Right=\gradT SsAssert1]&#10;{&#10;    \evalphiGen{\langle \sigma, {\sAssert{$\phi_a$}} \rangle}{\phi_a}&#10;}&#10;{&#10;    \gsstep{\langle \sigma, {\sAssert{$\phi_a$}} \rangle} {\langle \sigma, \sSkip \rangle}&#10;}&#10;\end{mathpar}&#10;&#10;\end{document}"/>
  <p:tag name="IGUANATEXSIZE" val="20"/>
  <p:tag name="IGUANATEXCURSOR" val="269"/>
  <p:tag name="TRANSPARENCY" val="True"/>
  <p:tag name="FILENAME" val=""/>
  <p:tag name="INPUTTYPE" val="0"/>
  <p:tag name="LATEXENGINEID" val="0"/>
  <p:tag name="TEMPFOLDER" val=".\temp\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6,2354"/>
  <p:tag name="ORIGINALWIDTH" val="1066,367"/>
  <p:tag name="OUTPUTDPI" val="600"/>
  <p:tag name="LATEXADDIN" val="\documentclass{article}&#10;\input{preamble}&#10;\begin{document}&#10;&#10;\begin{mathpar}&#10;\inferrule* [Right=\gradT SsAssert2]&#10;{&#10;    ~&#10;}&#10;{&#10;    \gsstep{\langle \sigma, {\sAssert{$\qm$}} \rangle} {\langle \sigma, \sSkip \rangle}&#10;}&#10;\end{mathpar}&#10;&#10;\end{document}"/>
  <p:tag name="IGUANATEXSIZE" val="20"/>
  <p:tag name="IGUANATEXCURSOR" val="202"/>
  <p:tag name="TRANSPARENCY" val="True"/>
  <p:tag name="FILENAME" val=""/>
  <p:tag name="INPUTTYPE" val="0"/>
  <p:tag name="LATEXENGINEID" val="0"/>
  <p:tag name="TEMPFOLDER" val=".\temp\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99213"/>
  <p:tag name="ORIGINALWIDTH" val="393,7008"/>
  <p:tag name="OUTPUTDPI" val="600"/>
  <p:tag name="LATEXADDIN" val="\documentclass{article}&#10;\input{preamble}&#10;\begin{document}&#10;&#10;\begin{align*}&#10;\langle \sigma, \sAssert{$\phi_a$} \rangle&#10;\end{align*}&#10;&#10;\end{document}"/>
  <p:tag name="IGUANATEXSIZE" val="18"/>
  <p:tag name="IGUANATEXCURSOR" val="116"/>
  <p:tag name="TRANSPARENCY" val="True"/>
  <p:tag name="FILENAME" val=""/>
  <p:tag name="INPUTTYPE" val="0"/>
  <p:tag name="LATEXENGINEID" val="0"/>
  <p:tag name="TEMPFOLDER" val=".\temp\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99213"/>
  <p:tag name="ORIGINALWIDTH" val="228,7214"/>
  <p:tag name="OUTPUTDPI" val="600"/>
  <p:tag name="LATEXADDIN" val="\documentclass{article}&#10;\input{preamble}&#10;\begin{document}&#10;&#10;\begin{align*}&#10;\langle \sigma, \sSkip \rangle&#10;\end{align*}&#10;&#10;\end{document}"/>
  <p:tag name="IGUANATEXSIZE" val="18"/>
  <p:tag name="IGUANATEXCURSOR" val="96"/>
  <p:tag name="TRANSPARENCY" val="True"/>
  <p:tag name="FILENAME" val=""/>
  <p:tag name="INPUTTYPE" val="0"/>
  <p:tag name="LATEXENGINEID" val="0"/>
  <p:tag name="TEMPFOLDER" val=".\temp\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99213"/>
  <p:tag name="ORIGINALWIDTH" val="337,4578"/>
  <p:tag name="OUTPUTDPI" val="600"/>
  <p:tag name="LATEXADDIN" val="\documentclass{article}&#10;\input{preamble}&#10;\begin{document}&#10;&#10;\begin{align*}&#10;\{~ \langle \sigma, \sSkip \rangle ~\}&#10;\end{align*}&#10;&#10;\end{document}"/>
  <p:tag name="IGUANATEXSIZE" val="18"/>
  <p:tag name="IGUANATEXCURSOR" val="100"/>
  <p:tag name="TRANSPARENCY" val="True"/>
  <p:tag name="FILENAME" val=""/>
  <p:tag name="INPUTTYPE" val="0"/>
  <p:tag name="LATEXENGINEID" val="0"/>
  <p:tag name="TEMPFOLDER" val=".\temp\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99213"/>
  <p:tag name="ORIGINALWIDTH" val="542,1822"/>
  <p:tag name="OUTPUTDPI" val="600"/>
  <p:tag name="LATEXADDIN" val="\documentclass{article}&#10;\input{preamble}&#10;\begin{document}&#10;&#10;\begin{mathpar}&#10;\evalphiGen{\langle \sigma, {\sAssert{$\phi_a$}} \rangle}{\phi_a}&#10;\end{mathpar}&#10;&#10;\end{document}"/>
  <p:tag name="IGUANATEXSIZE" val="20"/>
  <p:tag name="IGUANATEXCURSOR" val="75"/>
  <p:tag name="TRANSPARENCY" val="True"/>
  <p:tag name="FILENAME" val=""/>
  <p:tag name="INPUTTYPE" val="0"/>
  <p:tag name="LATEXENGINEID" val="0"/>
  <p:tag name="TEMPFOLDER" val=".\temp\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99213"/>
  <p:tag name="ORIGINALWIDTH" val="542,1822"/>
  <p:tag name="OUTPUTDPI" val="600"/>
  <p:tag name="LATEXADDIN" val="\documentclass{article}&#10;\input{preamble}&#10;\begin{document}&#10;&#10;\begin{mathpar}&#10;\evalphiGen{\langle \sigma, {\sAssert{$\phi_a$}} \rangle}{\phi_a}&#10;\end{mathpar}&#10;&#10;\end{document}"/>
  <p:tag name="IGUANATEXSIZE" val="20"/>
  <p:tag name="IGUANATEXCURSOR" val="75"/>
  <p:tag name="TRANSPARENCY" val="True"/>
  <p:tag name="FILENAME" val=""/>
  <p:tag name="INPUTTYPE" val="0"/>
  <p:tag name="LATEXENGINEID" val="0"/>
  <p:tag name="TEMPFOLDER" val=".\temp\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99213"/>
  <p:tag name="ORIGINALWIDTH" val="566,9291"/>
  <p:tag name="OUTPUTDPI" val="600"/>
  <p:tag name="LATEXADDIN" val="\documentclass{article}&#10;\input{preamble}&#10;\begin{document}&#10;&#10;\begin{align*}&#10;\{~ \langle \sigma, \sAssert{$...$} \rangle, ... ~\}&#10;\end{align*}&#10;&#10;\end{document}"/>
  <p:tag name="IGUANATEXSIZE" val="18"/>
  <p:tag name="IGUANATEXCURSOR" val="122"/>
  <p:tag name="TRANSPARENCY" val="True"/>
  <p:tag name="FILENAME" val=""/>
  <p:tag name="INPUTTYPE" val="0"/>
  <p:tag name="LATEXENGINEID" val="0"/>
  <p:tag name="TEMPFOLDER" val=".\temp\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5,2306"/>
  <p:tag name="ORIGINALWIDTH" val="402,6997"/>
  <p:tag name="OUTPUTDPI" val="600"/>
  <p:tag name="LATEXADDIN" val="\documentclass{article}&#10;\input{preamble}&#10;\begin{document}&#10;&#10;\begin{alignat*}{3}&#10;&amp;\gamma(\tau) ~&amp;&amp;= \{~ \tau ~\} &amp; ~\\&#10;&amp;\gamma(\qm)  ~&amp;&amp;= \tset{Types} &amp;&#10;\end{alignat*}&#10;&#10;\end{document}"/>
  <p:tag name="IGUANATEXSIZE" val="28"/>
  <p:tag name="IGUANATEXCURSOR" val="77"/>
  <p:tag name="TRANSPARENCY" val="True"/>
  <p:tag name="FILENAME" val=""/>
  <p:tag name="INPUTTYPE" val="0"/>
  <p:tag name="LATEXENGINEID" val="0"/>
  <p:tag name="TEMPFOLDER" val=".\temp\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1,99472"/>
  <p:tag name="ORIGINALWIDTH" val="33,74575"/>
  <p:tag name="OUTPUTDPI" val="600"/>
  <p:tag name="LATEXADDIN" val="\documentclass{article}&#10;\input{preamble}&#10;\begin{document}&#10;&#10;\begin{align*}&#10;\gamma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1,99472"/>
  <p:tag name="ORIGINALWIDTH" val="33,74575"/>
  <p:tag name="OUTPUTDPI" val="600"/>
  <p:tag name="LATEXADDIN" val="\documentclass{article}&#10;\input{preamble}&#10;\begin{document}&#10;&#10;\begin{align*}&#10;\gamma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4,49567"/>
  <p:tag name="ORIGINALWIDTH" val="100,4874"/>
  <p:tag name="OUTPUTDPI" val="600"/>
  <p:tag name="LATEXADDIN" val="\documentclass{article}&#10;\input{preamble}&#10;\begin{document}&#10;&#10;\begin{align*}&#10;\overline{\longrightarrow}&#10;\end{align*}&#10;&#10;\end{document}"/>
  <p:tag name="IGUANATEXSIZE" val="28"/>
  <p:tag name="IGUANATEXCURSOR" val="84"/>
  <p:tag name="TRANSPARENCY" val="True"/>
  <p:tag name="FILENAME" val=""/>
  <p:tag name="INPUTTYPE" val="0"/>
  <p:tag name="LATEXENGINEID" val="0"/>
  <p:tag name="TEMPFOLDER" val=".\temp\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7,99401"/>
  <p:tag name="ORIGINALWIDTH" val="92,98835"/>
  <p:tag name="OUTPUTDPI" val="600"/>
  <p:tag name="LATEXADDIN" val="\documentclass{article}&#10;\input{preamble}&#10;\begin{document}&#10;&#10;\begin{align*}&#10;\grad{\longrightarrow}&#10;\end{align*}&#10;&#10;\end{document}"/>
  <p:tag name="IGUANATEXSIZE" val="28"/>
  <p:tag name="IGUANATEXCURSOR" val="95"/>
  <p:tag name="TRANSPARENCY" val="True"/>
  <p:tag name="FILENAME" val=""/>
  <p:tag name="INPUTTYPE" val="0"/>
  <p:tag name="LATEXENGINEID" val="0"/>
  <p:tag name="TEMPFOLDER" val=".\temp\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5,2306"/>
  <p:tag name="ORIGINALWIDTH" val="1070,116"/>
  <p:tag name="OUTPUTDPI" val="600"/>
  <p:tag name="LATEXADDIN" val="\documentclass{article}&#10;\input{preamble}&#10;\begin{document}&#10;&#10;\begin{mathpar}&#10;\inferrule* [Right=SsAssert]&#10;{&#10;    \evalphiGen{\langle \sigma, {\sAssert{$\phi_a$}} \rangle}{\phi_a}&#10;}&#10;{&#10;    \sstep{\langle \sigma, {\sAssert{$\phi_a$}} \rangle} {\langle \sigma, \sSkip \rangle}&#10;}&#10;\end{mathpar}&#10;&#10;\end{document}"/>
  <p:tag name="IGUANATEXSIZE" val="20"/>
  <p:tag name="IGUANATEXCURSOR" val="138"/>
  <p:tag name="TRANSPARENCY" val="True"/>
  <p:tag name="FILENAME" val=""/>
  <p:tag name="INPUTTYPE" val="0"/>
  <p:tag name="LATEXENGINEID" val="0"/>
  <p:tag name="TEMPFOLDER" val=".\temp\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5,2306"/>
  <p:tag name="ORIGINALWIDTH" val="1098,613"/>
  <p:tag name="OUTPUTDPI" val="600"/>
  <p:tag name="LATEXADDIN" val="\documentclass{article}&#10;\input{preamble}&#10;\begin{document}&#10;&#10;\begin{mathpar}&#10;\inferrule* [Right=\gradT SsAssert1]&#10;{&#10;    \evalphiGen{\langle \sigma, {\sAssert{$\phi_a$}} \rangle}{\phi_a}&#10;}&#10;{&#10;    \gsstep{\langle \sigma, {\sAssert{$\phi_a$}} \rangle} {\langle \sigma, \sSkip \rangle}&#10;}&#10;\end{mathpar}&#10;&#10;\end{document}"/>
  <p:tag name="IGUANATEXSIZE" val="20"/>
  <p:tag name="IGUANATEXCURSOR" val="269"/>
  <p:tag name="TRANSPARENCY" val="True"/>
  <p:tag name="FILENAME" val=""/>
  <p:tag name="INPUTTYPE" val="0"/>
  <p:tag name="LATEXENGINEID" val="0"/>
  <p:tag name="TEMPFOLDER" val=".\temp\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6,2354"/>
  <p:tag name="ORIGINALWIDTH" val="1066,367"/>
  <p:tag name="OUTPUTDPI" val="600"/>
  <p:tag name="LATEXADDIN" val="\documentclass{article}&#10;\input{preamble}&#10;\begin{document}&#10;&#10;\begin{mathpar}&#10;\inferrule* [Right=\gradT SsAssert2]&#10;{&#10;    ~&#10;}&#10;{&#10;    \gsstep{\langle \sigma, {\sAssert{$\qm$}} \rangle} {\langle \sigma, \sSkip \rangle}&#10;}&#10;\end{mathpar}&#10;&#10;\end{document}"/>
  <p:tag name="IGUANATEXSIZE" val="20"/>
  <p:tag name="IGUANATEXCURSOR" val="202"/>
  <p:tag name="TRANSPARENCY" val="True"/>
  <p:tag name="FILENAME" val=""/>
  <p:tag name="INPUTTYPE" val="0"/>
  <p:tag name="LATEXENGINEID" val="0"/>
  <p:tag name="TEMPFOLDER" val=".\temp\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99213"/>
  <p:tag name="ORIGINALWIDTH" val="359,2051"/>
  <p:tag name="OUTPUTDPI" val="600"/>
  <p:tag name="LATEXADDIN" val="\documentclass{article}&#10;\input{preamble}&#10;\begin{document}&#10;&#10;\begin{align*}&#10;\langle \sigma, \sAssert{$\qm$} \rangle&#10;\end{align*}&#10;&#10;\end{document}"/>
  <p:tag name="IGUANATEXSIZE" val="18"/>
  <p:tag name="IGUANATEXCURSOR" val="103"/>
  <p:tag name="TRANSPARENCY" val="True"/>
  <p:tag name="FILENAME" val=""/>
  <p:tag name="INPUTTYPE" val="0"/>
  <p:tag name="LATEXENGINEID" val="0"/>
  <p:tag name="TEMPFOLDER" val=".\temp\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99213"/>
  <p:tag name="ORIGINALWIDTH" val="228,7214"/>
  <p:tag name="OUTPUTDPI" val="600"/>
  <p:tag name="LATEXADDIN" val="\documentclass{article}&#10;\input{preamble}&#10;\begin{document}&#10;&#10;\begin{align*}&#10;\langle \sigma, \sSkip \rangle&#10;\end{align*}&#10;&#10;\end{document}"/>
  <p:tag name="IGUANATEXSIZE" val="18"/>
  <p:tag name="IGUANATEXCURSOR" val="96"/>
  <p:tag name="TRANSPARENCY" val="True"/>
  <p:tag name="FILENAME" val=""/>
  <p:tag name="INPUTTYPE" val="0"/>
  <p:tag name="LATEXENGINEID" val="0"/>
  <p:tag name="TEMPFOLDER" val=".\temp\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99213"/>
  <p:tag name="ORIGINALWIDTH" val="337,4578"/>
  <p:tag name="OUTPUTDPI" val="600"/>
  <p:tag name="LATEXADDIN" val="\documentclass{article}&#10;\input{preamble}&#10;\begin{document}&#10;&#10;\begin{align*}&#10;\{~ \langle \sigma, \sSkip \rangle ~\}&#10;\end{align*}&#10;&#10;\end{document}"/>
  <p:tag name="IGUANATEXSIZE" val="18"/>
  <p:tag name="IGUANATEXCURSOR" val="100"/>
  <p:tag name="TRANSPARENCY" val="True"/>
  <p:tag name="FILENAME" val=""/>
  <p:tag name="INPUTTYPE" val="0"/>
  <p:tag name="LATEXENGINEID" val="0"/>
  <p:tag name="TEMPFOLDER" val=".\temp\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1,99472"/>
  <p:tag name="ORIGINALWIDTH" val="33,74575"/>
  <p:tag name="OUTPUTDPI" val="600"/>
  <p:tag name="LATEXADDIN" val="\documentclass{article}&#10;\input{preamble}&#10;\begin{document}&#10;&#10;\begin{align*}&#10;\gamma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1,74354"/>
  <p:tag name="ORIGINALWIDTH" val="752,9059"/>
  <p:tag name="OUTPUTDPI" val="600"/>
  <p:tag name="LATEXADDIN" val="\documentclass{article}&#10;\input{preamble}&#10;\begin{document}&#10;&#10;\begin{mathpar}&#10;P \subseteq \setFormula \times \setFormula &#10;\end{mathpar}&#10;&#10;\end{document}"/>
  <p:tag name="IGUANATEXSIZE" val="20"/>
  <p:tag name="IGUANATEXCURSOR" val="132"/>
  <p:tag name="TRANSPARENCY" val="True"/>
  <p:tag name="FILENAME" val=""/>
  <p:tag name="INPUTTYPE" val="0"/>
  <p:tag name="LATEXENGINEID" val="0"/>
  <p:tag name="TEMPFOLDER" val=".\temp\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0,49118"/>
  <p:tag name="ORIGINALWIDTH" val="756,6555"/>
  <p:tag name="OUTPUTDPI" val="600"/>
  <p:tag name="LATEXADDIN" val="\documentclass{article}&#10;\input{preamble}&#10;\begin{document}&#10;&#10;\begin{mathpar}&#10;\grad{P} \subseteq \setGFormula \times \setGFormula &#10;\end{mathpar}&#10;&#10;\end{document}"/>
  <p:tag name="IGUANATEXSIZE" val="20"/>
  <p:tag name="IGUANATEXCURSOR" val="119"/>
  <p:tag name="TRANSPARENCY" val="True"/>
  <p:tag name="FILENAME" val=""/>
  <p:tag name="INPUTTYPE" val="0"/>
  <p:tag name="LATEXENGINEID" val="0"/>
  <p:tag name="TEMPFOLDER" val=".\temp\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2,49347"/>
  <p:tag name="ORIGINALWIDTH" val="986,8766"/>
  <p:tag name="OUTPUTDPI" val="600"/>
  <p:tag name="LATEXADDIN" val="\documentclass{article}&#10;\input{preamble}&#10;\begin{document}&#10;&#10;\begin{mathpar}&#10;P \subseteq \setFormula \times \setStmt \times \setFormula &#10;\end{mathpar}&#10;&#10;\end{document}"/>
  <p:tag name="IGUANATEXSIZE" val="20"/>
  <p:tag name="IGUANATEXCURSOR" val="106"/>
  <p:tag name="TRANSPARENCY" val="True"/>
  <p:tag name="FILENAME" val=""/>
  <p:tag name="INPUTTYPE" val="0"/>
  <p:tag name="LATEXENGINEID" val="0"/>
  <p:tag name="TEMPFOLDER" val=".\temp\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0,49118"/>
  <p:tag name="ORIGINALWIDTH" val="990,6262"/>
  <p:tag name="OUTPUTDPI" val="600"/>
  <p:tag name="LATEXADDIN" val="\documentclass{article}&#10;\input{preamble}&#10;\begin{document}&#10;&#10;\begin{mathpar}&#10;\grad{P} \subseteq \setGFormula \times  \setGStmt \times \setGFormula &#10;\end{mathpar}&#10;&#10;\end{document}"/>
  <p:tag name="IGUANATEXSIZE" val="20"/>
  <p:tag name="IGUANATEXCURSOR" val="120"/>
  <p:tag name="TRANSPARENCY" val="True"/>
  <p:tag name="FILENAME" val=""/>
  <p:tag name="INPUTTYPE" val="0"/>
  <p:tag name="LATEXENGINEID" val="0"/>
  <p:tag name="TEMPFOLDER" val=".\temp\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79,715"/>
  <p:tag name="ORIGINALWIDTH" val="594,6757"/>
  <p:tag name="OUTPUTDPI" val="600"/>
  <p:tag name="LATEXADDIN" val="\documentclass{article}&#10;\input{preamble}&#10;\begin{document}&#10;&#10;\begin{align*}&#10;\evalphiGen{\langle [x \mapsto 3], s \rangle&amp;}{\phiEq{x}{3}}\\&#10;\evalgphiGen{\langle [x \mapsto 3], s \rangle&amp;}{\phiEq{x}{3}}\\&#10;\evalgphiGen{\langle [x \mapsto 3], s \rangle&amp;}{\qm}\\&#10;\end{align*}&#10;&#10;\end{document}"/>
  <p:tag name="IGUANATEXSIZE" val="20"/>
  <p:tag name="IGUANATEXCURSOR" val="252"/>
  <p:tag name="TRANSPARENCY" val="True"/>
  <p:tag name="FILENAME" val=""/>
  <p:tag name="INPUTTYPE" val="0"/>
  <p:tag name="LATEXENGINEID" val="0"/>
  <p:tag name="TEMPFOLDER" val=".\temp\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61,2298"/>
  <p:tag name="ORIGINALWIDTH" val="999,6251"/>
  <p:tag name="OUTPUTDPI" val="600"/>
  <p:tag name="LATEXADDIN" val="\documentclass{article}&#10;\input{preamble}&#10;\begin{document}&#10;&#10;\begin{align*}&#10;\evalphiGen{\cdot}{\cdot} \subseteq \setProgramState \times \setFormula\\&#10;\evalgphiGen{\cdot}{\cdot} \subseteq \setGProgramState \times \setGFormula\\&#10;\end{align*}&#10;&#10;\end{document}"/>
  <p:tag name="IGUANATEXSIZE" val="20"/>
  <p:tag name="IGUANATEXCURSOR" val="215"/>
  <p:tag name="TRANSPARENCY" val="True"/>
  <p:tag name="FILENAME" val=""/>
  <p:tag name="INPUTTYPE" val="0"/>
  <p:tag name="LATEXENGINEID" val="0"/>
  <p:tag name="TEMPFOLDER" val=".\temp\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2,2272"/>
  <p:tag name="ORIGINALWIDTH" val="1085,114"/>
  <p:tag name="OUTPUTDPI" val="600"/>
  <p:tag name="LATEXADDIN" val="\documentclass{article}&#10;\input{preamble}&#10;\begin{document}&#10;&#10;\begin{mathpar}&#10;\inferrule* [Right=]&#10;{&#10;    \phi_1 \in \gamma(\grad{\phi_1})\\&#10;    \phi_2 \in \gamma(\grad{\phi_2})\\&#10;    P(\phi_1, \phi_2)&#10;}&#10;{&#10;    \grad{P}(\grad{\phi_1}, \grad{\phi_2})&#10;}&#10;\end{mathpar}&#10;&#10;\end{document}"/>
  <p:tag name="IGUANATEXSIZE" val="20"/>
  <p:tag name="IGUANATEXCURSOR" val="94"/>
  <p:tag name="TRANSPARENCY" val="True"/>
  <p:tag name="FILENAME" val=""/>
  <p:tag name="INPUTTYPE" val="0"/>
  <p:tag name="LATEXENGINEID" val="0"/>
  <p:tag name="TEMPFOLDER" val=".\temp\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1,4811"/>
  <p:tag name="ORIGINALWIDTH" val="875,8905"/>
  <p:tag name="OUTPUTDPI" val="600"/>
  <p:tag name="LATEXADDIN" val="\documentclass{article}&#10;\input{preamble}&#10;\begin{document}&#10;&#10;\begin{mathpar}&#10;\inferrule* [right=HAssert]&#10;{&#10;    \phiImplies {\phi} {\phi_a}&#10;}&#10;{&#10;    \thoare {} {\phi} {{\sAssert {${\phi_a}$}}} {\phi}&#10;}&#10;\end{mathpar}&#10;&#10;\end{document}"/>
  <p:tag name="IGUANATEXSIZE" val="20"/>
  <p:tag name="IGUANATEXCURSOR" val="154"/>
  <p:tag name="TRANSPARENCY" val="True"/>
  <p:tag name="FILENAME" val=""/>
  <p:tag name="INPUTTYPE" val="0"/>
  <p:tag name="LATEXENGINEID" val="0"/>
  <p:tag name="TEMPFOLDER" val=".\temp\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1808,024"/>
  <p:tag name="OUTPUTDPI" val="600"/>
  <p:tag name="LATEXADDIN" val="\documentclass{article}&#10;\input{preamble}&#10;\begin{document}&#10;&#10;\begin{mathpar}&#10;\gthoare {} {\phiAnd{\phiEq{x}{3}}{\phiEq{y}{4}}} {{\sAssert {${\phiEq{x}{3}}$}}} {\phiAnd{\phiEq{x}{3}}{\phiEq{y}{4}}}&#10;\end{mathpar}&#10;&#10;\end{document}"/>
  <p:tag name="IGUANATEXSIZE" val="20"/>
  <p:tag name="IGUANATEXCURSOR" val="77"/>
  <p:tag name="TRANSPARENCY" val="True"/>
  <p:tag name="FILENAME" val=""/>
  <p:tag name="INPUTTYPE" val="0"/>
  <p:tag name="LATEXENGINEID" val="0"/>
  <p:tag name="TEMPFOLDER" val=".\temp\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1275,591"/>
  <p:tag name="OUTPUTDPI" val="600"/>
  <p:tag name="LATEXADDIN" val="\documentclass{article}&#10;\input{preamble}&#10;\begin{document}&#10;&#10;\begin{mathpar}&#10;\gthoare {} {\qm} {{\sAssert {${\phiEq{x}{3}}$}}} {\phiAnd{\phiEq{x}{3}}{\phiEq{y}{4}}}&#10;\end{mathpar}&#10;&#10;\end{document}"/>
  <p:tag name="IGUANATEXSIZE" val="20"/>
  <p:tag name="IGUANATEXCURSOR" val="91"/>
  <p:tag name="TRANSPARENCY" val="True"/>
  <p:tag name="FILENAME" val=""/>
  <p:tag name="INPUTTYPE" val="0"/>
  <p:tag name="LATEXENGINEID" val="0"/>
  <p:tag name="TEMPFOLDER" val=".\temp\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5,99551"/>
  <p:tag name="ORIGINALWIDTH" val="47,99401"/>
  <p:tag name="OUTPUTDPI" val="600"/>
  <p:tag name="LATEXADDIN" val="\documentclass{article}&#10;\input{preamble}&#10;\begin{document}&#10;&#10;\begin{align*}&#10;{\tau_2}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6,49417"/>
  <p:tag name="ORIGINALWIDTH" val="55,49307"/>
  <p:tag name="OUTPUTDPI" val="600"/>
  <p:tag name="LATEXADDIN" val="\documentclass{article}&#10;\input{preamble}&#10;\begin{document}&#10;&#10;\begin{align*}&#10;\overline{\tau_1}&#10;\end{align*}&#10;&#10;\end{document}"/>
  <p:tag name="IGUANATEXSIZE" val="28"/>
  <p:tag name="IGUANATEXCURSOR" val="90"/>
  <p:tag name="TRANSPARENCY" val="True"/>
  <p:tag name="FILENAME" val=""/>
  <p:tag name="INPUTTYPE" val="0"/>
  <p:tag name="LATEXENGINEID" val="0"/>
  <p:tag name="TEMPFOLDER" val=".\temp\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1613,048"/>
  <p:tag name="OUTPUTDPI" val="600"/>
  <p:tag name="LATEXADDIN" val="\documentclass{article}&#10;\input{preamble}&#10;\begin{document}&#10;&#10;\begin{mathpar}&#10;\gthoare {} {\phiAnd{\phiEq{x}{3}}{\phiEq{y}{4}}} {{\sAssert {${\qm}$}}} {\phiAnd{\phiEq{x}{3}}{\phiEq{y}{4}}}&#10;\end{mathpar}&#10;&#10;\end{document}"/>
  <p:tag name="IGUANATEXSIZE" val="20"/>
  <p:tag name="IGUANATEXCURSOR" val="142"/>
  <p:tag name="TRANSPARENCY" val="True"/>
  <p:tag name="FILENAME" val=""/>
  <p:tag name="INPUTTYPE" val="0"/>
  <p:tag name="LATEXENGINEID" val="0"/>
  <p:tag name="TEMPFOLDER" val=".\temp\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1275,591"/>
  <p:tag name="OUTPUTDPI" val="600"/>
  <p:tag name="LATEXADDIN" val="\documentclass{article}&#10;\input{preamble}&#10;\begin{document}&#10;&#10;\begin{mathpar}&#10;\gthoare {} {\phiAnd{\phiEq{x}{3}}{\phiEq{y}{4}}} {{\sAssert {${\phiEq{x}{3}}$}}} {\qm}&#10;\end{mathpar}&#10;&#10;\end{document}"/>
  <p:tag name="IGUANATEXSIZE" val="20"/>
  <p:tag name="IGUANATEXCURSOR" val="161"/>
  <p:tag name="TRANSPARENCY" val="True"/>
  <p:tag name="FILENAME" val=""/>
  <p:tag name="INPUTTYPE" val="0"/>
  <p:tag name="LATEXENGINEID" val="0"/>
  <p:tag name="TEMPFOLDER" val=".\temp\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24221"/>
  <p:tag name="ORIGINALWIDTH" val="1807,274"/>
  <p:tag name="OUTPUTDPI" val="600"/>
  <p:tag name="LATEXADDIN" val="\documentclass{article}&#10;\input{preamble}&#10;\begin{document}&#10;&#10;\begin{mathpar}&#10;\thoare {} {\phiAnd{\phiEq{x}{3}}{\phiEq{y}{4}}} {{\sAssert {${\phiEq{x}{3}}$}}} {\phiAnd{\phiEq{x}{3}}{\phiEq{y}{4}}}&#10;\end{mathpar}&#10;&#10;\end{document}"/>
  <p:tag name="IGUANATEXSIZE" val="20"/>
  <p:tag name="IGUANATEXCURSOR" val="76"/>
  <p:tag name="TRANSPARENCY" val="True"/>
  <p:tag name="FILENAME" val=""/>
  <p:tag name="INPUTTYPE" val="0"/>
  <p:tag name="LATEXENGINEID" val="0"/>
  <p:tag name="TEMPFOLDER" val=".\temp\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2,2272"/>
  <p:tag name="ORIGINALWIDTH" val="1592,801"/>
  <p:tag name="OUTPUTDPI" val="600"/>
  <p:tag name="LATEXADDIN" val="\documentclass{article}&#10;\input{preamble}&#10;\begin{document}&#10;&#10;\begin{mathpar}&#10;\inferrule* [Right=]&#10;{&#10;    \phi_1 \in \gamma(\grad{\phi_1})\\&#10;    \phi_2 \in \gamma(\grad{\phi_2})\\&#10;    \phi_3 \in \gamma(\grad{\phi_3})\\&#10;    P(\phi_1, \phi_2, \phi_3)&#10;}&#10;{&#10;    \grad{P}(\grad{\phi_1}, \grad{\phi_2}, \grad{\phi_3})&#10;}&#10;\end{mathpar}&#10;&#10;\end{document}"/>
  <p:tag name="IGUANATEXSIZE" val="20"/>
  <p:tag name="IGUANATEXCURSOR" val="186"/>
  <p:tag name="TRANSPARENCY" val="True"/>
  <p:tag name="FILENAME" val=""/>
  <p:tag name="INPUTTYPE" val="0"/>
  <p:tag name="LATEXENGINEID" val="0"/>
  <p:tag name="TEMPFOLDER" val=".\temp\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24221"/>
  <p:tag name="ORIGINALWIDTH" val="944,132"/>
  <p:tag name="OUTPUTDPI" val="600"/>
  <p:tag name="LATEXADDIN" val="\documentclass{article}&#10;\input{preamble}&#10;\begin{document}&#10;&#10;\begin{align*}&#10;P(\phi_1, \phi_a, \phi_2) =&#10;\phi_1 = \phi_2 \wedge&#10;\phiImplies{\phi_1}{\phi_a}&#10;\end{align*}&#10;&#10;\end{document}"/>
  <p:tag name="IGUANATEXSIZE" val="20"/>
  <p:tag name="IGUANATEXCURSOR" val="101"/>
  <p:tag name="TRANSPARENCY" val="True"/>
  <p:tag name="FILENAME" val=""/>
  <p:tag name="INPUTTYPE" val="0"/>
  <p:tag name="LATEXENGINEID" val="0"/>
  <p:tag name="TEMPFOLDER" val=".\temp\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7,49158"/>
  <p:tag name="ORIGINALWIDTH" val="37,49528"/>
  <p:tag name="OUTPUTDPI" val="600"/>
  <p:tag name="LATEXADDIN" val="\documentclass{article}&#10;\input{preamble}&#10;\begin{document}&#10;&#10;\begin{align*}&#10;\overline{\phi}&#10;\end{align*}&#10;&#10;\end{document}"/>
  <p:tag name="IGUANATEXSIZE" val="28"/>
  <p:tag name="IGUANATEXCURSOR" val="88"/>
  <p:tag name="TRANSPARENCY" val="True"/>
  <p:tag name="FILENAME" val=""/>
  <p:tag name="INPUTTYPE" val="0"/>
  <p:tag name="LATEXENGINEID" val="0"/>
  <p:tag name="TEMPFOLDER" val=".\temp\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4,99063"/>
  <p:tag name="ORIGINALWIDTH" val="38,2452"/>
  <p:tag name="OUTPUTDPI" val="600"/>
  <p:tag name="LATEXADDIN" val="\documentclass{article}&#10;\input{preamble}&#10;\begin{document}&#10;&#10;\begin{align*}&#10;\grad{\phi}&#10;\end{align*}&#10;&#10;\end{document}"/>
  <p:tag name="IGUANATEXSIZE" val="28"/>
  <p:tag name="IGUANATEXCURSOR" val="84"/>
  <p:tag name="TRANSPARENCY" val="True"/>
  <p:tag name="FILENAME" val=""/>
  <p:tag name="INPUTTYPE" val="0"/>
  <p:tag name="LATEXENGINEID" val="0"/>
  <p:tag name="TEMPFOLDER" val=".\temp\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125,2343"/>
  <p:tag name="OUTPUTDPI" val="600"/>
  <p:tag name="LATEXADDIN" val="\documentclass{article}&#10;\input{preamble}&#10;\begin{document}&#10;&#10;\begin{align*}&#10;\grad{P}(\grad{\phi})&#10;\end{align*}&#10;&#10;\end{document}"/>
  <p:tag name="IGUANATEXSIZE" val="28"/>
  <p:tag name="IGUANATEXCURSOR" val="82"/>
  <p:tag name="TRANSPARENCY" val="True"/>
  <p:tag name="FILENAME" val=""/>
  <p:tag name="INPUTTYPE" val="0"/>
  <p:tag name="LATEXENGINEID" val="0"/>
  <p:tag name="TEMPFOLDER" val=".\temp\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1,99472"/>
  <p:tag name="ORIGINALWIDTH" val="33,74575"/>
  <p:tag name="OUTPUTDPI" val="600"/>
  <p:tag name="LATEXADDIN" val="\documentclass{article}&#10;\input{preamble}&#10;\begin{document}&#10;&#10;\begin{align*}&#10;\gamma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7,73905"/>
  <p:tag name="ORIGINALWIDTH" val="210,7236"/>
  <p:tag name="OUTPUTDPI" val="600"/>
  <p:tag name="LATEXADDIN" val="\documentclass{article}&#10;\input{preamble}&#10;\begin{document}&#10;&#10;\begin{align*}&#10;\bigvee \overline{P(\phi)}&#10;\end{align*}&#10;&#10;\end{document}"/>
  <p:tag name="IGUANATEXSIZE" val="28"/>
  <p:tag name="IGUANATEXCURSOR" val="82"/>
  <p:tag name="TRANSPARENCY" val="True"/>
  <p:tag name="FILENAME" val=""/>
  <p:tag name="INPUTTYPE" val="0"/>
  <p:tag name="LATEXENGINEID" val="0"/>
  <p:tag name="TEMPFOLDER" val=".\temp\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6,49417"/>
  <p:tag name="ORIGINALWIDTH" val="55,49307"/>
  <p:tag name="OUTPUTDPI" val="600"/>
  <p:tag name="LATEXADDIN" val="\documentclass{article}&#10;\input{preamble}&#10;\begin{document}&#10;&#10;\begin{align*}&#10;\overline{\tau_2}&#10;\end{align*}&#10;&#10;\end{document}"/>
  <p:tag name="IGUANATEXSIZE" val="28"/>
  <p:tag name="IGUANATEXCURSOR" val="83"/>
  <p:tag name="TRANSPARENCY" val="True"/>
  <p:tag name="FILENAME" val=""/>
  <p:tag name="INPUTTYPE" val="0"/>
  <p:tag name="LATEXENGINEID" val="0"/>
  <p:tag name="TEMPFOLDER" val=".\temp\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3,24331"/>
  <p:tag name="ORIGINALWIDTH" val="48,74394"/>
  <p:tag name="OUTPUTDPI" val="600"/>
  <p:tag name="LATEXADDIN" val="\documentclass{article}&#10;\input{preamble}&#10;\begin{document}&#10;&#10;\begin{align*}&#10;\overline{P}&#10;\end{align*}&#10;&#10;\end{document}"/>
  <p:tag name="IGUANATEXSIZE" val="28"/>
  <p:tag name="IGUANATEXCURSOR" val="85"/>
  <p:tag name="TRANSPARENCY" val="True"/>
  <p:tag name="FILENAME" val=""/>
  <p:tag name="INPUTTYPE" val="0"/>
  <p:tag name="LATEXENGINEID" val="0"/>
  <p:tag name="TEMPFOLDER" val=".\temp\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0,74244"/>
  <p:tag name="ORIGINALWIDTH" val="44,99441"/>
  <p:tag name="OUTPUTDPI" val="600"/>
  <p:tag name="LATEXADDIN" val="\documentclass{article}&#10;\input{preamble}&#10;\begin{document}&#10;&#10;\begin{align*}&#10;\grad{P}&#10;\end{align*}&#10;&#10;\end{document}"/>
  <p:tag name="IGUANATEXSIZE" val="28"/>
  <p:tag name="IGUANATEXCURSOR" val="81"/>
  <p:tag name="TRANSPARENCY" val="True"/>
  <p:tag name="FILENAME" val=""/>
  <p:tag name="INPUTTYPE" val="0"/>
  <p:tag name="LATEXENGINEID" val="0"/>
  <p:tag name="TEMPFOLDER" val=".\temp\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5,24559"/>
  <p:tag name="ORIGINALWIDTH" val="94,48819"/>
  <p:tag name="OUTPUTDPI" val="600"/>
  <p:tag name="LATEXADDIN" val="\documentclass{article}&#10;\input{preamble}&#10;\begin{document}&#10;&#10;\begin{align*}&#10;\Longrightarrow&#10;\end{align*}&#10;&#10;\end{document}"/>
  <p:tag name="IGUANATEXSIZE" val="40"/>
  <p:tag name="IGUANATEXCURSOR" val="89"/>
  <p:tag name="TRANSPARENCY" val="True"/>
  <p:tag name="FILENAME" val=""/>
  <p:tag name="INPUTTYPE" val="0"/>
  <p:tag name="LATEXENGINEID" val="0"/>
  <p:tag name="TEMPFOLDER" val=".\temp\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2,49347"/>
  <p:tag name="ORIGINALWIDTH" val="949,3813"/>
  <p:tag name="OUTPUTDPI" val="600"/>
  <p:tag name="LATEXADDIN" val="\documentclass{article}&#10;\input{preamble}&#10;\begin{document}&#10;&#10;\begin{align*}&#10;\phiEq{i}{3} ~~\mpt~~ \withqmGen{\phiEq{i}{3}} ~~\mpt~~ \qm&#10;\end{align*}&#10;&#10;\end{document}"/>
  <p:tag name="IGUANATEXSIZE" val="20"/>
  <p:tag name="IGUANATEXCURSOR" val="129"/>
  <p:tag name="TRANSPARENCY" val="True"/>
  <p:tag name="FILENAME" val=""/>
  <p:tag name="INPUTTYPE" val="0"/>
  <p:tag name="LATEXENGINEID" val="0"/>
  <p:tag name="TEMPFOLDER" val=".\temp\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2,49347"/>
  <p:tag name="ORIGINALWIDTH" val="795,6506"/>
  <p:tag name="OUTPUTDPI" val="600"/>
  <p:tag name="LATEXADDIN" val="\documentclass{article}&#10;\input{preamble}&#10;\begin{document}&#10;&#10;\begin{align*}&#10;\sAssert{\phiEq{i}{3}} \mpt \sAssert{\qm}&#10;\end{align*}&#10;&#10;\end{document}"/>
  <p:tag name="IGUANATEXSIZE" val="20"/>
  <p:tag name="IGUANATEXCURSOR" val="115"/>
  <p:tag name="TRANSPARENCY" val="True"/>
  <p:tag name="FILENAME" val=""/>
  <p:tag name="INPUTTYPE" val="0"/>
  <p:tag name="LATEXENGINEID" val="0"/>
  <p:tag name="TEMPFOLDER" val=".\temp\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2,48969"/>
  <p:tag name="ORIGINALWIDTH" val="770,1537"/>
  <p:tag name="OUTPUTDPI" val="600"/>
  <p:tag name="LATEXADDIN" val="\documentclass{article}&#10;\input{preamble}&#10;\begin{document}&#10;&#10;\begin{align*}&#10;&amp; \grad{\phi_1} \mpt \grad{\phi_2} \defiff &#10;  \gamma(\grad{\phi_1}) \subseteq \gamma(\grad{\phi_2})  \\&#10;\end{align*}&#10;&#10;\end{document}"/>
  <p:tag name="IGUANATEXSIZE" val="20"/>
  <p:tag name="IGUANATEXCURSOR" val="178"/>
  <p:tag name="TRANSPARENCY" val="True"/>
  <p:tag name="FILENAME" val=""/>
  <p:tag name="INPUTTYPE" val="0"/>
  <p:tag name="LATEXENGINEID" val="0"/>
  <p:tag name="TEMPFOLDER" val=".\temp\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IONNAME" val="Group 66"/>
  <p:tag name="LAYER" val="2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78,9651"/>
  <p:tag name="ORIGINALWIDTH" val="1091,114"/>
  <p:tag name="OUTPUTDPI" val="600"/>
  <p:tag name="LATEXADDIN" val="\documentclass{article}&#10;\input{preamble}&#10;\begin{document}&#10;&#10;\begin{align*}&#10;&amp; \gamma : \setGStmt \rightarrow \PP^{\setStmt}\\&#10;&amp; \gamma(s) = \{~ s ~\}\\&#10;&amp; \gamma(\sAssert {$\grad{\phi}$}) = \{~ \sAssert {$\phi$} ~|~ \phi \in \gamma(\grad{\phi}) ~\}&#10;\end{align*}&#10;&#10;\end{document}"/>
  <p:tag name="IGUANATEXSIZE" val="20"/>
  <p:tag name="IGUANATEXCURSOR" val="73"/>
  <p:tag name="TRANSPARENCY" val="True"/>
  <p:tag name="FILENAME" val=""/>
  <p:tag name="INPUTTYPE" val="0"/>
  <p:tag name="LATEXENGINEID" val="0"/>
  <p:tag name="TEMPFOLDER" val=".\temp\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71,9535"/>
  <p:tag name="ORIGINALWIDTH" val="1124,859"/>
  <p:tag name="OUTPUTDPI" val="600"/>
  <p:tag name="LATEXADDIN" val="\documentclass{article}&#10;\input{preamble}&#10;\begin{document}&#10;&#10;\begin{align*}&#10;&amp; \setGFormula = \setFormula \cup \{~ \qm ~\} \\&#10;&amp; \gamma : \setGFormula \rightarrow \PP^{\setFormula}\\&#10;&amp; \gamma(\phi) = \{~ \phi ~\}\\&#10;&amp; \gamma(\qm) = \setFormulaA = \{~ \phi ~|~ \exists \pi.~ \evalphiGen{\pi}{\phi} ~\}&#10;\end{align*}&#10;&#10;\end{document}"/>
  <p:tag name="IGUANATEXSIZE" val="20"/>
  <p:tag name="IGUANATEXCURSOR" val="115"/>
  <p:tag name="TRANSPARENCY" val="True"/>
  <p:tag name="FILENAME" val=""/>
  <p:tag name="INPUTTYPE" val="0"/>
  <p:tag name="LATEXENGINEID" val="0"/>
  <p:tag name="TEMPFOLDER" val=".\temp\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16,4605"/>
  <p:tag name="ORIGINALWIDTH" val="1542,557"/>
  <p:tag name="OUTPUTDPI" val="600"/>
  <p:tag name="LATEXADDIN" val="\documentclass{article}&#10;\input{preamble}&#10;\begin{document}&#10;&#10;\begin{align*}&#10;&amp; \setFormula \subseteq \setGFormula \quad\quad&#10;  \setStmt \subseteq \setGStmt\\&#10;&amp; \thoare{}{\phi}{s}{\phi'} \implies \gthoare{}{\phi}{s}{\phi'}\\&#10;&amp; \sstepConsume{s}{\pi}{\pi'} \implies \exists \pi''.~ &#10;  \gsstepConsume{s}{\pi}{\pi''} \wedge (\forall \phi.~\evalphiGen{\pi'}{\phi} \implies \evalphiGen{\pi''}{\phi})&#10;\end{align*}&#10;&#10;\end{document}"/>
  <p:tag name="IGUANATEXSIZE" val="20"/>
  <p:tag name="IGUANATEXCURSOR" val="128"/>
  <p:tag name="TRANSPARENCY" val="True"/>
  <p:tag name="FILENAME" val=""/>
  <p:tag name="INPUTTYPE" val="0"/>
  <p:tag name="LATEXENGINEID" val="0"/>
  <p:tag name="TEMPFOLDER" val=".\temp\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6,74165"/>
  <p:tag name="ORIGINALWIDTH" val="37,49528"/>
  <p:tag name="OUTPUTDPI" val="600"/>
  <p:tag name="LATEXADDIN" val="\documentclass{article}&#10;\input{preamble}&#10;\begin{document}&#10;&#10;\begin{align*}&#10;\overline{f}&#10;\end{align*}&#10;&#10;\end{document}"/>
  <p:tag name="IGUANATEXSIZE" val="28"/>
  <p:tag name="IGUANATEXCURSOR" val="86"/>
  <p:tag name="TRANSPARENCY" val="True"/>
  <p:tag name="FILENAME" val=""/>
  <p:tag name="INPUTTYPE" val="0"/>
  <p:tag name="LATEXENGINEID" val="0"/>
  <p:tag name="TEMPFOLDER" val=".\temp\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40,4574"/>
  <p:tag name="ORIGINALWIDTH" val="1241,095"/>
  <p:tag name="OUTPUTDPI" val="600"/>
  <p:tag name="LATEXADDIN" val="\documentclass{article}&#10;\input{preamble}&#10;\begin{document}&#10;&#10;\begin{align*}&#10;&amp; \text{Given~~} &#10;\grad{\phi_1} \mpt \grad{\phi_2}&#10;\wedge&#10;\grad{\phi_1'} \mpt \grad{\phi_2'}&#10;\wedge&#10;\grad{s_1} \mpt \grad{s_2}&#10;\wedge&#10;\grad{\pi_1} \mpt \grad{\pi_2}\\&#10;&amp; \gthoare{}{\grad{\phi_1}}{\grad{s_1}}{\grad{\phi_1'}}&#10;\implies&#10;\gthoare{}{\grad{\phi_2}}{\grad{s_2}}{\grad{\phi_2'}}\\&#10;&amp; \gsstepConsume{\grad{s_1}}{\grad{\pi_1}}{\grad{\pi_1'}}&#10;\implies&#10;\exists \grad{\pi_2'}.~&#10;\gsstepConsume{\grad{s_2}}{\grad{\pi_2}}{\grad{\pi_2'}}&#10;\wedge&#10;\grad{\pi_1'} \mpt \grad{\pi_2'}\\&#10;\end{align*}&#10;&#10;\end{document}"/>
  <p:tag name="IGUANATEXSIZE" val="20"/>
  <p:tag name="IGUANATEXCURSOR" val="501"/>
  <p:tag name="TRANSPARENCY" val="True"/>
  <p:tag name="FILENAME" val=""/>
  <p:tag name="INPUTTYPE" val="0"/>
  <p:tag name="LATEXENGINEID" val="0"/>
  <p:tag name="TEMPFOLDER" val=".\temp\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6,49047"/>
  <p:tag name="ORIGINALWIDTH" val="1253,843"/>
  <p:tag name="OUTPUTDPI" val="600"/>
  <p:tag name="LATEXADDIN" val="\documentclass{article}&#10;\input{preamble}&#10;\begin{document}&#10;&#10;\begin{align*}&#10;\forall \phi_1, \phi_2 \in \setFormula.~ &#10;P(\phi_1, \phi_2) \implies \grad{P}(\phi_1, \phi_2)&#10;\end{align*}&#10;&#10;\end{document}"/>
  <p:tag name="IGUANATEXSIZE" val="20"/>
  <p:tag name="IGUANATEXCURSOR" val="96"/>
  <p:tag name="TRANSPARENCY" val="True"/>
  <p:tag name="FILENAME" val=""/>
  <p:tag name="INPUTTYPE" val="0"/>
  <p:tag name="LATEXENGINEID" val="0"/>
  <p:tag name="TEMPFOLDER" val=".\temp\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2,48969"/>
  <p:tag name="ORIGINALWIDTH" val="2005,999"/>
  <p:tag name="OUTPUTDPI" val="600"/>
  <p:tag name="LATEXADDIN" val="\documentclass{article}&#10;\input{preamble}&#10;\begin{document}&#10;&#10;\begin{align*}&#10;\forall \grad{\phi_1}, \grad{\phi_2}, \grad{\phi_1'}, \grad{\phi_2'} \in \setGFormula.~ &#10;\grad{\phi_1} \mpt \grad{\phi_1'} \wedge&#10;\grad{\phi_2} \mpt \grad{\phi_2'} \wedge&#10;\grad{P}(\grad{\phi_1}, \grad{\phi_2}) \implies \grad{P}(\grad{\phi_1'}, \grad{\phi_2'})&#10;\end{align*}&#10;&#10;\end{document}"/>
  <p:tag name="IGUANATEXSIZE" val="20"/>
  <p:tag name="IGUANATEXCURSOR" val="152"/>
  <p:tag name="TRANSPARENCY" val="True"/>
  <p:tag name="FILENAME" val=""/>
  <p:tag name="INPUTTYPE" val="0"/>
  <p:tag name="LATEXENGINEID" val="0"/>
  <p:tag name="TEMPFOLDER" val=".\temp\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1,4811"/>
  <p:tag name="ORIGINALWIDTH" val="875,8905"/>
  <p:tag name="OUTPUTDPI" val="600"/>
  <p:tag name="LATEXADDIN" val="\documentclass{article}&#10;\input{preamble}&#10;\begin{document}&#10;&#10;\begin{mathpar}&#10;\inferrule* [right=HAssert]&#10;{&#10;    \phiImplies {\phi} {\phi_a}&#10;}&#10;{&#10;    \thoare {} {\phi} {{\sAssert {${\phi_a}$}}} {\phi}&#10;}&#10;\end{mathpar}&#10;&#10;\end{document}"/>
  <p:tag name="IGUANATEXSIZE" val="20"/>
  <p:tag name="IGUANATEXCURSOR" val="101"/>
  <p:tag name="TRANSPARENCY" val="True"/>
  <p:tag name="FILENAME" val=""/>
  <p:tag name="INPUTTYPE" val="0"/>
  <p:tag name="LATEXENGINEID" val="0"/>
  <p:tag name="TEMPFOLDER" val=".\temp\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2,4859"/>
  <p:tag name="ORIGINALWIDTH" val="897,6378"/>
  <p:tag name="OUTPUTDPI" val="600"/>
  <p:tag name="LATEXADDIN" val="\documentclass{article}&#10;\input{preamble}&#10;\begin{document}&#10;&#10;\begin{mathpar}&#10;\inferrule* [right=HAssert]&#10;{&#10;~&#10;}&#10;{&#10;    \thoare {} {\grad{\phi_1}} {{\sAssert {\qm}}} {\grad{\phi_2}}&#10;}&#10;\end{mathpar}&#10;&#10;\end{document}"/>
  <p:tag name="IGUANATEXSIZE" val="20"/>
  <p:tag name="IGUANATEXCURSOR" val="174"/>
  <p:tag name="TRANSPARENCY" val="True"/>
  <p:tag name="FILENAME" val=""/>
  <p:tag name="INPUTTYPE" val="0"/>
  <p:tag name="LATEXENGINEID" val="0"/>
  <p:tag name="TEMPFOLDER" val=".\temp\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62,7297"/>
  <p:tag name="ORIGINALWIDTH" val="872,1409"/>
  <p:tag name="OUTPUTDPI" val="600"/>
  <p:tag name="LATEXADDIN" val="\documentclass{article}&#10;\input{preamble}&#10;\begin{document}&#10;&#10;\begin{mathpar}&#10;\inferrule* [right=HAssert]&#10;{&#10;    \phiImplies {\phi} {\phi_a}&#10;}&#10;{&#10;    \thoare {} {\qm} {{\sAssert {$\grad{\phi_a}$}}} {\grad{\phi}}&#10;}&#10;\end{mathpar}&#10;&#10;\end{document}"/>
  <p:tag name="IGUANATEXSIZE" val="20"/>
  <p:tag name="IGUANATEXCURSOR" val="205"/>
  <p:tag name="TRANSPARENCY" val="True"/>
  <p:tag name="FILENAME" val=""/>
  <p:tag name="INPUTTYPE" val="0"/>
  <p:tag name="LATEXENGINEID" val="0"/>
  <p:tag name="TEMPFOLDER" val=".\temp\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2,48969"/>
  <p:tag name="ORIGINALWIDTH" val="1727,034"/>
  <p:tag name="OUTPUTDPI" val="600"/>
  <p:tag name="LATEXADDIN" val="\documentclass{article}&#10;\input{preamble}&#10;\begin{document}&#10;&#10;\begin{align*}&#10;P(\phi_1, s, \phi_2) \defeq &#10;(\exists \phi_a \in \setFormula.~ &#10;s = \sAssert{$\phi_a$} \wedge &#10;P(\phi_1, s, \phi_2))&#10;\end{align*}&#10;&#10;\end{document}"/>
  <p:tag name="IGUANATEXSIZE" val="20"/>
  <p:tag name="IGUANATEXCURSOR" val="159"/>
  <p:tag name="TRANSPARENCY" val="True"/>
  <p:tag name="FILENAME" val=""/>
  <p:tag name="INPUTTYPE" val="0"/>
  <p:tag name="LATEXENGINEID" val="0"/>
  <p:tag name="TEMPFOLDER" val=".\temp\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2,48969"/>
  <p:tag name="ORIGINALWIDTH" val="957,6303"/>
  <p:tag name="OUTPUTDPI" val="600"/>
  <p:tag name="LATEXADDIN" val="\documentclass{article}&#10;\input{preamble}&#10;\begin{document}&#10;&#10;\begin{align*}&#10;P(\phi_1, \phi_a, \phi_2) \defeq &#10;\phi_1 = \phi_2 \wedge&#10;\phiImplies{\phi_1}{\phi_a}&#10;\end{align*}&#10;&#10;\end{document}"/>
  <p:tag name="IGUANATEXSIZE" val="20"/>
  <p:tag name="IGUANATEXCURSOR" val="157"/>
  <p:tag name="TRANSPARENCY" val="True"/>
  <p:tag name="FILENAME" val=""/>
  <p:tag name="INPUTTYPE" val="0"/>
  <p:tag name="LATEXENGINEID" val="0"/>
  <p:tag name="TEMPFOLDER" val=".\temp\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2,48969"/>
  <p:tag name="ORIGINALWIDTH" val="959,88"/>
  <p:tag name="OUTPUTDPI" val="600"/>
  <p:tag name="LATEXADDIN" val="\documentclass{article}&#10;\input{preamble}&#10;\begin{document}&#10;&#10;\begin{align*}&#10;\grad{P}(\grad{\phi_1}, \grad{\phi_a}, \grad{\phi_2}) \defeq &#10;\grad{\phi_1} \approx \grad{\phi_2} \wedge&#10;\gphiImplies{\grad{\phi_1}}{\grad{\phi_a}}&#10;\end{align*}&#10;&#10;\end{document}"/>
  <p:tag name="IGUANATEXSIZE" val="20"/>
  <p:tag name="IGUANATEXCURSOR" val="181"/>
  <p:tag name="TRANSPARENCY" val="True"/>
  <p:tag name="FILENAME" val=""/>
  <p:tag name="INPUTTYPE" val="0"/>
  <p:tag name="LATEXENGINEID" val="0"/>
  <p:tag name="TEMPFOLDER" val=".\temp\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0,24"/>
  <p:tag name="ORIGINALWIDTH" val="1018,373"/>
  <p:tag name="OUTPUTDPI" val="600"/>
  <p:tag name="LATEXADDIN" val="\documentclass{article}&#10;\input{preamble}&#10;\begin{document}&#10;&#10;\begin{align*}&#10;\grad{\phi_1} \approx \grad{\phi_2} \defeq &#10;\grad{\phi_1} = \grad{\phi_2} \vee&#10;\grad{\phi_1} = \qm \vee&#10;\grad{\phi_2} = \qm&#10;\end{align*}&#10;&#10;\end{document}"/>
  <p:tag name="IGUANATEXSIZE" val="20"/>
  <p:tag name="IGUANATEXCURSOR" val="190"/>
  <p:tag name="TRANSPARENCY" val="True"/>
  <p:tag name="FILENAME" val=""/>
  <p:tag name="INPUTTYPE" val="0"/>
  <p:tag name="LATEXENGINEID" val="0"/>
  <p:tag name="TEMPFOLDER" val=".\temp\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8,49646"/>
  <p:tag name="ORIGINALWIDTH" val="35,24559"/>
  <p:tag name="OUTPUTDPI" val="600"/>
  <p:tag name="LATEXADDIN" val="\documentclass{article}&#10;\input{preamble}&#10;\begin{document}&#10;&#10;\begin{align*}&#10;\alpha&#10;\end{align*}&#10;&#10;\end{document}"/>
  <p:tag name="IGUANATEXSIZE" val="28"/>
  <p:tag name="IGUANATEXCURSOR" val="80"/>
  <p:tag name="TRANSPARENCY" val="True"/>
  <p:tag name="FILENAME" val=""/>
  <p:tag name="INPUTTYPE" val="0"/>
  <p:tag name="LATEXENGINEID" val="0"/>
  <p:tag name="TEMPFOLDER" val=".\temp\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0,24"/>
  <p:tag name="ORIGINALWIDTH" val="1058,868"/>
  <p:tag name="OUTPUTDPI" val="600"/>
  <p:tag name="LATEXADDIN" val="\documentclass{article}&#10;\input{preamble}&#10;\begin{document}&#10;&#10;\begin{align*}&#10;\gphiImplies{\grad{\phi_1}}{\grad{\phi_2}} \defeq &#10;\phiImplies{\grad{\phi_1}}{\grad{\phi_2}} \vee&#10;\grad{\phi_1} = \qm \vee&#10;\grad{\phi_2} = \qm&#10;\end{align*}&#10;&#10;\end{document}"/>
  <p:tag name="IGUANATEXSIZE" val="20"/>
  <p:tag name="IGUANATEXCURSOR" val="184"/>
  <p:tag name="TRANSPARENCY" val="True"/>
  <p:tag name="FILENAME" val=""/>
  <p:tag name="INPUTTYPE" val="0"/>
  <p:tag name="LATEXENGINEID" val="0"/>
  <p:tag name="TEMPFOLDER" val=".\temp\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2,2272"/>
  <p:tag name="ORIGINALWIDTH" val="934,3832"/>
  <p:tag name="OUTPUTDPI" val="600"/>
  <p:tag name="LATEXADDIN" val="\documentclass{article}&#10;\input{preamble}&#10;\begin{document}&#10;&#10;\begin{mathpar}&#10;\inferrule* [right=\gradT HAssert]&#10;{&#10;    {\grad{\phi_1}} \approx {\grad{\phi_2}}\\&#10;    \gphiImplies {\grad{\phi_1}} {\grad{\phi_a}}&#10;}&#10;{&#10;    \gthoare {} {\grad{\phi_1}} {{\sAssert {$\grad{\phi_a}$}}} {\grad{\phi_2}} &#10;}&#10;\end{mathpar}&#10;&#10;\end{document}"/>
  <p:tag name="IGUANATEXSIZE" val="20"/>
  <p:tag name="IGUANATEXCURSOR" val="157"/>
  <p:tag name="TRANSPARENCY" val="True"/>
  <p:tag name="FILENAME" val=""/>
  <p:tag name="INPUTTYPE" val="0"/>
  <p:tag name="LATEXENGINEID" val="0"/>
  <p:tag name="TEMPFOLDER" val=".\temp\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1,4811"/>
  <p:tag name="ORIGINALWIDTH" val="934,3832"/>
  <p:tag name="OUTPUTDPI" val="600"/>
  <p:tag name="LATEXADDIN" val="\documentclass{article}&#10;\input{preamble}&#10;\begin{document}&#10;&#10;\begin{mathpar}&#10;\inferrule* [right=HAssert]&#10;{&#10;    \phi_1 = \phi_2 \\&#10;    \phiImplies {\phi_1} {\phi_a}&#10;}&#10;{&#10;    \thoare {} {\phi_1} {{\sAssert {${\phi_a}$}}} {\phi_2}&#10;}&#10;\end{mathpar}&#10;&#10;\end{document}"/>
  <p:tag name="IGUANATEXSIZE" val="20"/>
  <p:tag name="IGUANATEXCURSOR" val="151"/>
  <p:tag name="TRANSPARENCY" val="False"/>
  <p:tag name="FILENAME" val=""/>
  <p:tag name="INPUTTYPE" val="0"/>
  <p:tag name="LATEXENGINEID" val="0"/>
  <p:tag name="TEMPFOLDER" val=".\temp\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6,49047"/>
  <p:tag name="ORIGINALWIDTH" val="1253,843"/>
  <p:tag name="OUTPUTDPI" val="600"/>
  <p:tag name="LATEXADDIN" val="\documentclass{article}&#10;\input{preamble}&#10;\begin{document}&#10;&#10;\begin{align*}&#10;\forall \phi_1, \phi_2 \in \setFormula.~ &#10;P(\phi_1, \phi_2) \implies \grad{P}(\phi_1, \phi_2)&#10;\end{align*}&#10;&#10;\end{document}"/>
  <p:tag name="IGUANATEXSIZE" val="20"/>
  <p:tag name="IGUANATEXCURSOR" val="96"/>
  <p:tag name="TRANSPARENCY" val="True"/>
  <p:tag name="FILENAME" val=""/>
  <p:tag name="INPUTTYPE" val="0"/>
  <p:tag name="LATEXENGINEID" val="0"/>
  <p:tag name="TEMPFOLDER" val=".\temp\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2,48969"/>
  <p:tag name="ORIGINALWIDTH" val="2005,999"/>
  <p:tag name="OUTPUTDPI" val="600"/>
  <p:tag name="LATEXADDIN" val="\documentclass{article}&#10;\input{preamble}&#10;\begin{document}&#10;&#10;\begin{align*}&#10;\forall \grad{\phi_1}, \grad{\phi_2}, \grad{\phi_1'}, \grad{\phi_2'} \in \setGFormula.~ &#10;\grad{\phi_1} \mpt \grad{\phi_1'} \wedge&#10;\grad{\phi_2} \mpt \grad{\phi_2'} \wedge&#10;\grad{P}(\grad{\phi_1}, \grad{\phi_2}) \implies \grad{P}(\grad{\phi_1'}, \grad{\phi_2'})&#10;\end{align*}&#10;&#10;\end{document}"/>
  <p:tag name="IGUANATEXSIZE" val="20"/>
  <p:tag name="IGUANATEXCURSOR" val="152"/>
  <p:tag name="TRANSPARENCY" val="True"/>
  <p:tag name="FILENAME" val=""/>
  <p:tag name="INPUTTYPE" val="0"/>
  <p:tag name="LATEXENGINEID" val="0"/>
  <p:tag name="TEMPFOLDER" val=".\temp\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1,4811"/>
  <p:tag name="ORIGINALWIDTH" val="875,8905"/>
  <p:tag name="OUTPUTDPI" val="600"/>
  <p:tag name="LATEXADDIN" val="\documentclass{article}&#10;\input{preamble}&#10;\begin{document}&#10;&#10;\begin{mathpar}&#10;\inferrule* [right=HAssert]&#10;{&#10;    \phiImplies {\phi} {\phi_a}&#10;}&#10;{&#10;    \thoare {} {\phi} {{\sAssert {${\phi_a}$}}} {\phi}&#10;}&#10;\end{mathpar}&#10;&#10;\end{document}"/>
  <p:tag name="IGUANATEXSIZE" val="20"/>
  <p:tag name="IGUANATEXCURSOR" val="101"/>
  <p:tag name="TRANSPARENCY" val="True"/>
  <p:tag name="FILENAME" val=""/>
  <p:tag name="INPUTTYPE" val="0"/>
  <p:tag name="LATEXENGINEID" val="0"/>
  <p:tag name="TEMPFOLDER" val=".\temp\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2,4859"/>
  <p:tag name="ORIGINALWIDTH" val="897,6378"/>
  <p:tag name="OUTPUTDPI" val="600"/>
  <p:tag name="LATEXADDIN" val="\documentclass{article}&#10;\input{preamble}&#10;\begin{document}&#10;&#10;\begin{mathpar}&#10;\inferrule* [right=HAssert]&#10;{&#10;~&#10;}&#10;{&#10;    \thoare {} {\grad{\phi_1}} {{\sAssert {\qm}}} {\grad{\phi_2}}&#10;}&#10;\end{mathpar}&#10;&#10;\end{document}"/>
  <p:tag name="IGUANATEXSIZE" val="20"/>
  <p:tag name="IGUANATEXCURSOR" val="174"/>
  <p:tag name="TRANSPARENCY" val="True"/>
  <p:tag name="FILENAME" val=""/>
  <p:tag name="INPUTTYPE" val="0"/>
  <p:tag name="LATEXENGINEID" val="0"/>
  <p:tag name="TEMPFOLDER" val=".\temp\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62,7297"/>
  <p:tag name="ORIGINALWIDTH" val="872,1409"/>
  <p:tag name="OUTPUTDPI" val="600"/>
  <p:tag name="LATEXADDIN" val="\documentclass{article}&#10;\input{preamble}&#10;\begin{document}&#10;&#10;\begin{mathpar}&#10;\inferrule* [right=HAssert]&#10;{&#10;    \phiImplies {\phi} {\phi_a}&#10;}&#10;{&#10;    \thoare {} {\qm} {{\sAssert {$\grad{\phi_a}$}}} {\grad{\phi}}&#10;}&#10;\end{mathpar}&#10;&#10;\end{document}"/>
  <p:tag name="IGUANATEXSIZE" val="20"/>
  <p:tag name="IGUANATEXCURSOR" val="205"/>
  <p:tag name="TRANSPARENCY" val="True"/>
  <p:tag name="FILENAME" val=""/>
  <p:tag name="INPUTTYPE" val="0"/>
  <p:tag name="LATEXENGINEID" val="0"/>
  <p:tag name="TEMPFOLDER" val=".\temp\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2,48969"/>
  <p:tag name="ORIGINALWIDTH" val="1727,034"/>
  <p:tag name="OUTPUTDPI" val="600"/>
  <p:tag name="LATEXADDIN" val="\documentclass{article}&#10;\input{preamble}&#10;\begin{document}&#10;&#10;\begin{align*}&#10;P(\phi_1, s, \phi_2) \defeq &#10;(\exists \phi_a \in \setFormula.~ &#10;s = \sAssert{$\phi_a$} \wedge &#10;P(\phi_1, s, \phi_2))&#10;\end{align*}&#10;&#10;\end{document}"/>
  <p:tag name="IGUANATEXSIZE" val="20"/>
  <p:tag name="IGUANATEXCURSOR" val="159"/>
  <p:tag name="TRANSPARENCY" val="True"/>
  <p:tag name="FILENAME" val=""/>
  <p:tag name="INPUTTYPE" val="0"/>
  <p:tag name="LATEXENGINEID" val="0"/>
  <p:tag name="TEMPFOLDER" val=".\temp\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2,48969"/>
  <p:tag name="ORIGINALWIDTH" val="957,6303"/>
  <p:tag name="OUTPUTDPI" val="600"/>
  <p:tag name="LATEXADDIN" val="\documentclass{article}&#10;\input{preamble}&#10;\begin{document}&#10;&#10;\begin{align*}&#10;P(\phi_1, \phi_a, \phi_2) \defeq &#10;\phi_1 = \phi_2 \wedge&#10;\phiImplies{\phi_1}{\phi_a}&#10;\end{align*}&#10;&#10;\end{document}"/>
  <p:tag name="IGUANATEXSIZE" val="20"/>
  <p:tag name="IGUANATEXCURSOR" val="157"/>
  <p:tag name="TRANSPARENCY" val="True"/>
  <p:tag name="FILENAME" val=""/>
  <p:tag name="INPUTTYPE" val="0"/>
  <p:tag name="LATEXENGINEID" val="0"/>
  <p:tag name="TEMPFOLDER" val=".\temp\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24221"/>
  <p:tag name="ORIGINALWIDTH" val="396,7004"/>
  <p:tag name="OUTPUTDPI" val="600"/>
  <p:tag name="LATEXADDIN" val="\documentclass{article}&#10;\input{preamble}&#10;\begin{document}&#10;&#10;\begin{align*}&#10;{f(\tau) = \tau \sqcap \Tint}&#10;\end{align*}&#10;&#10;\end{document}"/>
  <p:tag name="IGUANATEXSIZE" val="28"/>
  <p:tag name="IGUANATEXCURSOR" val="102"/>
  <p:tag name="TRANSPARENCY" val="True"/>
  <p:tag name="FILENAME" val=""/>
  <p:tag name="INPUTTYPE" val="0"/>
  <p:tag name="LATEXENGINEID" val="0"/>
  <p:tag name="TEMPFOLDER" val=".\temp\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2,48969"/>
  <p:tag name="ORIGINALWIDTH" val="959,88"/>
  <p:tag name="OUTPUTDPI" val="600"/>
  <p:tag name="LATEXADDIN" val="\documentclass{article}&#10;\input{preamble}&#10;\begin{document}&#10;&#10;\begin{align*}&#10;\grad{P}(\grad{\phi_1}, \grad{\phi_a}, \grad{\phi_2}) \defeq &#10;\grad{\phi_1} \approx \grad{\phi_2} \wedge&#10;\gphiImplies{\grad{\phi_1}}{\grad{\phi_a}}&#10;\end{align*}&#10;&#10;\end{document}"/>
  <p:tag name="IGUANATEXSIZE" val="20"/>
  <p:tag name="IGUANATEXCURSOR" val="181"/>
  <p:tag name="TRANSPARENCY" val="True"/>
  <p:tag name="FILENAME" val=""/>
  <p:tag name="INPUTTYPE" val="0"/>
  <p:tag name="LATEXENGINEID" val="0"/>
  <p:tag name="TEMPFOLDER" val=".\temp\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0,24"/>
  <p:tag name="ORIGINALWIDTH" val="1018,373"/>
  <p:tag name="OUTPUTDPI" val="600"/>
  <p:tag name="LATEXADDIN" val="\documentclass{article}&#10;\input{preamble}&#10;\begin{document}&#10;&#10;\begin{align*}&#10;\grad{\phi_1} \approx \grad{\phi_2} \defeq &#10;\grad{\phi_1} = \grad{\phi_2} \vee&#10;\grad{\phi_1} = \qm \vee&#10;\grad{\phi_2} = \qm&#10;\end{align*}&#10;&#10;\end{document}"/>
  <p:tag name="IGUANATEXSIZE" val="20"/>
  <p:tag name="IGUANATEXCURSOR" val="190"/>
  <p:tag name="TRANSPARENCY" val="True"/>
  <p:tag name="FILENAME" val=""/>
  <p:tag name="INPUTTYPE" val="0"/>
  <p:tag name="LATEXENGINEID" val="0"/>
  <p:tag name="TEMPFOLDER" val=".\temp\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0,24"/>
  <p:tag name="ORIGINALWIDTH" val="1058,868"/>
  <p:tag name="OUTPUTDPI" val="600"/>
  <p:tag name="LATEXADDIN" val="\documentclass{article}&#10;\input{preamble}&#10;\begin{document}&#10;&#10;\begin{align*}&#10;\gphiImplies{\grad{\phi_1}}{\grad{\phi_2}} \defeq &#10;\phiImplies{\grad{\phi_1}}{\grad{\phi_2}} \vee&#10;\grad{\phi_1} = \qm \vee&#10;\grad{\phi_2} = \qm&#10;\end{align*}&#10;&#10;\end{document}"/>
  <p:tag name="IGUANATEXSIZE" val="20"/>
  <p:tag name="IGUANATEXCURSOR" val="184"/>
  <p:tag name="TRANSPARENCY" val="True"/>
  <p:tag name="FILENAME" val=""/>
  <p:tag name="INPUTTYPE" val="0"/>
  <p:tag name="LATEXENGINEID" val="0"/>
  <p:tag name="TEMPFOLDER" val=".\temp\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2,2272"/>
  <p:tag name="ORIGINALWIDTH" val="934,3832"/>
  <p:tag name="OUTPUTDPI" val="600"/>
  <p:tag name="LATEXADDIN" val="\documentclass{article}&#10;\input{preamble}&#10;\begin{document}&#10;&#10;\begin{mathpar}&#10;\inferrule* [right=\gradT HAssert]&#10;{&#10;    {\grad{\phi_1}} \approx {\grad{\phi_2}}\\&#10;    \gphiImplies {\grad{\phi_1}} {\grad{\phi_a}}&#10;}&#10;{&#10;    \gthoare {} {\grad{\phi_1}} {{\sAssert {$\grad{\phi_a}$}}} {\grad{\phi_2}} &#10;}&#10;\end{mathpar}&#10;&#10;\end{document}"/>
  <p:tag name="IGUANATEXSIZE" val="20"/>
  <p:tag name="IGUANATEXCURSOR" val="157"/>
  <p:tag name="TRANSPARENCY" val="True"/>
  <p:tag name="FILENAME" val=""/>
  <p:tag name="INPUTTYPE" val="0"/>
  <p:tag name="LATEXENGINEID" val="0"/>
  <p:tag name="TEMPFOLDER" val=".\temp\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1,4811"/>
  <p:tag name="ORIGINALWIDTH" val="934,3832"/>
  <p:tag name="OUTPUTDPI" val="600"/>
  <p:tag name="LATEXADDIN" val="\documentclass{article}&#10;\input{preamble}&#10;\begin{document}&#10;&#10;\begin{mathpar}&#10;\inferrule* [right=HAssert]&#10;{&#10;    \phi_1 = \phi_2 \\&#10;    \phiImplies {\phi_1} {\phi_a}&#10;}&#10;{&#10;    \thoare {} {\phi_1} {{\sAssert {${\phi_a}$}}} {\phi_2}&#10;}&#10;\end{mathpar}&#10;&#10;\end{document}"/>
  <p:tag name="IGUANATEXSIZE" val="20"/>
  <p:tag name="IGUANATEXCURSOR" val="151"/>
  <p:tag name="TRANSPARENCY" val="False"/>
  <p:tag name="FILENAME" val=""/>
  <p:tag name="INPUTTYPE" val="0"/>
  <p:tag name="LATEXENGINEID" val="0"/>
  <p:tag name="TEMPFOLDER" val=".\temp\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6,49047"/>
  <p:tag name="ORIGINALWIDTH" val="1253,843"/>
  <p:tag name="OUTPUTDPI" val="600"/>
  <p:tag name="LATEXADDIN" val="\documentclass{article}&#10;\input{preamble}&#10;\begin{document}&#10;&#10;\begin{align*}&#10;\forall \phi_1, \phi_2 \in \setFormula.~ &#10;P(\phi_1, \phi_2) \implies \grad{P}(\phi_1, \phi_2)&#10;\end{align*}&#10;&#10;\end{document}"/>
  <p:tag name="IGUANATEXSIZE" val="20"/>
  <p:tag name="IGUANATEXCURSOR" val="96"/>
  <p:tag name="TRANSPARENCY" val="True"/>
  <p:tag name="FILENAME" val=""/>
  <p:tag name="INPUTTYPE" val="0"/>
  <p:tag name="LATEXENGINEID" val="0"/>
  <p:tag name="TEMPFOLDER" val=".\temp\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2,48969"/>
  <p:tag name="ORIGINALWIDTH" val="2005,999"/>
  <p:tag name="OUTPUTDPI" val="600"/>
  <p:tag name="LATEXADDIN" val="\documentclass{article}&#10;\input{preamble}&#10;\begin{document}&#10;&#10;\begin{align*}&#10;\forall \grad{\phi_1}, \grad{\phi_2}, \grad{\phi_1'}, \grad{\phi_2'} \in \setGFormula.~ &#10;\grad{\phi_1} \mpt \grad{\phi_1'} \wedge&#10;\grad{\phi_2} \mpt \grad{\phi_2'} \wedge&#10;\grad{P}(\grad{\phi_1}, \grad{\phi_2}) \implies \grad{P}(\grad{\phi_1'}, \grad{\phi_2'})&#10;\end{align*}&#10;&#10;\end{document}"/>
  <p:tag name="IGUANATEXSIZE" val="20"/>
  <p:tag name="IGUANATEXCURSOR" val="152"/>
  <p:tag name="TRANSPARENCY" val="True"/>
  <p:tag name="FILENAME" val=""/>
  <p:tag name="INPUTTYPE" val="0"/>
  <p:tag name="LATEXENGINEID" val="0"/>
  <p:tag name="TEMPFOLDER" val=".\temp\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1,4811"/>
  <p:tag name="ORIGINALWIDTH" val="875,8905"/>
  <p:tag name="OUTPUTDPI" val="600"/>
  <p:tag name="LATEXADDIN" val="\documentclass{article}&#10;\input{preamble}&#10;\begin{document}&#10;&#10;\begin{mathpar}&#10;\inferrule* [right=HAssert]&#10;{&#10;    \phiImplies {\phi} {\phi_a}&#10;}&#10;{&#10;    \thoare {} {\phi} {{\sAssert {${\phi_a}$}}} {\phi}&#10;}&#10;\end{mathpar}&#10;&#10;\end{document}"/>
  <p:tag name="IGUANATEXSIZE" val="20"/>
  <p:tag name="IGUANATEXCURSOR" val="101"/>
  <p:tag name="TRANSPARENCY" val="True"/>
  <p:tag name="FILENAME" val=""/>
  <p:tag name="INPUTTYPE" val="0"/>
  <p:tag name="LATEXENGINEID" val="0"/>
  <p:tag name="TEMPFOLDER" val=".\temp\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2,4859"/>
  <p:tag name="ORIGINALWIDTH" val="897,6378"/>
  <p:tag name="OUTPUTDPI" val="600"/>
  <p:tag name="LATEXADDIN" val="\documentclass{article}&#10;\input{preamble}&#10;\begin{document}&#10;&#10;\begin{mathpar}&#10;\inferrule* [right=HAssert]&#10;{&#10;~&#10;}&#10;{&#10;    \thoare {} {\grad{\phi_1}} {{\sAssert {\qm}}} {\grad{\phi_2}}&#10;}&#10;\end{mathpar}&#10;&#10;\end{document}"/>
  <p:tag name="IGUANATEXSIZE" val="20"/>
  <p:tag name="IGUANATEXCURSOR" val="174"/>
  <p:tag name="TRANSPARENCY" val="True"/>
  <p:tag name="FILENAME" val=""/>
  <p:tag name="INPUTTYPE" val="0"/>
  <p:tag name="LATEXENGINEID" val="0"/>
  <p:tag name="TEMPFOLDER" val=".\temp\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62,7297"/>
  <p:tag name="ORIGINALWIDTH" val="872,1409"/>
  <p:tag name="OUTPUTDPI" val="600"/>
  <p:tag name="LATEXADDIN" val="\documentclass{article}&#10;\input{preamble}&#10;\begin{document}&#10;&#10;\begin{mathpar}&#10;\inferrule* [right=HAssert]&#10;{&#10;    \phiImplies {\phi} {\phi_a}&#10;}&#10;{&#10;    \thoare {} {\qm} {{\sAssert {$\grad{\phi_a}$}}} {\grad{\phi}}&#10;}&#10;\end{mathpar}&#10;&#10;\end{document}"/>
  <p:tag name="IGUANATEXSIZE" val="20"/>
  <p:tag name="IGUANATEXCURSOR" val="205"/>
  <p:tag name="TRANSPARENCY" val="True"/>
  <p:tag name="FILENAME" val=""/>
  <p:tag name="INPUTTYPE" val="0"/>
  <p:tag name="LATEXENGINEID" val="0"/>
  <p:tag name="TEMPFOLDER" val=".\temp\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99213"/>
  <p:tag name="ORIGINALWIDTH" val="1059,618"/>
  <p:tag name="OUTPUTDPI" val="600"/>
  <p:tag name="LATEXADDIN" val="\documentclass{article}&#10;\input{preamble}&#10;\usepackage{xcolor}&#10;\begin{document}&#10;\color{gray}&#10;\predicate{typeof}(\ttt{if &lt;bool&gt; then &lt;$\tau$&gt; else 42})&#10;&#10;\end{document}"/>
  <p:tag name="IGUANATEXSIZE" val="28"/>
  <p:tag name="IGUANATEXCURSOR" val="146"/>
  <p:tag name="TRANSPARENCY" val="True"/>
  <p:tag name="FILENAME" val=""/>
  <p:tag name="INPUTTYPE" val="0"/>
  <p:tag name="LATEXENGINEID" val="0"/>
  <p:tag name="TEMPFOLDER" val=".\temp\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2,48969"/>
  <p:tag name="ORIGINALWIDTH" val="1727,034"/>
  <p:tag name="OUTPUTDPI" val="600"/>
  <p:tag name="LATEXADDIN" val="\documentclass{article}&#10;\input{preamble}&#10;\begin{document}&#10;&#10;\begin{align*}&#10;P(\phi_1, s, \phi_2) \defeq &#10;(\exists \phi_a \in \setFormula.~ &#10;s = \sAssert{$\phi_a$} \wedge &#10;P(\phi_1, s, \phi_2))&#10;\end{align*}&#10;&#10;\end{document}"/>
  <p:tag name="IGUANATEXSIZE" val="20"/>
  <p:tag name="IGUANATEXCURSOR" val="159"/>
  <p:tag name="TRANSPARENCY" val="True"/>
  <p:tag name="FILENAME" val=""/>
  <p:tag name="INPUTTYPE" val="0"/>
  <p:tag name="LATEXENGINEID" val="0"/>
  <p:tag name="TEMPFOLDER" val=".\temp\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2,2272"/>
  <p:tag name="ORIGINALWIDTH" val="934,3832"/>
  <p:tag name="OUTPUTDPI" val="600"/>
  <p:tag name="LATEXADDIN" val="\documentclass{article}&#10;\input{preamble}&#10;\begin{document}&#10;&#10;\begin{mathpar}&#10;\inferrule* [right=\gradT HAssert]&#10;{&#10;    {\grad{\phi_1}} \approx {\grad{\phi_2}}\\&#10;    \gphiImplies {\grad{\phi_1}} {\grad{\phi_a}}&#10;}&#10;{&#10;    \gthoare {} {\grad{\phi_1}} {{\sAssert {$\grad{\phi_a}$}}} {\grad{\phi_2}} &#10;}&#10;\end{mathpar}&#10;&#10;\end{document}"/>
  <p:tag name="IGUANATEXSIZE" val="20"/>
  <p:tag name="IGUANATEXCURSOR" val="157"/>
  <p:tag name="TRANSPARENCY" val="True"/>
  <p:tag name="FILENAME" val=""/>
  <p:tag name="INPUTTYPE" val="0"/>
  <p:tag name="LATEXENGINEID" val="0"/>
  <p:tag name="TEMPFOLDER" val=".\temp\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1,4811"/>
  <p:tag name="ORIGINALWIDTH" val="934,3832"/>
  <p:tag name="OUTPUTDPI" val="600"/>
  <p:tag name="LATEXADDIN" val="\documentclass{article}&#10;\input{preamble}&#10;\begin{document}&#10;&#10;\begin{mathpar}&#10;\inferrule* [right=HAssert]&#10;{&#10;    \phi_1 = \phi_2 \\&#10;    \phiImplies {\phi_1} {\phi_a}&#10;}&#10;{&#10;    \thoare {} {\phi_1} {{\sAssert {${\phi_a}$}}} {\phi_2}&#10;}&#10;\end{mathpar}&#10;&#10;\end{document}"/>
  <p:tag name="IGUANATEXSIZE" val="20"/>
  <p:tag name="IGUANATEXCURSOR" val="151"/>
  <p:tag name="TRANSPARENCY" val="False"/>
  <p:tag name="FILENAME" val=""/>
  <p:tag name="INPUTTYPE" val="0"/>
  <p:tag name="LATEXENGINEID" val="0"/>
  <p:tag name="TEMPFOLDER" val=".\temp\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6,49047"/>
  <p:tag name="ORIGINALWIDTH" val="1253,843"/>
  <p:tag name="OUTPUTDPI" val="600"/>
  <p:tag name="LATEXADDIN" val="\documentclass{article}&#10;\input{preamble}&#10;\begin{document}&#10;&#10;\begin{align*}&#10;\forall \phi_1, \phi_2 \in \setFormula.~ &#10;P(\phi_1, \phi_2) \implies \grad{P}(\phi_1, \phi_2)&#10;\end{align*}&#10;&#10;\end{document}"/>
  <p:tag name="IGUANATEXSIZE" val="20"/>
  <p:tag name="IGUANATEXCURSOR" val="96"/>
  <p:tag name="TRANSPARENCY" val="True"/>
  <p:tag name="FILENAME" val=""/>
  <p:tag name="INPUTTYPE" val="0"/>
  <p:tag name="LATEXENGINEID" val="0"/>
  <p:tag name="TEMPFOLDER" val=".\temp\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2,48969"/>
  <p:tag name="ORIGINALWIDTH" val="2005,999"/>
  <p:tag name="OUTPUTDPI" val="600"/>
  <p:tag name="LATEXADDIN" val="\documentclass{article}&#10;\input{preamble}&#10;\begin{document}&#10;&#10;\begin{align*}&#10;\forall \grad{\phi_1}, \grad{\phi_2}, \grad{\phi_1'}, \grad{\phi_2'} \in \setGFormula.~ &#10;\grad{\phi_1} \mpt \grad{\phi_1'} \wedge&#10;\grad{\phi_2} \mpt \grad{\phi_2'} \wedge&#10;\grad{P}(\grad{\phi_1}, \grad{\phi_2}) \implies \grad{P}(\grad{\phi_1'}, \grad{\phi_2'})&#10;\end{align*}&#10;&#10;\end{document}"/>
  <p:tag name="IGUANATEXSIZE" val="20"/>
  <p:tag name="IGUANATEXCURSOR" val="152"/>
  <p:tag name="TRANSPARENCY" val="True"/>
  <p:tag name="FILENAME" val=""/>
  <p:tag name="INPUTTYPE" val="0"/>
  <p:tag name="LATEXENGINEID" val="0"/>
  <p:tag name="TEMPFOLDER" val=".\temp\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9,49008"/>
  <p:tag name="ORIGINALWIDTH" val="1365,579"/>
  <p:tag name="OUTPUTDPI" val="600"/>
  <p:tag name="LATEXADDIN" val="\documentclass{article}&#10;\input{preamble}&#10;\begin{document}&#10;&#10;\begin{align*}&#10;\grad{P}(\grad{\phi_1}, \grad{\phi_2}) \iff&#10;\exists &#10;\phi_1 \in \gamma(\grad{\phi_1}),&#10;\phi_2 \in \gamma(\grad{\phi_2}).~ P(\phi_1, \phi_2)&#10;\end{align*}&#10;&#10;\end{document}"/>
  <p:tag name="IGUANATEXSIZE" val="20"/>
  <p:tag name="IGUANATEXCURSOR" val="113"/>
  <p:tag name="TRANSPARENCY" val="True"/>
  <p:tag name="FILENAME" val=""/>
  <p:tag name="INPUTTYPE" val="0"/>
  <p:tag name="LATEXENGINEID" val="0"/>
  <p:tag name="TEMPFOLDER" val=".\temp\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2,74094"/>
  <p:tag name="ORIGINALWIDTH" val="1302,587"/>
  <p:tag name="OUTPUTDPI" val="600"/>
  <p:tag name="LATEXADDIN" val="\documentclass{article}&#10;\input{preamble}&#10;\begin{document}&#10;&#10;\begin{align*}&#10;\grad{P} \text{ is smallest predicate closed under above rules}&#10;\end{align*}&#10;&#10;\end{document}"/>
  <p:tag name="IGUANATEXSIZE" val="20"/>
  <p:tag name="IGUANATEXCURSOR" val="124"/>
  <p:tag name="TRANSPARENCY" val="True"/>
  <p:tag name="FILENAME" val=""/>
  <p:tag name="INPUTTYPE" val="0"/>
  <p:tag name="LATEXENGINEID" val="0"/>
  <p:tag name="TEMPFOLDER" val=".\temp\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01,1998"/>
  <p:tag name="ORIGINALWIDTH" val="851,8936"/>
  <p:tag name="OUTPUTDPI" val="600"/>
  <p:tag name="LATEXADDIN" val="\documentclass{article}&#10;\input{preamble}&#10;\begin{document}&#10;&#10;\begin{align*}&#10;&amp;\evalgphiGen{\grad{\pi}}{\grad{\phi}}\\&#10;\iff&#10;&amp;\exists &#10;\pi \in \gamma(\grad{\pi}),&#10;\phi \in \gamma(\grad{\phi}).~ &#10;\evalphiGen{\pi}{\phi}\\&#10;\iff&#10;&amp;\exists &#10;\phi \in \gamma(\grad{\phi}).~ &#10;\evalphiGen{\grad{\pi}}{\phi}\\&#10;\iff&#10;&amp;\evalphiGen{\grad{\pi}}{\grad{\phi}}&#10;\vee&#10;\grad{\phi} = \qm&#10;\end{align*}&#10;&#10;\end{document}"/>
  <p:tag name="IGUANATEXSIZE" val="20"/>
  <p:tag name="IGUANATEXCURSOR" val="300"/>
  <p:tag name="TRANSPARENCY" val="True"/>
  <p:tag name="FILENAME" val=""/>
  <p:tag name="INPUTTYPE" val="0"/>
  <p:tag name="LATEXENGINEID" val="0"/>
  <p:tag name="TEMPFOLDER" val=".\temp\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9,49008"/>
  <p:tag name="ORIGINALWIDTH" val="1365,579"/>
  <p:tag name="OUTPUTDPI" val="600"/>
  <p:tag name="LATEXADDIN" val="\documentclass{article}&#10;\input{preamble}&#10;\begin{document}&#10;&#10;\begin{align*}&#10;\grad{P}(\grad{\phi_1}, \grad{\phi_2}) \iff&#10;\exists &#10;\phi_1 \in \gamma(\grad{\phi_1}),&#10;\phi_2 \in \gamma(\grad{\phi_2}).~ P(\phi_1, \phi_2)&#10;\end{align*}&#10;&#10;\end{document}"/>
  <p:tag name="IGUANATEXSIZE" val="20"/>
  <p:tag name="IGUANATEXCURSOR" val="113"/>
  <p:tag name="TRANSPARENCY" val="True"/>
  <p:tag name="FILENAME" val=""/>
  <p:tag name="INPUTTYPE" val="0"/>
  <p:tag name="LATEXENGINEID" val="0"/>
  <p:tag name="TEMPFOLDER" val=".\temp\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9,73"/>
  <p:tag name="ORIGINALWIDTH" val="581,9272"/>
  <p:tag name="OUTPUTDPI" val="600"/>
  <p:tag name="LATEXADDIN" val="\documentclass{article}&#10;\input{preamble}&#10;\begin{document}&#10;&#10;\begin{mathpar}&#10;\inferrule* [right=EvalPhiStatic]&#10;{&#10;    \evalphiGen{\grad{\pi}}{\phi}&#10;}&#10;{&#10;    \evalgphiGen{\grad{\pi}}{\phi}&#10;}&#10;\end{mathpar}&#10;&#10;\end{document}"/>
  <p:tag name="IGUANATEXSIZE" val="20"/>
  <p:tag name="IGUANATEXCURSOR" val="126"/>
  <p:tag name="TRANSPARENCY" val="True"/>
  <p:tag name="FILENAME" val=""/>
  <p:tag name="INPUTTYPE" val="0"/>
  <p:tag name="LATEXENGINEID" val="0"/>
  <p:tag name="TEMPFOLDER" val=".\temp\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6,49417"/>
  <p:tag name="ORIGINALWIDTH" val="55,49307"/>
  <p:tag name="OUTPUTDPI" val="600"/>
  <p:tag name="LATEXADDIN" val="\documentclass{article}&#10;\input{preamble}&#10;\begin{document}&#10;&#10;\begin{align*}&#10;\overline{\tau_1}&#10;\end{align*}&#10;&#10;\end{document}"/>
  <p:tag name="IGUANATEXSIZE" val="28"/>
  <p:tag name="IGUANATEXCURSOR" val="90"/>
  <p:tag name="TRANSPARENCY" val="True"/>
  <p:tag name="FILENAME" val=""/>
  <p:tag name="INPUTTYPE" val="0"/>
  <p:tag name="LATEXENGINEID" val="0"/>
  <p:tag name="TEMPFOLDER" val=".\temp\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5,23811"/>
  <p:tag name="ORIGINALWIDTH" val="577,4278"/>
  <p:tag name="OUTPUTDPI" val="600"/>
  <p:tag name="LATEXADDIN" val="\documentclass{article}&#10;\input{preamble}&#10;\begin{document}&#10;&#10;\begin{mathpar}&#10;\inferrule* [right=EvalPhiStatic]&#10;{&#10;    ~&#10;}&#10;{&#10;    \evalgphiGen{\grad{\pi}}{\qm}&#10;}&#10;\end{mathpar}&#10;&#10;\end{document}"/>
  <p:tag name="IGUANATEXSIZE" val="20"/>
  <p:tag name="IGUANATEXCURSOR" val="153"/>
  <p:tag name="TRANSPARENCY" val="True"/>
  <p:tag name="FILENAME" val=""/>
  <p:tag name="INPUTTYPE" val="0"/>
  <p:tag name="LATEXENGINEID" val="0"/>
  <p:tag name="TEMPFOLDER" val=".\temp\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782,1522"/>
  <p:tag name="OUTPUTDPI" val="600"/>
  <p:tag name="LATEXADDIN" val="\documentclass{article}&#10;\input{preamble}&#10;\begin{document}&#10;&#10;\begin{align*}&#10;\forall \phi \in \setFormula.~ f(\phi) \sqsubseteq \grad{f}(\phi)&#10;\end{align*}&#10;&#10;\end{document}"/>
  <p:tag name="IGUANATEXSIZE" val="20"/>
  <p:tag name="IGUANATEXCURSOR" val="140"/>
  <p:tag name="TRANSPARENCY" val="True"/>
  <p:tag name="FILENAME" val=""/>
  <p:tag name="INPUTTYPE" val="0"/>
  <p:tag name="LATEXENGINEID" val="0"/>
  <p:tag name="TEMPFOLDER" val=".\temp\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9,49008"/>
  <p:tag name="ORIGINALWIDTH" val="1343,832"/>
  <p:tag name="OUTPUTDPI" val="600"/>
  <p:tag name="LATEXADDIN" val="\documentclass{article}&#10;\input{preamble}&#10;\begin{document}&#10;&#10;\begin{align*}&#10;\forall \grad{\phi_1}, \grad{\phi_2} \in \setGFormula.~ &#10;    \grad{\phi_1} \sqsubseteq \grad{\phi_2} &#10;    \implies &#10;    \grad{f}(\grad{\phi_1}) \sqsubseteq \grad{f}(\grad{\phi_2})&#10;\end{align*}&#10;&#10;\end{document}"/>
  <p:tag name="IGUANATEXSIZE" val="20"/>
  <p:tag name="IGUANATEXCURSOR" val="254"/>
  <p:tag name="TRANSPARENCY" val="True"/>
  <p:tag name="FILENAME" val=""/>
  <p:tag name="INPUTTYPE" val="0"/>
  <p:tag name="LATEXENGINEID" val="0"/>
  <p:tag name="TEMPFOLDER" val=".\temp\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4,24071"/>
  <p:tag name="ORIGINALWIDTH" val="1369,329"/>
  <p:tag name="OUTPUTDPI" val="600"/>
  <p:tag name="LATEXADDIN" val="\documentclass{article}&#10;\input{preamble}&#10;\begin{document}&#10;&#10;\begin{align*}&#10;\grad{f} \text{ has most precise return values among all liftings}&#10;\end{align*}&#10;&#10;\end{document}"/>
  <p:tag name="IGUANATEXSIZE" val="20"/>
  <p:tag name="IGUANATEXCURSOR" val="120"/>
  <p:tag name="TRANSPARENCY" val="True"/>
  <p:tag name="FILENAME" val=""/>
  <p:tag name="INPUTTYPE" val="0"/>
  <p:tag name="LATEXENGINEID" val="0"/>
  <p:tag name="TEMPFOLDER" val=".\temp\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1861,267"/>
  <p:tag name="OUTPUTDPI" val="600"/>
  <p:tag name="LATEXADDIN" val="\documentclass{article}&#10;\input{preamble}&#10;\begin{document}&#10;&#10;\begin{align*}&#10;\grad{f}(\grad{\phi}) = \alpha(\overline{f}(\gamma(\grad{\phi})))&#10;\quad~\text{ where $\langle\alpha, \gamma\rangle$ is $\{~ \overline{f} ~\}$-partial Galois connection}&#10;\end{align*}&#10;&#10;\end{document}"/>
  <p:tag name="IGUANATEXSIZE" val="20"/>
  <p:tag name="IGUANATEXCURSOR" val="146"/>
  <p:tag name="TRANSPARENCY" val="True"/>
  <p:tag name="FILENAME" val=""/>
  <p:tag name="INPUTTYPE" val="0"/>
  <p:tag name="LATEXENGINEID" val="0"/>
  <p:tag name="TEMPFOLDER" val=".\temp\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1049,869"/>
  <p:tag name="OUTPUTDPI" val="600"/>
  <p:tag name="LATEXADDIN" val="\documentclass{article}&#10;\input{preamble}&#10;\begin{document}&#10;&#10;\begin{align*}&#10;\forall \phi \in \setFormula \cap \dom{f}.~ f(\phi) \sqsubseteq \grad{f}(\phi)&#10;\end{align*}&#10;&#10;\end{document}"/>
  <p:tag name="IGUANATEXSIZE" val="20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9,49008"/>
  <p:tag name="ORIGINALWIDTH" val="1752,531"/>
  <p:tag name="OUTPUTDPI" val="600"/>
  <p:tag name="LATEXADDIN" val="\documentclass{article}&#10;\input{preamble}&#10;\begin{document}&#10;&#10;\begin{align*}&#10;    \forall \grad{\phi_1}, \grad{\phi_2} \in \setGFormula.~ &#10;    \grad{\phi_1} \sqsubseteq \grad{\phi_2} \wedge \grad{\phi_1} \in \dom{\grad{f}} \implies \grad{f}(\grad{\phi_1}) \sqsubseteq \grad{f}(\grad{\phi_2})&#10;\end{align*}&#10;&#10;\end{document}"/>
  <p:tag name="IGUANATEXSIZE" val="20"/>
  <p:tag name="IGUANATEXCURSOR" val="287"/>
  <p:tag name="TRANSPARENCY" val="True"/>
  <p:tag name="FILENAME" val=""/>
  <p:tag name="INPUTTYPE" val="0"/>
  <p:tag name="LATEXENGINEID" val="0"/>
  <p:tag name="TEMPFOLDER" val=".\temp\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4,24071"/>
  <p:tag name="ORIGINALWIDTH" val="1951,256"/>
  <p:tag name="OUTPUTDPI" val="600"/>
  <p:tag name="LATEXADDIN" val="\documentclass{article}&#10;\input{preamble}&#10;\begin{document}&#10;&#10;\begin{align*}&#10;\grad{f} \text{ has smallest domain and most precise return values among all liftings}&#10;\end{align*}&#10;&#10;\end{document}"/>
  <p:tag name="IGUANATEXSIZE" val="20"/>
  <p:tag name="IGUANATEXCURSOR" val="114"/>
  <p:tag name="TRANSPARENCY" val="True"/>
  <p:tag name="FILENAME" val=""/>
  <p:tag name="INPUTTYPE" val="0"/>
  <p:tag name="LATEXENGINEID" val="0"/>
  <p:tag name="TEMPFOLDER" val=".\temp\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1861,267"/>
  <p:tag name="OUTPUTDPI" val="600"/>
  <p:tag name="LATEXADDIN" val="\documentclass{article}&#10;\input{preamble}&#10;\begin{document}&#10;&#10;\begin{align*}&#10;\grad{f}(\grad{\phi}) = \alpha(\overline{f}(\gamma(\grad{\phi})))&#10;\quad~\text{ where $\langle\alpha, \gamma\rangle$ is $\{~ \overline{f} ~\}$-partial Galois connection}&#10;\end{align*}&#10;&#10;\end{document}"/>
  <p:tag name="IGUANATEXSIZE" val="20"/>
  <p:tag name="IGUANATEXCURSOR" val="146"/>
  <p:tag name="TRANSPARENCY" val="True"/>
  <p:tag name="FILENAME" val=""/>
  <p:tag name="INPUTTYPE" val="0"/>
  <p:tag name="LATEXENGINEID" val="0"/>
  <p:tag name="TEMPFOLDER" val=".\temp\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1861,267"/>
  <p:tag name="OUTPUTDPI" val="600"/>
  <p:tag name="LATEXADDIN" val="\documentclass{article}&#10;\input{preamble}&#10;\begin{document}&#10;&#10;\begin{align*}&#10;\grad{f}(\grad{\phi}) = \alpha(\overline{f}(\gamma(\grad{\phi})))&#10;\quad~\text{ where $\langle\alpha, \gamma\rangle$ is $\{~ \overline{f} ~\}$-partial Galois connection}&#10;\end{align*}&#10;&#10;\end{document}"/>
  <p:tag name="IGUANATEXSIZE" val="20"/>
  <p:tag name="IGUANATEXCURSOR" val="146"/>
  <p:tag name="TRANSPARENCY" val="True"/>
  <p:tag name="FILENAME" val=""/>
  <p:tag name="INPUTTYPE" val="0"/>
  <p:tag name="LATEXENGINEID" val="0"/>
  <p:tag name="TEMPFOLDER" val=".\temp\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3,99323"/>
  <p:tag name="ORIGINALWIDTH" val="46,49417"/>
  <p:tag name="OUTPUTDPI" val="600"/>
  <p:tag name="LATEXADDIN" val="\documentclass{article}&#10;\input{preamble}&#10;\begin{document}&#10;&#10;\begin{align*}&#10;\grad{\tau_1}&#10;\end{align*}&#10;&#10;\end{document}"/>
  <p:tag name="IGUANATEXSIZE" val="28"/>
  <p:tag name="IGUANATEXCURSOR" val="86"/>
  <p:tag name="TRANSPARENCY" val="True"/>
  <p:tag name="FILENAME" val=""/>
  <p:tag name="INPUTTYPE" val="0"/>
  <p:tag name="LATEXENGINEID" val="0"/>
  <p:tag name="TEMPFOLDER" val=".\temp\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5,2306"/>
  <p:tag name="ORIGINALWIDTH" val="1062,617"/>
  <p:tag name="OUTPUTDPI" val="600"/>
  <p:tag name="LATEXADDIN" val="\documentclass{article}&#10;\input{preamble}&#10;\begin{document}&#10;&#10;\begin{mathpar}&#10;\inferrule* [Right=SsAssert]&#10;{&#10;    \evalphiGen{\langle \sigma, \sSeq{\sAssert{$\phi_a$}}{$s$} \rangle}{\phi_a}&#10;}&#10;{&#10;    \sstep{\langle \sigma, \sSeq{\sAssert{$\phi_a$}}{$s$} \rangle} {\langle \sigma, s \rangle}&#10;}&#10;\end{mathpar}&#10;&#10;\end{document}"/>
  <p:tag name="IGUANATEXSIZE" val="20"/>
  <p:tag name="IGUANATEXCURSOR" val="102"/>
  <p:tag name="TRANSPARENCY" val="True"/>
  <p:tag name="FILENAME" val=""/>
  <p:tag name="INPUTTYPE" val="0"/>
  <p:tag name="LATEXENGINEID" val="0"/>
  <p:tag name="TEMPFOLDER" val=".\temp\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2,2272"/>
  <p:tag name="ORIGINALWIDTH" val="1062,617"/>
  <p:tag name="OUTPUTDPI" val="600"/>
  <p:tag name="LATEXADDIN" val="\documentclass{article}&#10;\input{preamble}&#10;\begin{document}&#10;&#10;\begin{mathpar}&#10;\inferrule* [Right=SsAssert]&#10;{&#10;    \evalgphiGen{\langle \sigma, \sSeq{\sAssert{$\grad{\phi_a}$}}{$s$} \rangle}{\grad{\phi_a}}&#10;}&#10;{&#10;    \gsstep{\langle \sigma, \sSeq{\sAssert{$\grad{\phi_a}$}}{$s$} \rangle} {\langle \sigma, s \rangle}&#10;}&#10;\end{mathpar}&#10;&#10;\end{document}"/>
  <p:tag name="IGUANATEXSIZE" val="20"/>
  <p:tag name="IGUANATEXCURSOR" val="199"/>
  <p:tag name="TRANSPARENCY" val="True"/>
  <p:tag name="FILENAME" val=""/>
  <p:tag name="INPUTTYPE" val="0"/>
  <p:tag name="LATEXENGINEID" val="0"/>
  <p:tag name="TEMPFOLDER" val=".\temp\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8,2302"/>
  <p:tag name="ORIGINALWIDTH" val="680,165"/>
  <p:tag name="OUTPUTDPI" val="600"/>
  <p:tag name="LATEXADDIN" val="\documentclass{article}&#10;\input{preamble}&#10;\begin{document}&#10;&#10;\begin{mathpar}&#10;    \inferrule* [Right=Soundness]&#10;    {&#10;        \thoare {} {\phi} {s} {\phi'}&#10;    }&#10;    {&#10;        \tHoare {} {\phi} {s} {\phi'}&#10;    }&#10;\end{mathpar}&#10;&#10;\end{document}"/>
  <p:tag name="IGUANATEXSIZE" val="20"/>
  <p:tag name="IGUANATEXCURSOR" val="107"/>
  <p:tag name="TRANSPARENCY" val="True"/>
  <p:tag name="FILENAME" val=""/>
  <p:tag name="INPUTTYPE" val="0"/>
  <p:tag name="LATEXENGINEID" val="0"/>
  <p:tag name="TEMPFOLDER" val=".\temp\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78,4777"/>
  <p:tag name="ORIGINALWIDTH" val="680,165"/>
  <p:tag name="OUTPUTDPI" val="600"/>
  <p:tag name="LATEXADDIN" val="\documentclass{article}&#10;\input{preamble}&#10;\begin{document}&#10;&#10;\begin{mathpar}&#10;    \inferrule* [Right=\gradT Soundness]&#10;    {&#10;        \gthoare {} {\grad{\phi}} {\grad{s}} {\grad{\phi'}}&#10;    }&#10;    {&#10;        \gtHoare {} {\grad{\phi}} {\grad{s}} {\grad{\phi'}}&#10;    }&#10;\end{mathpar}&#10;&#10;\end{document}"/>
  <p:tag name="IGUANATEXSIZE" val="20"/>
  <p:tag name="IGUANATEXCURSOR" val="206"/>
  <p:tag name="TRANSPARENCY" val="True"/>
  <p:tag name="FILENAME" val=""/>
  <p:tag name="INPUTTYPE" val="0"/>
  <p:tag name="LATEXENGINEID" val="0"/>
  <p:tag name="TEMPFOLDER" val=".\temp\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38,2077"/>
  <p:tag name="ORIGINALWIDTH" val="1005,624"/>
  <p:tag name="OUTPUTDPI" val="600"/>
  <p:tag name="LATEXADDIN" val="\documentclass{article}&#10;\input{preamble}&#10;\begin{document}&#10;&#10;\begin{gather*}&#10;\gtHoare{}{\grad{\phi}}{\grad{s}}{\grad{\phi'}}\\&#10;\defiff\\&#10;\forall \grad{\pi}, \grad{\pi'}.~&#10;\gsstepConsume{\grad{s}}{\grad{\pi}}{\grad{\pi'}}&#10;\wedge&#10;\evalgphiGen{\grad{\pi}}{\grad{\phi}}&#10;\implies&#10;\evalgphiGen{\grad{\pi'}}{\grad{\phi'}}&#10;\end{gather*}&#10;&#10;\end{document}"/>
  <p:tag name="IGUANATEXSIZE" val="20"/>
  <p:tag name="IGUANATEXCURSOR" val="279"/>
  <p:tag name="TRANSPARENCY" val="True"/>
  <p:tag name="FILENAME" val=""/>
  <p:tag name="INPUTTYPE" val="0"/>
  <p:tag name="LATEXENGINEID" val="0"/>
  <p:tag name="TEMPFOLDER" val=".\temp\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0,9636"/>
  <p:tag name="ORIGINALWIDTH" val="1005,624"/>
  <p:tag name="OUTPUTDPI" val="600"/>
  <p:tag name="LATEXADDIN" val="\documentclass{article}&#10;\input{preamble}&#10;\begin{document}&#10;&#10;\begin{gather*}&#10;\tHoare{}{\phi}{s}{\phi'}\\&#10;\defiff\\&#10;\forall \pi, \pi'.~&#10;\sstepConsume{s}{\pi}{\pi'}&#10;\wedge&#10;\evalphiGen{\pi}{\phi}&#10;\implies&#10;\evalphiGen{\pi'}{\phi'}&#10;\end{gather*}&#10;&#10;\end{document}"/>
  <p:tag name="IGUANATEXSIZE" val="20"/>
  <p:tag name="IGUANATEXCURSOR" val="223"/>
  <p:tag name="TRANSPARENCY" val="True"/>
  <p:tag name="FILENAME" val=""/>
  <p:tag name="INPUTTYPE" val="0"/>
  <p:tag name="LATEXENGINEID" val="0"/>
  <p:tag name="TEMPFOLDER" val=".\temp\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78,4777"/>
  <p:tag name="ORIGINALWIDTH" val="1031,121"/>
  <p:tag name="OUTPUTDPI" val="600"/>
  <p:tag name="LATEXADDIN" val="\documentclass{article}&#10;\input{preamble}&#10;\begin{document}&#10;&#10;\begin{mathpar}&#10;\inferrule* [Right=\gradT Soundness]&#10;{&#10;    \gthoare {}&#10;{\grad{\phi}} &#10;{\grad{s}} &#10;{\grad{\phi'}}&#10;}&#10;{&#10;    \gtHoare {} &#10;{\grad{\phi}} &#10;{\sSeq{$\grad{s}$}{\sAssert{$\grad{\phi'}$}}} &#10;{\grad{\phi'}}&#10;}&#10;\end{mathpar}&#10;&#10;\end{document}"/>
  <p:tag name="IGUANATEXSIZE" val="20"/>
  <p:tag name="IGUANATEXCURSOR" val="251"/>
  <p:tag name="TRANSPARENCY" val="True"/>
  <p:tag name="FILENAME" val=""/>
  <p:tag name="INPUTTYPE" val="0"/>
  <p:tag name="LATEXENGINEID" val="0"/>
  <p:tag name="TEMPFOLDER" val=".\temp\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5,9768"/>
  <p:tag name="ORIGINALWIDTH" val="1536,558"/>
  <p:tag name="OUTPUTDPI" val="600"/>
  <p:tag name="LATEXADDIN" val="\documentclass{article}&#10;\input{preamble}&#10;\begin{document}&#10;&#10;\begin{align*}&#10;\gthoare {} &#10;{\qm} &#10;{\sVarAssign{y}{4}} &#10;{\phiAnd{$\phiEq{x}{2}$}{$\phiEq{y}{4}$}}&amp; \\&#10;\gtHoare {} &#10;{\qm} &#10;{\sSeq{\sVarAssign{y}{4}}{\sAssert{\phiEq{x}{2}}}} &#10;{\phiAnd{$\phiEq{x}{2}$}{$\phiEq{y}{4}$}}&amp;&#10;\end{align*}&#10;&#10;\end{document}"/>
  <p:tag name="IGUANATEXSIZE" val="20"/>
  <p:tag name="IGUANATEXCURSOR" val="161"/>
  <p:tag name="TRANSPARENCY" val="True"/>
  <p:tag name="FILENAME" val=""/>
  <p:tag name="INPUTTYPE" val="0"/>
  <p:tag name="LATEXENGINEID" val="0"/>
  <p:tag name="TEMPFOLDER" val=".\temp\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5,9768"/>
  <p:tag name="ORIGINALWIDTH" val="1074,616"/>
  <p:tag name="OUTPUTDPI" val="600"/>
  <p:tag name="LATEXADDIN" val="\documentclass{article}&#10;\input{preamble}&#10;\begin{document}&#10;&#10;\begin{align*}&#10;&amp;\gthoare {} &#10;{\qm} &#10;{\sVarAssign{y}{4}} &#10;{\phiAnd{$\phiEq{x}{2}$}{$\phiEq{y}{4}$}} \\&#10;\neg &amp;\gtHoare {} &#10;{\qm} &#10;{\sVarAssign{y}{4}} &#10;{\phiAnd{$\phiEq{x}{2}$}{$\phiEq{y}{4}$}}&#10;\end{align*}&#10;&#10;\end{document}"/>
  <p:tag name="IGUANATEXSIZE" val="20"/>
  <p:tag name="IGUANATEXCURSOR" val="166"/>
  <p:tag name="TRANSPARENCY" val="True"/>
  <p:tag name="FILENAME" val=""/>
  <p:tag name="INPUTTYPE" val="0"/>
  <p:tag name="LATEXENGINEID" val="0"/>
  <p:tag name="TEMPFOLDER" val=".\temp\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5,9768"/>
  <p:tag name="ORIGINALWIDTH" val="1209,599"/>
  <p:tag name="OUTPUTDPI" val="600"/>
  <p:tag name="LATEXADDIN" val="\documentclass{article}&#10;\input{preamble}&#10;\begin{document}&#10;&#10;\begin{align*}&#10;&amp;\gthoare {} &#10;{\phiEq{x}{2}}&#10;{\sVarAssign{y}{4}} &#10;{\phiAnd{$\phiEq{x}{2}$}{$\phiEq{y}{4}$}} \\&#10;&amp;\gtHoare {} &#10;{\phiEq{x}{2}}&#10;{\sVarAssign{y}{4}} &#10;{\phiAnd{$\phiEq{x}{2}$}{$\phiEq{y}{4}$}}&#10;\end{align*}&#10;&#10;\end{document}"/>
  <p:tag name="IGUANATEXSIZE" val="20"/>
  <p:tag name="IGUANATEXCURSOR" val="197"/>
  <p:tag name="TRANSPARENCY" val="True"/>
  <p:tag name="FILENAME" val=""/>
  <p:tag name="INPUTTYPE" val="0"/>
  <p:tag name="LATEXENGINEID" val="0"/>
  <p:tag name="TEMPFOLDER" val=".\temp\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3,99323"/>
  <p:tag name="ORIGINALWIDTH" val="47,99401"/>
  <p:tag name="OUTPUTDPI" val="600"/>
  <p:tag name="LATEXADDIN" val="\documentclass{article}&#10;\input{preamble}&#10;\begin{document}&#10;&#10;\begin{align*}&#10;\grad{\tau_2}&#10;\end{align*}&#10;&#10;\end{document}"/>
  <p:tag name="IGUANATEXSIZE" val="28"/>
  <p:tag name="IGUANATEXCURSOR" val="84"/>
  <p:tag name="TRANSPARENCY" val="True"/>
  <p:tag name="FILENAME" val=""/>
  <p:tag name="INPUTTYPE" val="0"/>
  <p:tag name="LATEXENGINEID" val="0"/>
  <p:tag name="TEMPFOLDER" val=".\temp\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5,2306"/>
  <p:tag name="ORIGINALWIDTH" val="1208,099"/>
  <p:tag name="OUTPUTDPI" val="600"/>
  <p:tag name="LATEXADDIN" val="\documentclass{article}&#10;\input{preamble}&#10;\begin{document}&#10;&#10;\begin{align*}&#10;&amp;\thoare {} &#10;{\phiEq{x}{2}}&#10;{\sVarAssign{y}{4}} &#10;{\phiAnd{$\phiEq{x}{2}$}{$\phiEq{y}{4}$}} \\&#10;&amp;\tHoare {} &#10;{\phiEq{x}{2}}&#10;{\sVarAssign{y}{4}} &#10;{\phiAnd{$\phiEq{x}{2}$}{$\phiEq{y}{4}$}}&#10;\end{align*}&#10;&#10;\end{document}"/>
  <p:tag name="IGUANATEXSIZE" val="20"/>
  <p:tag name="IGUANATEXCURSOR" val="195"/>
  <p:tag name="TRANSPARENCY" val="True"/>
  <p:tag name="FILENAME" val=""/>
  <p:tag name="INPUTTYPE" val="0"/>
  <p:tag name="LATEXENGINEID" val="0"/>
  <p:tag name="TEMPFOLDER" val=".\temp\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66,2167"/>
  <p:tag name="ORIGINALWIDTH" val="1909,261"/>
  <p:tag name="OUTPUTDPI" val="600"/>
  <p:tag name="LATEXADDIN" val="\documentclass{article}&#10;\input{preamble}&#10;\begin{document}&#10;&#10;\begin{mathpar}&#10;    \inferrule* [right=\gradT HSeq]&#10;    {&#10;        \gphiImplies{\grad{\phi_1}} {\grad{\phi_2}} \\\\&#10;        \gthoare {} {\qm} {\sVarAssign{y}{2}} {\grad{\phi_1}} \\&#10;        \gthoare {} {\grad{\phi_2}} {\sVarAssign{x}{3}} {\phiAnd{\phiEq{x}{3}}{\phiEq{y}{2}}}&#10;    }&#10;    {&#10;        \gthoare {} {\qm} {\sSeq{\sVarAssign{y}{2}}{\sVarAssign{x}{3}}} {\phiAnd{\phiEq{x}{3}}{\phiEq{y}{2}}}&#10;    }&#10;\end{mathpar}&#10;&#10;\end{document}"/>
  <p:tag name="IGUANATEXSIZE" val="20"/>
  <p:tag name="IGUANATEXCURSOR" val="173"/>
  <p:tag name="TRANSPARENCY" val="True"/>
  <p:tag name="FILENAME" val=""/>
  <p:tag name="INPUTTYPE" val="0"/>
  <p:tag name="LATEXENGINEID" val="0"/>
  <p:tag name="TEMPFOLDER" val=".\temp\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8,2265"/>
  <p:tag name="ORIGINALWIDTH" val="364,4544"/>
  <p:tag name="OUTPUTDPI" val="600"/>
  <p:tag name="LATEXADDIN" val="\documentclass{article}&#10;\input{preamble}&#10;\begin{document}&#10;&#10;\begin{align*}&#10;&amp;\grad{\phi_1} = \phiEq{y}{2}\\&#10;&amp;\grad{\phi_2} = \phiEq{y}{2}&#10;\end{align*}&#10;&#10;\end{document}"/>
  <p:tag name="IGUANATEXSIZE" val="20"/>
  <p:tag name="IGUANATEXCURSOR" val="133"/>
  <p:tag name="TRANSPARENCY" val="True"/>
  <p:tag name="FILENAME" val=""/>
  <p:tag name="INPUTTYPE" val="0"/>
  <p:tag name="LATEXENGINEID" val="0"/>
  <p:tag name="TEMPFOLDER" val=".\temp\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7,4765"/>
  <p:tag name="ORIGINALWIDTH" val="175,478"/>
  <p:tag name="OUTPUTDPI" val="600"/>
  <p:tag name="LATEXADDIN" val="\documentclass{article}&#10;\input{preamble}&#10;\begin{document}&#10;&#10;\begin{align*}&#10;&amp;\grad{\phi_1} = \qm\\&#10;&amp;\grad{\phi_2} = \qm&#10;\end{align*}&#10;&#10;\end{document}"/>
  <p:tag name="IGUANATEXSIZE" val="20"/>
  <p:tag name="IGUANATEXCURSOR" val="117"/>
  <p:tag name="TRANSPARENCY" val="True"/>
  <p:tag name="FILENAME" val=""/>
  <p:tag name="INPUTTYPE" val="0"/>
  <p:tag name="LATEXENGINEID" val="0"/>
  <p:tag name="TEMPFOLDER" val=".\temp\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8,2265"/>
  <p:tag name="ORIGINALWIDTH" val="701,9123"/>
  <p:tag name="OUTPUTDPI" val="600"/>
  <p:tag name="LATEXADDIN" val="\documentclass{article}&#10;\input{preamble}&#10;\begin{document}&#10;&#10;\begin{align*}&#10;&amp;\grad{\phi_1} = \phiAnd{\phiEq{y}{2}}{\phiEq{x}{4}}\\&#10;&amp;\grad{\phi_2} = \phiEq{y}{2}&#10;\end{align*}&#10;&#10;\end{document}"/>
  <p:tag name="IGUANATEXSIZE" val="20"/>
  <p:tag name="IGUANATEXCURSOR" val="158"/>
  <p:tag name="TRANSPARENCY" val="True"/>
  <p:tag name="FILENAME" val=""/>
  <p:tag name="INPUTTYPE" val="0"/>
  <p:tag name="LATEXENGINEID" val="0"/>
  <p:tag name="TEMPFOLDER" val=".\temp\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24221"/>
  <p:tag name="ORIGINALWIDTH" val="1214,848"/>
  <p:tag name="OUTPUTDPI" val="600"/>
  <p:tag name="LATEXADDIN" val="\documentclass{article}&#10;\input{preamble}&#10;\begin{document}&#10;&#10;\begin{align*}&#10;\thoare{}{\cdot}{\cdot}{\cdot} \subseteq \setFormula \times \setStmt \times \setFormula&#10;\end{align*}&#10;&#10;\end{document}"/>
  <p:tag name="IGUANATEXSIZE" val="20"/>
  <p:tag name="IGUANATEXCURSOR" val="142"/>
  <p:tag name="TRANSPARENCY" val="True"/>
  <p:tag name="FILENAME" val=""/>
  <p:tag name="INPUTTYPE" val="0"/>
  <p:tag name="LATEXENGINEID" val="0"/>
  <p:tag name="TEMPFOLDER" val=".\temp\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1,2411"/>
  <p:tag name="ORIGINALWIDTH" val="1207,349"/>
  <p:tag name="OUTPUTDPI" val="600"/>
  <p:tag name="LATEXADDIN" val="\documentclass{article}&#10;\input{preamble}&#10;\begin{document}&#10;&#10;\begin{align*}&#10;\thoare{}{\cdot}{\cdot}{\cdot} \::\: \setFormula \times \setStmt \rightarrow \PP^{\setFormula}&#10;\end{align*}&#10;&#10;\end{document}"/>
  <p:tag name="IGUANATEXSIZE" val="20"/>
  <p:tag name="IGUANATEXCURSOR" val="107"/>
  <p:tag name="TRANSPARENCY" val="True"/>
  <p:tag name="FILENAME" val=""/>
  <p:tag name="INPUTTYPE" val="0"/>
  <p:tag name="LATEXENGINEID" val="0"/>
  <p:tag name="TEMPFOLDER" val=".\temp\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1235,845"/>
  <p:tag name="OUTPUTDPI" val="600"/>
  <p:tag name="LATEXADDIN" val="\documentclass{article}&#10;\input{preamble}&#10;\begin{document}&#10;&#10;\begin{align*}&#10;\dgthoare{}{\cdot}{\cdot}{\cdot} \::\: \setGFormula \times \setGStmt \rightarrow \setGFormula&#10;\end{align*}&#10;&#10;\end{document}"/>
  <p:tag name="IGUANATEXSIZE" val="20"/>
  <p:tag name="IGUANATEXCURSOR" val="167"/>
  <p:tag name="TRANSPARENCY" val="True"/>
  <p:tag name="FILENAME" val=""/>
  <p:tag name="INPUTTYPE" val="0"/>
  <p:tag name="LATEXENGINEID" val="0"/>
  <p:tag name="TEMPFOLDER" val=".\temp\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24221"/>
  <p:tag name="ORIGINALWIDTH" val="1214,848"/>
  <p:tag name="OUTPUTDPI" val="600"/>
  <p:tag name="LATEXADDIN" val="\documentclass{article}&#10;\input{preamble}&#10;\begin{document}&#10;&#10;\begin{align*}&#10;\thoare{}{\cdot}{\cdot}{\cdot} \subseteq \setFormula \times \setStmt \times \setFormula&#10;\end{align*}&#10;&#10;\end{document}"/>
  <p:tag name="IGUANATEXSIZE" val="20"/>
  <p:tag name="IGUANATEXCURSOR" val="142"/>
  <p:tag name="TRANSPARENCY" val="True"/>
  <p:tag name="FILENAME" val=""/>
  <p:tag name="INPUTTYPE" val="0"/>
  <p:tag name="LATEXENGINEID" val="0"/>
  <p:tag name="TEMPFOLDER" val=".\temp\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1,2411"/>
  <p:tag name="ORIGINALWIDTH" val="1207,349"/>
  <p:tag name="OUTPUTDPI" val="600"/>
  <p:tag name="LATEXADDIN" val="\documentclass{article}&#10;\input{preamble}&#10;\begin{document}&#10;&#10;\begin{align*}&#10;\thoare{}{\cdot}{\cdot}{\cdot} \::\: \setFormula \times \setStmt \rightarrow \PP^{\setFormula}&#10;\end{align*}&#10;&#10;\end{document}"/>
  <p:tag name="IGUANATEXSIZE" val="20"/>
  <p:tag name="IGUANATEXCURSOR" val="107"/>
  <p:tag name="TRANSPARENCY" val="True"/>
  <p:tag name="FILENAME" val=""/>
  <p:tag name="INPUTTYPE" val="0"/>
  <p:tag name="LATEXENGINEID" val="0"/>
  <p:tag name="TEMPFOLDER" val=".\temp\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1,99472"/>
  <p:tag name="ORIGINALWIDTH" val="33,74575"/>
  <p:tag name="OUTPUTDPI" val="600"/>
  <p:tag name="LATEXADDIN" val="\documentclass{article}&#10;\input{preamble}&#10;\begin{document}&#10;&#10;\begin{align*}&#10;\gamma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1235,845"/>
  <p:tag name="OUTPUTDPI" val="600"/>
  <p:tag name="LATEXADDIN" val="\documentclass{article}&#10;\input{preamble}&#10;\begin{document}&#10;&#10;\begin{align*}&#10;\dgthoare{}{\cdot}{\cdot}{\cdot} \::\: \setGFormula \times \setGStmt \rightarrow \setGFormula&#10;\end{align*}&#10;&#10;\end{document}"/>
  <p:tag name="IGUANATEXSIZE" val="20"/>
  <p:tag name="IGUANATEXCURSOR" val="167"/>
  <p:tag name="TRANSPARENCY" val="True"/>
  <p:tag name="FILENAME" val=""/>
  <p:tag name="INPUTTYPE" val="0"/>
  <p:tag name="LATEXENGINEID" val="0"/>
  <p:tag name="TEMPFOLDER" val=".\temp\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0,49118"/>
  <p:tag name="ORIGINALWIDTH" val="156,7304"/>
  <p:tag name="OUTPUTDPI" val="600"/>
  <p:tag name="LATEXADDIN" val="\documentclass{article}&#10;\input{preamble}&#10;\usepackage{xcolor}&#10;\begin{document}&#10;&#10;\color{gray}&#10;\begin{align*}&#10;\textsc{\gradT HSeq}&#10;\end{align*}&#10;&#10;\end{document}"/>
  <p:tag name="IGUANATEXSIZE" val="20"/>
  <p:tag name="IGUANATEXCURSOR" val="90"/>
  <p:tag name="TRANSPARENCY" val="True"/>
  <p:tag name="FILENAME" val=""/>
  <p:tag name="INPUTTYPE" val="0"/>
  <p:tag name="LATEXENGINEID" val="0"/>
  <p:tag name="TEMPFOLDER" val=".\temp\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9,7263"/>
  <p:tag name="ORIGINALWIDTH" val="1685,789"/>
  <p:tag name="OUTPUTDPI" val="600"/>
  <p:tag name="LATEXADDIN" val="\documentclass{article}&#10;\input{preamble}&#10;\begin{document}&#10;&#10;\begin{align*}&#10;\forall \grad{\phi_1}, \grad{\phi_2}.~ &#10;        \dgrad{P}(\grad{\phi_1}) = \grad{\phi_2}&#10;        &amp;\implies&#10;        \forall \phi_1 \in \gamma(\grad{\phi_1}),\, \phi.~ P(\phi_1, \phi)\\ &#10;        &amp;\implies&#10;        \exists \phi_2 \in \gamma(\grad{\phi_2}).~ P(\phi_1, \phi_2) ~\wedge~ (\phiImplies{\phi_2}{\phi})&#10;\end{align*}&#10;&#10;\end{document}"/>
  <p:tag name="IGUANATEXSIZE" val="20"/>
  <p:tag name="IGUANATEXCURSOR" val="257"/>
  <p:tag name="TRANSPARENCY" val="True"/>
  <p:tag name="FILENAME" val=""/>
  <p:tag name="INPUTTYPE" val="0"/>
  <p:tag name="LATEXENGINEID" val="0"/>
  <p:tag name="TEMPFOLDER" val=".\temp\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3,49078"/>
  <p:tag name="ORIGINALWIDTH" val="1963,255"/>
  <p:tag name="OUTPUTDPI" val="600"/>
  <p:tag name="LATEXADDIN" val="\documentclass{article}&#10;\input{preamble}&#10;\begin{document}&#10;&#10;\begin{align*}&#10;\dgrad{P} \text{ has smallest domain and most precise return values among all liftings}&#10;\end{align*}&#10;&#10;\end{document}"/>
  <p:tag name="IGUANATEXSIZE" val="20"/>
  <p:tag name="IGUANATEXCURSOR" val="152"/>
  <p:tag name="TRANSPARENCY" val="True"/>
  <p:tag name="FILENAME" val=""/>
  <p:tag name="INPUTTYPE" val="0"/>
  <p:tag name="LATEXENGINEID" val="0"/>
  <p:tag name="TEMPFOLDER" val=".\temp\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9,49008"/>
  <p:tag name="ORIGINALWIDTH" val="1786,277"/>
  <p:tag name="OUTPUTDPI" val="600"/>
  <p:tag name="LATEXADDIN" val="\documentclass{article}&#10;\input{preamble}&#10;\begin{document}&#10;&#10;\begin{align*}&#10;    \forall \grad{\phi_1}, \grad{\phi_2} \in \setGFormula.~ &#10;    \grad{\phi_1} \sqsubseteq \grad{\phi_2} \wedge \grad{\phi_1} \in \dom{\dgrad{P}} \implies \dgrad{P}(\grad{\phi_1}) \sqsubseteq \dgrad{P}(\grad{\phi_2})&#10;\end{align*}&#10;&#10;\end{document}"/>
  <p:tag name="IGUANATEXSIZE" val="20"/>
  <p:tag name="IGUANATEXCURSOR" val="211"/>
  <p:tag name="TRANSPARENCY" val="True"/>
  <p:tag name="FILENAME" val=""/>
  <p:tag name="INPUTTYPE" val="0"/>
  <p:tag name="LATEXENGINEID" val="0"/>
  <p:tag name="TEMPFOLDER" val=".\temp\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6,49047"/>
  <p:tag name="ORIGINALWIDTH" val="1001,125"/>
  <p:tag name="OUTPUTDPI" val="600"/>
  <p:tag name="LATEXADDIN" val="\documentclass{article}&#10;\input{preamble}&#10;\begin{document}&#10;&#10;\begin{align*}&#10;\forall \phi_1, \phi_2.~ P(\phi_1, \phi_2) \implies \phi_1 \in \dom{\dgrad{P}}&#10;\end{align*}&#10;&#10;\end{document}"/>
  <p:tag name="IGUANATEXSIZE" val="20"/>
  <p:tag name="IGUANATEXCURSOR" val="82"/>
  <p:tag name="TRANSPARENCY" val="True"/>
  <p:tag name="FILENAME" val=""/>
  <p:tag name="INPUTTYPE" val="0"/>
  <p:tag name="LATEXENGINEID" val="0"/>
  <p:tag name="TEMPFOLDER" val=".\temp\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5,7331"/>
  <p:tag name="ORIGINALWIDTH" val="902,8871"/>
  <p:tag name="OUTPUTDPI" val="600"/>
  <p:tag name="LATEXADDIN" val="\documentclass{article}&#10;\input{preamble}&#10;\begin{document}&#10;&#10;\begin{mathpar}&#10;    \inferrule* [Right=HAssign]&#10;    {&#10;        {\sVarAssign{$x$}{$e$}} &#10;    }&#10;    {&#10;        \thoare {} {\phi[e/x]} {\sVarAssign{$x$}{$e$}} {\phi}&#10;    }&#10;\end{mathpar}&#10;&#10;\end{document}"/>
  <p:tag name="IGUANATEXSIZE" val="20"/>
  <p:tag name="IGUANATEXCURSOR" val="145"/>
  <p:tag name="TRANSPARENCY" val="True"/>
  <p:tag name="FILENAME" val=""/>
  <p:tag name="INPUTTYPE" val="0"/>
  <p:tag name="LATEXENGINEID" val="0"/>
  <p:tag name="TEMPFOLDER" val=".\temp\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22,1972"/>
  <p:tag name="ORIGINALWIDTH" val="1136,858"/>
  <p:tag name="OUTPUTDPI" val="600"/>
  <p:tag name="LATEXADDIN" val="\documentclass{article}&#10;\input{preamble}&#10;\begin{document}&#10;&#10;\begin{mathpar}&#10;    \inferrule* [right=\dgradT HAssign1]&#10;    {&#10;        x \not \in \FV(\phi) \\&#10;        x \not \in \FV(e)&#10;    }&#10;    {&#10;        \dgthoare {} {\phi} {\sVarAssign{$x$}{$e$}} {\phiAnd{$\phi$}{\phiEq{$x$}{$e$}}}&#10;    }&#10;    &#10;    \inferrule* [right=\dgradT HAssign2]&#10;    {&#10;        \tset{\dgradT HAssign1} \textit{ does not apply}&#10;    }&#10;    {&#10;        \dgthoare {} {\grad{\phi}} {\sVarAssign{$x$}{$e$}} {\qm}&#10;    }&#10;\end{mathpar}&#10;&#10;\end{document}"/>
  <p:tag name="IGUANATEXSIZE" val="20"/>
  <p:tag name="IGUANATEXCURSOR" val="360"/>
  <p:tag name="TRANSPARENCY" val="True"/>
  <p:tag name="FILENAME" val=""/>
  <p:tag name="INPUTTYPE" val="0"/>
  <p:tag name="LATEXENGINEID" val="0"/>
  <p:tag name="TEMPFOLDER" val=".\temp\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9,7263"/>
  <p:tag name="ORIGINALWIDTH" val="1829,771"/>
  <p:tag name="OUTPUTDPI" val="600"/>
  <p:tag name="LATEXADDIN" val="\documentclass{article}&#10;\input{preamble}&#10;\begin{document}&#10;&#10;\begin{align*}&#10;\forall \grad{\phi_1}, \grad{s} \grad{\phi_2}.~ &#10;        \dgrad{P}(\grad{\phi_1}, \grad{s}) = \grad{\phi_2}&#10;        &amp;\implies&#10;        \forall \phi_1 \in \gamma(\grad{\phi_1}),\, s \in \gamma(\grad{s}),\, \phi.~ P(\phi_1, s, \phi)\\ &#10;        &amp;\implies&#10;        \exists \phi_2 \in \gamma(\grad{\phi_2}).~ P(\phi_1, s, \phi_2) ~\wedge~ (\phiImplies{\phi_2}{\phi})&#10;\end{align*}&#10;&#10;\end{document}"/>
  <p:tag name="IGUANATEXSIZE" val="20"/>
  <p:tag name="IGUANATEXCURSOR" val="389"/>
  <p:tag name="TRANSPARENCY" val="True"/>
  <p:tag name="FILENAME" val=""/>
  <p:tag name="INPUTTYPE" val="0"/>
  <p:tag name="LATEXENGINEID" val="0"/>
  <p:tag name="TEMPFOLDER" val=".\temp\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3,49078"/>
  <p:tag name="ORIGINALWIDTH" val="1963,255"/>
  <p:tag name="OUTPUTDPI" val="600"/>
  <p:tag name="LATEXADDIN" val="\documentclass{article}&#10;\input{preamble}&#10;\begin{document}&#10;&#10;\begin{align*}&#10;\dgrad{P} \text{ has smallest domain and most precise return values among all liftings}&#10;\end{align*}&#10;&#10;\end{document}"/>
  <p:tag name="IGUANATEXSIZE" val="20"/>
  <p:tag name="IGUANATEXCURSOR" val="152"/>
  <p:tag name="TRANSPARENCY" val="True"/>
  <p:tag name="FILENAME" val=""/>
  <p:tag name="INPUTTYPE" val="0"/>
  <p:tag name="LATEXENGINEID" val="0"/>
  <p:tag name="TEMPFOLDER" val=".\temp\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6,99291"/>
  <p:tag name="ORIGINALWIDTH" val="31,49606"/>
  <p:tag name="OUTPUTDPI" val="600"/>
  <p:tag name="LATEXADDIN" val="\documentclass{article}&#10;\input{preamble}&#10;\begin{document}&#10;&#10;\begin{align*}&#10;{f}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8,49646"/>
  <p:tag name="ORIGINALWIDTH" val="35,24559"/>
  <p:tag name="OUTPUTDPI" val="600"/>
  <p:tag name="LATEXADDIN" val="\documentclass{article}&#10;\input{preamble}&#10;\begin{document}&#10;&#10;\begin{align*}&#10;\alpha&#10;\end{align*}&#10;&#10;\end{document}"/>
  <p:tag name="IGUANATEXSIZE" val="28"/>
  <p:tag name="IGUANATEXCURSOR" val="80"/>
  <p:tag name="TRANSPARENCY" val="True"/>
  <p:tag name="FILENAME" val=""/>
  <p:tag name="INPUTTYPE" val="0"/>
  <p:tag name="LATEXENGINEID" val="0"/>
  <p:tag name="TEMPFOLDER" val=".\temp\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9,7263"/>
  <p:tag name="ORIGINALWIDTH" val="1427,821"/>
  <p:tag name="OUTPUTDPI" val="600"/>
  <p:tag name="LATEXADDIN" val="\documentclass{article}&#10;\input{preamble}&#10;\begin{document}&#10;&#10;\begin{align*}&#10;    \forall \grad{\phi_1}, \grad{\phi_2}, \grad{s_1}, \grad{s_2}.~ &#10;    &amp;\grad{\phi_1} \sqsubseteq \grad{\phi_2} \wedge &#10;    \grad{s_1} \sqsubseteq \grad{s_2} \wedge &#10;\langle \grad{\phi_1}, \grad{s_1} \rangle \in \dom{\dgrad{P}} \\&#10;\implies &amp;\dgrad{P}(\grad{\phi_1}, \grad{s_1}) \sqsubseteq \dgrad{P}(\grad{\phi_2}, \grad{s_2})&#10;\end{align*}&#10;&#10;\end{document}"/>
  <p:tag name="IGUANATEXSIZE" val="20"/>
  <p:tag name="IGUANATEXCURSOR" val="147"/>
  <p:tag name="TRANSPARENCY" val="True"/>
  <p:tag name="FILENAME" val=""/>
  <p:tag name="INPUTTYPE" val="0"/>
  <p:tag name="LATEXENGINEID" val="0"/>
  <p:tag name="TEMPFOLDER" val=".\temp\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6,49047"/>
  <p:tag name="ORIGINALWIDTH" val="1220,098"/>
  <p:tag name="OUTPUTDPI" val="600"/>
  <p:tag name="LATEXADDIN" val="\documentclass{article}&#10;\input{preamble}&#10;\begin{document}&#10;&#10;\begin{align*}&#10;\forall \phi_1, s, \phi_2.~ P(\phi_1, s, \phi_2) \implies \langle \phi_1, s \rangle \in \dom{\dgrad{P}}&#10;\end{align*}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.\temp\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1,4811"/>
  <p:tag name="ORIGINALWIDTH" val="878,8901"/>
  <p:tag name="OUTPUTDPI" val="600"/>
  <p:tag name="LATEXADDIN" val="\documentclass{article}&#10;\input{preamble}&#10;\begin{document}&#10;&#10;\begin{mathpar}&#10;\inferrule* [right=HAssert]&#10;{&#10;    \phiImplies {\phi} {\phi_a}&#10;}&#10;{&#10;    \thoare {} {\phi} {{\sAssert {${\phi_a}$}}} {\phi}&#10;}&#10;\end{mathpar}&#10;&#10;\end{document}"/>
  <p:tag name="IGUANATEXSIZE" val="20"/>
  <p:tag name="IGUANATEXCURSOR" val="154"/>
  <p:tag name="TRANSPARENCY" val="True"/>
  <p:tag name="FILENAME" val=""/>
  <p:tag name="INPUTTYPE" val="0"/>
  <p:tag name="LATEXENGINEID" val="0"/>
  <p:tag name="TEMPFOLDER" val=".\temp\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10,1987"/>
  <p:tag name="ORIGINALWIDTH" val="907,3865"/>
  <p:tag name="OUTPUTDPI" val="600"/>
  <p:tag name="LATEXADDIN" val="\documentclass{article}&#10;\input{preamble}&#10;\begin{document}&#10;&#10;\begin{mathpar}&#10;\inferrule* [right=\dgradT HAssert1]&#10;{&#10;    \phiImplies {\phi} {\phi_a}&#10;}&#10;{&#10;    \dgthoare {} {\phi} {{\sAssert {${\phi_a}$}}} {\phi}&#10;}\\&#10;\inferrule* [right=\dgradT HAssert2]&#10;{&#10;    \phi_a \in \setFormulaA&#10;}&#10;{&#10;    \dgthoare {} {\qm} {{\sAssert {${\phi_a}$}}} {\qm}&#10;}&#10;\end{mathpar}&#10;&#10;\end{document}"/>
  <p:tag name="IGUANATEXSIZE" val="20"/>
  <p:tag name="IGUANATEXCURSOR" val="157"/>
  <p:tag name="TRANSPARENCY" val="True"/>
  <p:tag name="FILENAME" val=""/>
  <p:tag name="INPUTTYPE" val="0"/>
  <p:tag name="LATEXENGINEID" val="0"/>
  <p:tag name="TEMPFOLDER" val=".\temp\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9,7263"/>
  <p:tag name="ORIGINALWIDTH" val="1829,771"/>
  <p:tag name="OUTPUTDPI" val="600"/>
  <p:tag name="LATEXADDIN" val="\documentclass{article}&#10;\input{preamble}&#10;\begin{document}&#10;&#10;\begin{align*}&#10;\forall \grad{\phi_1}, \grad{s} \grad{\phi_2}.~ &#10;        \dgrad{P}(\grad{\phi_1}, \grad{s}) = \grad{\phi_2}&#10;        &amp;\implies&#10;        \forall \phi_1 \in \gamma(\grad{\phi_1}),\, s \in \gamma(\grad{s}),\, \phi.~ P(\phi_1, s, \phi)\\ &#10;        &amp;\implies&#10;        \exists \phi_2 \in \gamma(\grad{\phi_2}).~ P(\phi_1, s, \phi_2) ~\wedge~ (\phiImplies{\phi_2}{\phi})&#10;\end{align*}&#10;&#10;\end{document}"/>
  <p:tag name="IGUANATEXSIZE" val="20"/>
  <p:tag name="IGUANATEXCURSOR" val="389"/>
  <p:tag name="TRANSPARENCY" val="True"/>
  <p:tag name="FILENAME" val=""/>
  <p:tag name="INPUTTYPE" val="0"/>
  <p:tag name="LATEXENGINEID" val="0"/>
  <p:tag name="TEMPFOLDER" val=".\temp\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3,49078"/>
  <p:tag name="ORIGINALWIDTH" val="1963,255"/>
  <p:tag name="OUTPUTDPI" val="600"/>
  <p:tag name="LATEXADDIN" val="\documentclass{article}&#10;\input{preamble}&#10;\begin{document}&#10;&#10;\begin{align*}&#10;\dgrad{P} \text{ has smallest domain and most precise return values among all liftings}&#10;\end{align*}&#10;&#10;\end{document}"/>
  <p:tag name="IGUANATEXSIZE" val="20"/>
  <p:tag name="IGUANATEXCURSOR" val="152"/>
  <p:tag name="TRANSPARENCY" val="True"/>
  <p:tag name="FILENAME" val=""/>
  <p:tag name="INPUTTYPE" val="0"/>
  <p:tag name="LATEXENGINEID" val="0"/>
  <p:tag name="TEMPFOLDER" val=".\temp\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9,7263"/>
  <p:tag name="ORIGINALWIDTH" val="1427,821"/>
  <p:tag name="OUTPUTDPI" val="600"/>
  <p:tag name="LATEXADDIN" val="\documentclass{article}&#10;\input{preamble}&#10;\begin{document}&#10;&#10;\begin{align*}&#10;    \forall \grad{\phi_1}, \grad{\phi_2}, \grad{s_1}, \grad{s_2}.~ &#10;    &amp;\grad{\phi_1} \sqsubseteq \grad{\phi_2} \wedge &#10;    \grad{s_1} \sqsubseteq \grad{s_2} \wedge &#10;\langle \grad{\phi_1}, \grad{s_1} \rangle \in \dom{\dgrad{P}} \\&#10;\implies &amp;\dgrad{P}(\grad{\phi_1}, \grad{s_1}) \sqsubseteq \dgrad{P}(\grad{\phi_2}, \grad{s_2})&#10;\end{align*}&#10;&#10;\end{document}"/>
  <p:tag name="IGUANATEXSIZE" val="20"/>
  <p:tag name="IGUANATEXCURSOR" val="147"/>
  <p:tag name="TRANSPARENCY" val="True"/>
  <p:tag name="FILENAME" val=""/>
  <p:tag name="INPUTTYPE" val="0"/>
  <p:tag name="LATEXENGINEID" val="0"/>
  <p:tag name="TEMPFOLDER" val=".\temp\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6,49047"/>
  <p:tag name="ORIGINALWIDTH" val="1220,098"/>
  <p:tag name="OUTPUTDPI" val="600"/>
  <p:tag name="LATEXADDIN" val="\documentclass{article}&#10;\input{preamble}&#10;\begin{document}&#10;&#10;\begin{align*}&#10;\forall \phi_1, s, \phi_2.~ P(\phi_1, s, \phi_2) \implies \langle \phi_1, s \rangle \in \dom{\dgrad{P}}&#10;\end{align*}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.\temp\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69,9662"/>
  <p:tag name="ORIGINALWIDTH" val="1211,849"/>
  <p:tag name="OUTPUTDPI" val="600"/>
  <p:tag name="LATEXADDIN" val="\documentclass{article}&#10;\input{preamble}&#10;\begin{document}&#10;&#10;\begin{mathpar}&#10;    \inferrule* [right=\dgradT HSeq]&#10;    {        &#10;        {\grad{\phi_{q1}}} \dgrad{\:\Rightarrow\:} {\grad{\phi_{q2}}} \\\\&#10;        \dgthoare {} {\grad{\phi_p}} {\grad{s_1}} {\grad{\phi_{q1}}} \\&#10;        \dgthoare {} {\grad{\phi_{q2}}} {\grad{s_2}} {\grad{\phi_r}}&#10;    }&#10;    {&#10;        \dgthoare {} {\grad{\phi_p}} {\sSeq{$\grad{s_1}$}{$\grad{s_2}$}} {\grad{\phi_r}}&#10;    }&#10;\end{mathpar}&#10;&#10;\end{document}"/>
  <p:tag name="IGUANATEXSIZE" val="20"/>
  <p:tag name="IGUANATEXCURSOR" val="151"/>
  <p:tag name="TRANSPARENCY" val="True"/>
  <p:tag name="FILENAME" val=""/>
  <p:tag name="INPUTTYPE" val="0"/>
  <p:tag name="LATEXENGINEID" val="0"/>
  <p:tag name="TEMPFOLDER" val=".\temp\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27,9715"/>
  <p:tag name="ORIGINALWIDTH" val="1211,849"/>
  <p:tag name="OUTPUTDPI" val="600"/>
  <p:tag name="LATEXADDIN" val="\documentclass{article}&#10;\input{preamble}&#10;\begin{document}&#10;&#10;\begin{mathpar}&#10;    \inferrule* [right=HSeq]&#10;    {&#10;        \phiImplies{\phi_{q1}} {\phi_{q2}} \\\\&#10;        \thoare {} {\phi_p} {{s_1}} {\phi_{q1}} \\&#10;        \thoare {} {\phi_{q2}} {{s_2}} {\phi_r}&#10;    }&#10;    {&#10;        \thoare {} {\phi_p} {\sSeq{$s_1$}{$s_2$}} {\phi_r}&#10;    }&#10;\end{mathpar}&#10;&#10;\end{document}"/>
  <p:tag name="IGUANATEXSIZE" val="20"/>
  <p:tag name="IGUANATEXCURSOR" val="110"/>
  <p:tag name="TRANSPARENCY" val="True"/>
  <p:tag name="FILENAME" val=""/>
  <p:tag name="INPUTTYPE" val="0"/>
  <p:tag name="LATEXENGINEID" val="0"/>
  <p:tag name="TEMPFOLDER" val=".\temp\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1,99472"/>
  <p:tag name="ORIGINALWIDTH" val="33,74575"/>
  <p:tag name="OUTPUTDPI" val="600"/>
  <p:tag name="LATEXADDIN" val="\documentclass{article}&#10;\input{preamble}&#10;\begin{document}&#10;&#10;\begin{align*}&#10;\gamma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60,9674"/>
  <p:tag name="ORIGINALWIDTH" val="1572,553"/>
  <p:tag name="OUTPUTDPI" val="600"/>
  <p:tag name="LATEXADDIN" val="\documentclass{article}&#10;\input{preamble}&#10;\begin{document}&#10;&#10;\begin{mathpar}&#10;    \inferrule* [right=\dgradT HSeq]&#10;    {        &#10;        \dgthoare {} {\phiTrue} {\sVarAssign{y}{2}} {\phiEq{y}{2}} \\&#10;        \dgthoare {} {\phiEq{y}{2}} {\sVarAssign{x}{3}} {\phiAnd{\phiEq{x}{3}}{\phiEq{y}{2}}}&#10;    }&#10;    {&#10;        \dgthoare {} {\phiTrue} {\sSeq{\sVarAssign{y}{2}}{\sVarAssign{x}{3}}} {\phiAnd{\phiEq{x}{3}}{\phiEq{y}{2}}}&#10;    }&#10;\end{mathpar}&#10;&#10;\end{document}"/>
  <p:tag name="IGUANATEXSIZE" val="20"/>
  <p:tag name="IGUANATEXCURSOR" val="288"/>
  <p:tag name="TRANSPARENCY" val="True"/>
  <p:tag name="FILENAME" val=""/>
  <p:tag name="INPUTTYPE" val="0"/>
  <p:tag name="LATEXENGINEID" val="0"/>
  <p:tag name="TEMPFOLDER" val=".\temp\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1434,571"/>
  <p:tag name="OUTPUTDPI" val="600"/>
  <p:tag name="LATEXADDIN" val="\documentclass{article}&#10;\input{preamble}&#10;\begin{document}&#10;&#10;\begin{mathpar}&#10;\neg \dgthoare {} {\phiTrue} {\sSeq{\sVarAssign{y}{4}}{\sVarAssign{x}{3}}} {\phiAnd{\phiEq{x}{3}}{\phiEq{y}{2}}}&#10;\end{mathpar}&#10;&#10;\end{document}"/>
  <p:tag name="IGUANATEXSIZE" val="20"/>
  <p:tag name="IGUANATEXCURSOR" val="79"/>
  <p:tag name="TRANSPARENCY" val="True"/>
  <p:tag name="FILENAME" val=""/>
  <p:tag name="INPUTTYPE" val="0"/>
  <p:tag name="LATEXENGINEID" val="0"/>
  <p:tag name="TEMPFOLDER" val=".\temp\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3,727"/>
  <p:tag name="ORIGINALWIDTH" val="1162,355"/>
  <p:tag name="OUTPUTDPI" val="600"/>
  <p:tag name="LATEXADDIN" val="\documentclass{article}&#10;\input{preamble}&#10;\begin{document}&#10;&#10;\begin{mathpar}&#10;    \inferrule* [right=\dgradT HSeq]&#10;    {        &#10;        \dgthoare {} {\grad{\phi_p}} {\grad{s_1}} {\grad{\phi_q}} \\&#10;        \dgthoare {} {\grad{\phi_q}} {\grad{s_2}} {\grad{\phi_r}}&#10;    }&#10;    {&#10;        \dgthoare {} {\grad{\phi_p}} {\sSeq{$\grad{s_1}$}{$\grad{s_2}$}} {\grad{\phi_r}}&#10;    }&#10;\end{mathpar}&#10;&#10;\end{document}"/>
  <p:tag name="IGUANATEXSIZE" val="20"/>
  <p:tag name="IGUANATEXCURSOR" val="134"/>
  <p:tag name="TRANSPARENCY" val="True"/>
  <p:tag name="FILENAME" val=""/>
  <p:tag name="INPUTTYPE" val="0"/>
  <p:tag name="LATEXENGINEID" val="0"/>
  <p:tag name="TEMPFOLDER" val=".\temp\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9,7263"/>
  <p:tag name="ORIGINALWIDTH" val="1829,771"/>
  <p:tag name="OUTPUTDPI" val="600"/>
  <p:tag name="LATEXADDIN" val="\documentclass{article}&#10;\input{preamble}&#10;\begin{document}&#10;&#10;\begin{align*}&#10;\forall \grad{\phi_1}, \grad{s} \grad{\phi_2}.~ &#10;        \dgrad{P}(\grad{\phi_1}, \grad{s}) = \grad{\phi_2}&#10;        &amp;\implies&#10;        \forall \phi_1 \in \gamma(\grad{\phi_1}),\, s \in \gamma(\grad{s}),\, \phi.~ P(\phi_1, s, \phi)\\ &#10;        &amp;\implies&#10;        \exists \phi_2 \in \gamma(\grad{\phi_2}).~ P(\phi_1, s, \phi_2) ~\wedge~ (\phiImplies{\phi_2}{\phi})&#10;\end{align*}&#10;&#10;\end{document}"/>
  <p:tag name="IGUANATEXSIZE" val="20"/>
  <p:tag name="IGUANATEXCURSOR" val="389"/>
  <p:tag name="TRANSPARENCY" val="True"/>
  <p:tag name="FILENAME" val=""/>
  <p:tag name="INPUTTYPE" val="0"/>
  <p:tag name="LATEXENGINEID" val="0"/>
  <p:tag name="TEMPFOLDER" val=".\temp\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3,49078"/>
  <p:tag name="ORIGINALWIDTH" val="1963,255"/>
  <p:tag name="OUTPUTDPI" val="600"/>
  <p:tag name="LATEXADDIN" val="\documentclass{article}&#10;\input{preamble}&#10;\begin{document}&#10;&#10;\begin{align*}&#10;\dgrad{P} \text{ has smallest domain and most precise return values among all liftings}&#10;\end{align*}&#10;&#10;\end{document}"/>
  <p:tag name="IGUANATEXSIZE" val="20"/>
  <p:tag name="IGUANATEXCURSOR" val="152"/>
  <p:tag name="TRANSPARENCY" val="True"/>
  <p:tag name="FILENAME" val=""/>
  <p:tag name="INPUTTYPE" val="0"/>
  <p:tag name="LATEXENGINEID" val="0"/>
  <p:tag name="TEMPFOLDER" val=".\temp\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9,7263"/>
  <p:tag name="ORIGINALWIDTH" val="1427,821"/>
  <p:tag name="OUTPUTDPI" val="600"/>
  <p:tag name="LATEXADDIN" val="\documentclass{article}&#10;\input{preamble}&#10;\begin{document}&#10;&#10;\begin{align*}&#10;    \forall \grad{\phi_1}, \grad{\phi_2}, \grad{s_1}, \grad{s_2}.~ &#10;    &amp;\grad{\phi_1} \sqsubseteq \grad{\phi_2} \wedge &#10;    \grad{s_1} \sqsubseteq \grad{s_2} \wedge &#10;\langle \grad{\phi_1}, \grad{s_1} \rangle \in \dom{\dgrad{P}} \\&#10;\implies &amp;\dgrad{P}(\grad{\phi_1}, \grad{s_1}) \sqsubseteq \dgrad{P}(\grad{\phi_2}, \grad{s_2})&#10;\end{align*}&#10;&#10;\end{document}"/>
  <p:tag name="IGUANATEXSIZE" val="20"/>
  <p:tag name="IGUANATEXCURSOR" val="147"/>
  <p:tag name="TRANSPARENCY" val="True"/>
  <p:tag name="FILENAME" val=""/>
  <p:tag name="INPUTTYPE" val="0"/>
  <p:tag name="LATEXENGINEID" val="0"/>
  <p:tag name="TEMPFOLDER" val=".\temp\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6,49047"/>
  <p:tag name="ORIGINALWIDTH" val="1220,098"/>
  <p:tag name="OUTPUTDPI" val="600"/>
  <p:tag name="LATEXADDIN" val="\documentclass{article}&#10;\input{preamble}&#10;\begin{document}&#10;&#10;\begin{align*}&#10;\forall \phi_1, s, \phi_2.~ P(\phi_1, s, \phi_2) \implies \langle \phi_1, s \rangle \in \dom{\dgrad{P}}&#10;\end{align*}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.\temp\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97,2254"/>
  <p:tag name="ORIGINALWIDTH" val="1493,063"/>
  <p:tag name="OUTPUTDPI" val="600"/>
  <p:tag name="LATEXADDIN" val="\documentclass{article}&#10;\input{preamble}&#10;\begin{document}&#10;&#10;\begin{align*}&#10;&amp;\gthoare{}{\cdot}{\cdot}{\cdot} \::\: \setGFormula \times \setGStmt \times \setGFormula \\&#10;&amp;\gthoare{}{\grad{\phi_1}}{\grad{s}}{\grad{\phi_2}} ~~\defiff~~ \exists \grad{\phi_2'}.~ \dgthoare{}{\grad{\phi_1}}{\grad{s}}{\grad{\phi_2'}} \wedge \gphiImplies {\grad{\phi_2'}} {\grad{\phi_2}}&#10;\end{align*}&#10;&#10;\end{document}"/>
  <p:tag name="IGUANATEXSIZE" val="20"/>
  <p:tag name="IGUANATEXCURSOR" val="167"/>
  <p:tag name="TRANSPARENCY" val="True"/>
  <p:tag name="FILENAME" val=""/>
  <p:tag name="INPUTTYPE" val="0"/>
  <p:tag name="LATEXENGINEID" val="0"/>
  <p:tag name="TEMPFOLDER" val=".\temp\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24221"/>
  <p:tag name="ORIGINALWIDTH" val="1214,848"/>
  <p:tag name="OUTPUTDPI" val="600"/>
  <p:tag name="LATEXADDIN" val="\documentclass{article}&#10;\input{preamble}&#10;\begin{document}&#10;&#10;\begin{align*}&#10;\thoare{}{\cdot}{\cdot}{\cdot} \subseteq \setFormula \times \setStmt \times \setFormula&#10;\end{align*}&#10;&#10;\end{document}"/>
  <p:tag name="IGUANATEXSIZE" val="20"/>
  <p:tag name="IGUANATEXCURSOR" val="190"/>
  <p:tag name="TRANSPARENCY" val="True"/>
  <p:tag name="FILENAME" val=""/>
  <p:tag name="INPUTTYPE" val="0"/>
  <p:tag name="LATEXENGINEID" val="0"/>
  <p:tag name="TEMPFOLDER" val=".\temp\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1235,845"/>
  <p:tag name="OUTPUTDPI" val="600"/>
  <p:tag name="LATEXADDIN" val="\documentclass{article}&#10;\input{preamble}&#10;\begin{document}&#10;&#10;\begin{align*}&#10;\dgthoare{}{\cdot}{\cdot}{\cdot} \::\: \setGFormula \times \setGStmt \rightarrow \setGFormula&#10;\end{align*}&#10;&#10;\end{document}"/>
  <p:tag name="IGUANATEXSIZE" val="20"/>
  <p:tag name="IGUANATEXCURSOR" val="167"/>
  <p:tag name="TRANSPARENCY" val="True"/>
  <p:tag name="FILENAME" val=""/>
  <p:tag name="INPUTTYPE" val="0"/>
  <p:tag name="LATEXENGINEID" val="0"/>
  <p:tag name="TEMPFOLDER" val=".\temp\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,2426"/>
  <p:tag name="ORIGINALWIDTH" val="206,9741"/>
  <p:tag name="OUTPUTDPI" val="600"/>
  <p:tag name="LATEXADDIN" val="\documentclass{article}&#10;\input{preamble}&#10;\begin{document}&#10;&#10;\begin{align*}&#10;\overline{\tau_2} \subseteq \overline{\tau_2}'&#10;\end{align*}&#10;&#10;\end{document}"/>
  <p:tag name="IGUANATEXSIZE" val="28"/>
  <p:tag name="IGUANATEXCURSOR" val="102"/>
  <p:tag name="TRANSPARENCY" val="True"/>
  <p:tag name="FILENAME" val=""/>
  <p:tag name="INPUTTYPE" val="0"/>
  <p:tag name="LATEXENGINEID" val="0"/>
  <p:tag name="TEMPFOLDER" val=".\temp\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1448,069"/>
  <p:tag name="OUTPUTDPI" val="600"/>
  <p:tag name="LATEXADDIN" val="\documentclass{article}&#10;\input{preamble}&#10;\begin{document}&#10;~\\&#10;Lemma: $\gthoare{}{\cdot}{\cdot}{\cdot}$&#10;is a gradual lifting of&#10;$\thoare{}{\cdot}{\cdot}{\cdot}$&#10;&#10;\end{document}"/>
  <p:tag name="IGUANATEXSIZE" val="20"/>
  <p:tag name="IGUANATEXCURSOR" val="69"/>
  <p:tag name="TRANSPARENCY" val="True"/>
  <p:tag name="FILENAME" val=""/>
  <p:tag name="INPUTTYPE" val="0"/>
  <p:tag name="LATEXENGINEID" val="0"/>
  <p:tag name="TEMPFOLDER" val=".\temp\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66,2167"/>
  <p:tag name="ORIGINALWIDTH" val="1909,261"/>
  <p:tag name="OUTPUTDPI" val="600"/>
  <p:tag name="LATEXADDIN" val="\documentclass{article}&#10;\input{preamble}&#10;\begin{document}&#10;&#10;\begin{mathpar}&#10;    \inferrule* [right=\gradT HSeq]&#10;    {&#10;        \gphiImplies{\grad{\phi_1}} {\grad{\phi_2}} \\\\&#10;        \gthoare {} {\qm} {\sVarAssign{y}{2}} {\grad{\phi_1}} \\&#10;        \gthoare {} {\grad{\phi_2}} {\sVarAssign{x}{3}} {\phiAnd{\phiEq{x}{3}}{\phiEq{y}{2}}}&#10;    }&#10;    {&#10;        \gthoare {} {\qm} {\sSeq{\sVarAssign{y}{2}}{\sVarAssign{x}{3}}} {\phiAnd{\phiEq{x}{3}}{\phiEq{y}{2}}}&#10;    }&#10;\end{mathpar}&#10;&#10;\end{document}"/>
  <p:tag name="IGUANATEXSIZE" val="20"/>
  <p:tag name="IGUANATEXCURSOR" val="173"/>
  <p:tag name="TRANSPARENCY" val="True"/>
  <p:tag name="FILENAME" val=""/>
  <p:tag name="INPUTTYPE" val="0"/>
  <p:tag name="LATEXENGINEID" val="0"/>
  <p:tag name="TEMPFOLDER" val=".\temp\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26,4716"/>
  <p:tag name="ORIGINALWIDTH" val="1946,757"/>
  <p:tag name="OUTPUTDPI" val="600"/>
  <p:tag name="LATEXADDIN" val="\documentclass{article}&#10;\input{preamble}&#10;\begin{document}&#10;&#10;\begin{mathpar}&#10;    \inferrule* [right=\dgradT H2\gradT H]&#10;    {    &#10;        \inferrule* [right=\dgradT HSeq]&#10;        {&#10;            ...&#10;        }&#10;        {&#10;            \dgthoare {} {\qm} {\sSeq{\sVarAssign{y}{2}}{\sVarAssign{x}{3}}} {\qm}         &#10;        }\\&#10;        \gphiImplies {\qm} {\phiAnd{\phiEq{x}{3}}{\phiEq{y}{2}}}&#10;    }&#10;    {&#10;        \gthoare {} {\qm} {\sSeq{\sVarAssign{y}{2}}{\sVarAssign{x}{3}}} {\phiAnd{\phiEq{x}{3}}{\phiEq{y}{2}}}&#10;    }&#10;\end{mathpar}&#10;&#10;\end{document}"/>
  <p:tag name="IGUANATEXSIZE" val="20"/>
  <p:tag name="IGUANATEXCURSOR" val="297"/>
  <p:tag name="TRANSPARENCY" val="True"/>
  <p:tag name="FILENAME" val=""/>
  <p:tag name="INPUTTYPE" val="0"/>
  <p:tag name="LATEXENGINEID" val="0"/>
  <p:tag name="TEMPFOLDER" val=".\temp\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IONNAME" val="Group 62"/>
  <p:tag name="LAYER" val="3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IONNAME" val="Group 61"/>
  <p:tag name="LAYER" val="2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5,2269"/>
  <p:tag name="ORIGINALWIDTH" val="621,6723"/>
  <p:tag name="OUTPUTDPI" val="600"/>
  <p:tag name="LATEXADDIN" val="\documentclass{article}&#10;\input{preamble}&#10;\begin{document}&#10;&#10;\begin{align*}&#10;&amp;\grad{\phi} ~::=~ \phi ~|~ \withqmGen{\phi}\\&#10;&amp;\text{where ~~} \qm \defeq \withqmGen{\phiTrue}&#10;\end{align*}&#10;&#10;\end{document}"/>
  <p:tag name="IGUANATEXSIZE" val="28"/>
  <p:tag name="IGUANATEXCURSOR" val="136"/>
  <p:tag name="TRANSPARENCY" val="True"/>
  <p:tag name="FILENAME" val=""/>
  <p:tag name="INPUTTYPE" val="0"/>
  <p:tag name="LATEXENGINEID" val="0"/>
  <p:tag name="TEMPFOLDER" val=".\temp\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00,7124"/>
  <p:tag name="ORIGINALWIDTH" val="1793,776"/>
  <p:tag name="OUTPUTDPI" val="600"/>
  <p:tag name="LATEXADDIN" val="\documentclass[a3paper,landscape]{article}&#10;\input{preamble}&#10;\usepackage{lscape}&#10;\begin{document}&#10;\begin{landscape}&#10;\begin{mathpar}&#10;    \inferrule* [right=\dgradT H2\gradT H]&#10;    {    &#10;        \inferrule* [right=\dgradT HSeq]&#10;        {&#10;            ...&#10;        }&#10;        {&#10;            \dgthoare {} {\qm} {\sSeq{\sVarAssign{y}{2}}{\sVarAssign{x}{3}}} {\withqmGen{\phiAnd{\phiEq{x}{3}}{\phiEq{y}{2}}}} &#10;        }\\&#10;        \gphiImplies {\withqmGen{\phiAnd{\phiEq{x}{3}}{\phiEq{y}{2}}}} {\phiAnd{\phiEq{x}{3}}{\phiEq{y}{2}}}&#10;    }&#10;    {&#10;        \gthoare {} {\qm} {\sSeq{\sVarAssign{y}{2}}{\sVarAssign{x}{3}}} {\phiAnd{\phiEq{x}{3}}{\phiEq{y}{2}}}&#10;    }&#10;\end{mathpar}&#10;\end{landscape}&#10;\end{document}"/>
  <p:tag name="IGUANATEXSIZE" val="20"/>
  <p:tag name="IGUANATEXCURSOR" val="108"/>
  <p:tag name="TRANSPARENCY" val="True"/>
  <p:tag name="FILENAME" val=""/>
  <p:tag name="INPUTTYPE" val="0"/>
  <p:tag name="LATEXENGINEID" val="0"/>
  <p:tag name="TEMPFOLDER" val=".\temp\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1371,579"/>
  <p:tag name="OUTPUTDPI" val="600"/>
  <p:tag name="LATEXADDIN" val="\documentclass{article}&#10;\input{preamble}&#10;\begin{document}&#10;&#10;\begin{mathpar}&#10;\dgthoare {} {\phiTrue} {\sSeq{\sVarAssign{y}{2}}{\sVarAssign{x}{3}}} {\phiAnd{\phiEq{x}{3}}{\phiEq{y}{2}}}&#10;\end{mathpar}&#10;&#10;\end{document}"/>
  <p:tag name="IGUANATEXSIZE" val="20"/>
  <p:tag name="IGUANATEXCURSOR" val="182"/>
  <p:tag name="TRANSPARENCY" val="True"/>
  <p:tag name="FILENAME" val=""/>
  <p:tag name="INPUTTYPE" val="0"/>
  <p:tag name="LATEXENGINEID" val="0"/>
  <p:tag name="TEMPFOLDER" val=".\temp\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78,4777"/>
  <p:tag name="ORIGINALWIDTH" val="682,4147"/>
  <p:tag name="OUTPUTDPI" val="600"/>
  <p:tag name="LATEXADDIN" val="\documentclass{article}&#10;\input{preamble}&#10;\begin{document}&#10;&#10;\begin{mathpar}&#10;\inferrule* [Right=\dgradT Soundness]&#10;{&#10;    \dgthoare {}&#10;{\grad{\phi}} &#10;{\grad{s}} &#10;{\grad{\phi'}}&#10;}&#10;{&#10;    \gtHoare {} &#10;{\grad{\phi}} &#10;{\grad{s}} &#10;{\grad{\phi'}}&#10;}&#10;\end{mathpar}&#10;&#10;\end{document}"/>
  <p:tag name="IGUANATEXSIZE" val="20"/>
  <p:tag name="IGUANATEXCURSOR" val="121"/>
  <p:tag name="TRANSPARENCY" val="True"/>
  <p:tag name="FILENAME" val=""/>
  <p:tag name="INPUTTYPE" val="0"/>
  <p:tag name="LATEXENGINEID" val="0"/>
  <p:tag name="TEMPFOLDER" val=".\temp\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78,4777"/>
  <p:tag name="ORIGINALWIDTH" val="1031,121"/>
  <p:tag name="OUTPUTDPI" val="600"/>
  <p:tag name="LATEXADDIN" val="\documentclass{article}&#10;\input{preamble}&#10;\begin{document}&#10;&#10;\begin{mathpar}&#10;\inferrule* [Right=\gradT Soundness]&#10;{&#10;    \gthoare {}&#10;{\grad{\phi}} &#10;{\grad{s}} &#10;{\grad{\phi'}}&#10;}&#10;{&#10;    \gtHoare {} &#10;{\grad{\phi}} &#10;{\sSeq{$\grad{s}$}{\sAssert{$\grad{\phi'}$}}} &#10;{\grad{\phi'}}&#10;}&#10;\end{mathpar}&#10;&#10;\end{document}"/>
  <p:tag name="IGUANATEXSIZE" val="20"/>
  <p:tag name="IGUANATEXCURSOR" val="251"/>
  <p:tag name="TRANSPARENCY" val="True"/>
  <p:tag name="FILENAME" val=""/>
  <p:tag name="INPUTTYPE" val="0"/>
  <p:tag name="LATEXENGINEID" val="0"/>
  <p:tag name="TEMPFOLDER" val=".\temp\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6,74165"/>
  <p:tag name="ORIGINALWIDTH" val="37,49528"/>
  <p:tag name="OUTPUTDPI" val="600"/>
  <p:tag name="LATEXADDIN" val="\documentclass{article}&#10;\input{preamble}&#10;\begin{document}&#10;&#10;\begin{align*}&#10;\overline{f}&#10;\end{align*}&#10;&#10;\end{document}"/>
  <p:tag name="IGUANATEXSIZE" val="28"/>
  <p:tag name="IGUANATEXCURSOR" val="86"/>
  <p:tag name="TRANSPARENCY" val="True"/>
  <p:tag name="FILENAME" val=""/>
  <p:tag name="INPUTTYPE" val="0"/>
  <p:tag name="LATEXENGINEID" val="0"/>
  <p:tag name="TEMPFOLDER" val=".\temp\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1,49228"/>
  <p:tag name="ORIGINALWIDTH" val="315,7105"/>
  <p:tag name="OUTPUTDPI" val="600"/>
  <p:tag name="LATEXADDIN" val="\documentclass{article}&#10;\input{preamble}&#10;\begin{document}&#10;&#10;\tset{\dgradT Soundness}&#10;&#10;\end{document}"/>
  <p:tag name="IGUANATEXSIZE" val="20"/>
  <p:tag name="IGUANATEXCURSOR" val="82"/>
  <p:tag name="TRANSPARENCY" val="True"/>
  <p:tag name="FILENAME" val=""/>
  <p:tag name="INPUTTYPE" val="0"/>
  <p:tag name="LATEXENGINEID" val="0"/>
  <p:tag name="TEMPFOLDER" val=".\temp\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78,4777"/>
  <p:tag name="ORIGINALWIDTH" val="682,4147"/>
  <p:tag name="OUTPUTDPI" val="600"/>
  <p:tag name="LATEXADDIN" val="\documentclass{article}&#10;\input{preamble}&#10;\begin{document}&#10;&#10;\begin{mathpar}&#10;\inferrule* [Right=\dgradT Soundness]&#10;{&#10;    \dgthoare {}&#10;{\grad{\phi}} &#10;{\grad{s}} &#10;{\grad{\phi'}}&#10;}&#10;{&#10;    \gtHoare {} &#10;{\grad{\phi}} &#10;{\grad{s}} &#10;{\grad{\phi'}}&#10;}&#10;\end{mathpar}&#10;&#10;\end{document}"/>
  <p:tag name="IGUANATEXSIZE" val="20"/>
  <p:tag name="IGUANATEXCURSOR" val="121"/>
  <p:tag name="TRANSPARENCY" val="True"/>
  <p:tag name="FILENAME" val=""/>
  <p:tag name="INPUTTYPE" val="0"/>
  <p:tag name="LATEXENGINEID" val="0"/>
  <p:tag name="TEMPFOLDER" val=".\temp\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78,4777"/>
  <p:tag name="ORIGINALWIDTH" val="1031,121"/>
  <p:tag name="OUTPUTDPI" val="600"/>
  <p:tag name="LATEXADDIN" val="\documentclass{article}&#10;\input{preamble}&#10;\begin{document}&#10;&#10;\begin{mathpar}&#10;\inferrule* [Right=\gradT Soundness]&#10;{&#10;    \gthoare {}&#10;{\grad{\phi}} &#10;{\grad{s}} &#10;{\grad{\phi'}}&#10;}&#10;{&#10;    \gtHoare {} &#10;{\grad{\phi}} &#10;{\sSeq{$\grad{s}$}{\sAssert{$\grad{\phi'}$}}} &#10;{\grad{\phi'}}&#10;}&#10;\end{mathpar}&#10;&#10;\end{document}"/>
  <p:tag name="IGUANATEXSIZE" val="20"/>
  <p:tag name="IGUANATEXCURSOR" val="251"/>
  <p:tag name="TRANSPARENCY" val="True"/>
  <p:tag name="FILENAME" val=""/>
  <p:tag name="INPUTTYPE" val="0"/>
  <p:tag name="LATEXENGINEID" val="0"/>
  <p:tag name="TEMPFOLDER" val=".\temp\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9,7263"/>
  <p:tag name="ORIGINALWIDTH" val="1829,771"/>
  <p:tag name="OUTPUTDPI" val="600"/>
  <p:tag name="LATEXADDIN" val="\documentclass{article}&#10;\input{preamble}&#10;\begin{document}&#10;&#10;\begin{align*}&#10;\forall \grad{\phi_1}, \grad{s} \grad{\phi_2}.~ &#10;        \dgrad{P}(\grad{\phi_1}, \grad{s}) = \grad{\phi_2}&#10;        &amp;\implies&#10;        \forall \phi_1 \in \gamma(\grad{\phi_1}),\, s \in \gamma(\grad{s}),\, \phi.~ P(\phi_1, s, \phi)\\ &#10;        &amp;\implies&#10;        \exists \phi_2 \in \gamma(\grad{\phi_2}).~ P(\phi_1, s, \phi_2) ~\wedge~ (\phiImplies{\phi_2}{\phi})&#10;\end{align*}&#10;&#10;\end{document}"/>
  <p:tag name="IGUANATEXSIZE" val="20"/>
  <p:tag name="IGUANATEXCURSOR" val="389"/>
  <p:tag name="TRANSPARENCY" val="True"/>
  <p:tag name="FILENAME" val=""/>
  <p:tag name="INPUTTYPE" val="0"/>
  <p:tag name="LATEXENGINEID" val="0"/>
  <p:tag name="TEMPFOLDER" val=".\temp\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3,49078"/>
  <p:tag name="ORIGINALWIDTH" val="1963,255"/>
  <p:tag name="OUTPUTDPI" val="600"/>
  <p:tag name="LATEXADDIN" val="\documentclass{article}&#10;\input{preamble}&#10;\begin{document}&#10;&#10;\begin{align*}&#10;\dgrad{P} \text{ has smallest domain and most precise return values among all liftings}&#10;\end{align*}&#10;&#10;\end{document}"/>
  <p:tag name="IGUANATEXSIZE" val="20"/>
  <p:tag name="IGUANATEXCURSOR" val="152"/>
  <p:tag name="TRANSPARENCY" val="True"/>
  <p:tag name="FILENAME" val=""/>
  <p:tag name="INPUTTYPE" val="0"/>
  <p:tag name="LATEXENGINEID" val="0"/>
  <p:tag name="TEMPFOLDER" val=".\temp\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9,7263"/>
  <p:tag name="ORIGINALWIDTH" val="1427,821"/>
  <p:tag name="OUTPUTDPI" val="600"/>
  <p:tag name="LATEXADDIN" val="\documentclass{article}&#10;\input{preamble}&#10;\begin{document}&#10;&#10;\begin{align*}&#10;    \forall \grad{\phi_1}, \grad{\phi_2}, \grad{s_1}, \grad{s_2}.~ &#10;    &amp;\grad{\phi_1} \sqsubseteq \grad{\phi_2} \wedge &#10;    \grad{s_1} \sqsubseteq \grad{s_2} \wedge &#10;\langle \grad{\phi_1}, \grad{s_1} \rangle \in \dom{\dgrad{P}} \\&#10;\implies &amp;\dgrad{P}(\grad{\phi_1}, \grad{s_1}) \sqsubseteq \dgrad{P}(\grad{\phi_2}, \grad{s_2})&#10;\end{align*}&#10;&#10;\end{document}"/>
  <p:tag name="IGUANATEXSIZE" val="20"/>
  <p:tag name="IGUANATEXCURSOR" val="147"/>
  <p:tag name="TRANSPARENCY" val="True"/>
  <p:tag name="FILENAME" val=""/>
  <p:tag name="INPUTTYPE" val="0"/>
  <p:tag name="LATEXENGINEID" val="0"/>
  <p:tag name="TEMPFOLDER" val=".\temp\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6,49047"/>
  <p:tag name="ORIGINALWIDTH" val="1220,098"/>
  <p:tag name="OUTPUTDPI" val="600"/>
  <p:tag name="LATEXADDIN" val="\documentclass{article}&#10;\input{preamble}&#10;\begin{document}&#10;&#10;\begin{align*}&#10;\forall \phi_1, s, \phi_2.~ P(\phi_1, s, \phi_2) \implies \langle \phi_1, s \rangle \in \dom{\dgrad{P}}&#10;\end{align*}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.\temp\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48,9689"/>
  <p:tag name="ORIGINALWIDTH" val="1015,373"/>
  <p:tag name="OUTPUTDPI" val="600"/>
  <p:tag name="LATEXADDIN" val="\documentclass{article}&#10;\input{preamble}&#10;\begin{document}&#10;&#10;    \begin{alignat*}{1}&#10;    &amp;\{\phiAnd{\phiEq{p1.age}{19}}{\phiEq{p2.age}{19}}\}\\&#10;    &amp;{\ttt{p1.age++}}\\&#10;    &amp;\{\phiAnd{\phiEq{p1.age}{20}}{\phiEq{p2.age}{19}}\}&#10;    \end{alignat*}&#10;&#10;\end{document}"/>
  <p:tag name="IGUANATEXSIZE" val="20"/>
  <p:tag name="IGUANATEXCURSOR" val="241"/>
  <p:tag name="TRANSPARENCY" val="True"/>
  <p:tag name="FILENAME" val=""/>
  <p:tag name="INPUTTYPE" val="0"/>
  <p:tag name="LATEXENGINEID" val="0"/>
  <p:tag name="TEMPFOLDER" val=".\temp\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48,9689"/>
  <p:tag name="ORIGINALWIDTH" val="1811,774"/>
  <p:tag name="OUTPUTDPI" val="600"/>
  <p:tag name="LATEXADDIN" val="\documentclass{article}&#10;\input{preamble}&#10;\begin{document}&#10;&#10;    \begin{alignat*}{1}&#10;    &amp;\{\phiCons {\phiCons{\phiAcc{p1}{age}}{\phiAcc{p2}{age}}} {\phiCons{\phiEq{p1.age}{19}}{\ttt{(p2.age = 19)}}}\}\\&#10;    &amp;{\ttt{p1.age++}}\\&#10;    &amp;\{\phiCons {\phiCons{\phiAcc{p1}{age}}{\phiAcc{p2}{age}}} {\phiCons{\phiEq{p1.age}{20}}{\ttt{(p2.age = 19)}}}\}&#10;    \end{alignat*}&#10;&#10;\end{document}"/>
  <p:tag name="IGUANATEXSIZE" val="20"/>
  <p:tag name="IGUANATEXCURSOR" val="333"/>
  <p:tag name="TRANSPARENCY" val="True"/>
  <p:tag name="FILENAME" val=""/>
  <p:tag name="INPUTTYPE" val="0"/>
  <p:tag name="LATEXENGINEID" val="0"/>
  <p:tag name="TEMPFOLDER" val=".\temp\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48,9689"/>
  <p:tag name="ORIGINALWIDTH" val="1063,367"/>
  <p:tag name="OUTPUTDPI" val="600"/>
  <p:tag name="LATEXADDIN" val="\documentclass{article}&#10;\input{preamble}&#10;\begin{document}&#10;&#10;    \begin{alignat*}{1}&#10;    &amp;\{\phiCons {\qm} {\phiCons{\phiEq{p1.age}{19}}{\ttt{(p2.age = 19)}}}\}\\&#10;    &amp;{\ttt{p1.age++}}\\&#10;    &amp;\{\phiCons {\qm} {\phiCons{\phiEq{p1.age}{20}}{\ttt{(p2.age = 19)}}}\}&#10;    \end{alignat*}&#10;&#10;\end{document}"/>
  <p:tag name="IGUANATEXSIZE" val="20"/>
  <p:tag name="IGUANATEXCURSOR" val="205"/>
  <p:tag name="TRANSPARENCY" val="True"/>
  <p:tag name="FILENAME" val=""/>
  <p:tag name="INPUTTYPE" val="0"/>
  <p:tag name="LATEXENGINEID" val="0"/>
  <p:tag name="TEMPFOLDER" val=".\temp\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4,24071"/>
  <p:tag name="ORIGINALWIDTH" val="43,49457"/>
  <p:tag name="OUTPUTDPI" val="600"/>
  <p:tag name="LATEXADDIN" val="\documentclass{article}&#10;\input{preamble}&#10;\begin{document}&#10;&#10;\begin{align*}&#10;\grad{f}&#10;\end{align*}&#10;&#10;\end{document}"/>
  <p:tag name="IGUANATEXSIZE" val="28"/>
  <p:tag name="IGUANATEXCURSOR" val="79"/>
  <p:tag name="TRANSPARENCY" val="True"/>
  <p:tag name="FILENAME" val=""/>
  <p:tag name="INPUTTYPE" val="0"/>
  <p:tag name="LATEXENGINEID" val="0"/>
  <p:tag name="TEMPFOLDER" val=".\temp\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5,2306"/>
  <p:tag name="ORIGINALWIDTH" val="402,6997"/>
  <p:tag name="OUTPUTDPI" val="600"/>
  <p:tag name="LATEXADDIN" val="\documentclass{article}&#10;\input{preamble}&#10;\begin{document}&#10;&#10;\begin{alignat*}{3}&#10;&amp;\gamma(\tau) ~&amp;&amp;= \{~ \tau ~\} &amp; ~\\&#10;&amp;\gamma(\qm)  ~&amp;&amp;= \tset{Types} &amp;&#10;\end{alignat*}&#10;&#10;\end{document}"/>
  <p:tag name="IGUANATEXSIZE" val="28"/>
  <p:tag name="IGUANATEXCURSOR" val="77"/>
  <p:tag name="TRANSPARENCY" val="True"/>
  <p:tag name="FILENAME" val=""/>
  <p:tag name="INPUTTYPE" val="0"/>
  <p:tag name="LATEXENGINEID" val="0"/>
  <p:tag name="TEMPFOLDER" val=".\temp\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227,9715"/>
  <p:tag name="OUTPUTDPI" val="600"/>
  <p:tag name="LATEXADDIN" val="\documentclass{article}&#10;\input{preamble}&#10;\begin{document}&#10;&#10;\begin{align*}&#10;{\grad{f}(\qm) = \qm}&#10;\end{align*}&#10;&#10;\end{document}"/>
  <p:tag name="IGUANATEXSIZE" val="28"/>
  <p:tag name="IGUANATEXCURSOR" val="94"/>
  <p:tag name="TRANSPARENCY" val="True"/>
  <p:tag name="FILENAME" val=""/>
  <p:tag name="INPUTTYPE" val="0"/>
  <p:tag name="LATEXENGINEID" val="0"/>
  <p:tag name="TEMPFOLDER" val=".\temp\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396,7004"/>
  <p:tag name="OUTPUTDPI" val="600"/>
  <p:tag name="LATEXADDIN" val="\documentclass{article}&#10;\input{preamble}&#10;\begin{document}&#10;&#10;\begin{align*}&#10;{\grad{f}(\tau) = \tau \sqcap \Tint}&#10;\end{align*}&#10;&#10;\end{document}"/>
  <p:tag name="IGUANATEXSIZE" val="28"/>
  <p:tag name="IGUANATEXCURSOR" val="83"/>
  <p:tag name="TRANSPARENCY" val="True"/>
  <p:tag name="FILENAME" val=""/>
  <p:tag name="INPUTTYPE" val="0"/>
  <p:tag name="LATEXENGINEID" val="0"/>
  <p:tag name="TEMPFOLDER" val=".\temp\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24221"/>
  <p:tag name="ORIGINALWIDTH" val="396,7004"/>
  <p:tag name="OUTPUTDPI" val="600"/>
  <p:tag name="LATEXADDIN" val="\documentclass{article}&#10;\input{preamble}&#10;\begin{document}&#10;&#10;\begin{align*}&#10;{f(\tau) = \tau \sqcap \Tint}&#10;\end{align*}&#10;&#10;\end{document}"/>
  <p:tag name="IGUANATEXSIZE" val="28"/>
  <p:tag name="IGUANATEXCURSOR" val="102"/>
  <p:tag name="TRANSPARENCY" val="True"/>
  <p:tag name="FILENAME" val=""/>
  <p:tag name="INPUTTYPE" val="0"/>
  <p:tag name="LATEXENGINEID" val="0"/>
  <p:tag name="TEMPFOLDER" val=".\temp\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99213"/>
  <p:tag name="ORIGINALWIDTH" val="1059,618"/>
  <p:tag name="OUTPUTDPI" val="600"/>
  <p:tag name="LATEXADDIN" val="\documentclass{article}&#10;\input{preamble}&#10;\usepackage{xcolor}&#10;\begin{document}&#10;\color{gray}&#10;\predicate{typeof}(\ttt{if &lt;bool&gt; then &lt;$\tau$&gt; else 42})&#10;&#10;\end{document}"/>
  <p:tag name="IGUANATEXSIZE" val="28"/>
  <p:tag name="IGUANATEXCURSOR" val="146"/>
  <p:tag name="TRANSPARENCY" val="True"/>
  <p:tag name="FILENAME" val=""/>
  <p:tag name="INPUTTYPE" val="0"/>
  <p:tag name="LATEXENGINEID" val="0"/>
  <p:tag name="TEMPFOLDER" val=".\temp\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24221"/>
  <p:tag name="ORIGINALWIDTH" val="396,7004"/>
  <p:tag name="OUTPUTDPI" val="600"/>
  <p:tag name="LATEXADDIN" val="\documentclass{article}&#10;\input{preamble}&#10;\begin{document}&#10;&#10;\begin{align*}&#10;{f(\tau) = \tau \sqcap \Tint}&#10;\end{align*}&#10;&#10;\end{document}"/>
  <p:tag name="IGUANATEXSIZE" val="28"/>
  <p:tag name="IGUANATEXCURSOR" val="102"/>
  <p:tag name="TRANSPARENCY" val="True"/>
  <p:tag name="FILENAME" val=""/>
  <p:tag name="INPUTTYPE" val="0"/>
  <p:tag name="LATEXENGINEID" val="0"/>
  <p:tag name="TEMPFOLDER" val=".\temp\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24221"/>
  <p:tag name="ORIGINALWIDTH" val="88,48898"/>
  <p:tag name="OUTPUTDPI" val="600"/>
  <p:tag name="LATEXADDIN" val="\documentclass{article}&#10;\input{preamble}&#10;\begin{document}&#10;&#10;\begin{align*}&#10;\{ \tau \}&#10;\end{align*}&#10;&#10;\end{document}"/>
  <p:tag name="IGUANATEXSIZE" val="28"/>
  <p:tag name="IGUANATEXCURSOR" val="81"/>
  <p:tag name="TRANSPARENCY" val="True"/>
  <p:tag name="FILENAME" val=""/>
  <p:tag name="INPUTTYPE" val="0"/>
  <p:tag name="LATEXENGINEID" val="0"/>
  <p:tag name="TEMPFOLDER" val=".\temp\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7,74654"/>
  <p:tag name="ORIGINALWIDTH" val="30,74614"/>
  <p:tag name="OUTPUTDPI" val="600"/>
  <p:tag name="LATEXADDIN" val="\documentclass{article}&#10;\input{preamble}&#10;\begin{document}&#10;&#10;\begin{align*}&#10;\tau&#10;\end{align*}&#10;&#10;\end{document}"/>
  <p:tag name="IGUANATEXSIZE" val="28"/>
  <p:tag name="IGUANATEXCURSOR" val="78"/>
  <p:tag name="TRANSPARENCY" val="True"/>
  <p:tag name="FILENAME" val=""/>
  <p:tag name="INPUTTYPE" val="0"/>
  <p:tag name="LATEXENGINEID" val="0"/>
  <p:tag name="TEMPFOLDER" val=".\temp\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8,99512"/>
  <p:tag name="ORIGINALWIDTH" val="195,7255"/>
  <p:tag name="OUTPUTDPI" val="600"/>
  <p:tag name="LATEXADDIN" val="\documentclass{article}&#10;\input{preamble}&#10;\begin{document}&#10;&#10;\begin{align*}&#10;\tau \sqcap \Tint&#10;\end{align*}&#10;&#10;\end{document}"/>
  <p:tag name="IGUANATEXSIZE" val="28"/>
  <p:tag name="IGUANATEXCURSOR" val="91"/>
  <p:tag name="TRANSPARENCY" val="True"/>
  <p:tag name="FILENAME" val=""/>
  <p:tag name="INPUTTYPE" val="0"/>
  <p:tag name="LATEXENGINEID" val="0"/>
  <p:tag name="TEMPFOLDER" val=".\temp\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1,99472"/>
  <p:tag name="ORIGINALWIDTH" val="33,74575"/>
  <p:tag name="OUTPUTDPI" val="600"/>
  <p:tag name="LATEXADDIN" val="\documentclass{article}&#10;\input{preamble}&#10;\begin{document}&#10;&#10;\begin{align*}&#10;\gamma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1,99472"/>
  <p:tag name="ORIGINALWIDTH" val="33,74575"/>
  <p:tag name="OUTPUTDPI" val="600"/>
  <p:tag name="LATEXADDIN" val="\documentclass{article}&#10;\input{preamble}&#10;\begin{document}&#10;&#10;\begin{align*}&#10;\gamma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24221"/>
  <p:tag name="ORIGINALWIDTH" val="602,9246"/>
  <p:tag name="OUTPUTDPI" val="600"/>
  <p:tag name="LATEXADDIN" val="\documentclass{article}&#10;\input{preamble}&#10;\begin{document}&#10;&#10;\begin{align*}&#10;\{ \tau \sqcap \Tint \} \subseteq \{ \tau \sqcap \Tint \}&#10;\end{align*}&#10;&#10;\end{document}"/>
  <p:tag name="IGUANATEXSIZE" val="28"/>
  <p:tag name="IGUANATEXCURSOR" val="131"/>
  <p:tag name="TRANSPARENCY" val="True"/>
  <p:tag name="FILENAME" val=""/>
  <p:tag name="INPUTTYPE" val="0"/>
  <p:tag name="LATEXENGINEID" val="0"/>
  <p:tag name="TEMPFOLDER" val=".\temp\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6,74165"/>
  <p:tag name="ORIGINALWIDTH" val="37,49528"/>
  <p:tag name="OUTPUTDPI" val="600"/>
  <p:tag name="LATEXADDIN" val="\documentclass{article}&#10;\input{preamble}&#10;\begin{document}&#10;&#10;\begin{align*}&#10;\overline{f}&#10;\end{align*}&#10;&#10;\end{document}"/>
  <p:tag name="IGUANATEXSIZE" val="28"/>
  <p:tag name="IGUANATEXCURSOR" val="86"/>
  <p:tag name="TRANSPARENCY" val="True"/>
  <p:tag name="FILENAME" val=""/>
  <p:tag name="INPUTTYPE" val="0"/>
  <p:tag name="LATEXENGINEID" val="0"/>
  <p:tag name="TEMPFOLDER" val=".\temp\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4,24071"/>
  <p:tag name="ORIGINALWIDTH" val="43,49457"/>
  <p:tag name="OUTPUTDPI" val="600"/>
  <p:tag name="LATEXADDIN" val="\documentclass{article}&#10;\input{preamble}&#10;\begin{document}&#10;&#10;\begin{align*}&#10;\grad{f}&#10;\end{align*}&#10;&#10;\end{document}"/>
  <p:tag name="IGUANATEXSIZE" val="28"/>
  <p:tag name="IGUANATEXCURSOR" val="79"/>
  <p:tag name="TRANSPARENCY" val="True"/>
  <p:tag name="FILENAME" val=""/>
  <p:tag name="INPUTTYPE" val="0"/>
  <p:tag name="LATEXENGINEID" val="0"/>
  <p:tag name="TEMPFOLDER" val=".\temp\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5,2306"/>
  <p:tag name="ORIGINALWIDTH" val="402,6997"/>
  <p:tag name="OUTPUTDPI" val="600"/>
  <p:tag name="LATEXADDIN" val="\documentclass{article}&#10;\input{preamble}&#10;\begin{document}&#10;&#10;\begin{alignat*}{3}&#10;&amp;\gamma(\tau) ~&amp;&amp;= \{~ \tau ~\} &amp; ~\\&#10;&amp;\gamma(\qm)  ~&amp;&amp;= \tset{Types} &amp;&#10;\end{alignat*}&#10;&#10;\end{document}"/>
  <p:tag name="IGUANATEXSIZE" val="28"/>
  <p:tag name="IGUANATEXCURSOR" val="77"/>
  <p:tag name="TRANSPARENCY" val="True"/>
  <p:tag name="FILENAME" val=""/>
  <p:tag name="INPUTTYPE" val="0"/>
  <p:tag name="LATEXENGINEID" val="0"/>
  <p:tag name="TEMPFOLDER" val=".\temp\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227,9715"/>
  <p:tag name="OUTPUTDPI" val="600"/>
  <p:tag name="LATEXADDIN" val="\documentclass{article}&#10;\input{preamble}&#10;\begin{document}&#10;&#10;\begin{align*}&#10;{\grad{f}(\qm) = \qm}&#10;\end{align*}&#10;&#10;\end{document}"/>
  <p:tag name="IGUANATEXSIZE" val="28"/>
  <p:tag name="IGUANATEXCURSOR" val="94"/>
  <p:tag name="TRANSPARENCY" val="True"/>
  <p:tag name="FILENAME" val=""/>
  <p:tag name="INPUTTYPE" val="0"/>
  <p:tag name="LATEXENGINEID" val="0"/>
  <p:tag name="TEMPFOLDER" val=".\temp\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99213"/>
  <p:tag name="ORIGINALWIDTH" val="1059,618"/>
  <p:tag name="OUTPUTDPI" val="600"/>
  <p:tag name="LATEXADDIN" val="\documentclass{article}&#10;\input{preamble}&#10;\usepackage{xcolor}&#10;\begin{document}&#10;\color{gray}&#10;\predicate{typeof}(\ttt{if &lt;bool&gt; then &lt;$\tau$&gt; else 42})&#10;&#10;\end{document}"/>
  <p:tag name="IGUANATEXSIZE" val="28"/>
  <p:tag name="IGUANATEXCURSOR" val="146"/>
  <p:tag name="TRANSPARENCY" val="True"/>
  <p:tag name="FILENAME" val=""/>
  <p:tag name="INPUTTYPE" val="0"/>
  <p:tag name="LATEXENGINEID" val="0"/>
  <p:tag name="TEMPFOLDER" val=".\temp\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396,7004"/>
  <p:tag name="OUTPUTDPI" val="600"/>
  <p:tag name="LATEXADDIN" val="\documentclass{article}&#10;\input{preamble}&#10;\begin{document}&#10;&#10;\begin{align*}&#10;{\grad{f}(\tau) = \tau \sqcap \Tint}&#10;\end{align*}&#10;&#10;\end{document}"/>
  <p:tag name="IGUANATEXSIZE" val="28"/>
  <p:tag name="IGUANATEXCURSOR" val="83"/>
  <p:tag name="TRANSPARENCY" val="True"/>
  <p:tag name="FILENAME" val=""/>
  <p:tag name="INPUTTYPE" val="0"/>
  <p:tag name="LATEXENGINEID" val="0"/>
  <p:tag name="TEMPFOLDER" val=".\temp\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24221"/>
  <p:tag name="ORIGINALWIDTH" val="396,7004"/>
  <p:tag name="OUTPUTDPI" val="600"/>
  <p:tag name="LATEXADDIN" val="\documentclass{article}&#10;\input{preamble}&#10;\begin{document}&#10;&#10;\begin{align*}&#10;{f(\tau) = \tau \sqcap \Tint}&#10;\end{align*}&#10;&#10;\end{document}"/>
  <p:tag name="IGUANATEXSIZE" val="28"/>
  <p:tag name="IGUANATEXCURSOR" val="102"/>
  <p:tag name="TRANSPARENCY" val="True"/>
  <p:tag name="FILENAME" val=""/>
  <p:tag name="INPUTTYPE" val="0"/>
  <p:tag name="LATEXENGINEID" val="0"/>
  <p:tag name="TEMPFOLDER" val=".\temp\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99213"/>
  <p:tag name="ORIGINALWIDTH" val="1059,618"/>
  <p:tag name="OUTPUTDPI" val="600"/>
  <p:tag name="LATEXADDIN" val="\documentclass{article}&#10;\input{preamble}&#10;\usepackage{xcolor}&#10;\begin{document}&#10;\color{gray}&#10;\predicate{typeof}(\ttt{if &lt;bool&gt; then &lt;$\tau$&gt; else 42})&#10;&#10;\end{document}"/>
  <p:tag name="IGUANATEXSIZE" val="28"/>
  <p:tag name="IGUANATEXCURSOR" val="146"/>
  <p:tag name="TRANSPARENCY" val="True"/>
  <p:tag name="FILENAME" val=""/>
  <p:tag name="INPUTTYPE" val="0"/>
  <p:tag name="LATEXENGINEID" val="0"/>
  <p:tag name="TEMPFOLDER" val=".\temp\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3,49457"/>
  <p:tag name="ORIGINALWIDTH" val="178,4777"/>
  <p:tag name="OUTPUTDPI" val="600"/>
  <p:tag name="LATEXADDIN" val="\documentclass{article}&#10;\input{preamble}&#10;\begin{document}&#10;&#10;\begin{align*}&#10;\tset{Types}&#10;\end{align*}&#10;&#10;\end{document}"/>
  <p:tag name="IGUANATEXSIZE" val="28"/>
  <p:tag name="IGUANATEXCURSOR" val="85"/>
  <p:tag name="TRANSPARENCY" val="True"/>
  <p:tag name="FILENAME" val=""/>
  <p:tag name="INPUTTYPE" val="0"/>
  <p:tag name="LATEXENGINEID" val="0"/>
  <p:tag name="TEMPFOLDER" val=".\temp\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8,2452"/>
  <p:tag name="ORIGINALWIDTH" val="25,49685"/>
  <p:tag name="OUTPUTDPI" val="600"/>
  <p:tag name="LATEXADDIN" val="\documentclass{article}&#10;\input{preamble}&#10;\begin{document}&#10;&#10;\begin{align*}&#10;\qm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8,2452"/>
  <p:tag name="ORIGINALWIDTH" val="25,49685"/>
  <p:tag name="OUTPUTDPI" val="600"/>
  <p:tag name="LATEXADDIN" val="\documentclass{article}&#10;\input{preamble}&#10;\begin{document}&#10;&#10;\begin{align*}&#10;\qm&#10;\end{align*}&#10;&#10;\end{document}"/>
  <p:tag name="IGUANATEXSIZE" val="28"/>
  <p:tag name="IGUANATEXCURSOR" val="77"/>
  <p:tag name="TRANSPARENCY" val="True"/>
  <p:tag name="FILENAME" val=""/>
  <p:tag name="INPUTTYPE" val="0"/>
  <p:tag name="LATEXENGINEID" val="0"/>
  <p:tag name="TEMPFOLDER" val=".\temp\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1,99472"/>
  <p:tag name="ORIGINALWIDTH" val="33,74575"/>
  <p:tag name="OUTPUTDPI" val="600"/>
  <p:tag name="LATEXADDIN" val="\documentclass{article}&#10;\input{preamble}&#10;\begin{document}&#10;&#10;\begin{align*}&#10;\gamma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1,99472"/>
  <p:tag name="ORIGINALWIDTH" val="33,74575"/>
  <p:tag name="OUTPUTDPI" val="600"/>
  <p:tag name="LATEXADDIN" val="\documentclass{article}&#10;\input{preamble}&#10;\begin{document}&#10;&#10;\begin{align*}&#10;\gamma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1,74354"/>
  <p:tag name="ORIGINALWIDTH" val="311,2111"/>
  <p:tag name="OUTPUTDPI" val="600"/>
  <p:tag name="LATEXADDIN" val="\documentclass{article}&#10;\input{preamble}&#10;\begin{document}&#10;&#10;\begin{align*}&#10;... \subseteq \tset{Types}&#10;\end{align*}&#10;&#10;\end{document}"/>
  <p:tag name="IGUANATEXSIZE" val="28"/>
  <p:tag name="IGUANATEXCURSOR" val="77"/>
  <p:tag name="TRANSPARENCY" val="True"/>
  <p:tag name="FILENAME" val=""/>
  <p:tag name="INPUTTYPE" val="0"/>
  <p:tag name="LATEXENGINEID" val="0"/>
  <p:tag name="TEMPFOLDER" val=".\temp\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6,74165"/>
  <p:tag name="ORIGINALWIDTH" val="37,49528"/>
  <p:tag name="OUTPUTDPI" val="600"/>
  <p:tag name="LATEXADDIN" val="\documentclass{article}&#10;\input{preamble}&#10;\begin{document}&#10;&#10;\begin{align*}&#10;\overline{f}&#10;\end{align*}&#10;&#10;\end{document}"/>
  <p:tag name="IGUANATEXSIZE" val="28"/>
  <p:tag name="IGUANATEXCURSOR" val="86"/>
  <p:tag name="TRANSPARENCY" val="True"/>
  <p:tag name="FILENAME" val=""/>
  <p:tag name="INPUTTYPE" val="0"/>
  <p:tag name="LATEXENGINEID" val="0"/>
  <p:tag name="TEMPFOLDER" val=".\temp\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5,99551"/>
  <p:tag name="ORIGINALWIDTH" val="46,49417"/>
  <p:tag name="OUTPUTDPI" val="600"/>
  <p:tag name="LATEXADDIN" val="\documentclass{article}&#10;\input{preamble}&#10;\begin{document}&#10;&#10;\begin{align*}&#10;\tau_1&#10;\end{align*}&#10;&#10;\end{document}"/>
  <p:tag name="IGUANATEXSIZE" val="28"/>
  <p:tag name="IGUANATEXCURSOR" val="80"/>
  <p:tag name="TRANSPARENCY" val="True"/>
  <p:tag name="FILENAME" val=""/>
  <p:tag name="INPUTTYPE" val="0"/>
  <p:tag name="LATEXENGINEID" val="0"/>
  <p:tag name="TEMPFOLDER" val=".\temp\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4,24071"/>
  <p:tag name="ORIGINALWIDTH" val="43,49457"/>
  <p:tag name="OUTPUTDPI" val="600"/>
  <p:tag name="LATEXADDIN" val="\documentclass{article}&#10;\input{preamble}&#10;\begin{document}&#10;&#10;\begin{align*}&#10;\grad{f}&#10;\end{align*}&#10;&#10;\end{document}"/>
  <p:tag name="IGUANATEXSIZE" val="28"/>
  <p:tag name="IGUANATEXCURSOR" val="79"/>
  <p:tag name="TRANSPARENCY" val="True"/>
  <p:tag name="FILENAME" val=""/>
  <p:tag name="INPUTTYPE" val="0"/>
  <p:tag name="LATEXENGINEID" val="0"/>
  <p:tag name="TEMPFOLDER" val=".\temp\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5,2306"/>
  <p:tag name="ORIGINALWIDTH" val="402,6997"/>
  <p:tag name="OUTPUTDPI" val="600"/>
  <p:tag name="LATEXADDIN" val="\documentclass{article}&#10;\input{preamble}&#10;\begin{document}&#10;&#10;\begin{alignat*}{3}&#10;&amp;\gamma(\tau) ~&amp;&amp;= \{~ \tau ~\} &amp; ~\\&#10;&amp;\gamma(\qm)  ~&amp;&amp;= \tset{Types} &amp;&#10;\end{alignat*}&#10;&#10;\end{document}"/>
  <p:tag name="IGUANATEXSIZE" val="28"/>
  <p:tag name="IGUANATEXCURSOR" val="77"/>
  <p:tag name="TRANSPARENCY" val="True"/>
  <p:tag name="FILENAME" val=""/>
  <p:tag name="INPUTTYPE" val="0"/>
  <p:tag name="LATEXENGINEID" val="0"/>
  <p:tag name="TEMPFOLDER" val=".\temp\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227,9715"/>
  <p:tag name="OUTPUTDPI" val="600"/>
  <p:tag name="LATEXADDIN" val="\documentclass{article}&#10;\input{preamble}&#10;\begin{document}&#10;&#10;\begin{align*}&#10;{\grad{f}(\qm) = \qm}&#10;\end{align*}&#10;&#10;\end{document}"/>
  <p:tag name="IGUANATEXSIZE" val="28"/>
  <p:tag name="IGUANATEXCURSOR" val="94"/>
  <p:tag name="TRANSPARENCY" val="True"/>
  <p:tag name="FILENAME" val=""/>
  <p:tag name="INPUTTYPE" val="0"/>
  <p:tag name="LATEXENGINEID" val="0"/>
  <p:tag name="TEMPFOLDER" val=".\temp\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396,7004"/>
  <p:tag name="OUTPUTDPI" val="600"/>
  <p:tag name="LATEXADDIN" val="\documentclass{article}&#10;\input{preamble}&#10;\begin{document}&#10;&#10;\begin{align*}&#10;{\grad{f}(\tau) = \tau \sqcap \Tint}&#10;\end{align*}&#10;&#10;\end{document}"/>
  <p:tag name="IGUANATEXSIZE" val="28"/>
  <p:tag name="IGUANATEXCURSOR" val="83"/>
  <p:tag name="TRANSPARENCY" val="True"/>
  <p:tag name="FILENAME" val=""/>
  <p:tag name="INPUTTYPE" val="0"/>
  <p:tag name="LATEXENGINEID" val="0"/>
  <p:tag name="TEMPFOLDER" val=".\temp\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24221"/>
  <p:tag name="ORIGINALWIDTH" val="396,7004"/>
  <p:tag name="OUTPUTDPI" val="600"/>
  <p:tag name="LATEXADDIN" val="\documentclass{article}&#10;\input{preamble}&#10;\begin{document}&#10;&#10;\begin{align*}&#10;{f(\tau) = \tau \sqcap \Tint}&#10;\end{align*}&#10;&#10;\end{document}"/>
  <p:tag name="IGUANATEXSIZE" val="28"/>
  <p:tag name="IGUANATEXCURSOR" val="102"/>
  <p:tag name="TRANSPARENCY" val="True"/>
  <p:tag name="FILENAME" val=""/>
  <p:tag name="INPUTTYPE" val="0"/>
  <p:tag name="LATEXENGINEID" val="0"/>
  <p:tag name="TEMPFOLDER" val=".\temp\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99213"/>
  <p:tag name="ORIGINALWIDTH" val="1059,618"/>
  <p:tag name="OUTPUTDPI" val="600"/>
  <p:tag name="LATEXADDIN" val="\documentclass{article}&#10;\input{preamble}&#10;\usepackage{xcolor}&#10;\begin{document}&#10;\color{gray}&#10;\predicate{typeof}(\ttt{if &lt;bool&gt; then &lt;$\tau$&gt; else 42})&#10;&#10;\end{document}"/>
  <p:tag name="IGUANATEXSIZE" val="28"/>
  <p:tag name="IGUANATEXCURSOR" val="146"/>
  <p:tag name="TRANSPARENCY" val="True"/>
  <p:tag name="FILENAME" val=""/>
  <p:tag name="INPUTTYPE" val="0"/>
  <p:tag name="LATEXENGINEID" val="0"/>
  <p:tag name="TEMPFOLDER" val=".\temp\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6,49417"/>
  <p:tag name="ORIGINALWIDTH" val="55,49307"/>
  <p:tag name="OUTPUTDPI" val="600"/>
  <p:tag name="LATEXADDIN" val="\documentclass{article}&#10;\input{preamble}&#10;\begin{document}&#10;&#10;\begin{align*}&#10;\overline{\tau_1}&#10;\end{align*}&#10;&#10;\end{document}"/>
  <p:tag name="IGUANATEXSIZE" val="28"/>
  <p:tag name="IGUANATEXCURSOR" val="90"/>
  <p:tag name="TRANSPARENCY" val="True"/>
  <p:tag name="FILENAME" val=""/>
  <p:tag name="INPUTTYPE" val="0"/>
  <p:tag name="LATEXENGINEID" val="0"/>
  <p:tag name="TEMPFOLDER" val=".\temp\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3,99323"/>
  <p:tag name="ORIGINALWIDTH" val="46,49417"/>
  <p:tag name="OUTPUTDPI" val="600"/>
  <p:tag name="LATEXADDIN" val="\documentclass{article}&#10;\input{preamble}&#10;\begin{document}&#10;&#10;\begin{align*}&#10;\grad{\tau_1}&#10;\end{align*}&#10;&#10;\end{document}"/>
  <p:tag name="IGUANATEXSIZE" val="28"/>
  <p:tag name="IGUANATEXCURSOR" val="86"/>
  <p:tag name="TRANSPARENCY" val="True"/>
  <p:tag name="FILENAME" val=""/>
  <p:tag name="INPUTTYPE" val="0"/>
  <p:tag name="LATEXENGINEID" val="0"/>
  <p:tag name="TEMPFOLDER" val=".\temp\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3,99323"/>
  <p:tag name="ORIGINALWIDTH" val="47,99401"/>
  <p:tag name="OUTPUTDPI" val="600"/>
  <p:tag name="LATEXADDIN" val="\documentclass{article}&#10;\input{preamble}&#10;\begin{document}&#10;&#10;\begin{align*}&#10;\grad{\tau_2}&#10;\end{align*}&#10;&#10;\end{document}"/>
  <p:tag name="IGUANATEXSIZE" val="28"/>
  <p:tag name="IGUANATEXCURSOR" val="84"/>
  <p:tag name="TRANSPARENCY" val="True"/>
  <p:tag name="FILENAME" val=""/>
  <p:tag name="INPUTTYPE" val="0"/>
  <p:tag name="LATEXENGINEID" val="0"/>
  <p:tag name="TEMPFOLDER" val=".\temp\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1,99472"/>
  <p:tag name="ORIGINALWIDTH" val="33,74575"/>
  <p:tag name="OUTPUTDPI" val="600"/>
  <p:tag name="LATEXADDIN" val="\documentclass{article}&#10;\input{preamble}&#10;\begin{document}&#10;&#10;\begin{align*}&#10;\gamma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5,99551"/>
  <p:tag name="ORIGINALWIDTH" val="47,99401"/>
  <p:tag name="OUTPUTDPI" val="600"/>
  <p:tag name="LATEXADDIN" val="\documentclass{article}&#10;\input{preamble}&#10;\begin{document}&#10;&#10;\begin{align*}&#10;{\tau_2}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1,99472"/>
  <p:tag name="ORIGINALWIDTH" val="33,74575"/>
  <p:tag name="OUTPUTDPI" val="600"/>
  <p:tag name="LATEXADDIN" val="\documentclass{article}&#10;\input{preamble}&#10;\begin{document}&#10;&#10;\begin{align*}&#10;\gamma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,2426"/>
  <p:tag name="ORIGINALWIDTH" val="206,9741"/>
  <p:tag name="OUTPUTDPI" val="600"/>
  <p:tag name="LATEXADDIN" val="\documentclass{article}&#10;\input{preamble}&#10;\begin{document}&#10;&#10;\begin{align*}&#10;\overline{\tau_2} \subseteq \overline{\tau_2}'&#10;\end{align*}&#10;&#10;\end{document}"/>
  <p:tag name="IGUANATEXSIZE" val="28"/>
  <p:tag name="IGUANATEXCURSOR" val="102"/>
  <p:tag name="TRANSPARENCY" val="True"/>
  <p:tag name="FILENAME" val=""/>
  <p:tag name="INPUTTYPE" val="0"/>
  <p:tag name="LATEXENGINEID" val="0"/>
  <p:tag name="TEMPFOLDER" val=".\temp\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6,74165"/>
  <p:tag name="ORIGINALWIDTH" val="37,49528"/>
  <p:tag name="OUTPUTDPI" val="600"/>
  <p:tag name="LATEXADDIN" val="\documentclass{article}&#10;\input{preamble}&#10;\begin{document}&#10;&#10;\begin{align*}&#10;\overline{f}&#10;\end{align*}&#10;&#10;\end{document}"/>
  <p:tag name="IGUANATEXSIZE" val="28"/>
  <p:tag name="IGUANATEXCURSOR" val="86"/>
  <p:tag name="TRANSPARENCY" val="True"/>
  <p:tag name="FILENAME" val=""/>
  <p:tag name="INPUTTYPE" val="0"/>
  <p:tag name="LATEXENGINEID" val="0"/>
  <p:tag name="TEMPFOLDER" val=".\temp\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4,24071"/>
  <p:tag name="ORIGINALWIDTH" val="43,49457"/>
  <p:tag name="OUTPUTDPI" val="600"/>
  <p:tag name="LATEXADDIN" val="\documentclass{article}&#10;\input{preamble}&#10;\begin{document}&#10;&#10;\begin{align*}&#10;\grad{f}&#10;\end{align*}&#10;&#10;\end{document}"/>
  <p:tag name="IGUANATEXSIZE" val="28"/>
  <p:tag name="IGUANATEXCURSOR" val="79"/>
  <p:tag name="TRANSPARENCY" val="True"/>
  <p:tag name="FILENAME" val=""/>
  <p:tag name="INPUTTYPE" val="0"/>
  <p:tag name="LATEXENGINEID" val="0"/>
  <p:tag name="TEMPFOLDER" val=".\temp\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24221"/>
  <p:tag name="ORIGINALWIDTH" val="314,2107"/>
  <p:tag name="OUTPUTDPI" val="600"/>
  <p:tag name="LATEXADDIN" val="\documentclass{article}&#10;\input{preamble}&#10;\begin{document}&#10;&#10;\begin{align*}&#10;\grad{\tau} ~::=~ \tau ~|~ \qm&#10;\end{align*}&#10;&#10;\end{document}"/>
  <p:tag name="IGUANATEXSIZE" val="28"/>
  <p:tag name="IGUANATEXCURSOR" val="104"/>
  <p:tag name="TRANSPARENCY" val="True"/>
  <p:tag name="FILENAME" val=""/>
  <p:tag name="INPUTTYPE" val="0"/>
  <p:tag name="LATEXENGINEID" val="0"/>
  <p:tag name="TEMPFOLDER" val=".\temp\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7,49158"/>
  <p:tag name="ORIGINALWIDTH" val="65,24181"/>
  <p:tag name="OUTPUTDPI" val="600"/>
  <p:tag name="LATEXADDIN" val="\documentclass{article}&#10;\input{preamble}&#10;\begin{document}&#10;&#10;\begin{align*}&#10;\overline{\phi_1}&#10;\end{align*}&#10;&#10;\end{document}"/>
  <p:tag name="IGUANATEXSIZE" val="28"/>
  <p:tag name="IGUANATEXCURSOR" val="88"/>
  <p:tag name="TRANSPARENCY" val="True"/>
  <p:tag name="FILENAME" val=""/>
  <p:tag name="INPUTTYPE" val="0"/>
  <p:tag name="LATEXENGINEID" val="0"/>
  <p:tag name="TEMPFOLDER" val=".\temp\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62,24221"/>
  <p:tag name="OUTPUTDPI" val="600"/>
  <p:tag name="LATEXADDIN" val="\documentclass{article}&#10;\input{preamble}&#10;\begin{document}&#10;&#10;\begin{align*}&#10;\grad{\phi_1}&#10;\end{align*}&#10;&#10;\end{document}"/>
  <p:tag name="IGUANATEXSIZE" val="28"/>
  <p:tag name="IGUANATEXCURSOR" val="84"/>
  <p:tag name="TRANSPARENCY" val="True"/>
  <p:tag name="FILENAME" val=""/>
  <p:tag name="INPUTTYPE" val="0"/>
  <p:tag name="LATEXENGINEID" val="0"/>
  <p:tag name="TEMPFOLDER" val=".\temp\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62,24221"/>
  <p:tag name="OUTPUTDPI" val="600"/>
  <p:tag name="LATEXADDIN" val="\documentclass{article}&#10;\input{preamble}&#10;\begin{document}&#10;&#10;\begin{align*}&#10;\grad{\phi_2}&#10;\end{align*}&#10;&#10;\end{document}"/>
  <p:tag name="IGUANATEXSIZE" val="28"/>
  <p:tag name="IGUANATEXCURSOR" val="84"/>
  <p:tag name="TRANSPARENCY" val="True"/>
  <p:tag name="FILENAME" val=""/>
  <p:tag name="INPUTTYPE" val="0"/>
  <p:tag name="LATEXENGINEID" val="0"/>
  <p:tag name="TEMPFOLDER" val=".\temp\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1,99472"/>
  <p:tag name="ORIGINALWIDTH" val="33,74575"/>
  <p:tag name="OUTPUTDPI" val="600"/>
  <p:tag name="LATEXADDIN" val="\documentclass{article}&#10;\input{preamble}&#10;\begin{document}&#10;&#10;\begin{align*}&#10;\gamma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1,99472"/>
  <p:tag name="ORIGINALWIDTH" val="33,74575"/>
  <p:tag name="OUTPUTDPI" val="600"/>
  <p:tag name="LATEXADDIN" val="\documentclass{article}&#10;\input{preamble}&#10;\begin{document}&#10;&#10;\begin{align*}&#10;\gamma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6,99291"/>
  <p:tag name="ORIGINALWIDTH" val="31,49606"/>
  <p:tag name="OUTPUTDPI" val="600"/>
  <p:tag name="LATEXADDIN" val="\documentclass{article}&#10;\input{preamble}&#10;\begin{document}&#10;&#10;\begin{align*}&#10;{f}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8,74016"/>
  <p:tag name="ORIGINALWIDTH" val="226,4716"/>
  <p:tag name="OUTPUTDPI" val="600"/>
  <p:tag name="LATEXADDIN" val="\documentclass{article}&#10;\input{preamble}&#10;\begin{document}&#10;&#10;\begin{align*}&#10;\overline{\phi_2} \subseteq \overline{\phi_2}'&#10;\end{align*}&#10;&#10;\end{document}"/>
  <p:tag name="IGUANATEXSIZE" val="28"/>
  <p:tag name="IGUANATEXCURSOR" val="116"/>
  <p:tag name="TRANSPARENCY" val="True"/>
  <p:tag name="FILENAME" val=""/>
  <p:tag name="INPUTTYPE" val="0"/>
  <p:tag name="LATEXENGINEID" val="0"/>
  <p:tag name="TEMPFOLDER" val=".\temp\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6,74165"/>
  <p:tag name="ORIGINALWIDTH" val="37,49528"/>
  <p:tag name="OUTPUTDPI" val="600"/>
  <p:tag name="LATEXADDIN" val="\documentclass{article}&#10;\input{preamble}&#10;\begin{document}&#10;&#10;\begin{align*}&#10;\overline{f}&#10;\end{align*}&#10;&#10;\end{document}"/>
  <p:tag name="IGUANATEXSIZE" val="28"/>
  <p:tag name="IGUANATEXCURSOR" val="86"/>
  <p:tag name="TRANSPARENCY" val="True"/>
  <p:tag name="FILENAME" val=""/>
  <p:tag name="INPUTTYPE" val="0"/>
  <p:tag name="LATEXENGINEID" val="0"/>
  <p:tag name="TEMPFOLDER" val=".\temp\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4,24071"/>
  <p:tag name="ORIGINALWIDTH" val="43,49457"/>
  <p:tag name="OUTPUTDPI" val="600"/>
  <p:tag name="LATEXADDIN" val="\documentclass{article}&#10;\input{preamble}&#10;\begin{document}&#10;&#10;\begin{align*}&#10;\grad{f}&#10;\end{align*}&#10;&#10;\end{document}"/>
  <p:tag name="IGUANATEXSIZE" val="28"/>
  <p:tag name="IGUANATEXCURSOR" val="79"/>
  <p:tag name="TRANSPARENCY" val="True"/>
  <p:tag name="FILENAME" val=""/>
  <p:tag name="INPUTTYPE" val="0"/>
  <p:tag name="LATEXENGINEID" val="0"/>
  <p:tag name="TEMPFOLDER" val=".\temp\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317,9602"/>
  <p:tag name="OUTPUTDPI" val="600"/>
  <p:tag name="LATEXADDIN" val="\documentclass{article}&#10;\input{preamble}&#10;\begin{document}&#10;&#10;\begin{align*}&#10;\grad{\phi} ~::=~ \phi ~|~ \qm&#10;\end{align*}&#10;&#10;\end{document}"/>
  <p:tag name="IGUANATEXSIZE" val="28"/>
  <p:tag name="IGUANATEXCURSOR" val="97"/>
  <p:tag name="TRANSPARENCY" val="True"/>
  <p:tag name="FILENAME" val=""/>
  <p:tag name="INPUTTYPE" val="0"/>
  <p:tag name="LATEXENGINEID" val="0"/>
  <p:tag name="TEMPFOLDER" val=".\temp\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7,49158"/>
  <p:tag name="ORIGINALWIDTH" val="65,24181"/>
  <p:tag name="OUTPUTDPI" val="600"/>
  <p:tag name="LATEXADDIN" val="\documentclass{article}&#10;\input{preamble}&#10;\begin{document}&#10;&#10;\begin{align*}&#10;\overline{\phi_1}&#10;\end{align*}&#10;&#10;\end{document}"/>
  <p:tag name="IGUANATEXSIZE" val="28"/>
  <p:tag name="IGUANATEXCURSOR" val="88"/>
  <p:tag name="TRANSPARENCY" val="True"/>
  <p:tag name="FILENAME" val=""/>
  <p:tag name="INPUTTYPE" val="0"/>
  <p:tag name="LATEXENGINEID" val="0"/>
  <p:tag name="TEMPFOLDER" val=".\temp\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62,24221"/>
  <p:tag name="OUTPUTDPI" val="600"/>
  <p:tag name="LATEXADDIN" val="\documentclass{article}&#10;\input{preamble}&#10;\begin{document}&#10;&#10;\begin{align*}&#10;\grad{\phi_1}&#10;\end{align*}&#10;&#10;\end{document}"/>
  <p:tag name="IGUANATEXSIZE" val="28"/>
  <p:tag name="IGUANATEXCURSOR" val="84"/>
  <p:tag name="TRANSPARENCY" val="True"/>
  <p:tag name="FILENAME" val=""/>
  <p:tag name="INPUTTYPE" val="0"/>
  <p:tag name="LATEXENGINEID" val="0"/>
  <p:tag name="TEMPFOLDER" val=".\temp\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62,24221"/>
  <p:tag name="OUTPUTDPI" val="600"/>
  <p:tag name="LATEXADDIN" val="\documentclass{article}&#10;\input{preamble}&#10;\begin{document}&#10;&#10;\begin{align*}&#10;\grad{\phi_2}&#10;\end{align*}&#10;&#10;\end{document}"/>
  <p:tag name="IGUANATEXSIZE" val="28"/>
  <p:tag name="IGUANATEXCURSOR" val="84"/>
  <p:tag name="TRANSPARENCY" val="True"/>
  <p:tag name="FILENAME" val=""/>
  <p:tag name="INPUTTYPE" val="0"/>
  <p:tag name="LATEXENGINEID" val="0"/>
  <p:tag name="TEMPFOLDER" val=".\temp\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1,99472"/>
  <p:tag name="ORIGINALWIDTH" val="33,74575"/>
  <p:tag name="OUTPUTDPI" val="600"/>
  <p:tag name="LATEXADDIN" val="\documentclass{article}&#10;\input{preamble}&#10;\begin{document}&#10;&#10;\begin{align*}&#10;\gamma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1,99472"/>
  <p:tag name="ORIGINALWIDTH" val="33,74575"/>
  <p:tag name="OUTPUTDPI" val="600"/>
  <p:tag name="LATEXADDIN" val="\documentclass{article}&#10;\input{preamble}&#10;\begin{document}&#10;&#10;\begin{align*}&#10;\gamma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8,74016"/>
  <p:tag name="ORIGINALWIDTH" val="226,4716"/>
  <p:tag name="OUTPUTDPI" val="600"/>
  <p:tag name="LATEXADDIN" val="\documentclass{article}&#10;\input{preamble}&#10;\begin{document}&#10;&#10;\begin{align*}&#10;\overline{\phi_2} \subseteq \overline{\phi_2}'&#10;\end{align*}&#10;&#10;\end{document}"/>
  <p:tag name="IGUANATEXSIZE" val="28"/>
  <p:tag name="IGUANATEXCURSOR" val="116"/>
  <p:tag name="TRANSPARENCY" val="True"/>
  <p:tag name="FILENAME" val=""/>
  <p:tag name="INPUTTYPE" val="0"/>
  <p:tag name="LATEXENGINEID" val="0"/>
  <p:tag name="TEMPFOLDER" val=".\temp\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3,99323"/>
  <p:tag name="ORIGINALWIDTH" val="46,49417"/>
  <p:tag name="OUTPUTDPI" val="600"/>
  <p:tag name="LATEXADDIN" val="\documentclass{article}&#10;\input{preamble}&#10;\begin{document}&#10;&#10;\begin{align*}&#10;\grad{\tau_1}&#10;\end{align*}&#10;&#10;\end{document}"/>
  <p:tag name="IGUANATEXSIZE" val="28"/>
  <p:tag name="IGUANATEXCURSOR" val="86"/>
  <p:tag name="TRANSPARENCY" val="True"/>
  <p:tag name="FILENAME" val=""/>
  <p:tag name="INPUTTYPE" val="0"/>
  <p:tag name="LATEXENGINEID" val="0"/>
  <p:tag name="TEMPFOLDER" val=".\temp\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6,74165"/>
  <p:tag name="ORIGINALWIDTH" val="37,49528"/>
  <p:tag name="OUTPUTDPI" val="600"/>
  <p:tag name="LATEXADDIN" val="\documentclass{article}&#10;\input{preamble}&#10;\begin{document}&#10;&#10;\begin{align*}&#10;\overline{f}&#10;\end{align*}&#10;&#10;\end{document}"/>
  <p:tag name="IGUANATEXSIZE" val="28"/>
  <p:tag name="IGUANATEXCURSOR" val="86"/>
  <p:tag name="TRANSPARENCY" val="True"/>
  <p:tag name="FILENAME" val=""/>
  <p:tag name="INPUTTYPE" val="0"/>
  <p:tag name="LATEXENGINEID" val="0"/>
  <p:tag name="TEMPFOLDER" val=".\temp\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4,24071"/>
  <p:tag name="ORIGINALWIDTH" val="43,49457"/>
  <p:tag name="OUTPUTDPI" val="600"/>
  <p:tag name="LATEXADDIN" val="\documentclass{article}&#10;\input{preamble}&#10;\begin{document}&#10;&#10;\begin{align*}&#10;\grad{f}&#10;\end{align*}&#10;&#10;\end{document}"/>
  <p:tag name="IGUANATEXSIZE" val="28"/>
  <p:tag name="IGUANATEXCURSOR" val="79"/>
  <p:tag name="TRANSPARENCY" val="True"/>
  <p:tag name="FILENAME" val=""/>
  <p:tag name="INPUTTYPE" val="0"/>
  <p:tag name="LATEXENGINEID" val="0"/>
  <p:tag name="TEMPFOLDER" val=".\temp\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317,9602"/>
  <p:tag name="OUTPUTDPI" val="600"/>
  <p:tag name="LATEXADDIN" val="\documentclass{article}&#10;\input{preamble}&#10;\begin{document}&#10;&#10;\begin{align*}&#10;\grad{\phi} ~::=~ \phi ~|~ \qm&#10;\end{align*}&#10;&#10;\end{document}"/>
  <p:tag name="IGUANATEXSIZE" val="28"/>
  <p:tag name="IGUANATEXCURSOR" val="97"/>
  <p:tag name="TRANSPARENCY" val="True"/>
  <p:tag name="FILENAME" val=""/>
  <p:tag name="INPUTTYPE" val="0"/>
  <p:tag name="LATEXENGINEID" val="0"/>
  <p:tag name="TEMPFOLDER" val=".\temp\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227,9715"/>
  <p:tag name="OUTPUTDPI" val="600"/>
  <p:tag name="LATEXADDIN" val="\documentclass{article}&#10;\input{preamble}&#10;\begin{document}&#10;&#10;\begin{align*}&#10;{\grad{f}(\qm) = \qm}&#10;\end{align*}&#10;&#10;\end{document}"/>
  <p:tag name="IGUANATEXSIZE" val="28"/>
  <p:tag name="IGUANATEXCURSOR" val="94"/>
  <p:tag name="TRANSPARENCY" val="True"/>
  <p:tag name="FILENAME" val=""/>
  <p:tag name="INPUTTYPE" val="0"/>
  <p:tag name="LATEXENGINEID" val="0"/>
  <p:tag name="TEMPFOLDER" val=".\temp\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566,1792"/>
  <p:tag name="OUTPUTDPI" val="600"/>
  <p:tag name="LATEXADDIN" val="\documentclass{article}&#10;\input{preamble}&#10;\begin{document}&#10;&#10;\begin{align*}&#10;{\grad{f}(\phi) = \phiAnd{$\phi$}{\phiEq{x}{3}}}&#10;\end{align*}&#10;&#10;\end{document}"/>
  <p:tag name="IGUANATEXSIZE" val="28"/>
  <p:tag name="IGUANATEXCURSOR" val="92"/>
  <p:tag name="TRANSPARENCY" val="True"/>
  <p:tag name="FILENAME" val=""/>
  <p:tag name="INPUTTYPE" val="0"/>
  <p:tag name="LATEXENGINEID" val="0"/>
  <p:tag name="TEMPFOLDER" val=".\temp\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24221"/>
  <p:tag name="ORIGINALWIDTH" val="566,1792"/>
  <p:tag name="OUTPUTDPI" val="600"/>
  <p:tag name="LATEXADDIN" val="\documentclass{article}&#10;\input{preamble}&#10;\begin{document}&#10;&#10;\begin{align*}&#10;{f(\phi) = \phiAnd{$\phi$}{\phiEq{x}{3}}}&#10;\end{align*}&#10;&#10;\end{document}"/>
  <p:tag name="IGUANATEXSIZE" val="28"/>
  <p:tag name="IGUANATEXCURSOR" val="115"/>
  <p:tag name="TRANSPARENCY" val="True"/>
  <p:tag name="FILENAME" val=""/>
  <p:tag name="INPUTTYPE" val="0"/>
  <p:tag name="LATEXENGINEID" val="0"/>
  <p:tag name="TEMPFOLDER" val=".\temp\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24221"/>
  <p:tag name="ORIGINALWIDTH" val="644,9194"/>
  <p:tag name="OUTPUTDPI" val="600"/>
  <p:tag name="LATEXADDIN" val="\documentclass{article}&#10;\input{preamble}&#10;\usepackage{xcolor}&#10;\begin{document}&#10;\color{gray}&#10;$\hoare{\phi}{\ttt{int x = 3;}}{f(\phi)}$&#10;&#10;\end{document}"/>
  <p:tag name="IGUANATEXSIZE" val="28"/>
  <p:tag name="IGUANATEXCURSOR" val="120"/>
  <p:tag name="TRANSPARENCY" val="True"/>
  <p:tag name="FILENAME" val=""/>
  <p:tag name="INPUTTYPE" val="0"/>
  <p:tag name="LATEXENGINEID" val="0"/>
  <p:tag name="TEMPFOLDER" val=".\temp\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7,49158"/>
  <p:tag name="ORIGINALWIDTH" val="65,24181"/>
  <p:tag name="OUTPUTDPI" val="600"/>
  <p:tag name="LATEXADDIN" val="\documentclass{article}&#10;\input{preamble}&#10;\begin{document}&#10;&#10;\begin{align*}&#10;\overline{\phi_1}&#10;\end{align*}&#10;&#10;\end{document}"/>
  <p:tag name="IGUANATEXSIZE" val="28"/>
  <p:tag name="IGUANATEXCURSOR" val="88"/>
  <p:tag name="TRANSPARENCY" val="True"/>
  <p:tag name="FILENAME" val=""/>
  <p:tag name="INPUTTYPE" val="0"/>
  <p:tag name="LATEXENGINEID" val="0"/>
  <p:tag name="TEMPFOLDER" val=".\temp\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62,24221"/>
  <p:tag name="OUTPUTDPI" val="600"/>
  <p:tag name="LATEXADDIN" val="\documentclass{article}&#10;\input{preamble}&#10;\begin{document}&#10;&#10;\begin{align*}&#10;\grad{\phi_1}&#10;\end{align*}&#10;&#10;\end{document}"/>
  <p:tag name="IGUANATEXSIZE" val="28"/>
  <p:tag name="IGUANATEXCURSOR" val="84"/>
  <p:tag name="TRANSPARENCY" val="True"/>
  <p:tag name="FILENAME" val=""/>
  <p:tag name="INPUTTYPE" val="0"/>
  <p:tag name="LATEXENGINEID" val="0"/>
  <p:tag name="TEMPFOLDER" val=".\temp\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62,24221"/>
  <p:tag name="OUTPUTDPI" val="600"/>
  <p:tag name="LATEXADDIN" val="\documentclass{article}&#10;\input{preamble}&#10;\begin{document}&#10;&#10;\begin{align*}&#10;\grad{\phi_2}&#10;\end{align*}&#10;&#10;\end{document}"/>
  <p:tag name="IGUANATEXSIZE" val="28"/>
  <p:tag name="IGUANATEXCURSOR" val="84"/>
  <p:tag name="TRANSPARENCY" val="True"/>
  <p:tag name="FILENAME" val=""/>
  <p:tag name="INPUTTYPE" val="0"/>
  <p:tag name="LATEXENGINEID" val="0"/>
  <p:tag name="TEMPFOLDER" val=".\temp\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4027</Words>
  <Application>Microsoft Office PowerPoint</Application>
  <PresentationFormat>On-screen Show (4:3)</PresentationFormat>
  <Paragraphs>1334</Paragraphs>
  <Slides>82</Slides>
  <Notes>66</Notes>
  <HiddenSlides>37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82</vt:i4>
      </vt:variant>
    </vt:vector>
  </HeadingPairs>
  <TitlesOfParts>
    <vt:vector size="92" baseType="lpstr">
      <vt:lpstr>Arial</vt:lpstr>
      <vt:lpstr>Calibri</vt:lpstr>
      <vt:lpstr>Calibri Light</vt:lpstr>
      <vt:lpstr>Cambria Math</vt:lpstr>
      <vt:lpstr>Consolas</vt:lpstr>
      <vt:lpstr>Latin Modern Math</vt:lpstr>
      <vt:lpstr>Lucida Sans Unicode</vt:lpstr>
      <vt:lpstr>Webdings</vt:lpstr>
      <vt:lpstr>Wingdings</vt:lpstr>
      <vt:lpstr>Office Theme</vt:lpstr>
      <vt:lpstr>Gradual Verification</vt:lpstr>
      <vt:lpstr>Gradual Verification</vt:lpstr>
      <vt:lpstr>Motivation</vt:lpstr>
      <vt:lpstr>Dynamic Verification</vt:lpstr>
      <vt:lpstr>Dynamic Verification – Drawbacks </vt:lpstr>
      <vt:lpstr>Static Verification</vt:lpstr>
      <vt:lpstr>Static Verification – Drawbacks </vt:lpstr>
      <vt:lpstr>Solution? Static + Dynamic</vt:lpstr>
      <vt:lpstr>Solution? Static + Dynamic</vt:lpstr>
      <vt:lpstr>Solution? Static + Dynamic</vt:lpstr>
      <vt:lpstr>Solution! Static ⊕ Dynamic</vt:lpstr>
      <vt:lpstr>Abstracting Gradual Typing</vt:lpstr>
      <vt:lpstr>Abstracting Gradual Typing</vt:lpstr>
      <vt:lpstr>Abstracting Gradual Typing</vt:lpstr>
      <vt:lpstr>Abstracting Gradual Typing</vt:lpstr>
      <vt:lpstr>Abstracting Gradual Typing</vt:lpstr>
      <vt:lpstr>Abstracting Gradual Typing</vt:lpstr>
      <vt:lpstr>How does this relate to Verification?</vt:lpstr>
      <vt:lpstr>Abstracting Gradual Typing</vt:lpstr>
      <vt:lpstr>Abstracting Gradual Typing</vt:lpstr>
      <vt:lpstr>Abstracting Gradual Typing</vt:lpstr>
      <vt:lpstr>Abstracting Gradual Typing</vt:lpstr>
      <vt:lpstr>Gradualization – Overview  </vt:lpstr>
      <vt:lpstr>Gradualization – Starting Point</vt:lpstr>
      <vt:lpstr>Gradualization – Starting Point</vt:lpstr>
      <vt:lpstr>Gradualization – Starting Point</vt:lpstr>
      <vt:lpstr>Gradualization – Starting Point</vt:lpstr>
      <vt:lpstr>Gradualization – Starting Point</vt:lpstr>
      <vt:lpstr>Gradualization – Starting Point</vt:lpstr>
      <vt:lpstr>Gradualization – Starting Point</vt:lpstr>
      <vt:lpstr>Gradualization – Starting Point</vt:lpstr>
      <vt:lpstr>Gradualization – Overview </vt:lpstr>
      <vt:lpstr>Gradualization – Approach </vt:lpstr>
      <vt:lpstr>Gradualization – Approach </vt:lpstr>
      <vt:lpstr>Gradualization – Approach </vt:lpstr>
      <vt:lpstr>Gradual Lifting</vt:lpstr>
      <vt:lpstr>Gradual Lifting</vt:lpstr>
      <vt:lpstr>Gradual Lifting</vt:lpstr>
      <vt:lpstr>Gradual Lifting</vt:lpstr>
      <vt:lpstr>Gradual Verification - Approach</vt:lpstr>
      <vt:lpstr>Predicate Lifting in a Nutshell</vt:lpstr>
      <vt:lpstr>Predicate Lifting in a Nutshell</vt:lpstr>
      <vt:lpstr>Predicate Lifting in a Nutshell</vt:lpstr>
      <vt:lpstr>Predicate Lifting in a Nutshell</vt:lpstr>
      <vt:lpstr>Gradual Verification - Approach</vt:lpstr>
      <vt:lpstr>Gradual Lifting</vt:lpstr>
      <vt:lpstr>Gradualization – Goal 1/3</vt:lpstr>
      <vt:lpstr>Gradualization – Goal 2/3</vt:lpstr>
      <vt:lpstr>Gradualization – Goal 3/3</vt:lpstr>
      <vt:lpstr>Gradual Predicate Lifting</vt:lpstr>
      <vt:lpstr>Gradual Predicate Lifting</vt:lpstr>
      <vt:lpstr>Gradual Predicate Lifting</vt:lpstr>
      <vt:lpstr>Gradual Predicate Lifting</vt:lpstr>
      <vt:lpstr>Gradual Predicate Lifting</vt:lpstr>
      <vt:lpstr>Gradual Function Lifting</vt:lpstr>
      <vt:lpstr>Gradual (Partial) Function Lifting</vt:lpstr>
      <vt:lpstr>Gradual Partial Function Lifting</vt:lpstr>
      <vt:lpstr>Bonus: { F }-partial Galois connection</vt:lpstr>
      <vt:lpstr>Gradual Verification - Approach</vt:lpstr>
      <vt:lpstr>Gradual Verification - Approach</vt:lpstr>
      <vt:lpstr>Gradual Soundness</vt:lpstr>
      <vt:lpstr>Gradual Verification - Approach</vt:lpstr>
      <vt:lpstr>Gradual Verification – Put to the Test</vt:lpstr>
      <vt:lpstr>Deterministic Lifting </vt:lpstr>
      <vt:lpstr>Deterministic Lifting </vt:lpstr>
      <vt:lpstr>Deterministic Lifting</vt:lpstr>
      <vt:lpstr>Deterministic Lifting – HAssign </vt:lpstr>
      <vt:lpstr>Deterministic Lifting</vt:lpstr>
      <vt:lpstr>Deterministic Lifting – HAssert </vt:lpstr>
      <vt:lpstr>Deterministic Lifting</vt:lpstr>
      <vt:lpstr>Deterministic Lifting – HSeq </vt:lpstr>
      <vt:lpstr>Deterministic Lifting</vt:lpstr>
      <vt:lpstr>Thesis: Gradual Verification</vt:lpstr>
      <vt:lpstr>Thesis: Gradual Verification</vt:lpstr>
      <vt:lpstr>Thesis: Gradual Verification</vt:lpstr>
      <vt:lpstr>Deterministic Lifting</vt:lpstr>
      <vt:lpstr>Deterministic Lifting</vt:lpstr>
      <vt:lpstr>Deterministic Lifting</vt:lpstr>
      <vt:lpstr>Deterministic Lifting</vt:lpstr>
      <vt:lpstr>Deterministic Lifting</vt:lpstr>
      <vt:lpstr>Implicit Dynamic Frames</vt:lpstr>
      <vt:lpstr>Demo   http://olydis.github.io/GradVer/impl/HTML5/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Johannes Bader</dc:creator>
  <cp:lastModifiedBy>Johannes Bader</cp:lastModifiedBy>
  <cp:revision>253</cp:revision>
  <dcterms:created xsi:type="dcterms:W3CDTF">2016-09-17T17:48:14Z</dcterms:created>
  <dcterms:modified xsi:type="dcterms:W3CDTF">2016-09-23T15:41:18Z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