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0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1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4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5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6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7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8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9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30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31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32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3.xml" ContentType="application/vnd.openxmlformats-officedocument.presentationml.notesSlide+xml"/>
  <Override PartName="/ppt/tags/tag100.xml" ContentType="application/vnd.openxmlformats-officedocument.presentationml.tags+xml"/>
  <Override PartName="/ppt/notesSlides/notesSlide34.xml" ContentType="application/vnd.openxmlformats-officedocument.presentationml.notesSlide+xml"/>
  <Override PartName="/ppt/tags/tag101.xml" ContentType="application/vnd.openxmlformats-officedocument.presentationml.tags+xml"/>
  <Override PartName="/ppt/notesSlides/notesSlide35.xml" ContentType="application/vnd.openxmlformats-officedocument.presentationml.notesSlide+xml"/>
  <Override PartName="/ppt/tags/tag102.xml" ContentType="application/vnd.openxmlformats-officedocument.presentationml.tags+xml"/>
  <Override PartName="/ppt/notesSlides/notesSlide36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37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44" r:id="rId1"/>
  </p:sldMasterIdLst>
  <p:notesMasterIdLst>
    <p:notesMasterId r:id="rId49"/>
  </p:notesMasterIdLst>
  <p:sldIdLst>
    <p:sldId id="286" r:id="rId2"/>
    <p:sldId id="256" r:id="rId3"/>
    <p:sldId id="260" r:id="rId4"/>
    <p:sldId id="259" r:id="rId5"/>
    <p:sldId id="263" r:id="rId6"/>
    <p:sldId id="262" r:id="rId7"/>
    <p:sldId id="261" r:id="rId8"/>
    <p:sldId id="264" r:id="rId9"/>
    <p:sldId id="266" r:id="rId10"/>
    <p:sldId id="265" r:id="rId11"/>
    <p:sldId id="273" r:id="rId12"/>
    <p:sldId id="279" r:id="rId13"/>
    <p:sldId id="280" r:id="rId14"/>
    <p:sldId id="291" r:id="rId15"/>
    <p:sldId id="311" r:id="rId16"/>
    <p:sldId id="281" r:id="rId17"/>
    <p:sldId id="289" r:id="rId18"/>
    <p:sldId id="274" r:id="rId19"/>
    <p:sldId id="275" r:id="rId20"/>
    <p:sldId id="276" r:id="rId21"/>
    <p:sldId id="278" r:id="rId22"/>
    <p:sldId id="312" r:id="rId23"/>
    <p:sldId id="283" r:id="rId24"/>
    <p:sldId id="288" r:id="rId25"/>
    <p:sldId id="282" r:id="rId26"/>
    <p:sldId id="285" r:id="rId27"/>
    <p:sldId id="292" r:id="rId28"/>
    <p:sldId id="284" r:id="rId29"/>
    <p:sldId id="271" r:id="rId30"/>
    <p:sldId id="287" r:id="rId31"/>
    <p:sldId id="272" r:id="rId32"/>
    <p:sldId id="293" r:id="rId33"/>
    <p:sldId id="294" r:id="rId34"/>
    <p:sldId id="295" r:id="rId35"/>
    <p:sldId id="300" r:id="rId36"/>
    <p:sldId id="301" r:id="rId37"/>
    <p:sldId id="302" r:id="rId38"/>
    <p:sldId id="307" r:id="rId39"/>
    <p:sldId id="303" r:id="rId40"/>
    <p:sldId id="297" r:id="rId41"/>
    <p:sldId id="296" r:id="rId42"/>
    <p:sldId id="313" r:id="rId43"/>
    <p:sldId id="298" r:id="rId44"/>
    <p:sldId id="308" r:id="rId45"/>
    <p:sldId id="310" r:id="rId46"/>
    <p:sldId id="309" r:id="rId47"/>
    <p:sldId id="27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86"/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  <p14:sldId id="264"/>
            <p14:sldId id="266"/>
            <p14:sldId id="265"/>
          </p14:sldIdLst>
        </p14:section>
        <p14:section name="Approach" id="{E4314259-17AB-4162-9F2D-707CDFBE2B8D}">
          <p14:sldIdLst>
            <p14:sldId id="273"/>
            <p14:sldId id="279"/>
            <p14:sldId id="280"/>
            <p14:sldId id="291"/>
            <p14:sldId id="311"/>
            <p14:sldId id="281"/>
            <p14:sldId id="289"/>
            <p14:sldId id="274"/>
            <p14:sldId id="275"/>
            <p14:sldId id="276"/>
            <p14:sldId id="278"/>
            <p14:sldId id="312"/>
            <p14:sldId id="283"/>
            <p14:sldId id="288"/>
            <p14:sldId id="282"/>
            <p14:sldId id="285"/>
            <p14:sldId id="292"/>
            <p14:sldId id="284"/>
            <p14:sldId id="271"/>
            <p14:sldId id="287"/>
            <p14:sldId id="272"/>
          </p14:sldIdLst>
        </p14:section>
        <p14:section name="Dilemma" id="{1A30B54E-97AF-41F3-B42D-B0481D3FC374}">
          <p14:sldIdLst>
            <p14:sldId id="293"/>
            <p14:sldId id="294"/>
            <p14:sldId id="295"/>
            <p14:sldId id="300"/>
            <p14:sldId id="301"/>
            <p14:sldId id="302"/>
            <p14:sldId id="307"/>
            <p14:sldId id="303"/>
            <p14:sldId id="297"/>
            <p14:sldId id="296"/>
            <p14:sldId id="313"/>
            <p14:sldId id="298"/>
            <p14:sldId id="308"/>
            <p14:sldId id="310"/>
            <p14:sldId id="309"/>
          </p14:sldIdLst>
        </p14:section>
        <p14:section name="IDF" id="{86F4E537-6C15-45F3-BC9E-9E5948831D51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5A21"/>
    <a:srgbClr val="ED7D31"/>
    <a:srgbClr val="C41E3A"/>
    <a:srgbClr val="FFFF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8" autoAdjust="0"/>
    <p:restoredTop sz="81734" autoAdjust="0"/>
  </p:normalViewPr>
  <p:slideViewPr>
    <p:cSldViewPr snapToGrid="0">
      <p:cViewPr varScale="1">
        <p:scale>
          <a:sx n="69" d="100"/>
          <a:sy n="69" d="100"/>
        </p:scale>
        <p:origin x="66" y="47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tial_correctnes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</a:t>
            </a:r>
            <a:r>
              <a:rPr lang="en-US" baseline="0" dirty="0"/>
              <a:t> NOT guarantee termination (</a:t>
            </a:r>
            <a:r>
              <a:rPr lang="de-D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artial correctness"/>
              </a:rPr>
              <a:t>partial correctness</a:t>
            </a:r>
            <a:r>
              <a:rPr lang="en-US" baseline="0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395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025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19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63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</a:p>
          <a:p>
            <a:r>
              <a:rPr lang="en-US" dirty="0"/>
              <a:t>weak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124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108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design space</a:t>
            </a:r>
          </a:p>
          <a:p>
            <a:endParaRPr lang="en-US" dirty="0"/>
          </a:p>
          <a:p>
            <a:r>
              <a:rPr lang="en-US" dirty="0"/>
              <a:t>TODO: other sets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891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169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543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429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484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AGT! also gives this definition, but from completely different</a:t>
            </a:r>
            <a:r>
              <a:rPr lang="en-US" baseline="0" dirty="0"/>
              <a:t> angle!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640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246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76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</a:t>
            </a:r>
            <a:r>
              <a:rPr lang="en-US" baseline="0" dirty="0"/>
              <a:t> it to be deducible, but we don’t want it to be valid! (validity is a runtime property, no runtime behaves like that) – validity is about TRUTH</a:t>
            </a:r>
          </a:p>
          <a:p>
            <a:r>
              <a:rPr lang="en-US" baseline="0" dirty="0"/>
              <a:t>then again, it would be weird if this would work – it would mean that gradual verification had no runtime impact</a:t>
            </a:r>
          </a:p>
          <a:p>
            <a:endParaRPr lang="en-US" baseline="0" dirty="0"/>
          </a:p>
          <a:p>
            <a:r>
              <a:rPr lang="en-US" dirty="0"/>
              <a:t>how</a:t>
            </a:r>
            <a:r>
              <a:rPr lang="en-US" baseline="0" dirty="0"/>
              <a:t> to interpret this new soundness rule? </a:t>
            </a:r>
          </a:p>
          <a:p>
            <a:r>
              <a:rPr lang="en-US" baseline="0" dirty="0"/>
              <a:t>RAC injection with every judgment!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8534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gradual soundness</a:t>
            </a:r>
            <a:r>
              <a:rPr lang="en-US" baseline="0" dirty="0"/>
              <a:t> is tautology seems weird, but it </a:t>
            </a:r>
            <a:r>
              <a:rPr lang="en-US" dirty="0"/>
              <a:t>was last puzzle piece</a:t>
            </a:r>
          </a:p>
          <a:p>
            <a:r>
              <a:rPr lang="en-US" dirty="0"/>
              <a:t>so let’s put it to the test and play gradual verifier for a second</a:t>
            </a:r>
          </a:p>
          <a:p>
            <a:endParaRPr lang="en-US" dirty="0"/>
          </a:p>
          <a:p>
            <a:r>
              <a:rPr lang="en-US" dirty="0"/>
              <a:t>what stands out</a:t>
            </a:r>
            <a:r>
              <a:rPr lang="en-US" baseline="0" dirty="0"/>
              <a:t> is that there are free variables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static verifier does NOT have those problems!</a:t>
            </a:r>
          </a:p>
          <a:p>
            <a:r>
              <a:rPr lang="en-US" dirty="0"/>
              <a:t>“as precise</a:t>
            </a:r>
            <a:r>
              <a:rPr lang="en-US" baseline="0" dirty="0"/>
              <a:t> as possible, as long as valid </a:t>
            </a:r>
            <a:r>
              <a:rPr lang="en-US" dirty="0"/>
              <a:t>Hoare triples” – pretty strong thing for a inference policy… if</a:t>
            </a:r>
            <a:r>
              <a:rPr lang="en-US" baseline="0" dirty="0"/>
              <a:t> we could decide that, we wouldn’t be in a Hoare logic prove right now… and wouldn’t even need an inference policy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oh, and remember, for each of these judgments we have to insert a</a:t>
            </a:r>
            <a:r>
              <a:rPr lang="en-US" baseline="0" dirty="0"/>
              <a:t> runtime</a:t>
            </a:r>
            <a:r>
              <a:rPr lang="en-US" dirty="0"/>
              <a:t> assertion (c</a:t>
            </a:r>
            <a:r>
              <a:rPr lang="en-US" baseline="0" dirty="0"/>
              <a:t> shows why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331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[gradual</a:t>
            </a:r>
            <a:r>
              <a:rPr lang="en-US" baseline="0" dirty="0"/>
              <a:t> lifting:] otherwise this is useless – remember, on user interface level, we’re still expected to implement a gradual lifting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9578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9023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7849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707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</a:t>
            </a:r>
            <a:r>
              <a:rPr lang="en-US" dirty="0"/>
              <a:t>: removed on build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989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0114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7361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7099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8298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200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5980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0952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166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 (already a joke – it doesn’t address this problem because there is no static verification)</a:t>
            </a:r>
            <a:r>
              <a:rPr lang="en-US" dirty="0"/>
              <a:t>:</a:t>
            </a:r>
            <a:r>
              <a:rPr lang="en-US" baseline="0" dirty="0"/>
              <a:t> often only warnings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943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also shows what’s wrong with the approach: static and dynamic are considered independent, not really working together</a:t>
            </a:r>
          </a:p>
          <a:p>
            <a:r>
              <a:rPr lang="en-US" baseline="0" dirty="0"/>
              <a:t>Research: find good tests (directed dynamic verification)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6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61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18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5.xml"/><Relationship Id="rId7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0.xml"/><Relationship Id="rId7" Type="http://schemas.openxmlformats.org/officeDocument/2006/relationships/image" Target="../media/image1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13" Type="http://schemas.openxmlformats.org/officeDocument/2006/relationships/image" Target="../media/image19.pn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tags" Target="../tags/tag14.xml"/><Relationship Id="rId16" Type="http://schemas.openxmlformats.org/officeDocument/2006/relationships/image" Target="../media/image22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7.png"/><Relationship Id="rId5" Type="http://schemas.openxmlformats.org/officeDocument/2006/relationships/tags" Target="../tags/tag17.xml"/><Relationship Id="rId15" Type="http://schemas.openxmlformats.org/officeDocument/2006/relationships/image" Target="../media/image21.png"/><Relationship Id="rId10" Type="http://schemas.openxmlformats.org/officeDocument/2006/relationships/image" Target="../media/image140.png"/><Relationship Id="rId4" Type="http://schemas.openxmlformats.org/officeDocument/2006/relationships/tags" Target="../tags/tag16.xml"/><Relationship Id="rId9" Type="http://schemas.openxmlformats.org/officeDocument/2006/relationships/image" Target="../media/image130.png"/><Relationship Id="rId1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tags" Target="../tags/tag23.xml"/><Relationship Id="rId21" Type="http://schemas.openxmlformats.org/officeDocument/2006/relationships/image" Target="../media/image31.png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image" Target="../media/image9.png"/><Relationship Id="rId25" Type="http://schemas.openxmlformats.org/officeDocument/2006/relationships/image" Target="../media/image35.png"/><Relationship Id="rId2" Type="http://schemas.openxmlformats.org/officeDocument/2006/relationships/tags" Target="../tags/tag22.xml"/><Relationship Id="rId16" Type="http://schemas.openxmlformats.org/officeDocument/2006/relationships/image" Target="../media/image27.png"/><Relationship Id="rId20" Type="http://schemas.openxmlformats.org/officeDocument/2006/relationships/image" Target="../media/image30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24" Type="http://schemas.openxmlformats.org/officeDocument/2006/relationships/image" Target="../media/image34.png"/><Relationship Id="rId5" Type="http://schemas.openxmlformats.org/officeDocument/2006/relationships/tags" Target="../tags/tag25.xml"/><Relationship Id="rId15" Type="http://schemas.openxmlformats.org/officeDocument/2006/relationships/image" Target="../media/image26.png"/><Relationship Id="rId23" Type="http://schemas.openxmlformats.org/officeDocument/2006/relationships/image" Target="../media/image33.png"/><Relationship Id="rId10" Type="http://schemas.openxmlformats.org/officeDocument/2006/relationships/tags" Target="../tags/tag30.xml"/><Relationship Id="rId19" Type="http://schemas.openxmlformats.org/officeDocument/2006/relationships/image" Target="../media/image29.png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notesSlide" Target="../notesSlides/notesSlide19.xml"/><Relationship Id="rId22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image" Target="../media/image9.png"/><Relationship Id="rId18" Type="http://schemas.openxmlformats.org/officeDocument/2006/relationships/image" Target="../media/image36.png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27.png"/><Relationship Id="rId17" Type="http://schemas.openxmlformats.org/officeDocument/2006/relationships/image" Target="../media/image35.png"/><Relationship Id="rId2" Type="http://schemas.openxmlformats.org/officeDocument/2006/relationships/tags" Target="../tags/tag34.xml"/><Relationship Id="rId16" Type="http://schemas.openxmlformats.org/officeDocument/2006/relationships/image" Target="../media/image30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26.png"/><Relationship Id="rId5" Type="http://schemas.openxmlformats.org/officeDocument/2006/relationships/tags" Target="../tags/tag37.xml"/><Relationship Id="rId15" Type="http://schemas.openxmlformats.org/officeDocument/2006/relationships/image" Target="../media/image29.png"/><Relationship Id="rId10" Type="http://schemas.openxmlformats.org/officeDocument/2006/relationships/notesSlide" Target="../notesSlides/notesSlide20.xml"/><Relationship Id="rId4" Type="http://schemas.openxmlformats.org/officeDocument/2006/relationships/tags" Target="../tags/tag3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43.xml"/><Relationship Id="rId7" Type="http://schemas.openxmlformats.org/officeDocument/2006/relationships/image" Target="../media/image26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8.png"/><Relationship Id="rId4" Type="http://schemas.openxmlformats.org/officeDocument/2006/relationships/tags" Target="../tags/tag44.xml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47.xml"/><Relationship Id="rId7" Type="http://schemas.openxmlformats.org/officeDocument/2006/relationships/image" Target="../media/image38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3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Relationship Id="rId9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51.xml"/><Relationship Id="rId7" Type="http://schemas.openxmlformats.org/officeDocument/2006/relationships/image" Target="../media/image43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4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Relationship Id="rId9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55.xml"/><Relationship Id="rId7" Type="http://schemas.openxmlformats.org/officeDocument/2006/relationships/image" Target="../media/image47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4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Relationship Id="rId9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image" Target="../media/image49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11.png"/><Relationship Id="rId5" Type="http://schemas.openxmlformats.org/officeDocument/2006/relationships/image" Target="../media/image45.png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image" Target="../media/image51.png"/><Relationship Id="rId18" Type="http://schemas.openxmlformats.org/officeDocument/2006/relationships/image" Target="../media/image16.png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image" Target="../media/image15.png"/><Relationship Id="rId17" Type="http://schemas.openxmlformats.org/officeDocument/2006/relationships/image" Target="../media/image55.png"/><Relationship Id="rId2" Type="http://schemas.openxmlformats.org/officeDocument/2006/relationships/tags" Target="../tags/tag61.xml"/><Relationship Id="rId16" Type="http://schemas.openxmlformats.org/officeDocument/2006/relationships/image" Target="../media/image54.png"/><Relationship Id="rId20" Type="http://schemas.openxmlformats.org/officeDocument/2006/relationships/image" Target="../media/image57.png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notesSlide" Target="../notesSlides/notesSlide24.xml"/><Relationship Id="rId5" Type="http://schemas.openxmlformats.org/officeDocument/2006/relationships/tags" Target="../tags/tag64.xml"/><Relationship Id="rId15" Type="http://schemas.openxmlformats.org/officeDocument/2006/relationships/image" Target="../media/image5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6.png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71.xml"/><Relationship Id="rId7" Type="http://schemas.openxmlformats.org/officeDocument/2006/relationships/image" Target="../media/image58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1.png"/><Relationship Id="rId4" Type="http://schemas.openxmlformats.org/officeDocument/2006/relationships/tags" Target="../tags/tag72.xml"/><Relationship Id="rId9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75.xml"/><Relationship Id="rId7" Type="http://schemas.openxmlformats.org/officeDocument/2006/relationships/image" Target="../media/image62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5.png"/><Relationship Id="rId4" Type="http://schemas.openxmlformats.org/officeDocument/2006/relationships/tags" Target="../tags/tag76.xml"/><Relationship Id="rId9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tags" Target="../tags/tag79.xml"/><Relationship Id="rId7" Type="http://schemas.openxmlformats.org/officeDocument/2006/relationships/image" Target="../media/image66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9.png"/><Relationship Id="rId4" Type="http://schemas.openxmlformats.org/officeDocument/2006/relationships/tags" Target="../tags/tag80.xml"/><Relationship Id="rId9" Type="http://schemas.openxmlformats.org/officeDocument/2006/relationships/image" Target="../media/image6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tags" Target="../tags/tag85.xml"/><Relationship Id="rId7" Type="http://schemas.openxmlformats.org/officeDocument/2006/relationships/image" Target="../media/image72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4.png"/><Relationship Id="rId4" Type="http://schemas.openxmlformats.org/officeDocument/2006/relationships/tags" Target="../tags/tag86.xml"/><Relationship Id="rId9" Type="http://schemas.openxmlformats.org/officeDocument/2006/relationships/image" Target="../media/image6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tags" Target="../tags/tag91.xml"/><Relationship Id="rId7" Type="http://schemas.openxmlformats.org/officeDocument/2006/relationships/image" Target="../media/image72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4.png"/><Relationship Id="rId4" Type="http://schemas.openxmlformats.org/officeDocument/2006/relationships/tags" Target="../tags/tag92.xml"/><Relationship Id="rId9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95.xml"/><Relationship Id="rId7" Type="http://schemas.openxmlformats.org/officeDocument/2006/relationships/image" Target="../media/image78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77.png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tags" Target="../tags/tag98.xml"/><Relationship Id="rId7" Type="http://schemas.openxmlformats.org/officeDocument/2006/relationships/image" Target="../media/image72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4.png"/><Relationship Id="rId4" Type="http://schemas.openxmlformats.org/officeDocument/2006/relationships/tags" Target="../tags/tag99.xml"/><Relationship Id="rId9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Relationship Id="rId4" Type="http://schemas.openxmlformats.org/officeDocument/2006/relationships/image" Target="../media/image8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Relationship Id="rId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Relationship Id="rId4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tags" Target="../tags/tag105.xml"/><Relationship Id="rId7" Type="http://schemas.openxmlformats.org/officeDocument/2006/relationships/image" Target="../media/image72.pn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4.png"/><Relationship Id="rId4" Type="http://schemas.openxmlformats.org/officeDocument/2006/relationships/tags" Target="../tags/tag106.xml"/><Relationship Id="rId9" Type="http://schemas.openxmlformats.org/officeDocument/2006/relationships/image" Target="../media/image6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olydis.github.io/GradVer/impl/HTML5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tags" Target="../tags/tag110.xml"/><Relationship Id="rId7" Type="http://schemas.openxmlformats.org/officeDocument/2006/relationships/image" Target="../media/image82.pn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5.png"/><Relationship Id="rId4" Type="http://schemas.openxmlformats.org/officeDocument/2006/relationships/tags" Target="../tags/tag111.xml"/><Relationship Id="rId9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55320" y="4822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46760" y="1539240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with Implicit Dynamic Frames</a:t>
            </a:r>
          </a:p>
          <a:p>
            <a:pPr algn="l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" y="2884507"/>
            <a:ext cx="326826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Master Thesis of</a:t>
            </a:r>
          </a:p>
          <a:p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/>
              <a:t>Johannes Bader</a:t>
            </a:r>
          </a:p>
          <a:p>
            <a:r>
              <a:rPr lang="en-US" dirty="0"/>
              <a:t>Karlsruhe Institute of Technology</a:t>
            </a:r>
          </a:p>
          <a:p>
            <a:r>
              <a:rPr lang="en-US" dirty="0"/>
              <a:t>Karlsruhe, Germany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6760" y="4593450"/>
            <a:ext cx="272080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Advised by</a:t>
            </a:r>
          </a:p>
          <a:p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/>
              <a:t>Jonathan Aldrich</a:t>
            </a:r>
          </a:p>
          <a:p>
            <a:r>
              <a:rPr lang="en-US" dirty="0"/>
              <a:t>Carnegie Mellon University</a:t>
            </a:r>
          </a:p>
          <a:p>
            <a:r>
              <a:rPr lang="en-US" dirty="0"/>
              <a:t>Pittsburgh, USA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15027" y="5024337"/>
            <a:ext cx="1888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É</a:t>
            </a:r>
            <a:r>
              <a:rPr lang="en-US" b="1" dirty="0" err="1"/>
              <a:t>ric</a:t>
            </a:r>
            <a:r>
              <a:rPr lang="en-US" b="1" dirty="0"/>
              <a:t> </a:t>
            </a:r>
            <a:r>
              <a:rPr lang="en-US" b="1" dirty="0" err="1"/>
              <a:t>Tanter</a:t>
            </a:r>
            <a:endParaRPr lang="en-US" b="1" dirty="0"/>
          </a:p>
          <a:p>
            <a:r>
              <a:rPr lang="en-US" dirty="0"/>
              <a:t>University of Chile</a:t>
            </a:r>
          </a:p>
          <a:p>
            <a:r>
              <a:rPr lang="en-US" dirty="0"/>
              <a:t>Santiago, Chile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975" y="1665366"/>
            <a:ext cx="3200398" cy="30349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576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 Static </a:t>
            </a:r>
            <a:r>
              <a:rPr lang="de-D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⊕</a:t>
            </a:r>
            <a:r>
              <a:rPr lang="en-US" dirty="0"/>
              <a:t>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207257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“Static Checking Where Possible, 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Checking When Needed”   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006864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50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006863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07433" y="1690688"/>
            <a:ext cx="1336431" cy="10806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74266" y="2222695"/>
            <a:ext cx="2082018" cy="548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(Erik Meijer)</a:t>
            </a:r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10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4484" y="2771334"/>
            <a:ext cx="8257309" cy="3458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draw on recent advances in gradual typing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Ronald Garcia, Alison M. Clark, and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Éric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Tanter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</a:p>
          <a:p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"Abstracting gradual typing."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</a:p>
          <a:p>
            <a:r>
              <a:rPr lang="en-US" sz="2000" i="1" dirty="0">
                <a:solidFill>
                  <a:srgbClr val="222222"/>
                </a:solidFill>
                <a:latin typeface="Arial" panose="020B0604020202020204" pitchFamily="34" charset="0"/>
              </a:rPr>
              <a:t>	ACM SIGPLAN Notices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 51.1 (2016): 429-442.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adapt methodology to static verification setting</a:t>
            </a:r>
          </a:p>
        </p:txBody>
      </p:sp>
    </p:spTree>
    <p:extLst>
      <p:ext uri="{BB962C8B-B14F-4D97-AF65-F5344CB8AC3E}">
        <p14:creationId xmlns:p14="http://schemas.microsoft.com/office/powerpoint/2010/main" val="39353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11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61595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12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615691" y="1673245"/>
            <a:ext cx="4824520" cy="11260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15691" y="3479261"/>
            <a:ext cx="2829409" cy="278248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1436915"/>
            <a:ext cx="2927351" cy="245621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739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13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03788" y="4208023"/>
            <a:ext cx="4917754" cy="93442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483003" y="2022053"/>
            <a:ext cx="3655779" cy="55794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572000" y="3109460"/>
            <a:ext cx="3569226" cy="628051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699" y="4447311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337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14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69642" y="2251382"/>
            <a:ext cx="4745708" cy="656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73183" y="3569037"/>
            <a:ext cx="4338626" cy="65892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699" y="4849097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633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15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275339" y="2226574"/>
            <a:ext cx="3215016" cy="7042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915122" y="3716069"/>
            <a:ext cx="4329325" cy="3611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274061" y="4862432"/>
            <a:ext cx="3611445" cy="230259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5278584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387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16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15792" y="2227553"/>
            <a:ext cx="2770858" cy="6549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831894" y="4020342"/>
            <a:ext cx="4093265" cy="120210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3699" y="5756274"/>
            <a:ext cx="2927351" cy="60007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4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17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328445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1/3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Introduction of wildcard formula   </a:t>
            </a:r>
            <a:r>
              <a:rPr lang="en-US" dirty="0">
                <a:latin typeface="Consolas" panose="020B0609020204030204" pitchFamily="49" charset="0"/>
              </a:rPr>
              <a:t>?</a:t>
            </a:r>
            <a:endParaRPr lang="en-US" dirty="0"/>
          </a:p>
          <a:p>
            <a:r>
              <a:rPr lang="en-US" sz="2400" dirty="0"/>
              <a:t>placeholder for arbitrary (</a:t>
            </a:r>
            <a:r>
              <a:rPr lang="en-US" sz="2400" dirty="0" err="1"/>
              <a:t>satisfiable</a:t>
            </a:r>
            <a:r>
              <a:rPr lang="en-US" sz="2400" dirty="0"/>
              <a:t>) formula</a:t>
            </a:r>
          </a:p>
          <a:p>
            <a:r>
              <a:rPr lang="en-US" sz="2400" dirty="0"/>
              <a:t>enables Hoare deduction despite incomplete information</a:t>
            </a:r>
          </a:p>
          <a:p>
            <a:r>
              <a:rPr lang="en-US" sz="2400" dirty="0"/>
              <a:t>enables gradual annotation of programs (</a:t>
            </a:r>
            <a:r>
              <a:rPr lang="en-US" sz="2400" dirty="0">
                <a:latin typeface="Consolas" panose="020B0609020204030204" pitchFamily="49" charset="0"/>
              </a:rPr>
              <a:t>?</a:t>
            </a:r>
            <a:r>
              <a:rPr lang="en-US" sz="2400" dirty="0"/>
              <a:t> as default)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18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10" name="hide1a 1"/>
          <p:cNvSpPr/>
          <p:nvPr/>
        </p:nvSpPr>
        <p:spPr>
          <a:xfrm>
            <a:off x="6036244" y="1599370"/>
            <a:ext cx="686681" cy="733133"/>
          </a:xfrm>
          <a:prstGeom prst="rect">
            <a:avLst/>
          </a:prstGeom>
          <a:noFill/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144000" y="4947033"/>
                <a:ext cx="4167038" cy="4878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⊢</m:t>
                        </m:r>
                      </m:e>
                    </m:acc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?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r>
                  <a:rPr lang="de-DE" sz="24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 </a:t>
                </a:r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  <a:cs typeface="Courier New" panose="02070309020205020404" pitchFamily="49" charset="0"/>
                  </a:rPr>
                  <a:t>x := x + 1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x = 5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endParaRPr lang="de-DE" sz="24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4947033"/>
                <a:ext cx="4167038" cy="487890"/>
              </a:xfrm>
              <a:prstGeom prst="rect">
                <a:avLst/>
              </a:prstGeom>
              <a:blipFill>
                <a:blip r:embed="rId9"/>
                <a:stretch>
                  <a:fillRect l="-292" t="-13750" r="-439" b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128775" y="4447658"/>
                <a:ext cx="5696303" cy="4878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⊢</m:t>
                        </m:r>
                      </m:e>
                    </m:acc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n = 10000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r>
                  <a:rPr lang="de-DE" sz="24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 </a:t>
                </a:r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  <a:cs typeface="Courier New" panose="02070309020205020404" pitchFamily="49" charset="0"/>
                  </a:rPr>
                  <a:t>collatz(300, n)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?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endParaRPr lang="de-DE" sz="24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775" y="4447658"/>
                <a:ext cx="5696303" cy="487890"/>
              </a:xfrm>
              <a:prstGeom prst="rect">
                <a:avLst/>
              </a:prstGeom>
              <a:blipFill>
                <a:blip r:embed="rId10"/>
                <a:stretch>
                  <a:fillRect l="-321" t="-13750" r="-107" b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628649" y="4164375"/>
            <a:ext cx="7886701" cy="1989418"/>
            <a:chOff x="628649" y="4164375"/>
            <a:chExt cx="7886701" cy="1989418"/>
          </a:xfrm>
        </p:grpSpPr>
        <p:sp>
          <p:nvSpPr>
            <p:cNvPr id="9" name="Rectangle 8"/>
            <p:cNvSpPr/>
            <p:nvPr/>
          </p:nvSpPr>
          <p:spPr>
            <a:xfrm>
              <a:off x="628649" y="4164375"/>
              <a:ext cx="7886701" cy="1989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de-DE" sz="2000" cap="small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sp>
          <p:nvSpPr>
            <p:cNvPr id="22" name="Right Brace 21"/>
            <p:cNvSpPr/>
            <p:nvPr/>
          </p:nvSpPr>
          <p:spPr>
            <a:xfrm>
              <a:off x="6564408" y="4762500"/>
              <a:ext cx="198032" cy="1267542"/>
            </a:xfrm>
            <a:prstGeom prst="rightBrace">
              <a:avLst>
                <a:gd name="adj1" fmla="val 122522"/>
                <a:gd name="adj2" fmla="val 5059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32141" y="5030273"/>
              <a:ext cx="1645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abstract</a:t>
              </a:r>
            </a:p>
            <a:p>
              <a:pPr algn="ctr"/>
              <a:r>
                <a:rPr lang="en-US" sz="2000" dirty="0"/>
                <a:t>interpretation</a:t>
              </a:r>
              <a:endParaRPr lang="de-DE" sz="2000" dirty="0"/>
            </a:p>
          </p:txBody>
        </p:sp>
        <p:pic>
          <p:nvPicPr>
            <p:cNvPr id="48" name="Picture 4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828060" y="4248432"/>
              <a:ext cx="5385462" cy="1781610"/>
            </a:xfrm>
            <a:prstGeom prst="rect">
              <a:avLst/>
            </a:prstGeom>
          </p:spPr>
        </p:pic>
      </p:grp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28647" y="4671253"/>
            <a:ext cx="7849137" cy="1442846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de-DE" sz="2000" cap="small">
              <a:solidFill>
                <a:schemeClr val="tx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628649" y="4164375"/>
            <a:ext cx="7886701" cy="1989418"/>
            <a:chOff x="628649" y="4164375"/>
            <a:chExt cx="7886701" cy="1989418"/>
          </a:xfrm>
        </p:grpSpPr>
        <p:grpSp>
          <p:nvGrpSpPr>
            <p:cNvPr id="67" name="Group 66"/>
            <p:cNvGrpSpPr/>
            <p:nvPr>
              <p:custDataLst>
                <p:tags r:id="rId4"/>
              </p:custDataLst>
            </p:nvPr>
          </p:nvGrpSpPr>
          <p:grpSpPr>
            <a:xfrm>
              <a:off x="628649" y="4164375"/>
              <a:ext cx="7886701" cy="1989418"/>
              <a:chOff x="628649" y="4164375"/>
              <a:chExt cx="7886701" cy="198941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28649" y="4164375"/>
                <a:ext cx="7886701" cy="19894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de-DE" sz="2000" cap="small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/>
              <a:stretch>
                <a:fillRect/>
              </a:stretch>
            </p:blipFill>
            <p:spPr>
              <a:xfrm>
                <a:off x="856412" y="4708548"/>
                <a:ext cx="5232576" cy="1346237"/>
              </a:xfrm>
              <a:prstGeom prst="rect">
                <a:avLst/>
              </a:prstGeom>
            </p:spPr>
          </p:pic>
        </p:grpSp>
        <p:sp>
          <p:nvSpPr>
            <p:cNvPr id="58" name="Right Brace 57"/>
            <p:cNvSpPr/>
            <p:nvPr/>
          </p:nvSpPr>
          <p:spPr>
            <a:xfrm>
              <a:off x="6564408" y="4762500"/>
              <a:ext cx="198032" cy="1267542"/>
            </a:xfrm>
            <a:prstGeom prst="rightBrace">
              <a:avLst>
                <a:gd name="adj1" fmla="val 122522"/>
                <a:gd name="adj2" fmla="val 5059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32141" y="5030273"/>
              <a:ext cx="1645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abstract</a:t>
              </a:r>
            </a:p>
            <a:p>
              <a:pPr algn="ctr"/>
              <a:r>
                <a:rPr lang="en-US" sz="2000" dirty="0"/>
                <a:t>interpretation</a:t>
              </a:r>
              <a:endParaRPr lang="de-DE" sz="20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23330" y="3920836"/>
            <a:ext cx="8297335" cy="232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423330" y="3920836"/>
                <a:ext cx="8297335" cy="23272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getFour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requires</a:t>
                </a:r>
                <a:r>
                  <a:rPr lang="en-US" sz="2000" dirty="0">
                    <a:latin typeface="Consolas" panose="020B0609020204030204" pitchFamily="49" charset="0"/>
                  </a:rPr>
                  <a:t> ?; 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(</a:t>
                </a:r>
                <a:r>
                  <a:rPr lang="en-US" sz="2000" dirty="0" err="1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 = 3)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rPr>
                      <m:t>?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ensures</a:t>
                </a:r>
                <a:r>
                  <a:rPr lang="en-US" sz="2000" dirty="0">
                    <a:latin typeface="Consolas" panose="020B0609020204030204" pitchFamily="49" charset="0"/>
                  </a:rPr>
                  <a:t>  result = 4;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+ 1;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}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30" y="3920836"/>
                <a:ext cx="8297335" cy="2327227"/>
              </a:xfrm>
              <a:prstGeom prst="rect">
                <a:avLst/>
              </a:prstGeom>
              <a:blipFill>
                <a:blip r:embed="rId13"/>
                <a:stretch>
                  <a:fillRect l="-660" t="-1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 hidden="1"/>
              <p:cNvSpPr txBox="1"/>
              <p:nvPr/>
            </p:nvSpPr>
            <p:spPr>
              <a:xfrm>
                <a:off x="420682" y="3920836"/>
                <a:ext cx="8297335" cy="23272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getFour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requires</a:t>
                </a:r>
                <a:r>
                  <a:rPr lang="en-US" sz="2000" dirty="0">
                    <a:latin typeface="Consolas" panose="020B0609020204030204" pitchFamily="49" charset="0"/>
                  </a:rPr>
                  <a:t> ?; 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(4 = 5)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rPr>
                      <m:t>?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ensures</a:t>
                </a:r>
                <a:r>
                  <a:rPr lang="en-US" sz="2000" dirty="0">
                    <a:latin typeface="Consolas" panose="020B0609020204030204" pitchFamily="49" charset="0"/>
                  </a:rPr>
                  <a:t>  (4 = 5);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+ 1;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}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1" name="TextBox 70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82" y="3920836"/>
                <a:ext cx="8297335" cy="2327227"/>
              </a:xfrm>
              <a:prstGeom prst="rect">
                <a:avLst/>
              </a:prstGeom>
              <a:blipFill>
                <a:blip r:embed="rId14"/>
                <a:stretch>
                  <a:fillRect l="-660" t="-1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628648" y="4164375"/>
            <a:ext cx="7886701" cy="1989418"/>
            <a:chOff x="628648" y="4164375"/>
            <a:chExt cx="7886701" cy="1989418"/>
          </a:xfrm>
        </p:grpSpPr>
        <p:sp>
          <p:nvSpPr>
            <p:cNvPr id="38" name="Rectangle 37"/>
            <p:cNvSpPr/>
            <p:nvPr/>
          </p:nvSpPr>
          <p:spPr>
            <a:xfrm>
              <a:off x="628648" y="4164375"/>
              <a:ext cx="7886701" cy="1989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/>
                <a:t>Formula Precision</a:t>
              </a:r>
              <a:endParaRPr lang="de-DE" sz="2800" dirty="0"/>
            </a:p>
          </p:txBody>
        </p:sp>
        <p:pic>
          <p:nvPicPr>
            <p:cNvPr id="43" name="Picture 4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2877162" y="4961526"/>
              <a:ext cx="3687246" cy="395115"/>
            </a:xfrm>
            <a:prstGeom prst="rect">
              <a:avLst/>
            </a:prstGeom>
          </p:spPr>
        </p:pic>
      </p:grpSp>
      <p:pic>
        <p:nvPicPr>
          <p:cNvPr id="85" name="Picture 8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465371" y="5663248"/>
            <a:ext cx="4556976" cy="26020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2784906" y="5663248"/>
            <a:ext cx="3819077" cy="26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9" grpId="0" animBg="1"/>
      <p:bldP spid="70" grpId="0" animBg="1"/>
      <p:bldP spid="70" grpId="1" animBg="1"/>
      <p:bldP spid="71" grpId="0" animBg="1"/>
      <p:bldP spid="7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28648" y="4164375"/>
            <a:ext cx="7886701" cy="1989418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endParaRPr lang="de-D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2/3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Compatibility with static language</a:t>
            </a:r>
          </a:p>
          <a:p>
            <a:r>
              <a:rPr lang="en-US" sz="2400" dirty="0"/>
              <a:t>don’t reject source code that was accepted before</a:t>
            </a:r>
          </a:p>
          <a:p>
            <a:r>
              <a:rPr lang="en-US" sz="2400" dirty="0"/>
              <a:t>observable behavior is not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19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7742513" y="23646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4790" y="4383236"/>
            <a:ext cx="7433528" cy="1526681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87440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66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529669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8648" y="4164375"/>
            <a:ext cx="7886701" cy="1989418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endParaRPr lang="de-D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3/3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Gradual guarantee (</a:t>
            </a:r>
            <a:r>
              <a:rPr lang="en-US" dirty="0" err="1"/>
              <a:t>Siek</a:t>
            </a:r>
            <a:r>
              <a:rPr lang="en-US" dirty="0"/>
              <a:t> et al.), adapted</a:t>
            </a:r>
          </a:p>
          <a:p>
            <a:pPr marL="0" indent="0">
              <a:buNone/>
            </a:pPr>
            <a:r>
              <a:rPr lang="en-US" sz="2400" dirty="0"/>
              <a:t>Reducing precision will not</a:t>
            </a:r>
          </a:p>
          <a:p>
            <a:r>
              <a:rPr lang="en-US" sz="2400" dirty="0"/>
              <a:t>introduce verification failure</a:t>
            </a:r>
          </a:p>
          <a:p>
            <a:r>
              <a:rPr lang="en-US" sz="2400" dirty="0"/>
              <a:t>change observable behavior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20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753097" y="27964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1009" y="4299160"/>
            <a:ext cx="6245588" cy="1716510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70042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21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28650" y="4200796"/>
            <a:ext cx="3893147" cy="3392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28650" y="4804942"/>
            <a:ext cx="3904863" cy="3412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888381" y="5411115"/>
            <a:ext cx="4146617" cy="3339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888381" y="6009964"/>
            <a:ext cx="4313311" cy="33596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281450" y="5076498"/>
            <a:ext cx="2490952" cy="38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22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281450" y="5076498"/>
            <a:ext cx="2490952" cy="38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435" y="5353384"/>
            <a:ext cx="443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only </a:t>
            </a:r>
            <a:r>
              <a:rPr lang="en-US" b="1" dirty="0"/>
              <a:t>one</a:t>
            </a:r>
            <a:r>
              <a:rPr lang="en-US" dirty="0"/>
              <a:t> way of many to lift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cap="small" dirty="0">
                <a:ea typeface="Latin Modern Math" panose="02000503000000000000" pitchFamily="50" charset="0"/>
              </a:rPr>
              <a:t>!</a:t>
            </a:r>
            <a:endParaRPr lang="de-DE" cap="small" dirty="0">
              <a:ea typeface="Latin Modern Math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0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23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8650" y="4274224"/>
            <a:ext cx="7886701" cy="1015663"/>
            <a:chOff x="628650" y="4325024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50" y="432502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2140512" y="4940828"/>
              <a:ext cx="4862976" cy="27760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628650" y="5682934"/>
            <a:ext cx="7886701" cy="461665"/>
            <a:chOff x="628650" y="5733734"/>
            <a:chExt cx="7886701" cy="461665"/>
          </a:xfrm>
        </p:grpSpPr>
        <p:sp>
          <p:nvSpPr>
            <p:cNvPr id="24" name="TextBox 23"/>
            <p:cNvSpPr txBox="1"/>
            <p:nvPr/>
          </p:nvSpPr>
          <p:spPr>
            <a:xfrm>
              <a:off x="628650" y="5733734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  <a:sym typeface="Wingdings" panose="05000000000000000000" pitchFamily="2" charset="2"/>
                </a:rPr>
                <a:t> </a:t>
              </a:r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215823" y="5816156"/>
              <a:ext cx="5100815" cy="308381"/>
            </a:xfrm>
            <a:prstGeom prst="rect">
              <a:avLst/>
            </a:prstGeom>
          </p:spPr>
        </p:pic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542866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24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71520" y="1961655"/>
            <a:ext cx="3497416" cy="168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15823" y="5816156"/>
            <a:ext cx="5100815" cy="3083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552247" y="4170795"/>
            <a:ext cx="2119169" cy="5958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380511" y="4409754"/>
            <a:ext cx="2106139" cy="356921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8508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25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35528" y="2097467"/>
            <a:ext cx="3184922" cy="31796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91049" y="3464374"/>
            <a:ext cx="5473879" cy="3291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650" y="4325024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(Optimality)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996916" y="4946313"/>
            <a:ext cx="5116943" cy="2881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72967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Partial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26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38248" y="2082227"/>
            <a:ext cx="4275895" cy="318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81449" y="3464374"/>
            <a:ext cx="7143070" cy="3312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650" y="4325024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(Optimality)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5357" y="4946313"/>
            <a:ext cx="7293255" cy="2890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2920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Partial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27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02687" y="1801197"/>
            <a:ext cx="4338626" cy="658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00166" y="2917277"/>
            <a:ext cx="4341147" cy="774666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4986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Bonus: { F }-partial Galois connection</a:t>
            </a:r>
            <a:endParaRPr lang="de-DE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23188"/>
            <a:ext cx="7886700" cy="33562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28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703320" y="3764280"/>
            <a:ext cx="4267200" cy="7315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86510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29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54" name="Arrow: Right 53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62763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verification (against some specification)</a:t>
            </a:r>
          </a:p>
          <a:p>
            <a:r>
              <a:rPr lang="en-US" dirty="0"/>
              <a:t>Two flavors: static &amp; dynamic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30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646331"/>
            <a:chOff x="3279139" y="2310368"/>
            <a:chExt cx="2603500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abstract interpretation</a:t>
              </a:r>
              <a:endParaRPr lang="de-DE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>
            <a:off x="3279139" y="2212940"/>
            <a:ext cx="2590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74060" y="3660740"/>
            <a:ext cx="2590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>
            <a:off x="3274060" y="6041688"/>
            <a:ext cx="2590800" cy="0"/>
          </a:xfrm>
          <a:prstGeom prst="straightConnector1">
            <a:avLst/>
          </a:prstGeom>
          <a:ln w="38100">
            <a:solidFill>
              <a:srgbClr val="C41E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96192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31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8650" y="1729325"/>
            <a:ext cx="2770858" cy="6549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28650" y="3431039"/>
            <a:ext cx="2772202" cy="74085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300207" y="3098180"/>
            <a:ext cx="4097968" cy="1399005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29" name="Rectangle 2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8" name="Picture 2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1395009" y="5235327"/>
              <a:ext cx="6353982" cy="66547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32" name="Rectangle 31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8" name="Picture 37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1395009" y="5174367"/>
              <a:ext cx="6362672" cy="799538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628650" y="4999353"/>
            <a:ext cx="7726380" cy="1199808"/>
            <a:chOff x="628650" y="4999353"/>
            <a:chExt cx="7726380" cy="1199808"/>
          </a:xfrm>
        </p:grpSpPr>
        <p:sp>
          <p:nvSpPr>
            <p:cNvPr id="41" name="Rectangle 40"/>
            <p:cNvSpPr/>
            <p:nvPr/>
          </p:nvSpPr>
          <p:spPr>
            <a:xfrm>
              <a:off x="62865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0" name="Picture 4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3336495" y="5165694"/>
              <a:ext cx="4423608" cy="808003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00207" y="1436915"/>
            <a:ext cx="4093265" cy="120210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161235" y="5647710"/>
            <a:ext cx="350520" cy="292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Lightning Bolt 56"/>
          <p:cNvSpPr/>
          <p:nvPr/>
        </p:nvSpPr>
        <p:spPr>
          <a:xfrm>
            <a:off x="1143000" y="3307080"/>
            <a:ext cx="685800" cy="1036320"/>
          </a:xfrm>
          <a:prstGeom prst="lightningBolt">
            <a:avLst/>
          </a:prstGeom>
          <a:solidFill>
            <a:srgbClr val="ED7D31">
              <a:alpha val="65098"/>
            </a:srgbClr>
          </a:solidFill>
          <a:ln>
            <a:solidFill>
              <a:srgbClr val="AE5A21">
                <a:alpha val="6902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8" name="Group 67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59" name="Rectangle 5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7" name="Picture 6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1425791" y="5165694"/>
              <a:ext cx="6329197" cy="820869"/>
            </a:xfrm>
            <a:prstGeom prst="rect">
              <a:avLst/>
            </a:prstGeom>
          </p:spPr>
        </p:pic>
      </p:grpSp>
      <p:grpSp>
        <p:nvGrpSpPr>
          <p:cNvPr id="79" name="Group 78"/>
          <p:cNvGrpSpPr/>
          <p:nvPr/>
        </p:nvGrpSpPr>
        <p:grpSpPr>
          <a:xfrm>
            <a:off x="91441" y="3051398"/>
            <a:ext cx="4423367" cy="1426885"/>
            <a:chOff x="411481" y="3051398"/>
            <a:chExt cx="4423367" cy="1426885"/>
          </a:xfrm>
        </p:grpSpPr>
        <p:sp>
          <p:nvSpPr>
            <p:cNvPr id="70" name="Rectangle 69"/>
            <p:cNvSpPr/>
            <p:nvPr/>
          </p:nvSpPr>
          <p:spPr>
            <a:xfrm>
              <a:off x="411481" y="3051398"/>
              <a:ext cx="3337559" cy="1426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8" name="Picture 7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/>
            <a:stretch>
              <a:fillRect/>
            </a:stretch>
          </p:blipFill>
          <p:spPr>
            <a:xfrm>
              <a:off x="628651" y="3429851"/>
              <a:ext cx="4206197" cy="746161"/>
            </a:xfrm>
            <a:prstGeom prst="rect">
              <a:avLst/>
            </a:prstGeom>
          </p:spPr>
        </p:pic>
      </p:grpSp>
      <p:sp>
        <p:nvSpPr>
          <p:cNvPr id="80" name="Date Placeholder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052950" y="4862947"/>
            <a:ext cx="68432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Gradual Verification – Put to the Test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32</a:t>
            </a:fld>
            <a:endParaRPr lang="de-DE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4856" y="1571817"/>
            <a:ext cx="7776416" cy="11018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8515" y="3117562"/>
            <a:ext cx="1486275" cy="78000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8515" y="4233948"/>
            <a:ext cx="717569" cy="77888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3197" y="3159753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48516" y="5348167"/>
            <a:ext cx="2874011" cy="7829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72915" y="3204255"/>
            <a:ext cx="419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“good” (information carried over)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3197" y="4280439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b)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055" y="5401125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c)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72916" y="4268456"/>
            <a:ext cx="433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weak” (could prove invalid triples)</a:t>
            </a:r>
          </a:p>
          <a:p>
            <a:r>
              <a:rPr lang="en-US" sz="2000" dirty="0"/>
              <a:t>idea: try to be as precise as possible</a:t>
            </a:r>
            <a:endParaRPr lang="de-DE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2916" y="5436443"/>
            <a:ext cx="4190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strict” (Hoare triple invalid)</a:t>
            </a:r>
          </a:p>
          <a:p>
            <a:r>
              <a:rPr lang="en-US" sz="2000" dirty="0"/>
              <a:t>idea: try to produce valid Hoare triple</a:t>
            </a:r>
            <a:endParaRPr lang="de-DE" sz="2000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7055" y="1274618"/>
            <a:ext cx="7295345" cy="1052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7735641" y="1918506"/>
            <a:ext cx="872836" cy="621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52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  <p:bldP spid="28" grpId="0"/>
      <p:bldP spid="29" grpId="0"/>
      <p:bldP spid="37" grpId="0" animBg="1"/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8320"/>
            <a:ext cx="7886700" cy="4378643"/>
          </a:xfrm>
        </p:spPr>
        <p:txBody>
          <a:bodyPr>
            <a:normAutofit fontScale="92500"/>
          </a:bodyPr>
          <a:lstStyle/>
          <a:p>
            <a:r>
              <a:rPr lang="en-US" dirty="0"/>
              <a:t>Idea: treat static Hoare logic as (multivalued)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then lift that function</a:t>
            </a:r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can derive gradual lifting</a:t>
            </a:r>
          </a:p>
          <a:p>
            <a:pPr lvl="1"/>
            <a:r>
              <a:rPr lang="en-US" dirty="0"/>
              <a:t>stronger, assertion-free notion of soundness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deterministic verifier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free transitivity (no assertions to justify premises of             )     </a:t>
            </a:r>
          </a:p>
          <a:p>
            <a:pPr lvl="1"/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06918" y="2414491"/>
            <a:ext cx="4937143" cy="25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6920" y="2884388"/>
            <a:ext cx="4921714" cy="295774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 rot="10800000" flipV="1">
            <a:off x="1844040" y="2514599"/>
            <a:ext cx="462878" cy="495833"/>
          </a:xfrm>
          <a:prstGeom prst="arc">
            <a:avLst>
              <a:gd name="adj1" fmla="val 16200000"/>
              <a:gd name="adj2" fmla="val 555615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306918" y="3713673"/>
            <a:ext cx="5039336" cy="3217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346254" y="5755760"/>
            <a:ext cx="639934" cy="288486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236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34</a:t>
            </a:fld>
            <a:endParaRPr lang="de-DE"/>
          </a:p>
        </p:txBody>
      </p:sp>
      <p:grpSp>
        <p:nvGrpSpPr>
          <p:cNvPr id="32" name="Group 31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4" y="1586545"/>
              <a:ext cx="4078718" cy="31995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981448" y="4256854"/>
              <a:ext cx="7282820" cy="333282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131496" y="2487977"/>
              <a:ext cx="6264000" cy="726851"/>
            </a:xfrm>
            <a:prstGeom prst="rect">
              <a:avLst/>
            </a:prstGeom>
          </p:spPr>
        </p:pic>
      </p:grp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6638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HAssign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35</a:t>
            </a:fld>
            <a:endParaRPr lang="de-DE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18672" y="2231658"/>
            <a:ext cx="3669333" cy="5516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61905" y="3578020"/>
            <a:ext cx="4620190" cy="171581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45522" y="3214255"/>
            <a:ext cx="10844509" cy="2343725"/>
            <a:chOff x="545522" y="3214255"/>
            <a:chExt cx="10844509" cy="2343725"/>
          </a:xfrm>
        </p:grpSpPr>
        <p:sp>
          <p:nvSpPr>
            <p:cNvPr id="24" name="Rectangle 23"/>
            <p:cNvSpPr/>
            <p:nvPr/>
          </p:nvSpPr>
          <p:spPr>
            <a:xfrm>
              <a:off x="1634836" y="3214255"/>
              <a:ext cx="5569528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5522" y="3721701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6862" y="4366490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3491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36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71695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37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94395" y="2166820"/>
            <a:ext cx="3571810" cy="615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28190" y="3512344"/>
            <a:ext cx="3689191" cy="167109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582351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38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02999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02172" y="3591281"/>
            <a:ext cx="4943116" cy="1106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HSeq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39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109524" y="1942055"/>
            <a:ext cx="4924952" cy="92647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188720" y="3291840"/>
            <a:ext cx="7210697" cy="1972491"/>
            <a:chOff x="1188720" y="3291840"/>
            <a:chExt cx="7210697" cy="1972491"/>
          </a:xfrm>
        </p:grpSpPr>
        <p:sp>
          <p:nvSpPr>
            <p:cNvPr id="15" name="Rectangle 14"/>
            <p:cNvSpPr/>
            <p:nvPr/>
          </p:nvSpPr>
          <p:spPr>
            <a:xfrm>
              <a:off x="1188720" y="3291840"/>
              <a:ext cx="7210697" cy="19724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1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203043" y="3945995"/>
              <a:ext cx="4737912" cy="752248"/>
            </a:xfrm>
            <a:prstGeom prst="rect">
              <a:avLst/>
            </a:prstGeom>
          </p:spPr>
        </p:pic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9786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40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793363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41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628649" y="1436916"/>
            <a:ext cx="7886701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Obtaining a Gradual Lifting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3776" y="2021253"/>
            <a:ext cx="7453206" cy="4042768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6101906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42</a:t>
            </a:fld>
            <a:endParaRPr lang="de-DE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3792" y="2953292"/>
            <a:ext cx="7776416" cy="11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563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617582"/>
          </a:xfrm>
        </p:spPr>
        <p:txBody>
          <a:bodyPr/>
          <a:lstStyle/>
          <a:p>
            <a:r>
              <a:rPr lang="en-US" dirty="0" err="1"/>
              <a:t>satisfiable</a:t>
            </a:r>
            <a:r>
              <a:rPr lang="en-US" dirty="0"/>
              <a:t> (but not a tautology)</a:t>
            </a:r>
          </a:p>
          <a:p>
            <a:r>
              <a:rPr lang="en-US" dirty="0"/>
              <a:t>very helpful for optimizations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43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628649" y="1436916"/>
            <a:ext cx="788670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Soundness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44189" y="2097440"/>
            <a:ext cx="2784065" cy="74816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8896993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44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043473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91224"/>
          </a:xfrm>
        </p:spPr>
        <p:txBody>
          <a:bodyPr/>
          <a:lstStyle/>
          <a:p>
            <a:pPr algn="ctr"/>
            <a:r>
              <a:rPr lang="en-US" dirty="0"/>
              <a:t>Demo</a:t>
            </a:r>
            <a:br>
              <a:rPr lang="en-US" dirty="0"/>
            </a:br>
            <a:r>
              <a:rPr lang="en-US" sz="1600" dirty="0"/>
              <a:t> 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hlinkClick r:id="rId2"/>
              </a:rPr>
              <a:t>http://olydis.github.io/GradVer/impl/HTML5/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9689436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46</a:t>
            </a:fld>
            <a:endParaRPr lang="de-D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619074" y="3525395"/>
            <a:ext cx="2838876" cy="74247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6828243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Dynamic Frames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47</a:t>
            </a:fld>
            <a:endParaRPr lang="de-DE"/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996430" y="1825411"/>
            <a:ext cx="4683492" cy="6868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996430" y="4681008"/>
            <a:ext cx="3148004" cy="7673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996431" y="2900734"/>
            <a:ext cx="4690723" cy="68879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588075" y="3790379"/>
            <a:ext cx="5093315" cy="690758"/>
          </a:xfrm>
          <a:prstGeom prst="rect">
            <a:avLst/>
          </a:prstGeom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62552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87744"/>
            <a:ext cx="2592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expressiveness</a:t>
            </a: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old(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Means:</a:t>
            </a:r>
          </a:p>
          <a:p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Notable implementations:</a:t>
            </a:r>
          </a:p>
          <a:p>
            <a:r>
              <a:rPr lang="en-US" dirty="0"/>
              <a:t>Java with JML annotations</a:t>
            </a:r>
          </a:p>
          <a:p>
            <a:pPr lvl="1"/>
            <a:r>
              <a:rPr lang="en-US" dirty="0"/>
              <a:t>“ESC/Java” for static verification</a:t>
            </a:r>
          </a:p>
          <a:p>
            <a:pPr lvl="1"/>
            <a:r>
              <a:rPr lang="en-US" dirty="0"/>
              <a:t>“JML4c” for dynamic verification</a:t>
            </a:r>
          </a:p>
          <a:p>
            <a:r>
              <a:rPr lang="en-US" dirty="0"/>
              <a:t>Code Contracts for .NET (by </a:t>
            </a:r>
            <a:r>
              <a:rPr lang="en-US" dirty="0" err="1"/>
              <a:t>RiSE</a:t>
            </a:r>
            <a:r>
              <a:rPr lang="en-US" dirty="0"/>
              <a:t>, MSR)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811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9144001" cy="1690689"/>
          </a:xfrm>
          <a:prstGeom prst="rect">
            <a:avLst/>
          </a:prstGeom>
          <a:gradFill flip="none" rotWithShape="1">
            <a:gsLst>
              <a:gs pos="7800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626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76,865"/>
  <p:tag name="OUTPUTDPI" val="600"/>
  <p:tag name="LATEXADDIN" val="\documentclass{article}&#10;\input{preamble}&#10;\begin{document}&#10;&#10;\begin{align*}&#10;&amp;e \,~~::=~~ x ~~|~~ n ~~|~~ e_1 + e_2\\&#10;&amp;s \,~~::=~~ &#10;\sVarAssign {$x$} {$e$} ~~|~~ &#10;\sAssert {$\phi$} ~~|~~ &#10;\sSeq {$s_1$} {$s_2$}\\&#10;&amp;\phi ~~::=~~ &#10;\phiTrue ~~|~~ &#10;\phiEq {$e_1$} {$e_2$} ~~|~~ &#10;\phiAnd {$\phi_1$} {$\phi_2$}&#10;\end{align*}&#10;&#10;\end{document}"/>
  <p:tag name="IGUANATEXSIZE" val="22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,49378"/>
  <p:tag name="ORIGINALWIDTH" val="877,3903"/>
  <p:tag name="OUTPUTDPI" val="600"/>
  <p:tag name="LATEXADDIN" val="\documentclass{article}&#10;\input{preamble}&#10;\begin{document}&#10;&#10;\begin{align*}&#10;\phiImplies{\phiAnd{\phiEq{a}{b}}{\phiEq{b}{c}}}{\phiEq{a}{c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89,8762"/>
  <p:tag name="ORIGINALWIDTH" val="1829,771"/>
  <p:tag name="OUTPUTDPI" val="600"/>
  <p:tag name="LATEXADDIN" val="\documentclass{article}&#10;\input{preamble}&#10;\begin{document}&#10;~\\&#10;Let &#10;$$\dgthoare{}{\cdot}{\cdot}{\cdot} \::\: \setGFormula \times \setGStmt \rightarrow \setGFormula$$ &#10;be a deterministic lifting of &#10;$$\thoare{}{\cdot}{\cdot}{\cdot} \subseteq \setFormula \times \setStmt \times \setFormula$$ &#10;Let &#10;$$\gthoare{}{\cdot}{\cdot}{\cdot} \::\: \setGFormula \times \setGStmt \times \setGFormula$$ &#10;be defined as&#10;$$\gthoare{}{\grad{\phi_1}}{\grad{s}}{\grad{\phi_2}} ~~\defiff~~ \exists \grad{\phi_2'}.~ \dgthoare{}{\grad{\phi_1}}{\grad{s}}{\grad{\phi_2'}} \wedge \gphiImplies {\grad{\phi_2'}} {\grad{\phi_2}}$$&#10;Then &#10;$\gthoare{}{\cdot}{\cdot}{\cdot}$&#10;is a gradual lifting of&#10;$\thoare{}{\cdot}{\cdot}{\cdot}$&#10;&#10;\end{document}"/>
  <p:tag name="IGUANATEXSIZE" val="20"/>
  <p:tag name="IGUANATEXCURSOR" val="61"/>
  <p:tag name="TRANSPARENCY" val="True"/>
  <p:tag name="FILENAME" val=""/>
  <p:tag name="INPUTTYPE" val="0"/>
  <p:tag name="LATEXENGINEID" val="0"/>
  <p:tag name="TEMPFOLDER" val=".\temp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2,4147"/>
  <p:tag name="OUTPUTDPI" val="600"/>
  <p:tag name="LATEXADDIN" val="\documentclass{article}&#10;\input{preamble}&#10;\begin{document}&#10;&#10;\begin{mathpar}&#10;\inferrule* [Right=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.\temp\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2,4147"/>
  <p:tag name="OUTPUTDPI" val="600"/>
  <p:tag name="LATEXADDIN" val="\documentclass{article}&#10;\input{preamble}&#10;\begin{document}&#10;&#10;\begin{mathpar}&#10;\inferrule* [Right=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.\temp\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,2298"/>
  <p:tag name="ORIGINALWIDTH" val="1115,86"/>
  <p:tag name="OUTPUTDPI" val="600"/>
  <p:tag name="LATEXADDIN" val="\documentclass{article}&#10;\input{preamble}&#10;\begin{document}&#10;&#10;\begin{mathpar}&#10;\inferrule* [Right=$\mods(s) \cap \FV(\phi_f) \text{ = } \emptyset$]&#10;{&#10;    \hoare&#10;{{\phi}} &#10;{{s}} &#10;{{\phi'}}&#10;}&#10;{&#10;    \hoare &#10;{\phiCons{${\phi}$}{${\phi_f}$}} &#10;{{s}} &#10;{\phiCons{${\phi'}$}{${\phi_f}$}}&#10;}&#10;\end{mathpar}&#10;&#10;\end{document}"/>
  <p:tag name="IGUANATEXSIZE" val="20"/>
  <p:tag name="IGUANATEXCURSOR" val="130"/>
  <p:tag name="TRANSPARENCY" val="True"/>
  <p:tag name="FILENAME" val=""/>
  <p:tag name="INPUTTYPE" val="0"/>
  <p:tag name="LATEXENGINEID" val="0"/>
  <p:tag name="TEMPFOLDER" val=".\temp\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9771"/>
  <p:tag name="ORIGINALWIDTH" val="755,9055"/>
  <p:tag name="OUTPUTDPI" val="600"/>
  <p:tag name="LATEXADDIN" val="\documentclass{article}&#10;\input{preamble}&#10;\begin{document}&#10;&#10;\begin{mathpar}&#10;\inferrule* [Right=Frame]&#10;{&#10;    \hoare&#10;{\grad{\phi}} &#10;{\grad{s}} &#10;{\grad{\phi'}}&#10;}&#10;{&#10;    \hoare&#10;{\phiCons{$\grad{\phi}$}{$\grad{\phi_f}$}} &#10;{\grad{s}} &#10;{\phiCons{$\grad{\phi'}$}{$\grad{\phi_f}$}}&#10;}&#10;\end{mathpar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165"/>
  <p:tag name="OUTPUTDPI" val="600"/>
  <p:tag name="LATEXADDIN" val="\documentclass{article}&#10;\input{preamble}&#10;\begin{document}&#10;&#10;\begin{mathpar}&#10;    \inferrule* [Right=Soundness]&#10;    {&#10;        \thoare {} {\phi} {s} {\phi'}&#10;    }&#10;    {&#10;        \tHoare {} {\phi} {s} {\phi'}&#10;    }&#10;\end{mathpar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,2298"/>
  <p:tag name="ORIGINALWIDTH" val="1115,86"/>
  <p:tag name="OUTPUTDPI" val="600"/>
  <p:tag name="LATEXADDIN" val="\documentclass{article}&#10;\input{preamble}&#10;\begin{document}&#10;&#10;\begin{mathpar}&#10;\inferrule* [Right=$\mods(\grad{s}) \cap \FV(\phi_f) \text{ = } \emptyset$]&#10;{&#10;    \hoare&#10;{{\phi}} &#10;{\grad{s}} &#10;{{\phi'}}&#10;}&#10;{&#10;    \hoare &#10;{\phiCons{${\phi}$}{${\phi_f}$}} &#10;{\grad{s}} &#10;{\phiCons{${\phi'}$}{${\phi_f}$}}&#10;}&#10;\end{mathpar}&#10;&#10;\end{document}"/>
  <p:tag name="IGUANATEXSIZE" val="20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,2298"/>
  <p:tag name="ORIGINALWIDTH" val="1210,349"/>
  <p:tag name="OUTPUTDPI" val="600"/>
  <p:tag name="LATEXADDIN" val="\documentclass{article}&#10;\input{preamble}&#10;\begin{document}&#10;&#10;\begin{mathpar}&#10;\inferrule* [Right=$\mods(\grad{s}) \cap \FV(\phi_f) \text{ = } \emptyset$]&#10;{&#10;    \hoare&#10;{\withqm{\phi}} &#10;{\grad{s}} &#10;{{\phi'}}&#10;}&#10;{&#10;    \hoare &#10;{\withqm{\phiCons{${\phi}$}{${\phi_f}$}}} &#10;{\grad{s}} &#10;{\phiCons{${\phi'}$}{${\phi_f}$}}&#10;}&#10;\end{mathpar}&#10;&#10;\end{document}"/>
  <p:tag name="IGUANATEXSIZE" val="20"/>
  <p:tag name="IGUANATEXCURSOR" val="259"/>
  <p:tag name="TRANSPARENCY" val="True"/>
  <p:tag name="FILENAME" val=""/>
  <p:tag name="INPUTTYPE" val="0"/>
  <p:tag name="LATEXENGINEID" val="0"/>
  <p:tag name="TEMPFOLDER" val=".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949,3813"/>
  <p:tag name="OUTPUTDPI" val="600"/>
  <p:tag name="LATEXADDIN" val="\documentclass{article}&#10;\input{preamble}&#10;\begin{document}&#10;&#10;\begin{align*}&#10;\phiEq{i}{3} ~~\mpt~~ \withqmGen{\phiEq{i}{3}} ~~\mpt~~ \qm&#10;\end{align*}&#10;&#10;\end{document}"/>
  <p:tag name="IGUANATEXSIZE" val="20"/>
  <p:tag name="IGUANATEXCURSOR" val="129"/>
  <p:tag name="TRANSPARENCY" val="True"/>
  <p:tag name="FILENAME" val=""/>
  <p:tag name="INPUTTYPE" val="0"/>
  <p:tag name="LATEXENGINEID" val="0"/>
  <p:tag name="TEMPFOLDER" val=".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795,6506"/>
  <p:tag name="OUTPUTDPI" val="600"/>
  <p:tag name="LATEXADDIN" val="\documentclass{article}&#10;\input{preamble}&#10;\begin{document}&#10;&#10;\begin{align*}&#10;\sAssert{\phiEq{i}{3}} \mpt \sAssert{\qm}&#10;\end{align*}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770,1537"/>
  <p:tag name="OUTPUTDPI" val="600"/>
  <p:tag name="LATEXADDIN" val="\documentclass{article}&#10;\input{preamble}&#10;\begin{document}&#10;&#10;\begin{align*}&#10;&amp; \grad{\phi_1} \mpt \grad{\phi_2} \defiff &#10;  \gamma(\grad{\phi_1}) \subseteq \gamma(\grad{\phi_2})  \\&#10;\end{align*}&#10;&#10;\end{document}"/>
  <p:tag name="IGUANATEXSIZE" val="20"/>
  <p:tag name="IGUANATEXCURSOR" val="178"/>
  <p:tag name="TRANSPARENCY" val="True"/>
  <p:tag name="FILENAME" val=""/>
  <p:tag name="INPUTTYPE" val="0"/>
  <p:tag name="LATEXENGINEID" val="0"/>
  <p:tag name="TEMPFOLDER" val=".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6"/>
  <p:tag name="LAY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8,9651"/>
  <p:tag name="ORIGINALWIDTH" val="1091,114"/>
  <p:tag name="OUTPUTDPI" val="600"/>
  <p:tag name="LATEXADDIN" val="\documentclass{article}&#10;\input{preamble}&#10;\begin{document}&#10;&#10;\begin{align*}&#10;&amp; \gamma : \setGStmt \rightarrow \PP^{\setStmt}\\&#10;&amp; \gamma(s) = \{~ s ~\}\\&#10;&amp; \gamma(\sAssert {$\grad{\phi}$}) = \{~ \sAssert {$\phi$} ~|~ \phi \in \gamma(\grad{\phi}) ~\}&#10;\end{align*}&#10;&#10;\end{document}"/>
  <p:tag name="IGUANATEXSIZE" val="20"/>
  <p:tag name="IGUANATEXCURSOR" val="73"/>
  <p:tag name="TRANSPARENCY" val="True"/>
  <p:tag name="FILENAME" val=""/>
  <p:tag name="INPUTTYPE" val="0"/>
  <p:tag name="LATEXENGINEID" val="0"/>
  <p:tag name="TEMPFOLDER" val=".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1,9535"/>
  <p:tag name="ORIGINALWIDTH" val="1124,859"/>
  <p:tag name="OUTPUTDPI" val="600"/>
  <p:tag name="LATEXADDIN" val="\documentclass{article}&#10;\input{preamble}&#10;\begin{document}&#10;&#10;\begin{align*}&#10;&amp; \setGFormula = \setFormula \cup \{~ \qm ~\} \\&#10;&amp; \gamma : \setGFormula \rightarrow \PP^{\setFormula}\\&#10;&amp; \gamma(\phi) = \{~ \phi ~\}\\&#10;&amp; \gamma(\qm) = \setFormulaA = \{~ \phi ~|~ \exists \pi.~ \evalphiGen{\pi}{\phi} ~\}&#10;\end{align*}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6,4605"/>
  <p:tag name="ORIGINALWIDTH" val="1542,557"/>
  <p:tag name="OUTPUTDPI" val="600"/>
  <p:tag name="LATEXADDIN" val="\documentclass{article}&#10;\input{preamble}&#10;\begin{document}&#10;&#10;\begin{align*}&#10;&amp; \setFormula \subseteq \setGFormula \quad\quad&#10;  \setStmt \subseteq \setGStmt\\&#10;&amp; \thoare{}{\phi}{s}{\phi'} \implies \gthoare{}{\phi}{s}{\phi'}\\&#10;&amp; \sstepConsume{s}{\pi}{\pi'} \implies \exists \pi''.~ &#10;  \gsstepConsume{s}{\pi}{\pi''} \wedge (\forall \phi.~\evalphiGen{\pi'}{\phi} \implies \evalphiGen{\pi''}{\phi})&#10;\end{align*}&#10;&#10;\end{document}"/>
  <p:tag name="IGUANATEXSIZE" val="20"/>
  <p:tag name="IGUANATEXCURSOR" val="128"/>
  <p:tag name="TRANSPARENCY" val="True"/>
  <p:tag name="FILENAME" val=""/>
  <p:tag name="INPUTTYPE" val="0"/>
  <p:tag name="LATEXENGINEID" val="0"/>
  <p:tag name="TEMPFOLDER" val=".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32,9208"/>
  <p:tag name="OUTPUTDPI" val="600"/>
  <p:tag name="LATEXADDIN" val="\documentclass{article}&#10;\input{preamble}&#10;\begin{document}&#10;&#10;\begin{align*}&#10;= (\setVar \rightharpoonup \setNatZ) \times \setStmt&#10;\end{align*}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0,4574"/>
  <p:tag name="ORIGINALWIDTH" val="1241,095"/>
  <p:tag name="OUTPUTDPI" val="600"/>
  <p:tag name="LATEXADDIN" val="\documentclass{article}&#10;\input{preamble}&#10;\begin{document}&#10;&#10;\begin{align*}&#10;&amp; \text{Given~~} &#10;\grad{\phi_1} \mpt \grad{\phi_2}&#10;\wedge&#10;\grad{\phi_1'} \mpt \grad{\phi_2'}&#10;\wedge&#10;\grad{s_1} \mpt \grad{s_2}&#10;\wedge&#10;\grad{\pi_1} \mpt \grad{\pi_2}\\&#10;&amp; \gthoare{}{\grad{\phi_1}}{\grad{s_1}}{\grad{\phi_1'}}&#10;\implies&#10;\gthoare{}{\grad{\phi_2}}{\grad{s_2}}{\grad{\phi_2'}}\\&#10;&amp; \gsstepConsume{\grad{s_1}}{\grad{\pi_1}}{\grad{\pi_1'}}&#10;\implies&#10;\exists \grad{\pi_2'}.~&#10;\gsstepConsume{\grad{s_2}}{\grad{\pi_2}}{\grad{\pi_2'}}&#10;\wedge&#10;\grad{\pi_1'} \mpt \grad{\pi_2'}\\&#10;\end{align*}&#10;&#10;\end{document}"/>
  <p:tag name="IGUANATEXSIZE" val="20"/>
  <p:tag name="IGUANATEXCURSOR" val="501"/>
  <p:tag name="TRANSPARENCY" val="True"/>
  <p:tag name="FILENAME" val=""/>
  <p:tag name="INPUTTYPE" val="0"/>
  <p:tag name="LATEXENGINEID" val="0"/>
  <p:tag name="TEMPFOLDER" val=".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7,6303"/>
  <p:tag name="OUTPUTDPI" val="600"/>
  <p:tag name="LATEXADDIN" val="\documentclass{article}&#10;\input{preamble}&#10;\begin{document}&#10;&#10;\begin{align*}&#10;P(\phi_1, \phi_a, \phi_2) \defeq &#10;\phi_1 = \phi_2 \wedge&#10;\phiImplies{\phi_1}{\phi_a}&#10;\end{align*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9,88"/>
  <p:tag name="OUTPUTDPI" val="600"/>
  <p:tag name="LATEXADDIN" val="\documentclass{article}&#10;\input{preamble}&#10;\begin{document}&#10;&#10;\begin{align*}&#10;\grad{P}(\grad{\phi_1}, \grad{\phi_a}, \grad{\phi_2}) \defeq &#10;\grad{\phi_1} \approx \grad{\phi_2} \wedge&#10;\gphiImplies{\grad{\phi_1}}{\grad{\phi_a}}&#10;\end{align*}&#10;&#10;\end{document}"/>
  <p:tag name="IGUANATEXSIZE" val="20"/>
  <p:tag name="IGUANATEXCURSOR" val="181"/>
  <p:tag name="TRANSPARENCY" val="True"/>
  <p:tag name="FILENAME" val=""/>
  <p:tag name="INPUTTYPE" val="0"/>
  <p:tag name="LATEXENGINEID" val="0"/>
  <p:tag name="TEMPFOLDER" val=".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18,373"/>
  <p:tag name="OUTPUTDPI" val="600"/>
  <p:tag name="LATEXADDIN" val="\documentclass{article}&#10;\input{preamble}&#10;\begin{document}&#10;&#10;\begin{align*}&#10;\grad{\phi_1} \approx \grad{\phi_2} \defeq &#10;\grad{\phi_1} = \grad{\phi_2} \vee&#10;\grad{\phi_1} = \qm \vee&#10;\grad{\phi_2} = \qm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08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58,868"/>
  <p:tag name="OUTPUTDPI" val="600"/>
  <p:tag name="LATEXADDIN" val="\documentclass{article}&#10;\input{preamble}&#10;\begin{document}&#10;&#10;\begin{align*}&#10;\gphiImplies{\grad{\phi_1}}{\grad{\phi_2}} \defeq &#10;\phiImplies{\grad{\phi_1}}{\grad{\phi_2}} \vee&#10;\grad{\phi_1} = \qm \vee&#10;\grad{\phi_2} = \qm&#10;\end{align*}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.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331"/>
  <p:tag name="ORIGINALWIDTH" val="898,3877"/>
  <p:tag name="OUTPUTDPI" val="600"/>
  <p:tag name="LATEXADDIN" val="\documentclass{article}&#10;\input{preamble}&#10;\begin{document}&#10;&#10;\begin{mathpar}&#10;    \inferrule* [Right=HAssign]&#10;    {&#10;        {\sVarAssign{$x$}{$e$}} &#10;    }&#10;    {&#10;        \thoare {} {\phi[e/x]} {\sVarAssign{$x$}{$e$}} {\phi}&#10;    }&#10;\end{mathpar}&#10;&#10;\end{document}"/>
  <p:tag name="IGUANATEXSIZE" val="20"/>
  <p:tag name="IGUANATEXCURSOR" val="145"/>
  <p:tag name="TRANSPARENCY" val="True"/>
  <p:tag name="FILENAME" val=""/>
  <p:tag name="INPUTTYPE" val="0"/>
  <p:tag name="LATEXENGINEID" val="0"/>
  <p:tag name="TEMPFOLDER" val=".\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65,579"/>
  <p:tag name="OUTPUTDPI" val="600"/>
  <p:tag name="LATEXADDIN" val="\documentclass{article}&#10;\input{preamble}&#10;\begin{document}&#10;&#10;\begin{align*}&#10;\grad{P}(\grad{\phi_1}, \grad{\phi_2}) \iff&#10;\exists &#10;\phi_1 \in \gamma(\grad{\phi_1}),&#10;\phi_2 \in \gamma(\grad{\phi_2}).~ P(\phi_1, \phi_2)&#10;\end{align*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2,74094"/>
  <p:tag name="ORIGINALWIDTH" val="1302,587"/>
  <p:tag name="OUTPUTDPI" val="600"/>
  <p:tag name="LATEXADDIN" val="\documentclass{article}&#10;\input{preamble}&#10;\begin{document}&#10;&#10;\begin{align*}&#10;\grad{P} \text{ is smallest predicate closed under above rules}&#10;\end{align*}&#10;&#10;\end{document}"/>
  <p:tag name="IGUANATEXSIZE" val="20"/>
  <p:tag name="IGUANATEXCURSOR" val="124"/>
  <p:tag name="TRANSPARENCY" val="True"/>
  <p:tag name="FILENAME" val=""/>
  <p:tag name="INPUTTYPE" val="0"/>
  <p:tag name="LATEXENGINEID" val="0"/>
  <p:tag name="TEMPFOLDER" val=".\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01,1998"/>
  <p:tag name="ORIGINALWIDTH" val="851,8936"/>
  <p:tag name="OUTPUTDPI" val="600"/>
  <p:tag name="LATEXADDIN" val="\documentclass{article}&#10;\input{preamble}&#10;\begin{document}&#10;&#10;\begin{align*}&#10;&amp;\evalgphiGen{\grad{\pi}}{\grad{\phi}}\\&#10;\iff&#10;&amp;\exists &#10;\pi \in \gamma(\grad{\pi}),&#10;\phi \in \gamma(\grad{\phi}).~ &#10;\evalphiGen{\pi}{\phi}\\&#10;\iff&#10;&amp;\exists &#10;\phi \in \gamma(\grad{\phi}).~ &#10;\evalphiGen{\grad{\pi}}{\phi}\\&#10;\iff&#10;&amp;\evalphiGen{\grad{\pi}}{\grad{\phi}}&#10;\vee&#10;\grad{\phi} = \qm&#10;\end{align*}&#10;&#10;\end{document}"/>
  <p:tag name="IGUANATEXSIZE" val="20"/>
  <p:tag name="IGUANATEXCURSOR" val="300"/>
  <p:tag name="TRANSPARENCY" val="True"/>
  <p:tag name="FILENAME" val=""/>
  <p:tag name="INPUTTYPE" val="0"/>
  <p:tag name="LATEXENGINEID" val="0"/>
  <p:tag name="TEMPFOLDER" val=".\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65,579"/>
  <p:tag name="OUTPUTDPI" val="600"/>
  <p:tag name="LATEXADDIN" val="\documentclass{article}&#10;\input{preamble}&#10;\begin{document}&#10;&#10;\begin{align*}&#10;\grad{P}(\grad{\phi_1}, \grad{\phi_2}) \iff&#10;\exists &#10;\phi_1 \in \gamma(\grad{\phi_1}),&#10;\phi_2 \in \gamma(\grad{\phi_2}).~ P(\phi_1, \phi_2)&#10;\end{align*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9,73"/>
  <p:tag name="ORIGINALWIDTH" val="581,9272"/>
  <p:tag name="OUTPUTDPI" val="600"/>
  <p:tag name="LATEXADDIN" val="\documentclass{article}&#10;\input{preamble}&#10;\begin{document}&#10;&#10;\begin{mathpar}&#10;\inferrule* [right=EvalPhiStatic]&#10;{&#10;    \evalphiGen{\grad{\pi}}{\phi}&#10;}&#10;{&#10;    \evalgphiGen{\grad{\pi}}{\phi}&#10;}&#10;\end{mathpar}&#10;&#10;\end{document}"/>
  <p:tag name="IGUANATEXSIZE" val="20"/>
  <p:tag name="IGUANATEXCURSOR" val="126"/>
  <p:tag name="TRANSPARENCY" val="True"/>
  <p:tag name="FILENAME" val=""/>
  <p:tag name="INPUTTYPE" val="0"/>
  <p:tag name="LATEXENGINEID" val="0"/>
  <p:tag name="TEMPFOLDER" val=".\temp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,23811"/>
  <p:tag name="ORIGINALWIDTH" val="577,4278"/>
  <p:tag name="OUTPUTDPI" val="600"/>
  <p:tag name="LATEXADDIN" val="\documentclass{article}&#10;\input{preamble}&#10;\begin{document}&#10;&#10;\begin{mathpar}&#10;\inferrule* [right=EvalPhiStatic]&#10;{&#10;    ~&#10;}&#10;{&#10;    \evalgphiGen{\grad{\pi}}{\qm}&#10;}&#10;\end{mathpar}&#10;&#10;\end{document}"/>
  <p:tag name="IGUANATEXSIZE" val="20"/>
  <p:tag name="IGUANATEXCURSOR" val="153"/>
  <p:tag name="TRANSPARENCY" val="True"/>
  <p:tag name="FILENAME" val=""/>
  <p:tag name="INPUTTYPE" val="0"/>
  <p:tag name="LATEXENGINEID" val="0"/>
  <p:tag name="TEMPFOLDER" val=".\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782,1522"/>
  <p:tag name="OUTPUTDPI" val="600"/>
  <p:tag name="LATEXADDIN" val="\documentclass{article}&#10;\input{preamble}&#10;\begin{document}&#10;&#10;\begin{align*}&#10;\forall \phi \in \setFormula.~ f(\phi) \sqsubseteq \grad{f}(\phi)&#10;\end{align*}&#10;&#10;\end{document}"/>
  <p:tag name="IGUANATEXSIZE" val="20"/>
  <p:tag name="IGUANATEXCURSOR" val="140"/>
  <p:tag name="TRANSPARENCY" val="True"/>
  <p:tag name="FILENAME" val=""/>
  <p:tag name="INPUTTYPE" val="0"/>
  <p:tag name="LATEXENGINEID" val="0"/>
  <p:tag name="TEMPFOLDER" val=".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43,832"/>
  <p:tag name="OUTPUTDPI" val="600"/>
  <p:tag name="LATEXADDIN" val="\documentclass{article}&#10;\input{preamble}&#10;\begin{document}&#10;&#10;\begin{align*}&#10;\forall \grad{\phi_1}, \grad{\phi_2} \in \setGFormula.~ &#10;    \grad{\phi_1} \sqsubseteq \grad{\phi_2} &#10;    \implies &#10;    \grad{f}(\grad{\phi_1}) \sqsubseteq \grad{f}(\grad{\phi_2})&#10;\end{align*}&#10;&#10;\end{document}"/>
  <p:tag name="IGUANATEXSIZE" val="20"/>
  <p:tag name="IGUANATEXCURSOR" val="254"/>
  <p:tag name="TRANSPARENCY" val="True"/>
  <p:tag name="FILENAME" val=""/>
  <p:tag name="INPUTTYPE" val="0"/>
  <p:tag name="LATEXENGINEID" val="0"/>
  <p:tag name="TEMPFOLDER" val=".\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1369,329"/>
  <p:tag name="OUTPUTDPI" val="600"/>
  <p:tag name="LATEXADDIN" val="\documentclass{article}&#10;\input{preamble}&#10;\begin{document}&#10;&#10;\begin{align*}&#10;\grad{f} \text{ has most precise return values among all liftings}&#10;\end{align*}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49,869"/>
  <p:tag name="OUTPUTDPI" val="600"/>
  <p:tag name="LATEXADDIN" val="\documentclass{article}&#10;\input{preamble}&#10;\begin{document}&#10;&#10;\begin{align*}&#10;\forall \phi \in \setFormula \cap \dom{f}.~ f(\phi) \sqsubseteq \grad{f}(\phi)&#10;\end{align*}&#10;&#10;\end{document}"/>
  <p:tag name="IGUANATEXSIZE" val="20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52,531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grad{f}} \implies \grad{f}(\grad{\phi_1}) \sqsubseteq \grad{f}(\grad{\phi_2})&#10;\end{align*}&#10;&#10;\end{document}"/>
  <p:tag name="IGUANATEXSIZE" val="20"/>
  <p:tag name="IGUANATEXCURSOR" val="287"/>
  <p:tag name="TRANSPARENCY" val="True"/>
  <p:tag name="FILENAME" val=""/>
  <p:tag name="INPUTTYPE" val="0"/>
  <p:tag name="LATEXENGINEID" val="0"/>
  <p:tag name="TEMPFOLDER" val=".\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1951,256"/>
  <p:tag name="OUTPUTDPI" val="600"/>
  <p:tag name="LATEXADDIN" val="\documentclass{article}&#10;\input{preamble}&#10;\begin{document}&#10;&#10;\begin{align*}&#10;\grad{f} \text{ has smallest domain and most precise return values among all liftings}&#10;\end{align*}&#10;&#10;\end{document}"/>
  <p:tag name="IGUANATEXSIZE" val="20"/>
  <p:tag name="IGUANATEXCURSOR" val="114"/>
  <p:tag name="TRANSPARENCY" val="True"/>
  <p:tag name="FILENAME" val=""/>
  <p:tag name="INPUTTYPE" val="0"/>
  <p:tag name="LATEXENGINEID" val="0"/>
  <p:tag name="TEMPFOLDER" val=".\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62,617"/>
  <p:tag name="OUTPUTDPI" val="600"/>
  <p:tag name="LATEXADDIN" val="\documentclass{article}&#10;\input{preamble}&#10;\begin{document}&#10;&#10;\begin{mathpar}&#10;\inferrule* [Right=SsAssert]&#10;{&#10;    \evalphiGen{\langle \sigma, \sSeq{\sAssert{$\phi_a$}}{$s$} \rangle}{\phi_a}&#10;}&#10;{&#10;    \sstep{\langle \sigma, \sSeq{\sAssert{$\phi_a$}}{$s$} \rangle} {\langle \sigma, s \rangle}&#10;}&#10;\end{mathpar}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062,617"/>
  <p:tag name="OUTPUTDPI" val="600"/>
  <p:tag name="LATEXADDIN" val="\documentclass{article}&#10;\input{preamble}&#10;\begin{document}&#10;&#10;\begin{mathpar}&#10;\inferrule* [Right=SsAssert]&#10;{&#10;    \evalgphiGen{\langle \sigma, \sSeq{\sAssert{$\grad{\phi_a}$}}{$s$} \rangle}{\grad{\phi_a}}&#10;}&#10;{&#10;    \gsstep{\langle \sigma, \sSeq{\sAssert{$\grad{\phi_a}$}}{$s$} \rangle} {\langle \sigma, s \rangle}&#10;}&#10;\end{mathpar}&#10;&#10;\end{document}"/>
  <p:tag name="IGUANATEXSIZE" val="20"/>
  <p:tag name="IGUANATEXCURSOR" val="199"/>
  <p:tag name="TRANSPARENCY" val="True"/>
  <p:tag name="FILENAME" val=""/>
  <p:tag name="INPUTTYPE" val="0"/>
  <p:tag name="LATEXENGINEID" val="0"/>
  <p:tag name="TEMPFOLDER" val=".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1163,854"/>
  <p:tag name="OUTPUTDPI" val="600"/>
  <p:tag name="LATEXADDIN" val="\documentclass{article}&#10;\input{preamble}&#10;\begin{document}&#10;&#10;\begin{mathpar}&#10;\inferrule* [Right=SsAssign]&#10;{&#10;    \mathcal{N}_{\sigma}(e) = n&#10;}&#10;{&#10;    \sstep{\langle \sigma, \sSeq{\sVarAssign{$x$}{$e$}}{$s$} \rangle} {\langle \sigma[x \mapsto n], s \rangle}&#10;}&#10;\end{mathpar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165"/>
  <p:tag name="OUTPUTDPI" val="600"/>
  <p:tag name="LATEXADDIN" val="\documentclass{article}&#10;\input{preamble}&#10;\begin{document}&#10;&#10;\begin{mathpar}&#10;    \inferrule* [Right=Soundness]&#10;    {&#10;        \thoare {} {\phi} {s} {\phi'}&#10;    }&#10;    {&#10;        \tHoare {} {\phi} {s} {\phi'}&#10;    }&#10;\end{mathpar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165"/>
  <p:tag name="OUTPUTDPI" val="600"/>
  <p:tag name="LATEXADDIN" val="\documentclass{article}&#10;\input{preamble}&#10;\begin{document}&#10;&#10;\begin{mathpar}&#10;    \inferrule* [Right=\gradT Soundness]&#10;    {&#10;        \gthoare {} {\grad{\phi}} {\grad{s}} {\grad{\phi'}}&#10;    }&#10;    {&#10;        \gtHoare {} {\grad{\phi}} {\grad{s}} {\grad{\phi'}}&#10;    }&#10;\end{mathpar}&#10;&#10;\end{document}"/>
  <p:tag name="IGUANATEXSIZE" val="20"/>
  <p:tag name="IGUANATEXCURSOR" val="206"/>
  <p:tag name="TRANSPARENCY" val="True"/>
  <p:tag name="FILENAME" val=""/>
  <p:tag name="INPUTTYPE" val="0"/>
  <p:tag name="LATEXENGINEID" val="0"/>
  <p:tag name="TEMPFOLDER" val=".\temp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8,2077"/>
  <p:tag name="ORIGINALWIDTH" val="1005,624"/>
  <p:tag name="OUTPUTDPI" val="600"/>
  <p:tag name="LATEXADDIN" val="\documentclass{article}&#10;\input{preamble}&#10;\begin{document}&#10;&#10;\begin{gather*}&#10;\gtHoare{}{\grad{\phi}}{\grad{s}}{\grad{\phi'}}\\&#10;\defiff\\&#10;\forall \grad{\pi}, \grad{\pi'}.~&#10;\gsstepConsume{\grad{s}}{\grad{\pi}}{\grad{\pi'}}&#10;\wedge&#10;\evalgphiGen{\grad{\pi}}{\grad{\phi}}&#10;\implies&#10;\evalgphiGen{\grad{\pi'}}{\grad{\phi'}}&#10;\end{gather*}&#10;&#10;\end{document}"/>
  <p:tag name="IGUANATEXSIZE" val="20"/>
  <p:tag name="IGUANATEXCURSOR" val="279"/>
  <p:tag name="TRANSPARENCY" val="True"/>
  <p:tag name="FILENAME" val=""/>
  <p:tag name="INPUTTYPE" val="0"/>
  <p:tag name="LATEXENGINEID" val="0"/>
  <p:tag name="TEMPFOLDER" val=".\temp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1,121"/>
  <p:tag name="OUTPUTDPI" val="600"/>
  <p:tag name="LATEXADDIN" val="\documentclass{article}&#10;\input{preamble}&#10;\begin{document}&#10;&#10;\begin{mathpar}&#10;\inferrule* [Right=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251"/>
  <p:tag name="TRANSPARENCY" val="True"/>
  <p:tag name="FILENAME" val=""/>
  <p:tag name="INPUTTYPE" val="0"/>
  <p:tag name="LATEXENGINEID" val="0"/>
  <p:tag name="TEMPFOLDER" val=".\temp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536,558"/>
  <p:tag name="OUTPUTDPI" val="600"/>
  <p:tag name="LATEXADDIN" val="\documentclass{article}&#10;\input{preamble}&#10;\begin{document}&#10;&#10;\begin{align*}&#10;\gthoare {} &#10;{\qm} &#10;{\sVarAssign{y}{4}} &#10;{\phiAnd{$\phiEq{x}{2}$}{$\phiEq{y}{4}$}}&amp; \\&#10;\gtHoare {} &#10;{\qm} &#10;{\sSeq{\sVarAssign{y}{4}}{\sAssert{\phiEq{x}{2}}}} &#10;{\phiAnd{$\phiEq{x}{2}$}{$\phiEq{y}{4}$}}&amp;&#10;\end{align*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074,616"/>
  <p:tag name="OUTPUTDPI" val="600"/>
  <p:tag name="LATEXADDIN" val="\documentclass{article}&#10;\input{preamble}&#10;\begin{document}&#10;&#10;\begin{align*}&#10;&amp;\gthoare {} &#10;{\qm} &#10;{\sVarAssign{y}{4}} &#10;{\phiAnd{$\phiEq{x}{2}$}{$\phiEq{y}{4}$}} \\&#10;\neg &amp;\gtHoare {} &#10;{\qm} &#10;{\sVarAssign{y}{4}} &#10;{\phiAnd{$\phiEq{x}{2}$}{$\phiEq{y}{4}$}}&#10;\end{align*}&#10;&#10;\end{document}"/>
  <p:tag name="IGUANATEXSIZE" val="20"/>
  <p:tag name="IGUANATEXCURSOR" val="166"/>
  <p:tag name="TRANSPARENCY" val="True"/>
  <p:tag name="FILENAME" val=""/>
  <p:tag name="INPUTTYPE" val="0"/>
  <p:tag name="LATEXENGINEID" val="0"/>
  <p:tag name="TEMPFOLDER" val=".\temp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547,057"/>
  <p:tag name="OUTPUTDPI" val="600"/>
  <p:tag name="LATEXADDIN" val="\documentclass{article}&#10;\input{preamble}&#10;\begin{document}&#10;&#10;\begin{align*}&#10;&amp;\gthoare {} &#10;{\phiAnd{$\phiEq{x}{2}$}{$\phiEq{4}{4}$}} &#10;{\sVarAssign{y}{4}} &#10;{\phiAnd{$\phiEq{x}{2}$}{$\phiEq{y}{4}$}} \\&#10;&amp;\gtHoare {} &#10;{\phiAnd{$\phiEq{x}{2}$}{$\phiEq{4}{4}$}} &#10;{\sVarAssign{y}{4}} &#10;{\phiAnd{$\phiEq{x}{2}$}{$\phiEq{y}{4}$}}&#10;\end{align*}&#10;&#10;\end{document}"/>
  <p:tag name="IGUANATEXSIZE" val="20"/>
  <p:tag name="IGUANATEXCURSOR" val="200"/>
  <p:tag name="TRANSPARENCY" val="True"/>
  <p:tag name="FILENAME" val=""/>
  <p:tag name="INPUTTYPE" val="0"/>
  <p:tag name="LATEXENGINEID" val="0"/>
  <p:tag name="TEMPFOLDER" val=".\temp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545,557"/>
  <p:tag name="OUTPUTDPI" val="600"/>
  <p:tag name="LATEXADDIN" val="\documentclass{article}&#10;\input{preamble}&#10;\begin{document}&#10;&#10;\begin{align*}&#10;&amp;\thoare {} &#10;{\phiAnd{$\phiEq{x}{2}$}{$\phiEq{4}{4}$}} &#10;{\sVarAssign{y}{4}} &#10;{\phiAnd{$\phiEq{x}{2}$}{$\phiEq{y}{4}$}} \\&#10;&amp;\tHoare {} &#10;{\phiAnd{$\phiEq{x}{2}$}{$\phiEq{4}{4}$}} &#10;{\sVarAssign{y}{4}} &#10;{\phiAnd{$\phiEq{x}{2}$}{$\phiEq{y}{4}$}}&#10;\end{align*}&#10;&#10;\end{document}"/>
  <p:tag name="IGUANATEXSIZE" val="20"/>
  <p:tag name="IGUANATEXCURSOR" val="314"/>
  <p:tag name="TRANSPARENCY" val="True"/>
  <p:tag name="FILENAME" val=""/>
  <p:tag name="INPUTTYPE" val="0"/>
  <p:tag name="LATEXENGINEID" val="0"/>
  <p:tag name="TEMPFOLDER" val=".\temp\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62,617"/>
  <p:tag name="OUTPUTDPI" val="600"/>
  <p:tag name="LATEXADDIN" val="\documentclass{article}&#10;\input{preamble}&#10;\begin{document}&#10;&#10;\begin{mathpar}&#10;\inferrule* [Right=SsAssert]&#10;{&#10;    \evalphiGen{\langle \sigma, \sSeq{\sAssert{$\phi_a$}}{$s$} \rangle}{\phi_a}&#10;}&#10;{&#10;    \sstep{\langle \sigma, \sSeq{\sAssert{$\phi_a$}}{$s$} \rangle} {\langle \sigma, s \rangle}&#10;}&#10;\end{mathpar}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364,4544"/>
  <p:tag name="OUTPUTDPI" val="600"/>
  <p:tag name="LATEXADDIN" val="\documentclass{article}&#10;\input{preamble}&#10;\begin{document}&#10;&#10;\begin{align*}&#10;&amp;\grad{\phi_1} = \phiEq{y}{2}\\&#10;&amp;\grad{\phi_2} = \phiEq{y}{2}&#10;\end{align*}&#10;&#10;\end{document}"/>
  <p:tag name="IGUANATEXSIZE" val="20"/>
  <p:tag name="IGUANATEXCURSOR" val="133"/>
  <p:tag name="TRANSPARENCY" val="True"/>
  <p:tag name="FILENAME" val=""/>
  <p:tag name="INPUTTYPE" val="0"/>
  <p:tag name="LATEXENGINEID" val="0"/>
  <p:tag name="TEMPFOLDER" val=".\temp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7,4765"/>
  <p:tag name="ORIGINALWIDTH" val="175,478"/>
  <p:tag name="OUTPUTDPI" val="600"/>
  <p:tag name="LATEXADDIN" val="\documentclass{article}&#10;\input{preamble}&#10;\begin{document}&#10;&#10;\begin{align*}&#10;&amp;\grad{\phi_1} = \qm\\&#10;&amp;\grad{\phi_2} = \qm&#10;\end{align*}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.\temp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701,9123"/>
  <p:tag name="OUTPUTDPI" val="600"/>
  <p:tag name="LATEXADDIN" val="\documentclass{article}&#10;\input{preamble}&#10;\begin{document}&#10;&#10;\begin{align*}&#10;&amp;\grad{\phi_1} = \phiAnd{\phiEq{y}{2}}{\phiEq{x}{4}}\\&#10;&amp;\grad{\phi_2} = \phiEq{y}{2}&#10;\end{align*}&#10;&#10;\end{document}"/>
  <p:tag name="IGUANATEXSIZE" val="20"/>
  <p:tag name="IGUANATEXCURSOR" val="158"/>
  <p:tag name="TRANSPARENCY" val="True"/>
  <p:tag name="FILENAME" val=""/>
  <p:tag name="INPUTTYPE" val="0"/>
  <p:tag name="LATEXENGINEID" val="0"/>
  <p:tag name="TEMPFOLDER" val=".\temp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2411"/>
  <p:tag name="ORIGINALWIDTH" val="1207,349"/>
  <p:tag name="OUTPUTDPI" val="600"/>
  <p:tag name="LATEXADDIN" val="\documentclass{article}&#10;\input{preamble}&#10;\begin{document}&#10;&#10;\begin{align*}&#10;\thoare{}{\cdot}{\cdot}{\cdot} \::\: \setFormula \times \setStmt \rightarrow \PP^{\setFormula}&#10;\end{align*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156,7304"/>
  <p:tag name="OUTPUTDPI" val="600"/>
  <p:tag name="LATEXADDIN" val="\documentclass{article}&#10;\input{preamble}&#10;\usepackage{xcolor}&#10;\begin{document}&#10;&#10;\color{gray}&#10;\begin{align*}&#10;\textsc{\gradT HSeq}&#10;\end{align*}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685,789"/>
  <p:tag name="OUTPUTDPI" val="600"/>
  <p:tag name="LATEXADDIN" val="\documentclass{article}&#10;\input{preamble}&#10;\begin{document}&#10;&#10;\begin{align*}&#10;\forall \grad{\phi_1}, \grad{\phi_2}.~ &#10;        \dgrad{P}(\grad{\phi_1}) = \grad{\phi_2}&#10;        &amp;\implies&#10;        \forall \phi_1 \in \gamma(\grad{\phi_1}),\, \phi.~ P(\phi_1, \phi)\\ &#10;        &amp;\implies&#10;        \exists \phi_2 \in \gamma(\grad{\phi_2}).~ P(\phi_1, \phi_2) ~\wedge~ (\phiImplies{\phi_2}{\phi})&#10;\end{align*}&#10;&#10;\end{document}"/>
  <p:tag name="IGUANATEXSIZE" val="20"/>
  <p:tag name="IGUANATEXCURSOR" val="257"/>
  <p:tag name="TRANSPARENCY" val="True"/>
  <p:tag name="FILENAME" val=""/>
  <p:tag name="INPUTTYPE" val="0"/>
  <p:tag name="LATEXENGINEID" val="0"/>
  <p:tag name="TEMPFOLDER" val=".\temp\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86,277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dgrad{P}} \implies \dgrad{P}(\grad{\phi_1}) \sqsubseteq \dgrad{P}(\grad{\phi_2})&#10;\end{align*}&#10;&#10;\end{document}"/>
  <p:tag name="IGUANATEXSIZE" val="20"/>
  <p:tag name="IGUANATEXCURSOR" val="211"/>
  <p:tag name="TRANSPARENCY" val="True"/>
  <p:tag name="FILENAME" val=""/>
  <p:tag name="INPUTTYPE" val="0"/>
  <p:tag name="LATEXENGINEID" val="0"/>
  <p:tag name="TEMPFOLDER" val=".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782,9021"/>
  <p:tag name="OUTPUTDPI" val="600"/>
  <p:tag name="LATEXADDIN" val="\documentclass{article}&#10;\input{preamble}&#10;\begin{document}&#10;&#10;\begin{align*}&#10;\evalphiGen{\langle [x \mapsto 3], s \rangle&amp;}{\phiEq{x}{3}}\\&#10;\evalphiGen{\langle [x \mapsto 3, y \mapsto 5], s \rangle&amp;}{\phiNeq{y}{x}}&#10;\end{align*}&#10;&#10;\end{document}"/>
  <p:tag name="IGUANATEXSIZE" val="20"/>
  <p:tag name="IGUANATEXCURSOR" val="211"/>
  <p:tag name="TRANSPARENCY" val="True"/>
  <p:tag name="FILENAME" val=""/>
  <p:tag name="INPUTTYPE" val="0"/>
  <p:tag name="LATEXENGINEID" val="0"/>
  <p:tag name="TEMPFOLDER" val=".\temp\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001,125"/>
  <p:tag name="OUTPUTDPI" val="600"/>
  <p:tag name="LATEXADDIN" val="\documentclass{article}&#10;\input{preamble}&#10;\begin{document}&#10;&#10;\begin{align*}&#10;\forall \phi_1, \phi_2.~ P(\phi_1, \phi_2) \implies \phi_1 \in \dom{\dgrad{P}}&#10;\end{align*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331"/>
  <p:tag name="ORIGINALWIDTH" val="902,8871"/>
  <p:tag name="OUTPUTDPI" val="600"/>
  <p:tag name="LATEXADDIN" val="\documentclass{article}&#10;\input{preamble}&#10;\begin{document}&#10;&#10;\begin{mathpar}&#10;    \inferrule* [Right=HAssign]&#10;    {&#10;        {\sVarAssign{$x$}{$e$}} &#10;    }&#10;    {&#10;        \thoare {} {\phi[e/x]} {\sVarAssign{$x$}{$e$}} {\phi}&#10;    }&#10;\end{mathpar}&#10;&#10;\end{document}"/>
  <p:tag name="IGUANATEXSIZE" val="20"/>
  <p:tag name="IGUANATEXCURSOR" val="145"/>
  <p:tag name="TRANSPARENCY" val="True"/>
  <p:tag name="FILENAME" val=""/>
  <p:tag name="INPUTTYPE" val="0"/>
  <p:tag name="LATEXENGINEID" val="0"/>
  <p:tag name="TEMPFOLDER" val=".\temp\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2,1972"/>
  <p:tag name="ORIGINALWIDTH" val="1136,858"/>
  <p:tag name="OUTPUTDPI" val="600"/>
  <p:tag name="LATEXADDIN" val="\documentclass{article}&#10;\input{preamble}&#10;\begin{document}&#10;&#10;\begin{mathpar}&#10;    \inferrule* [right=\dgradT HAssign1]&#10;    {&#10;        x \not \in \FV(\phi) \\&#10;        x \not \in \FV(e)&#10;    }&#10;    {&#10;        \dgthoare {} {\phi} {\sVarAssign{$x$}{$e$}} {\phiAnd{$\phi$}{\phiEq{$x$}{$e$}}}&#10;    }&#10;    &#10;    \inferrule* [right=\dgradT HAssign2]&#10;    {&#10;        \tset{\dgradT HAssign1} \textit{ does not apply}&#10;    }&#10;    {&#10;        \dgthoare {} {\grad{\phi}} {\sVarAssign{$x$}{$e$}} {\qm}&#10;    }&#10;\end{mathpar}&#10;&#10;\end{document}"/>
  <p:tag name="IGUANATEXSIZE" val="20"/>
  <p:tag name="IGUANATEXCURSOR" val="360"/>
  <p:tag name="TRANSPARENCY" val="True"/>
  <p:tag name="FILENAME" val=""/>
  <p:tag name="INPUTTYPE" val="0"/>
  <p:tag name="LATEXENGINEID" val="0"/>
  <p:tag name="TEMPFOLDER" val=".\temp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8,8901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0,1987"/>
  <p:tag name="ORIGINALWIDTH" val="907,3865"/>
  <p:tag name="OUTPUTDPI" val="600"/>
  <p:tag name="LATEXADDIN" val="\documentclass{article}&#10;\input{preamble}&#10;\begin{document}&#10;&#10;\begin{mathpar}&#10;\inferrule* [right=\dgradT HAssert1]&#10;{&#10;    \phiImplies {\phi} {\phi_a}&#10;}&#10;{&#10;    \dgthoare {} {\phi} {{\sAssert {${\phi_a}$}}} {\phi}&#10;}\\&#10;\inferrule* [right=\dgradT HAssert2]&#10;{&#10;    \phi_a \in \setFormulaA&#10;}&#10;{&#10;    \dgthoare {} {\qm} {{\sAssert {${\phi_a}$}}} {\qm}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053,618"/>
  <p:tag name="OUTPUTDPI" val="600"/>
  <p:tag name="LATEXADDIN" val="\documentclass{article}&#10;\input{preamble}&#10;\begin{document}&#10;&#10;\begin{align*}&#10;\phiImplies{\phi_1}{\phi_2}&#10;\defiff&#10;\forall \pi.~ \evalphiGen{\pi}{\phi_1} \implies \evalphiGen{\pi}{\phi_2}&#10;\end{align*}&#10;&#10;\end{document}"/>
  <p:tag name="IGUANATEXSIZE" val="20"/>
  <p:tag name="IGUANATEXCURSOR" val="123"/>
  <p:tag name="TRANSPARENCY" val="True"/>
  <p:tag name="FILENAME" val=""/>
  <p:tag name="INPUTTYPE" val="0"/>
  <p:tag name="LATEXENGINEID" val="0"/>
  <p:tag name="TEMPFOLDER" val=".\temp\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9,9662"/>
  <p:tag name="ORIGINALWIDTH" val="1211,849"/>
  <p:tag name="OUTPUTDPI" val="600"/>
  <p:tag name="LATEXADDIN" val="\documentclass{article}&#10;\input{preamble}&#10;\begin{document}&#10;&#10;\begin{mathpar}&#10;    \inferrule* [right=\dgradT HSeq]&#10;    {        &#10;        {\grad{\phi_{q1}}} \dgrad{\:\Rightarrow\:} {\grad{\phi_{q2}}} \\\\&#10;        \dgthoare {} {\grad{\phi_p}} {\grad{s_1}} {\grad{\phi_{q1}}} \\&#10;        \dgthoare {} {\grad{\phi_{q2}}} {\grad{s_2}} {\grad{\phi_r}}&#10;    }&#10;    {&#10;        \dgthoare {} {\grad{\phi_p}} {\sSeq{$\grad{s_1}$}{$\grad{s_2}$}} {\grad{\phi_r}}&#10;    }&#10;\end{mathpar}&#10;&#10;\end{document}"/>
  <p:tag name="IGUANATEXSIZE" val="20"/>
  <p:tag name="IGUANATEXCURSOR" val="151"/>
  <p:tag name="TRANSPARENCY" val="True"/>
  <p:tag name="FILENAME" val=""/>
  <p:tag name="INPUTTYPE" val="0"/>
  <p:tag name="LATEXENGINEID" val="0"/>
  <p:tag name="TEMPFOLDER" val=".\temp\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11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.\temp\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3,727"/>
  <p:tag name="ORIGINALWIDTH" val="1162,355"/>
  <p:tag name="OUTPUTDPI" val="600"/>
  <p:tag name="LATEXADDIN" val="\documentclass{article}&#10;\input{preamble}&#10;\begin{document}&#10;&#10;\begin{mathpar}&#10;    \inferrule* [right=\dgradT HSeq]&#10;    {        &#10;        \dgthoare {} {\grad{\phi_p}} {\grad{s_1}} {\grad{\phi_q}} \\&#10;        \dgthoare {} {\grad{\phi_q}} {\grad{s_2}} {\grad{\phi_r}}&#10;    }&#10;    {&#10;        \dgthoare {} {\grad{\phi_p}} {\sSeq{$\grad{s_1}$}{$\grad{s_2}$}} {\grad{\phi_r}}&#10;    }&#10;\end{mathpar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1839</Words>
  <Application>Microsoft Office PowerPoint</Application>
  <PresentationFormat>On-screen Show (4:3)</PresentationFormat>
  <Paragraphs>604</Paragraphs>
  <Slides>47</Slides>
  <Notes>38</Notes>
  <HiddenSlides>14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Consolas</vt:lpstr>
      <vt:lpstr>Courier New</vt:lpstr>
      <vt:lpstr>Latin Modern Math</vt:lpstr>
      <vt:lpstr>Lucida Sans Unicode</vt:lpstr>
      <vt:lpstr>Webdings</vt:lpstr>
      <vt:lpstr>Wingdings</vt:lpstr>
      <vt:lpstr>Office Theme</vt:lpstr>
      <vt:lpstr>Gradual Verification</vt:lpstr>
      <vt:lpstr>Gradual Verification</vt:lpstr>
      <vt:lpstr>Motivation</vt:lpstr>
      <vt:lpstr>Dynamic Verification</vt:lpstr>
      <vt:lpstr>Dynamic Verification – Drawbacks </vt:lpstr>
      <vt:lpstr>Static Verification</vt:lpstr>
      <vt:lpstr>Static Verification – Drawbacks </vt:lpstr>
      <vt:lpstr>Solution? Static + Dynamic</vt:lpstr>
      <vt:lpstr>Solution? Static + Dynamic</vt:lpstr>
      <vt:lpstr>Solution! Static ⊕ Dynamic</vt:lpstr>
      <vt:lpstr>Approach 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Overview </vt:lpstr>
      <vt:lpstr>Gradualization – Goal 1/3</vt:lpstr>
      <vt:lpstr>Gradualization – Goal 2/3</vt:lpstr>
      <vt:lpstr>Gradualization – Goal 3/3</vt:lpstr>
      <vt:lpstr>Gradual Predicate Lifting</vt:lpstr>
      <vt:lpstr>Gradual Predicate Lifting</vt:lpstr>
      <vt:lpstr>Gradual Predicate Lifting</vt:lpstr>
      <vt:lpstr>Gradual Predicate Lifting</vt:lpstr>
      <vt:lpstr>Gradual Function Lifting</vt:lpstr>
      <vt:lpstr>Gradual Partial Function Lifting</vt:lpstr>
      <vt:lpstr>Gradual Partial Function Lifting</vt:lpstr>
      <vt:lpstr>Bonus: { F }-partial Galois connection</vt:lpstr>
      <vt:lpstr>Gradual Verification - Approach</vt:lpstr>
      <vt:lpstr>Gradual Verification - Approach</vt:lpstr>
      <vt:lpstr>Gradual Soundness</vt:lpstr>
      <vt:lpstr>Gradual Verification – Put to the Test</vt:lpstr>
      <vt:lpstr>Deterministic Lifting </vt:lpstr>
      <vt:lpstr>Deterministic Lifting</vt:lpstr>
      <vt:lpstr>Deterministic Lifting – HAssign </vt:lpstr>
      <vt:lpstr>Deterministic Lifting</vt:lpstr>
      <vt:lpstr>Deterministic Lifting – HAssert </vt:lpstr>
      <vt:lpstr>Deterministic Lifting</vt:lpstr>
      <vt:lpstr>Deterministic Lifting – HSeq </vt:lpstr>
      <vt:lpstr>Deterministic Lifting</vt:lpstr>
      <vt:lpstr>Deterministic Lifting</vt:lpstr>
      <vt:lpstr>Deterministic Lifting</vt:lpstr>
      <vt:lpstr>Deterministic Lifting</vt:lpstr>
      <vt:lpstr>Deterministic Lifting</vt:lpstr>
      <vt:lpstr>Demo   http://olydis.github.io/GradVer/impl/HTML5/ </vt:lpstr>
      <vt:lpstr>Deterministic Lifting </vt:lpstr>
      <vt:lpstr>Implicit Dynamic Frames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181</cp:revision>
  <dcterms:created xsi:type="dcterms:W3CDTF">2016-09-17T17:48:14Z</dcterms:created>
  <dcterms:modified xsi:type="dcterms:W3CDTF">2016-09-22T20:51:41Z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