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5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6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7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8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9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2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23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4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25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26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7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28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31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32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33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34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35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36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39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40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41.xml" ContentType="application/vnd.openxmlformats-officedocument.presentationml.notesSlide+xml"/>
  <Override PartName="/ppt/tags/tag219.xml" ContentType="application/vnd.openxmlformats-officedocument.presentationml.tags+xml"/>
  <Override PartName="/ppt/notesSlides/notesSlide42.xml" ContentType="application/vnd.openxmlformats-officedocument.presentationml.notesSlide+xml"/>
  <Override PartName="/ppt/tags/tag220.xml" ContentType="application/vnd.openxmlformats-officedocument.presentationml.tags+xml"/>
  <Override PartName="/ppt/notesSlides/notesSlide43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44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45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46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47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52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53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54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55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56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57.xml" ContentType="application/vnd.openxmlformats-officedocument.presentationml.notesSlid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58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59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notesSlides/notesSlide60.xml" ContentType="application/vnd.openxmlformats-officedocument.presentationml.notesSlide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61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notesSlides/notesSlide62.xml" ContentType="application/vnd.openxmlformats-officedocument.presentationml.notesSlide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63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64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65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notesSlides/notesSlide66.xml" ContentType="application/vnd.openxmlformats-officedocument.presentationml.notesSlide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84"/>
  </p:notesMasterIdLst>
  <p:sldIdLst>
    <p:sldId id="286" r:id="rId2"/>
    <p:sldId id="256" r:id="rId3"/>
    <p:sldId id="260" r:id="rId4"/>
    <p:sldId id="259" r:id="rId5"/>
    <p:sldId id="263" r:id="rId6"/>
    <p:sldId id="262" r:id="rId7"/>
    <p:sldId id="261" r:id="rId8"/>
    <p:sldId id="264" r:id="rId9"/>
    <p:sldId id="354" r:id="rId10"/>
    <p:sldId id="266" r:id="rId11"/>
    <p:sldId id="265" r:id="rId12"/>
    <p:sldId id="314" r:id="rId13"/>
    <p:sldId id="321" r:id="rId14"/>
    <p:sldId id="317" r:id="rId15"/>
    <p:sldId id="316" r:id="rId16"/>
    <p:sldId id="340" r:id="rId17"/>
    <p:sldId id="341" r:id="rId18"/>
    <p:sldId id="319" r:id="rId19"/>
    <p:sldId id="320" r:id="rId20"/>
    <p:sldId id="318" r:id="rId21"/>
    <p:sldId id="346" r:id="rId22"/>
    <p:sldId id="347" r:id="rId23"/>
    <p:sldId id="273" r:id="rId24"/>
    <p:sldId id="279" r:id="rId25"/>
    <p:sldId id="353" r:id="rId26"/>
    <p:sldId id="280" r:id="rId27"/>
    <p:sldId id="323" r:id="rId28"/>
    <p:sldId id="311" r:id="rId29"/>
    <p:sldId id="352" r:id="rId30"/>
    <p:sldId id="291" r:id="rId31"/>
    <p:sldId id="281" r:id="rId32"/>
    <p:sldId id="289" r:id="rId33"/>
    <p:sldId id="324" r:id="rId34"/>
    <p:sldId id="325" r:id="rId35"/>
    <p:sldId id="326" r:id="rId36"/>
    <p:sldId id="329" r:id="rId37"/>
    <p:sldId id="328" r:id="rId38"/>
    <p:sldId id="332" r:id="rId39"/>
    <p:sldId id="333" r:id="rId40"/>
    <p:sldId id="330" r:id="rId41"/>
    <p:sldId id="343" r:id="rId42"/>
    <p:sldId id="351" r:id="rId43"/>
    <p:sldId id="350" r:id="rId44"/>
    <p:sldId id="344" r:id="rId45"/>
    <p:sldId id="342" r:id="rId46"/>
    <p:sldId id="338" r:id="rId47"/>
    <p:sldId id="274" r:id="rId48"/>
    <p:sldId id="275" r:id="rId49"/>
    <p:sldId id="276" r:id="rId50"/>
    <p:sldId id="278" r:id="rId51"/>
    <p:sldId id="334" r:id="rId52"/>
    <p:sldId id="312" r:id="rId53"/>
    <p:sldId id="283" r:id="rId54"/>
    <p:sldId id="288" r:id="rId55"/>
    <p:sldId id="282" r:id="rId56"/>
    <p:sldId id="285" r:id="rId57"/>
    <p:sldId id="292" r:id="rId58"/>
    <p:sldId id="284" r:id="rId59"/>
    <p:sldId id="271" r:id="rId60"/>
    <p:sldId id="287" r:id="rId61"/>
    <p:sldId id="272" r:id="rId62"/>
    <p:sldId id="348" r:id="rId63"/>
    <p:sldId id="293" r:id="rId64"/>
    <p:sldId id="294" r:id="rId65"/>
    <p:sldId id="345" r:id="rId66"/>
    <p:sldId id="295" r:id="rId67"/>
    <p:sldId id="300" r:id="rId68"/>
    <p:sldId id="301" r:id="rId69"/>
    <p:sldId id="302" r:id="rId70"/>
    <p:sldId id="307" r:id="rId71"/>
    <p:sldId id="303" r:id="rId72"/>
    <p:sldId id="297" r:id="rId73"/>
    <p:sldId id="335" r:id="rId74"/>
    <p:sldId id="336" r:id="rId75"/>
    <p:sldId id="337" r:id="rId76"/>
    <p:sldId id="296" r:id="rId77"/>
    <p:sldId id="313" r:id="rId78"/>
    <p:sldId id="298" r:id="rId79"/>
    <p:sldId id="349" r:id="rId80"/>
    <p:sldId id="308" r:id="rId81"/>
    <p:sldId id="339" r:id="rId82"/>
    <p:sldId id="310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86"/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354"/>
            <p14:sldId id="266"/>
            <p14:sldId id="265"/>
            <p14:sldId id="314"/>
            <p14:sldId id="321"/>
            <p14:sldId id="317"/>
            <p14:sldId id="316"/>
            <p14:sldId id="340"/>
            <p14:sldId id="341"/>
            <p14:sldId id="319"/>
            <p14:sldId id="320"/>
            <p14:sldId id="318"/>
            <p14:sldId id="346"/>
            <p14:sldId id="347"/>
          </p14:sldIdLst>
        </p14:section>
        <p14:section name="Approach" id="{E4314259-17AB-4162-9F2D-707CDFBE2B8D}">
          <p14:sldIdLst>
            <p14:sldId id="273"/>
            <p14:sldId id="279"/>
            <p14:sldId id="353"/>
            <p14:sldId id="280"/>
            <p14:sldId id="323"/>
            <p14:sldId id="311"/>
            <p14:sldId id="352"/>
            <p14:sldId id="291"/>
            <p14:sldId id="281"/>
            <p14:sldId id="289"/>
            <p14:sldId id="324"/>
            <p14:sldId id="325"/>
            <p14:sldId id="326"/>
            <p14:sldId id="329"/>
            <p14:sldId id="328"/>
            <p14:sldId id="332"/>
            <p14:sldId id="333"/>
            <p14:sldId id="330"/>
            <p14:sldId id="343"/>
            <p14:sldId id="351"/>
            <p14:sldId id="350"/>
            <p14:sldId id="344"/>
            <p14:sldId id="342"/>
            <p14:sldId id="338"/>
            <p14:sldId id="274"/>
            <p14:sldId id="275"/>
            <p14:sldId id="276"/>
            <p14:sldId id="278"/>
            <p14:sldId id="334"/>
            <p14:sldId id="312"/>
            <p14:sldId id="283"/>
            <p14:sldId id="288"/>
            <p14:sldId id="282"/>
            <p14:sldId id="285"/>
            <p14:sldId id="292"/>
            <p14:sldId id="284"/>
            <p14:sldId id="271"/>
            <p14:sldId id="287"/>
            <p14:sldId id="272"/>
            <p14:sldId id="348"/>
          </p14:sldIdLst>
        </p14:section>
        <p14:section name="Dilemma" id="{1A30B54E-97AF-41F3-B42D-B0481D3FC374}">
          <p14:sldIdLst>
            <p14:sldId id="293"/>
            <p14:sldId id="294"/>
            <p14:sldId id="345"/>
            <p14:sldId id="295"/>
            <p14:sldId id="300"/>
            <p14:sldId id="301"/>
            <p14:sldId id="302"/>
            <p14:sldId id="307"/>
            <p14:sldId id="303"/>
            <p14:sldId id="297"/>
            <p14:sldId id="335"/>
            <p14:sldId id="336"/>
            <p14:sldId id="337"/>
            <p14:sldId id="296"/>
            <p14:sldId id="313"/>
            <p14:sldId id="298"/>
            <p14:sldId id="349"/>
            <p14:sldId id="308"/>
            <p14:sldId id="339"/>
            <p14:sldId id="310"/>
          </p14:sldIdLst>
        </p14:section>
        <p14:section name="IDF" id="{86F4E537-6C15-45F3-BC9E-9E5948831D5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E5A21"/>
    <a:srgbClr val="ED7D31"/>
    <a:srgbClr val="C41E3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8" autoAdjust="0"/>
    <p:restoredTop sz="81365" autoAdjust="0"/>
  </p:normalViewPr>
  <p:slideViewPr>
    <p:cSldViewPr snapToGrid="0">
      <p:cViewPr>
        <p:scale>
          <a:sx n="66" d="100"/>
          <a:sy n="66" d="100"/>
        </p:scale>
        <p:origin x="156" y="52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21.09.2016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al_correctn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</a:t>
            </a:r>
            <a:r>
              <a:rPr lang="en-US" baseline="0" dirty="0"/>
              <a:t> challenges associated with IDF that we don’t have time to </a:t>
            </a:r>
            <a:r>
              <a:rPr lang="en-US" baseline="0" dirty="0" err="1"/>
              <a:t>capute</a:t>
            </a:r>
            <a:r>
              <a:rPr lang="en-US" baseline="0" dirty="0"/>
              <a:t> here</a:t>
            </a:r>
            <a:endParaRPr lang="en-US" dirty="0"/>
          </a:p>
          <a:p>
            <a:r>
              <a:rPr lang="en-US" dirty="0"/>
              <a:t>…but there will be a demo in the end, IDF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52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expect gradual verifier to do</a:t>
            </a:r>
            <a:r>
              <a:rPr lang="en-US" baseline="0" dirty="0"/>
              <a:t> is </a:t>
            </a:r>
            <a:r>
              <a:rPr lang="en-US" dirty="0"/>
              <a:t>inject runtime</a:t>
            </a:r>
            <a:r>
              <a:rPr lang="en-US" baseline="0" dirty="0"/>
              <a:t> checks precisely for those two calls!</a:t>
            </a:r>
          </a:p>
          <a:p>
            <a:endParaRPr lang="en-US" baseline="0" dirty="0"/>
          </a:p>
          <a:p>
            <a:r>
              <a:rPr lang="en-US" baseline="0" dirty="0"/>
              <a:t>so, how to realize such a system? The clue is in this sentence:</a:t>
            </a:r>
          </a:p>
          <a:p>
            <a:r>
              <a:rPr lang="en-US" baseline="0" dirty="0"/>
              <a:t>interestingly, people have said that about types many years ago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aseline="0" dirty="0"/>
              <a:t> static semantics may use this function AS PART of a proof for a conditional</a:t>
            </a:r>
            <a:endParaRPr lang="en-US" dirty="0"/>
          </a:p>
          <a:p>
            <a:r>
              <a:rPr lang="en-US" dirty="0"/>
              <a:t>[the parts]:</a:t>
            </a:r>
            <a:r>
              <a:rPr lang="en-US" baseline="0" dirty="0"/>
              <a:t> other things like scoping rules don’t care about types and are thus not affected by gradualization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583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of a gradual semantics is to deal with gradual types (especially</a:t>
            </a:r>
            <a:r>
              <a:rPr lang="en-US" baseline="0" dirty="0"/>
              <a:t> the unknown type</a:t>
            </a:r>
            <a:r>
              <a:rPr lang="en-US" dirty="0"/>
              <a:t>) in a reasonable</a:t>
            </a:r>
            <a:r>
              <a:rPr lang="en-US" baseline="0" dirty="0"/>
              <a:t> way</a:t>
            </a:r>
          </a:p>
          <a:p>
            <a:r>
              <a:rPr lang="en-US" baseline="0" dirty="0" err="1"/>
              <a:t>revious</a:t>
            </a:r>
            <a:r>
              <a:rPr lang="en-US" baseline="0" dirty="0"/>
              <a:t> work has argued in terms of intuition what is reasonable or not.</a:t>
            </a:r>
          </a:p>
          <a:p>
            <a:r>
              <a:rPr lang="en-US" baseline="0" dirty="0"/>
              <a:t>AGT gives formal approach based on concepts of </a:t>
            </a:r>
            <a:r>
              <a:rPr lang="en-US" b="1" baseline="0" dirty="0"/>
              <a:t>abstract interpretation</a:t>
            </a:r>
            <a:r>
              <a:rPr lang="en-US" baseline="0" dirty="0"/>
              <a:t>, called…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1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30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85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680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key insight of this approach is that if alpha/gamma is Galois-connection, then the lifting implements a conservative approximation of the original reasoning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2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blindly combine approaches</a:t>
            </a:r>
          </a:p>
          <a:p>
            <a:r>
              <a:rPr lang="en-US" b="1" dirty="0"/>
              <a:t>AGT</a:t>
            </a:r>
            <a:r>
              <a:rPr lang="en-US" dirty="0"/>
              <a:t> formalizes</a:t>
            </a:r>
            <a:r>
              <a:rPr lang="en-US" baseline="0" dirty="0"/>
              <a:t> how to get from … to …</a:t>
            </a:r>
          </a:p>
          <a:p>
            <a:endParaRPr lang="en-US" baseline="0" dirty="0"/>
          </a:p>
          <a:p>
            <a:r>
              <a:rPr lang="en-US" baseline="0" dirty="0"/>
              <a:t>BIG idea: abstract interpretation, gamma/alpha, once you understand those, everything else falls out (example: predicate lifting, what does this give us)</a:t>
            </a:r>
          </a:p>
          <a:p>
            <a:r>
              <a:rPr lang="en-US" baseline="0" dirty="0"/>
              <a:t>…give idea as diagram, maybe include the lifting operations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9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768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76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 (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rtial correctness"/>
              </a:rPr>
              <a:t>partial correctness</a:t>
            </a:r>
            <a:r>
              <a:rPr lang="en-US" baseline="0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goes wrong</a:t>
            </a:r>
          </a:p>
          <a:p>
            <a:r>
              <a:rPr lang="en-US" b="1" dirty="0"/>
              <a:t>KEY</a:t>
            </a:r>
            <a:r>
              <a:rPr lang="en-US" b="1" baseline="0" dirty="0"/>
              <a:t> INSIGHT: </a:t>
            </a:r>
            <a:r>
              <a:rPr lang="en-US" b="0" baseline="0" dirty="0"/>
              <a:t>thanks to abstract interpretation we can define an entire semantics only in terms of a </a:t>
            </a:r>
            <a:r>
              <a:rPr lang="en-US" b="0" baseline="0" dirty="0" err="1"/>
              <a:t>concretization&amp;abstraction</a:t>
            </a:r>
            <a:r>
              <a:rPr lang="en-US" b="0" baseline="0" dirty="0"/>
              <a:t> function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255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18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395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my</a:t>
            </a:r>
            <a:r>
              <a:rPr lang="en-US" baseline="0" dirty="0"/>
              <a:t> examples to make sense we need to briefly…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765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25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47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163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64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19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</a:p>
          <a:p>
            <a:r>
              <a:rPr lang="en-US" dirty="0"/>
              <a:t>weak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2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 gradually verified programming language in terms of a statically verified one (process called gradualization)</a:t>
            </a:r>
          </a:p>
          <a:p>
            <a:r>
              <a:rPr lang="en-US" dirty="0"/>
              <a:t>AGT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8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6758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57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996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4217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32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0951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</a:t>
            </a:r>
            <a:r>
              <a:rPr lang="en-US" baseline="0" dirty="0"/>
              <a:t> approach works for everything that has a concretization function!</a:t>
            </a:r>
          </a:p>
          <a:p>
            <a:r>
              <a:rPr lang="en-US" baseline="0" dirty="0"/>
              <a:t>e.g. gradual program states, we know a function with that signature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438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545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74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5894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design space</a:t>
            </a:r>
          </a:p>
          <a:p>
            <a:endParaRPr lang="en-US" dirty="0"/>
          </a:p>
          <a:p>
            <a:r>
              <a:rPr lang="en-US" dirty="0"/>
              <a:t>TODO: other sets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8918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69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5432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4291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9549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animate deductive rule</a:t>
            </a:r>
          </a:p>
          <a:p>
            <a:endParaRPr lang="en-US" dirty="0"/>
          </a:p>
          <a:p>
            <a:r>
              <a:rPr lang="en-US" dirty="0"/>
              <a:t>make more loose thing more obvious, bullet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4840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AGT! also gives this definition, but from completely different</a:t>
            </a:r>
            <a:r>
              <a:rPr lang="en-US" baseline="0" dirty="0"/>
              <a:t> angle!</a:t>
            </a:r>
          </a:p>
          <a:p>
            <a:br>
              <a:rPr lang="en-US" baseline="0" dirty="0"/>
            </a:br>
            <a:r>
              <a:rPr lang="en-US" baseline="0" dirty="0"/>
              <a:t>emphasize that all this is principal, gamma thing, big picture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405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246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decl</a:t>
            </a:r>
            <a:r>
              <a:rPr lang="en-US" dirty="0"/>
              <a:t>]: method contracts, loop invariants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</a:t>
            </a:r>
            <a:r>
              <a:rPr lang="en-US" baseline="0" dirty="0"/>
              <a:t> it to be deducible, but we don’t want it to be valid! (validity is a runtime property, no runtime behaves like that) – validity is about TRUTH</a:t>
            </a:r>
          </a:p>
          <a:p>
            <a:r>
              <a:rPr lang="en-US" baseline="0" dirty="0"/>
              <a:t>then again, it would be weird if this would work – it would mean that gradual verification had no runtime impact</a:t>
            </a:r>
          </a:p>
          <a:p>
            <a:endParaRPr lang="en-US" baseline="0" dirty="0"/>
          </a:p>
          <a:p>
            <a:r>
              <a:rPr lang="en-US" dirty="0"/>
              <a:t>how</a:t>
            </a:r>
            <a:r>
              <a:rPr lang="en-US" baseline="0" dirty="0"/>
              <a:t> to interpret this new soundness rule? </a:t>
            </a:r>
          </a:p>
          <a:p>
            <a:r>
              <a:rPr lang="en-US" baseline="0" dirty="0"/>
              <a:t>RAC injection with every judgment!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534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</a:t>
            </a:r>
            <a:r>
              <a:rPr lang="en-US" baseline="0" dirty="0"/>
              <a:t> interpretation – as we will see later doing so has very desirable properties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6001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gradual soundness</a:t>
            </a:r>
            <a:r>
              <a:rPr lang="en-US" baseline="0" dirty="0"/>
              <a:t> is tautology seems weird, but it </a:t>
            </a:r>
            <a:r>
              <a:rPr lang="en-US" dirty="0"/>
              <a:t>was last puzzle piece</a:t>
            </a:r>
          </a:p>
          <a:p>
            <a:r>
              <a:rPr lang="en-US" dirty="0"/>
              <a:t>so let’s put it to the test and play gradual verifier for a second</a:t>
            </a:r>
          </a:p>
          <a:p>
            <a:endParaRPr lang="en-US" dirty="0"/>
          </a:p>
          <a:p>
            <a:r>
              <a:rPr lang="en-US" dirty="0"/>
              <a:t>what stands out</a:t>
            </a:r>
            <a:r>
              <a:rPr lang="en-US" baseline="0" dirty="0"/>
              <a:t> is that there are free variables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static verifier does NOT have those problems!</a:t>
            </a:r>
          </a:p>
          <a:p>
            <a:r>
              <a:rPr lang="en-US" dirty="0"/>
              <a:t>“as precise</a:t>
            </a:r>
            <a:r>
              <a:rPr lang="en-US" baseline="0" dirty="0"/>
              <a:t> as possible, as long as valid </a:t>
            </a:r>
            <a:r>
              <a:rPr lang="en-US" dirty="0"/>
              <a:t>Hoare triples” – pretty strong thing for a inference policy… if</a:t>
            </a:r>
            <a:r>
              <a:rPr lang="en-US" baseline="0" dirty="0"/>
              <a:t> we could decide that, we wouldn’t be in a Hoare logic prove right now… and wouldn’t even need an inference policy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/>
              <a:t>oh, and remember, for each of these judgments we have to insert a</a:t>
            </a:r>
            <a:r>
              <a:rPr lang="en-US" baseline="0" dirty="0"/>
              <a:t> runtime</a:t>
            </a:r>
            <a:r>
              <a:rPr lang="en-US" dirty="0"/>
              <a:t> assertion (c</a:t>
            </a:r>
            <a:r>
              <a:rPr lang="en-US" baseline="0" dirty="0"/>
              <a:t> shows why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331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578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[gradual</a:t>
            </a:r>
            <a:r>
              <a:rPr lang="en-US" baseline="0" dirty="0"/>
              <a:t> lifting:] otherwise this is useless – remember, on user interface level, we’re still expected to implement a gradual lifting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400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23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7849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070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89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011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</a:p>
          <a:p>
            <a:endParaRPr lang="en-US" baseline="0" dirty="0"/>
          </a:p>
          <a:p>
            <a:r>
              <a:rPr lang="en-US" baseline="0" dirty="0"/>
              <a:t>[limited expr:] arbitrary library function calls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HSeq</a:t>
            </a:r>
            <a:r>
              <a:rPr lang="en-US" dirty="0"/>
              <a:t> – 3 good news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lifting composite predicate</a:t>
            </a:r>
            <a:r>
              <a:rPr lang="en-US" baseline="0" dirty="0"/>
              <a:t> corresponds to lifting components and the composing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these variables aren’t free anymore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deterministic</a:t>
            </a:r>
            <a:r>
              <a:rPr lang="en-US" baseline="0" dirty="0"/>
              <a:t> lifting of implication is identity function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7361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7099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thoare</a:t>
            </a:r>
            <a:r>
              <a:rPr lang="en-US" dirty="0"/>
              <a:t> -&gt; </a:t>
            </a:r>
            <a:r>
              <a:rPr lang="en-US" dirty="0" err="1"/>
              <a:t>gthoare</a:t>
            </a:r>
            <a:r>
              <a:rPr lang="en-US" dirty="0"/>
              <a:t> -&gt; </a:t>
            </a:r>
            <a:r>
              <a:rPr lang="en-US" dirty="0" err="1"/>
              <a:t>dgthoare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298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optimality of one</a:t>
            </a:r>
            <a:r>
              <a:rPr lang="en-US" baseline="0" dirty="0"/>
              <a:t> does not imply optimality of the other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200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5980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strong as static Hoare logic when it comes to</a:t>
            </a:r>
            <a:r>
              <a:rPr lang="en-US" baseline="0" dirty="0"/>
              <a:t> actually believing the </a:t>
            </a:r>
            <a:r>
              <a:rPr lang="en-US" baseline="0" dirty="0" err="1"/>
              <a:t>postcondition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8339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Strength rule: remember</a:t>
            </a:r>
            <a:r>
              <a:rPr lang="en-US" baseline="0" dirty="0"/>
              <a:t> the idea to only make valid Hoare triples derivable? this is as close as it gets!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09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28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treated like independent constructs, not really working together</a:t>
            </a:r>
          </a:p>
          <a:p>
            <a:r>
              <a:rPr lang="en-US" i="1" baseline="0" dirty="0"/>
              <a:t>Research: find good tests (directed dynamic verification)</a:t>
            </a:r>
          </a:p>
          <a:p>
            <a:r>
              <a:rPr lang="en-US" i="0" baseline="0" dirty="0"/>
              <a:t>better: use runtime checking to fix precisely the loopholes created by failure of static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Johannes Bader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4.png"/><Relationship Id="rId18" Type="http://schemas.openxmlformats.org/officeDocument/2006/relationships/image" Target="../media/image1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3.png"/><Relationship Id="rId17" Type="http://schemas.openxmlformats.org/officeDocument/2006/relationships/image" Target="../media/image10.png"/><Relationship Id="rId2" Type="http://schemas.openxmlformats.org/officeDocument/2006/relationships/tags" Target="../tags/tag7.xml"/><Relationship Id="rId16" Type="http://schemas.openxmlformats.org/officeDocument/2006/relationships/image" Target="../media/image9.png"/><Relationship Id="rId20" Type="http://schemas.openxmlformats.org/officeDocument/2006/relationships/image" Target="../media/image7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10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notesSlide" Target="../notesSlides/notesSlide13.xml"/><Relationship Id="rId18" Type="http://schemas.openxmlformats.org/officeDocument/2006/relationships/image" Target="../media/image13.png"/><Relationship Id="rId3" Type="http://schemas.openxmlformats.org/officeDocument/2006/relationships/tags" Target="../tags/tag17.xml"/><Relationship Id="rId21" Type="http://schemas.openxmlformats.org/officeDocument/2006/relationships/image" Target="../media/image16.png"/><Relationship Id="rId7" Type="http://schemas.openxmlformats.org/officeDocument/2006/relationships/tags" Target="../tags/tag2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2.png"/><Relationship Id="rId2" Type="http://schemas.openxmlformats.org/officeDocument/2006/relationships/tags" Target="../tags/tag16.xml"/><Relationship Id="rId16" Type="http://schemas.openxmlformats.org/officeDocument/2006/relationships/image" Target="../media/image10.png"/><Relationship Id="rId20" Type="http://schemas.openxmlformats.org/officeDocument/2006/relationships/image" Target="../media/image15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7.png"/><Relationship Id="rId5" Type="http://schemas.openxmlformats.org/officeDocument/2006/relationships/tags" Target="../tags/tag19.xml"/><Relationship Id="rId15" Type="http://schemas.openxmlformats.org/officeDocument/2006/relationships/image" Target="../media/image9.png"/><Relationship Id="rId23" Type="http://schemas.openxmlformats.org/officeDocument/2006/relationships/image" Target="../media/image6.png"/><Relationship Id="rId10" Type="http://schemas.openxmlformats.org/officeDocument/2006/relationships/tags" Target="../tags/tag24.xml"/><Relationship Id="rId19" Type="http://schemas.openxmlformats.org/officeDocument/2006/relationships/image" Target="../media/image14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image" Target="../media/image8.png"/><Relationship Id="rId2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image" Target="../media/image8.png"/><Relationship Id="rId26" Type="http://schemas.openxmlformats.org/officeDocument/2006/relationships/image" Target="../media/image19.png"/><Relationship Id="rId3" Type="http://schemas.openxmlformats.org/officeDocument/2006/relationships/tags" Target="../tags/tag28.xml"/><Relationship Id="rId21" Type="http://schemas.openxmlformats.org/officeDocument/2006/relationships/image" Target="../media/image17.png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image" Target="../media/image14.png"/><Relationship Id="rId25" Type="http://schemas.openxmlformats.org/officeDocument/2006/relationships/image" Target="../media/image12.png"/><Relationship Id="rId2" Type="http://schemas.openxmlformats.org/officeDocument/2006/relationships/tags" Target="../tags/tag27.xml"/><Relationship Id="rId16" Type="http://schemas.openxmlformats.org/officeDocument/2006/relationships/notesSlide" Target="../notesSlides/notesSlide14.xml"/><Relationship Id="rId20" Type="http://schemas.openxmlformats.org/officeDocument/2006/relationships/image" Target="../media/image13.png"/><Relationship Id="rId29" Type="http://schemas.openxmlformats.org/officeDocument/2006/relationships/image" Target="../media/image7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image" Target="../media/image10.png"/><Relationship Id="rId5" Type="http://schemas.openxmlformats.org/officeDocument/2006/relationships/tags" Target="../tags/tag30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6.png"/><Relationship Id="rId28" Type="http://schemas.openxmlformats.org/officeDocument/2006/relationships/image" Target="../media/image6.png"/><Relationship Id="rId10" Type="http://schemas.openxmlformats.org/officeDocument/2006/relationships/tags" Target="../tags/tag35.xml"/><Relationship Id="rId19" Type="http://schemas.openxmlformats.org/officeDocument/2006/relationships/image" Target="../media/image9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image" Target="../media/image18.png"/><Relationship Id="rId27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image" Target="../media/image23.png"/><Relationship Id="rId26" Type="http://schemas.openxmlformats.org/officeDocument/2006/relationships/image" Target="../media/image6.png"/><Relationship Id="rId3" Type="http://schemas.openxmlformats.org/officeDocument/2006/relationships/tags" Target="../tags/tag42.xml"/><Relationship Id="rId21" Type="http://schemas.openxmlformats.org/officeDocument/2006/relationships/image" Target="../media/image16.png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image" Target="../media/image22.png"/><Relationship Id="rId25" Type="http://schemas.openxmlformats.org/officeDocument/2006/relationships/image" Target="../media/image20.png"/><Relationship Id="rId2" Type="http://schemas.openxmlformats.org/officeDocument/2006/relationships/tags" Target="../tags/tag41.xml"/><Relationship Id="rId16" Type="http://schemas.openxmlformats.org/officeDocument/2006/relationships/image" Target="../media/image21.png"/><Relationship Id="rId20" Type="http://schemas.openxmlformats.org/officeDocument/2006/relationships/image" Target="../media/image24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image" Target="../media/image19.png"/><Relationship Id="rId5" Type="http://schemas.openxmlformats.org/officeDocument/2006/relationships/tags" Target="../tags/tag44.xml"/><Relationship Id="rId15" Type="http://schemas.openxmlformats.org/officeDocument/2006/relationships/notesSlide" Target="../notesSlides/notesSlide15.xml"/><Relationship Id="rId23" Type="http://schemas.openxmlformats.org/officeDocument/2006/relationships/image" Target="../media/image12.png"/><Relationship Id="rId10" Type="http://schemas.openxmlformats.org/officeDocument/2006/relationships/tags" Target="../tags/tag49.xml"/><Relationship Id="rId19" Type="http://schemas.openxmlformats.org/officeDocument/2006/relationships/image" Target="../media/image13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0.png"/><Relationship Id="rId27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image" Target="../media/image13.png"/><Relationship Id="rId26" Type="http://schemas.openxmlformats.org/officeDocument/2006/relationships/image" Target="../media/image7.png"/><Relationship Id="rId3" Type="http://schemas.openxmlformats.org/officeDocument/2006/relationships/tags" Target="../tags/tag55.xml"/><Relationship Id="rId21" Type="http://schemas.openxmlformats.org/officeDocument/2006/relationships/image" Target="../media/image10.png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image" Target="../media/image26.png"/><Relationship Id="rId25" Type="http://schemas.openxmlformats.org/officeDocument/2006/relationships/image" Target="../media/image6.png"/><Relationship Id="rId2" Type="http://schemas.openxmlformats.org/officeDocument/2006/relationships/tags" Target="../tags/tag54.xml"/><Relationship Id="rId16" Type="http://schemas.openxmlformats.org/officeDocument/2006/relationships/image" Target="../media/image25.png"/><Relationship Id="rId20" Type="http://schemas.openxmlformats.org/officeDocument/2006/relationships/image" Target="../media/image16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image" Target="../media/image20.png"/><Relationship Id="rId5" Type="http://schemas.openxmlformats.org/officeDocument/2006/relationships/tags" Target="../tags/tag57.xml"/><Relationship Id="rId15" Type="http://schemas.openxmlformats.org/officeDocument/2006/relationships/notesSlide" Target="../notesSlides/notesSlide16.xml"/><Relationship Id="rId23" Type="http://schemas.openxmlformats.org/officeDocument/2006/relationships/image" Target="../media/image19.png"/><Relationship Id="rId10" Type="http://schemas.openxmlformats.org/officeDocument/2006/relationships/tags" Target="../tags/tag62.xml"/><Relationship Id="rId19" Type="http://schemas.openxmlformats.org/officeDocument/2006/relationships/image" Target="../media/image27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tags" Target="../tags/tag67.xml"/><Relationship Id="rId16" Type="http://schemas.openxmlformats.org/officeDocument/2006/relationships/image" Target="../media/image18.pn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70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1.pn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image" Target="../media/image29.png"/><Relationship Id="rId18" Type="http://schemas.openxmlformats.org/officeDocument/2006/relationships/image" Target="../media/image10.png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image" Target="../media/image28.png"/><Relationship Id="rId17" Type="http://schemas.openxmlformats.org/officeDocument/2006/relationships/image" Target="../media/image16.png"/><Relationship Id="rId2" Type="http://schemas.openxmlformats.org/officeDocument/2006/relationships/tags" Target="../tags/tag76.xml"/><Relationship Id="rId16" Type="http://schemas.openxmlformats.org/officeDocument/2006/relationships/image" Target="../media/image31.png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notesSlide" Target="../notesSlides/notesSlide18.xml"/><Relationship Id="rId5" Type="http://schemas.openxmlformats.org/officeDocument/2006/relationships/tags" Target="../tags/tag79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2.png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tags" Target="../tags/tag86.xml"/><Relationship Id="rId21" Type="http://schemas.openxmlformats.org/officeDocument/2006/relationships/image" Target="../media/image16.png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tags" Target="../tags/tag85.xml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image" Target="../media/image19.png"/><Relationship Id="rId5" Type="http://schemas.openxmlformats.org/officeDocument/2006/relationships/tags" Target="../tags/tag88.xml"/><Relationship Id="rId15" Type="http://schemas.openxmlformats.org/officeDocument/2006/relationships/notesSlide" Target="../notesSlides/notesSlide19.xml"/><Relationship Id="rId23" Type="http://schemas.openxmlformats.org/officeDocument/2006/relationships/image" Target="../media/image32.png"/><Relationship Id="rId10" Type="http://schemas.openxmlformats.org/officeDocument/2006/relationships/tags" Target="../tags/tag93.xml"/><Relationship Id="rId19" Type="http://schemas.openxmlformats.org/officeDocument/2006/relationships/image" Target="../media/image13.png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0.png"/><Relationship Id="rId27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tags" Target="../tags/tag99.xml"/><Relationship Id="rId21" Type="http://schemas.openxmlformats.org/officeDocument/2006/relationships/image" Target="../media/image16.png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tags" Target="../tags/tag98.xml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24" Type="http://schemas.openxmlformats.org/officeDocument/2006/relationships/image" Target="../media/image37.png"/><Relationship Id="rId5" Type="http://schemas.openxmlformats.org/officeDocument/2006/relationships/tags" Target="../tags/tag101.xml"/><Relationship Id="rId15" Type="http://schemas.openxmlformats.org/officeDocument/2006/relationships/notesSlide" Target="../notesSlides/notesSlide20.xml"/><Relationship Id="rId23" Type="http://schemas.openxmlformats.org/officeDocument/2006/relationships/image" Target="../media/image36.png"/><Relationship Id="rId10" Type="http://schemas.openxmlformats.org/officeDocument/2006/relationships/tags" Target="../tags/tag106.xml"/><Relationship Id="rId19" Type="http://schemas.openxmlformats.org/officeDocument/2006/relationships/image" Target="../media/image13.png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0.png"/><Relationship Id="rId27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12.xml"/><Relationship Id="rId7" Type="http://schemas.openxmlformats.org/officeDocument/2006/relationships/image" Target="../media/image40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39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15.xml"/><Relationship Id="rId7" Type="http://schemas.openxmlformats.org/officeDocument/2006/relationships/image" Target="../media/image43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39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5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46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122.xml"/><Relationship Id="rId7" Type="http://schemas.openxmlformats.org/officeDocument/2006/relationships/image" Target="../media/image39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notesSlide" Target="../notesSlides/notesSlide26.xml"/><Relationship Id="rId11" Type="http://schemas.openxmlformats.org/officeDocument/2006/relationships/image" Target="../media/image5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0.png"/><Relationship Id="rId4" Type="http://schemas.openxmlformats.org/officeDocument/2006/relationships/tags" Target="../tags/tag123.xml"/><Relationship Id="rId9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126.xml"/><Relationship Id="rId7" Type="http://schemas.openxmlformats.org/officeDocument/2006/relationships/image" Target="../media/image39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notesSlide" Target="../notesSlides/notesSlide27.xml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3.png"/><Relationship Id="rId4" Type="http://schemas.openxmlformats.org/officeDocument/2006/relationships/tags" Target="../tags/tag127.xml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5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54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7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56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9.png"/><Relationship Id="rId18" Type="http://schemas.openxmlformats.org/officeDocument/2006/relationships/image" Target="../media/image63.png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../media/image58.png"/><Relationship Id="rId17" Type="http://schemas.openxmlformats.org/officeDocument/2006/relationships/image" Target="../media/image62.png"/><Relationship Id="rId2" Type="http://schemas.openxmlformats.org/officeDocument/2006/relationships/tags" Target="../tags/tag133.xml"/><Relationship Id="rId16" Type="http://schemas.openxmlformats.org/officeDocument/2006/relationships/image" Target="../media/image61.png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image" Target="../media/image39.png"/><Relationship Id="rId5" Type="http://schemas.openxmlformats.org/officeDocument/2006/relationships/tags" Target="../tags/tag136.xml"/><Relationship Id="rId15" Type="http://schemas.openxmlformats.org/officeDocument/2006/relationships/image" Target="../media/image60.png"/><Relationship Id="rId10" Type="http://schemas.openxmlformats.org/officeDocument/2006/relationships/image" Target="../media/image38.png"/><Relationship Id="rId4" Type="http://schemas.openxmlformats.org/officeDocument/2006/relationships/tags" Target="../tags/tag135.xml"/><Relationship Id="rId9" Type="http://schemas.openxmlformats.org/officeDocument/2006/relationships/notesSlide" Target="../notesSlides/notesSlide31.xml"/><Relationship Id="rId1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141.xml"/><Relationship Id="rId7" Type="http://schemas.openxmlformats.org/officeDocument/2006/relationships/image" Target="../media/image38.png"/><Relationship Id="rId12" Type="http://schemas.openxmlformats.org/officeDocument/2006/relationships/image" Target="../media/image67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notesSlide" Target="../notesSlides/notesSlide32.xml"/><Relationship Id="rId11" Type="http://schemas.openxmlformats.org/officeDocument/2006/relationships/image" Target="../media/image6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5.png"/><Relationship Id="rId4" Type="http://schemas.openxmlformats.org/officeDocument/2006/relationships/tags" Target="../tags/tag142.xml"/><Relationship Id="rId9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145.xml"/><Relationship Id="rId7" Type="http://schemas.openxmlformats.org/officeDocument/2006/relationships/image" Target="../media/image38.png"/><Relationship Id="rId12" Type="http://schemas.openxmlformats.org/officeDocument/2006/relationships/image" Target="../media/image71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notesSlide" Target="../notesSlides/notesSlide33.xml"/><Relationship Id="rId11" Type="http://schemas.openxmlformats.org/officeDocument/2006/relationships/image" Target="../media/image7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9.png"/><Relationship Id="rId4" Type="http://schemas.openxmlformats.org/officeDocument/2006/relationships/tags" Target="../tags/tag146.xml"/><Relationship Id="rId9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image" Target="../media/image30.png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image" Target="../media/image29.png"/><Relationship Id="rId17" Type="http://schemas.openxmlformats.org/officeDocument/2006/relationships/image" Target="../media/image10.png"/><Relationship Id="rId2" Type="http://schemas.openxmlformats.org/officeDocument/2006/relationships/tags" Target="../tags/tag148.xml"/><Relationship Id="rId16" Type="http://schemas.openxmlformats.org/officeDocument/2006/relationships/image" Target="../media/image16.png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image" Target="../media/image28.png"/><Relationship Id="rId5" Type="http://schemas.openxmlformats.org/officeDocument/2006/relationships/tags" Target="../tags/tag151.xml"/><Relationship Id="rId15" Type="http://schemas.openxmlformats.org/officeDocument/2006/relationships/image" Target="../media/image31.png"/><Relationship Id="rId10" Type="http://schemas.openxmlformats.org/officeDocument/2006/relationships/notesSlide" Target="../notesSlides/notesSlide34.xml"/><Relationship Id="rId4" Type="http://schemas.openxmlformats.org/officeDocument/2006/relationships/tags" Target="../tags/tag15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notesSlide" Target="../notesSlides/notesSlide35.xml"/><Relationship Id="rId18" Type="http://schemas.openxmlformats.org/officeDocument/2006/relationships/image" Target="../media/image75.png"/><Relationship Id="rId3" Type="http://schemas.openxmlformats.org/officeDocument/2006/relationships/tags" Target="../tags/tag157.xml"/><Relationship Id="rId21" Type="http://schemas.openxmlformats.org/officeDocument/2006/relationships/image" Target="../media/image78.png"/><Relationship Id="rId7" Type="http://schemas.openxmlformats.org/officeDocument/2006/relationships/tags" Target="../tags/tag16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" Type="http://schemas.openxmlformats.org/officeDocument/2006/relationships/tags" Target="../tags/tag156.xml"/><Relationship Id="rId16" Type="http://schemas.openxmlformats.org/officeDocument/2006/relationships/image" Target="../media/image74.png"/><Relationship Id="rId20" Type="http://schemas.openxmlformats.org/officeDocument/2006/relationships/image" Target="../media/image77.png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5" Type="http://schemas.openxmlformats.org/officeDocument/2006/relationships/tags" Target="../tags/tag159.xml"/><Relationship Id="rId15" Type="http://schemas.openxmlformats.org/officeDocument/2006/relationships/image" Target="../media/image73.png"/><Relationship Id="rId23" Type="http://schemas.openxmlformats.org/officeDocument/2006/relationships/image" Target="../media/image80.png"/><Relationship Id="rId10" Type="http://schemas.openxmlformats.org/officeDocument/2006/relationships/tags" Target="../tags/tag164.xml"/><Relationship Id="rId19" Type="http://schemas.openxmlformats.org/officeDocument/2006/relationships/image" Target="../media/image76.png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image" Target="../media/image72.png"/><Relationship Id="rId22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tags" Target="../tags/tag178.xml"/><Relationship Id="rId18" Type="http://schemas.openxmlformats.org/officeDocument/2006/relationships/image" Target="../media/image76.png"/><Relationship Id="rId26" Type="http://schemas.openxmlformats.org/officeDocument/2006/relationships/image" Target="../media/image85.png"/><Relationship Id="rId3" Type="http://schemas.openxmlformats.org/officeDocument/2006/relationships/tags" Target="../tags/tag168.xml"/><Relationship Id="rId21" Type="http://schemas.openxmlformats.org/officeDocument/2006/relationships/image" Target="../media/image79.png"/><Relationship Id="rId7" Type="http://schemas.openxmlformats.org/officeDocument/2006/relationships/tags" Target="../tags/tag172.xml"/><Relationship Id="rId12" Type="http://schemas.openxmlformats.org/officeDocument/2006/relationships/tags" Target="../tags/tag177.xml"/><Relationship Id="rId17" Type="http://schemas.openxmlformats.org/officeDocument/2006/relationships/image" Target="../media/image13.png"/><Relationship Id="rId25" Type="http://schemas.openxmlformats.org/officeDocument/2006/relationships/image" Target="../media/image84.png"/><Relationship Id="rId2" Type="http://schemas.openxmlformats.org/officeDocument/2006/relationships/tags" Target="../tags/tag167.xml"/><Relationship Id="rId16" Type="http://schemas.openxmlformats.org/officeDocument/2006/relationships/image" Target="../media/image81.png"/><Relationship Id="rId20" Type="http://schemas.openxmlformats.org/officeDocument/2006/relationships/image" Target="../media/image78.png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tags" Target="../tags/tag176.xml"/><Relationship Id="rId24" Type="http://schemas.openxmlformats.org/officeDocument/2006/relationships/image" Target="../media/image83.png"/><Relationship Id="rId5" Type="http://schemas.openxmlformats.org/officeDocument/2006/relationships/tags" Target="../tags/tag170.xml"/><Relationship Id="rId15" Type="http://schemas.openxmlformats.org/officeDocument/2006/relationships/notesSlide" Target="../notesSlides/notesSlide36.xml"/><Relationship Id="rId23" Type="http://schemas.openxmlformats.org/officeDocument/2006/relationships/image" Target="../media/image82.png"/><Relationship Id="rId10" Type="http://schemas.openxmlformats.org/officeDocument/2006/relationships/tags" Target="../tags/tag175.xml"/><Relationship Id="rId19" Type="http://schemas.openxmlformats.org/officeDocument/2006/relationships/image" Target="../media/image77.png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notesSlide" Target="../notesSlides/notesSlide37.xml"/><Relationship Id="rId18" Type="http://schemas.openxmlformats.org/officeDocument/2006/relationships/image" Target="../media/image78.png"/><Relationship Id="rId3" Type="http://schemas.openxmlformats.org/officeDocument/2006/relationships/tags" Target="../tags/tag181.xml"/><Relationship Id="rId21" Type="http://schemas.openxmlformats.org/officeDocument/2006/relationships/image" Target="../media/image87.png"/><Relationship Id="rId7" Type="http://schemas.openxmlformats.org/officeDocument/2006/relationships/tags" Target="../tags/tag185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7.png"/><Relationship Id="rId2" Type="http://schemas.openxmlformats.org/officeDocument/2006/relationships/tags" Target="../tags/tag180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5" Type="http://schemas.openxmlformats.org/officeDocument/2006/relationships/tags" Target="../tags/tag183.xml"/><Relationship Id="rId15" Type="http://schemas.openxmlformats.org/officeDocument/2006/relationships/image" Target="../media/image13.png"/><Relationship Id="rId23" Type="http://schemas.openxmlformats.org/officeDocument/2006/relationships/image" Target="../media/image84.png"/><Relationship Id="rId10" Type="http://schemas.openxmlformats.org/officeDocument/2006/relationships/tags" Target="../tags/tag188.xml"/><Relationship Id="rId19" Type="http://schemas.openxmlformats.org/officeDocument/2006/relationships/image" Target="../media/image79.png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image" Target="../media/image86.png"/><Relationship Id="rId22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7" Type="http://schemas.openxmlformats.org/officeDocument/2006/relationships/image" Target="../media/image94.png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image" Target="../media/image97.png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tags" Target="../tags/tag198.xml"/><Relationship Id="rId16" Type="http://schemas.openxmlformats.org/officeDocument/2006/relationships/image" Target="../media/image100.png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image" Target="../media/image95.png"/><Relationship Id="rId5" Type="http://schemas.openxmlformats.org/officeDocument/2006/relationships/tags" Target="../tags/tag201.xml"/><Relationship Id="rId15" Type="http://schemas.openxmlformats.org/officeDocument/2006/relationships/image" Target="../media/image99.png"/><Relationship Id="rId10" Type="http://schemas.openxmlformats.org/officeDocument/2006/relationships/image" Target="../media/image53.png"/><Relationship Id="rId4" Type="http://schemas.openxmlformats.org/officeDocument/2006/relationships/tags" Target="../tags/tag20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image" Target="../media/image104.png"/><Relationship Id="rId18" Type="http://schemas.openxmlformats.org/officeDocument/2006/relationships/image" Target="../media/image108.png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image" Target="../media/image103.png"/><Relationship Id="rId17" Type="http://schemas.openxmlformats.org/officeDocument/2006/relationships/image" Target="../media/image107.png"/><Relationship Id="rId2" Type="http://schemas.openxmlformats.org/officeDocument/2006/relationships/tags" Target="../tags/tag206.xml"/><Relationship Id="rId16" Type="http://schemas.openxmlformats.org/officeDocument/2006/relationships/image" Target="../media/image106.png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image" Target="../media/image102.png"/><Relationship Id="rId5" Type="http://schemas.openxmlformats.org/officeDocument/2006/relationships/tags" Target="../tags/tag209.xml"/><Relationship Id="rId15" Type="http://schemas.openxmlformats.org/officeDocument/2006/relationships/image" Target="../media/image105.png"/><Relationship Id="rId10" Type="http://schemas.openxmlformats.org/officeDocument/2006/relationships/notesSlide" Target="../notesSlides/notesSlide40.xml"/><Relationship Id="rId4" Type="http://schemas.openxmlformats.org/officeDocument/2006/relationships/tags" Target="../tags/tag20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13" Type="http://schemas.openxmlformats.org/officeDocument/2006/relationships/image" Target="../media/image113.png"/><Relationship Id="rId3" Type="http://schemas.openxmlformats.org/officeDocument/2006/relationships/tags" Target="../tags/tag2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2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image" Target="../media/image111.png"/><Relationship Id="rId5" Type="http://schemas.openxmlformats.org/officeDocument/2006/relationships/tags" Target="../tags/tag217.xml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tags" Target="../tags/tag216.xml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9.xml"/><Relationship Id="rId4" Type="http://schemas.openxmlformats.org/officeDocument/2006/relationships/image" Target="../media/image1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0.xml"/><Relationship Id="rId4" Type="http://schemas.openxmlformats.org/officeDocument/2006/relationships/image" Target="../media/image1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" Type="http://schemas.openxmlformats.org/officeDocument/2006/relationships/tags" Target="../tags/tag223.xml"/><Relationship Id="rId21" Type="http://schemas.openxmlformats.org/officeDocument/2006/relationships/image" Target="../media/image123.png"/><Relationship Id="rId7" Type="http://schemas.openxmlformats.org/officeDocument/2006/relationships/tags" Target="../tags/tag227.xml"/><Relationship Id="rId12" Type="http://schemas.openxmlformats.org/officeDocument/2006/relationships/tags" Target="../tags/tag232.xml"/><Relationship Id="rId17" Type="http://schemas.openxmlformats.org/officeDocument/2006/relationships/image" Target="../media/image53.png"/><Relationship Id="rId25" Type="http://schemas.openxmlformats.org/officeDocument/2006/relationships/image" Target="../media/image127.png"/><Relationship Id="rId2" Type="http://schemas.openxmlformats.org/officeDocument/2006/relationships/tags" Target="../tags/tag222.xml"/><Relationship Id="rId16" Type="http://schemas.openxmlformats.org/officeDocument/2006/relationships/image" Target="../media/image119.png"/><Relationship Id="rId20" Type="http://schemas.openxmlformats.org/officeDocument/2006/relationships/image" Target="../media/image122.png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1" Type="http://schemas.openxmlformats.org/officeDocument/2006/relationships/tags" Target="../tags/tag231.xml"/><Relationship Id="rId24" Type="http://schemas.openxmlformats.org/officeDocument/2006/relationships/image" Target="../media/image126.png"/><Relationship Id="rId5" Type="http://schemas.openxmlformats.org/officeDocument/2006/relationships/tags" Target="../tags/tag225.xml"/><Relationship Id="rId15" Type="http://schemas.openxmlformats.org/officeDocument/2006/relationships/image" Target="../media/image118.png"/><Relationship Id="rId23" Type="http://schemas.openxmlformats.org/officeDocument/2006/relationships/image" Target="../media/image125.png"/><Relationship Id="rId10" Type="http://schemas.openxmlformats.org/officeDocument/2006/relationships/tags" Target="../tags/tag230.xml"/><Relationship Id="rId19" Type="http://schemas.openxmlformats.org/officeDocument/2006/relationships/image" Target="../media/image121.png"/><Relationship Id="rId4" Type="http://schemas.openxmlformats.org/officeDocument/2006/relationships/tags" Target="../tags/tag224.xml"/><Relationship Id="rId9" Type="http://schemas.openxmlformats.org/officeDocument/2006/relationships/tags" Target="../tags/tag229.xml"/><Relationship Id="rId14" Type="http://schemas.openxmlformats.org/officeDocument/2006/relationships/notesSlide" Target="../notesSlides/notesSlide44.xml"/><Relationship Id="rId22" Type="http://schemas.openxmlformats.org/officeDocument/2006/relationships/image" Target="../media/image12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" Type="http://schemas.openxmlformats.org/officeDocument/2006/relationships/tags" Target="../tags/tag235.xml"/><Relationship Id="rId21" Type="http://schemas.openxmlformats.org/officeDocument/2006/relationships/image" Target="../media/image123.png"/><Relationship Id="rId7" Type="http://schemas.openxmlformats.org/officeDocument/2006/relationships/tags" Target="../tags/tag239.xml"/><Relationship Id="rId12" Type="http://schemas.openxmlformats.org/officeDocument/2006/relationships/tags" Target="../tags/tag244.xml"/><Relationship Id="rId17" Type="http://schemas.openxmlformats.org/officeDocument/2006/relationships/image" Target="../media/image53.png"/><Relationship Id="rId25" Type="http://schemas.openxmlformats.org/officeDocument/2006/relationships/image" Target="../media/image127.png"/><Relationship Id="rId2" Type="http://schemas.openxmlformats.org/officeDocument/2006/relationships/tags" Target="../tags/tag234.xml"/><Relationship Id="rId16" Type="http://schemas.openxmlformats.org/officeDocument/2006/relationships/image" Target="../media/image119.png"/><Relationship Id="rId20" Type="http://schemas.openxmlformats.org/officeDocument/2006/relationships/image" Target="../media/image122.png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24" Type="http://schemas.openxmlformats.org/officeDocument/2006/relationships/image" Target="../media/image126.png"/><Relationship Id="rId5" Type="http://schemas.openxmlformats.org/officeDocument/2006/relationships/tags" Target="../tags/tag237.xml"/><Relationship Id="rId15" Type="http://schemas.openxmlformats.org/officeDocument/2006/relationships/image" Target="../media/image118.png"/><Relationship Id="rId23" Type="http://schemas.openxmlformats.org/officeDocument/2006/relationships/image" Target="../media/image125.png"/><Relationship Id="rId10" Type="http://schemas.openxmlformats.org/officeDocument/2006/relationships/tags" Target="../tags/tag242.xml"/><Relationship Id="rId19" Type="http://schemas.openxmlformats.org/officeDocument/2006/relationships/image" Target="../media/image121.png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notesSlide" Target="../notesSlides/notesSlide45.xml"/><Relationship Id="rId22" Type="http://schemas.openxmlformats.org/officeDocument/2006/relationships/image" Target="../media/image12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13" Type="http://schemas.openxmlformats.org/officeDocument/2006/relationships/image" Target="../media/image53.png"/><Relationship Id="rId18" Type="http://schemas.openxmlformats.org/officeDocument/2006/relationships/image" Target="../media/image128.png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12" Type="http://schemas.openxmlformats.org/officeDocument/2006/relationships/image" Target="../media/image119.png"/><Relationship Id="rId17" Type="http://schemas.openxmlformats.org/officeDocument/2006/relationships/image" Target="../media/image127.png"/><Relationship Id="rId2" Type="http://schemas.openxmlformats.org/officeDocument/2006/relationships/tags" Target="../tags/tag246.xml"/><Relationship Id="rId16" Type="http://schemas.openxmlformats.org/officeDocument/2006/relationships/image" Target="../media/image122.png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image" Target="../media/image118.png"/><Relationship Id="rId5" Type="http://schemas.openxmlformats.org/officeDocument/2006/relationships/tags" Target="../tags/tag249.xml"/><Relationship Id="rId15" Type="http://schemas.openxmlformats.org/officeDocument/2006/relationships/image" Target="../media/image121.png"/><Relationship Id="rId10" Type="http://schemas.openxmlformats.org/officeDocument/2006/relationships/notesSlide" Target="../notesSlides/notesSlide46.xml"/><Relationship Id="rId4" Type="http://schemas.openxmlformats.org/officeDocument/2006/relationships/tags" Target="../tags/tag24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tags" Target="../tags/tag255.xml"/><Relationship Id="rId7" Type="http://schemas.openxmlformats.org/officeDocument/2006/relationships/image" Target="../media/image118.png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0.png"/><Relationship Id="rId4" Type="http://schemas.openxmlformats.org/officeDocument/2006/relationships/tags" Target="../tags/tag256.xml"/><Relationship Id="rId9" Type="http://schemas.openxmlformats.org/officeDocument/2006/relationships/image" Target="../media/image12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tags" Target="../tags/tag259.xml"/><Relationship Id="rId7" Type="http://schemas.openxmlformats.org/officeDocument/2006/relationships/image" Target="../media/image130.png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image" Target="../media/image13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0.xml"/><Relationship Id="rId9" Type="http://schemas.openxmlformats.org/officeDocument/2006/relationships/image" Target="../media/image13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tags" Target="../tags/tag263.xml"/><Relationship Id="rId7" Type="http://schemas.openxmlformats.org/officeDocument/2006/relationships/image" Target="../media/image135.png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image" Target="../media/image13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4.xml"/><Relationship Id="rId9" Type="http://schemas.openxmlformats.org/officeDocument/2006/relationships/image" Target="../media/image13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tags" Target="../tags/tag267.xml"/><Relationship Id="rId7" Type="http://schemas.openxmlformats.org/officeDocument/2006/relationships/image" Target="../media/image139.png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image" Target="../media/image13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8.xml"/><Relationship Id="rId9" Type="http://schemas.openxmlformats.org/officeDocument/2006/relationships/image" Target="../media/image1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7" Type="http://schemas.openxmlformats.org/officeDocument/2006/relationships/image" Target="../media/image141.png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image" Target="../media/image55.png"/><Relationship Id="rId5" Type="http://schemas.openxmlformats.org/officeDocument/2006/relationships/image" Target="../media/image137.png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image" Target="../media/image143.png"/><Relationship Id="rId18" Type="http://schemas.openxmlformats.org/officeDocument/2006/relationships/image" Target="../media/image57.png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12" Type="http://schemas.openxmlformats.org/officeDocument/2006/relationships/image" Target="../media/image56.png"/><Relationship Id="rId17" Type="http://schemas.openxmlformats.org/officeDocument/2006/relationships/image" Target="../media/image147.png"/><Relationship Id="rId2" Type="http://schemas.openxmlformats.org/officeDocument/2006/relationships/tags" Target="../tags/tag273.xml"/><Relationship Id="rId16" Type="http://schemas.openxmlformats.org/officeDocument/2006/relationships/image" Target="../media/image146.png"/><Relationship Id="rId20" Type="http://schemas.openxmlformats.org/officeDocument/2006/relationships/image" Target="../media/image149.png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notesSlide" Target="../notesSlides/notesSlide50.xml"/><Relationship Id="rId5" Type="http://schemas.openxmlformats.org/officeDocument/2006/relationships/tags" Target="../tags/tag276.xml"/><Relationship Id="rId15" Type="http://schemas.openxmlformats.org/officeDocument/2006/relationships/image" Target="../media/image14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48.png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4" Type="http://schemas.openxmlformats.org/officeDocument/2006/relationships/image" Target="../media/image14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tags" Target="../tags/tag283.xml"/><Relationship Id="rId7" Type="http://schemas.openxmlformats.org/officeDocument/2006/relationships/image" Target="../media/image150.png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3.png"/><Relationship Id="rId4" Type="http://schemas.openxmlformats.org/officeDocument/2006/relationships/tags" Target="../tags/tag284.xml"/><Relationship Id="rId9" Type="http://schemas.openxmlformats.org/officeDocument/2006/relationships/image" Target="../media/image152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tags" Target="../tags/tag287.xml"/><Relationship Id="rId7" Type="http://schemas.openxmlformats.org/officeDocument/2006/relationships/image" Target="../media/image155.png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image" Target="../media/image154.png"/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tags" Target="../tags/tag290.xml"/><Relationship Id="rId7" Type="http://schemas.openxmlformats.org/officeDocument/2006/relationships/image" Target="../media/image154.png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7.png"/><Relationship Id="rId4" Type="http://schemas.openxmlformats.org/officeDocument/2006/relationships/tags" Target="../tags/tag291.xml"/><Relationship Id="rId9" Type="http://schemas.openxmlformats.org/officeDocument/2006/relationships/image" Target="../media/image15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tags" Target="../tags/tag294.xml"/><Relationship Id="rId7" Type="http://schemas.openxmlformats.org/officeDocument/2006/relationships/image" Target="../media/image158.png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1.png"/><Relationship Id="rId4" Type="http://schemas.openxmlformats.org/officeDocument/2006/relationships/tags" Target="../tags/tag295.xml"/><Relationship Id="rId9" Type="http://schemas.openxmlformats.org/officeDocument/2006/relationships/image" Target="../media/image16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notesSlide" Target="../notesSlides/notesSlide56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tags" Target="../tags/tag300.xml"/><Relationship Id="rId7" Type="http://schemas.openxmlformats.org/officeDocument/2006/relationships/image" Target="../media/image164.png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6.png"/><Relationship Id="rId4" Type="http://schemas.openxmlformats.org/officeDocument/2006/relationships/tags" Target="../tags/tag301.xml"/><Relationship Id="rId9" Type="http://schemas.openxmlformats.org/officeDocument/2006/relationships/image" Target="../media/image16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notesSlide" Target="../notesSlides/notesSlide5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tags" Target="../tags/tag306.xml"/><Relationship Id="rId7" Type="http://schemas.openxmlformats.org/officeDocument/2006/relationships/image" Target="../media/image164.png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6.png"/><Relationship Id="rId4" Type="http://schemas.openxmlformats.org/officeDocument/2006/relationships/tags" Target="../tags/tag307.xml"/><Relationship Id="rId9" Type="http://schemas.openxmlformats.org/officeDocument/2006/relationships/image" Target="../media/image16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tags" Target="../tags/tag310.xml"/><Relationship Id="rId7" Type="http://schemas.openxmlformats.org/officeDocument/2006/relationships/notesSlide" Target="../notesSlides/notesSlide60.xml"/><Relationship Id="rId12" Type="http://schemas.openxmlformats.org/officeDocument/2006/relationships/image" Target="../media/image173.png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2.png"/><Relationship Id="rId5" Type="http://schemas.openxmlformats.org/officeDocument/2006/relationships/tags" Target="../tags/tag312.xml"/><Relationship Id="rId10" Type="http://schemas.openxmlformats.org/officeDocument/2006/relationships/image" Target="../media/image171.png"/><Relationship Id="rId4" Type="http://schemas.openxmlformats.org/officeDocument/2006/relationships/tags" Target="../tags/tag311.xml"/><Relationship Id="rId9" Type="http://schemas.openxmlformats.org/officeDocument/2006/relationships/image" Target="../media/image17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tags" Target="../tags/tag315.xml"/><Relationship Id="rId7" Type="http://schemas.openxmlformats.org/officeDocument/2006/relationships/image" Target="../media/image164.png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6.png"/><Relationship Id="rId4" Type="http://schemas.openxmlformats.org/officeDocument/2006/relationships/tags" Target="../tags/tag316.xml"/><Relationship Id="rId9" Type="http://schemas.openxmlformats.org/officeDocument/2006/relationships/image" Target="../media/image16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tags" Target="../tags/tag319.xml"/><Relationship Id="rId7" Type="http://schemas.openxmlformats.org/officeDocument/2006/relationships/image" Target="../media/image174.png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notesSlide" Target="../notesSlides/notesSlide6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5.png"/><Relationship Id="rId4" Type="http://schemas.openxmlformats.org/officeDocument/2006/relationships/tags" Target="../tags/tag320.xml"/><Relationship Id="rId9" Type="http://schemas.openxmlformats.org/officeDocument/2006/relationships/image" Target="../media/image156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3.xml"/><Relationship Id="rId3" Type="http://schemas.openxmlformats.org/officeDocument/2006/relationships/tags" Target="../tags/tag32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1.png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6" Type="http://schemas.openxmlformats.org/officeDocument/2006/relationships/tags" Target="../tags/tag326.xml"/><Relationship Id="rId11" Type="http://schemas.openxmlformats.org/officeDocument/2006/relationships/image" Target="../media/image177.png"/><Relationship Id="rId5" Type="http://schemas.openxmlformats.org/officeDocument/2006/relationships/tags" Target="../tags/tag325.xml"/><Relationship Id="rId10" Type="http://schemas.openxmlformats.org/officeDocument/2006/relationships/image" Target="../media/image176.png"/><Relationship Id="rId4" Type="http://schemas.openxmlformats.org/officeDocument/2006/relationships/tags" Target="../tags/tag324.xml"/><Relationship Id="rId9" Type="http://schemas.openxmlformats.org/officeDocument/2006/relationships/image" Target="../media/image15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tags" Target="../tags/tag329.xml"/><Relationship Id="rId7" Type="http://schemas.openxmlformats.org/officeDocument/2006/relationships/image" Target="../media/image178.png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image" Target="../media/image149.png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tags" Target="../tags/tag332.xml"/><Relationship Id="rId7" Type="http://schemas.openxmlformats.org/officeDocument/2006/relationships/image" Target="../media/image178.png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6" Type="http://schemas.openxmlformats.org/officeDocument/2006/relationships/image" Target="../media/image149.png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tags" Target="../tags/tag335.xml"/><Relationship Id="rId7" Type="http://schemas.openxmlformats.org/officeDocument/2006/relationships/image" Target="../media/image164.png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6.png"/><Relationship Id="rId4" Type="http://schemas.openxmlformats.org/officeDocument/2006/relationships/tags" Target="../tags/tag336.xml"/><Relationship Id="rId9" Type="http://schemas.openxmlformats.org/officeDocument/2006/relationships/image" Target="../media/image16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339.xml"/><Relationship Id="rId7" Type="http://schemas.openxmlformats.org/officeDocument/2006/relationships/image" Target="../media/image183.png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olydis.github.io/GradVer/impl/HTML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55320" y="4822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6760" y="1539240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with Implicit Dynamic Frames</a:t>
            </a:r>
          </a:p>
          <a:p>
            <a:pPr algn="l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" y="2884507"/>
            <a:ext cx="326826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Master Thesis of</a:t>
            </a:r>
          </a:p>
          <a:p>
            <a:endParaRPr lang="en-US" sz="105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/>
              <a:t>Johannes Bader</a:t>
            </a:r>
          </a:p>
          <a:p>
            <a:r>
              <a:rPr lang="en-US" dirty="0"/>
              <a:t>Karlsruhe Institute of Technology</a:t>
            </a:r>
          </a:p>
          <a:p>
            <a:r>
              <a:rPr lang="en-US" dirty="0"/>
              <a:t>Karlsruhe, Germany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" y="5024337"/>
            <a:ext cx="272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Jonathan Aldrich</a:t>
            </a:r>
          </a:p>
          <a:p>
            <a:r>
              <a:rPr lang="en-US" dirty="0"/>
              <a:t>Carnegie Mellon University</a:t>
            </a:r>
          </a:p>
          <a:p>
            <a:r>
              <a:rPr lang="en-US" dirty="0"/>
              <a:t>Pittsburgh, USA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5027" y="5024337"/>
            <a:ext cx="18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É</a:t>
            </a:r>
            <a:r>
              <a:rPr lang="en-US" b="1" dirty="0" err="1"/>
              <a:t>ric</a:t>
            </a:r>
            <a:r>
              <a:rPr lang="en-US" b="1" dirty="0"/>
              <a:t> </a:t>
            </a:r>
            <a:r>
              <a:rPr lang="en-US" b="1" dirty="0" err="1"/>
              <a:t>Tanter</a:t>
            </a:r>
            <a:endParaRPr lang="en-US" b="1" dirty="0"/>
          </a:p>
          <a:p>
            <a:r>
              <a:rPr lang="en-US" dirty="0"/>
              <a:t>University of Chile</a:t>
            </a:r>
          </a:p>
          <a:p>
            <a:r>
              <a:rPr lang="en-US" dirty="0"/>
              <a:t>Santiago, Chile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5" y="1665366"/>
            <a:ext cx="3200398" cy="3034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57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“Static Checking Where Possible, 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40091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4484" y="2771332"/>
            <a:ext cx="8257309" cy="345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draw on recent advances in gradual typing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sz="2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"Abstracting gradual typing."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/>
            <a:r>
              <a:rPr lang="en-US" sz="2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ACM SIGPLAN Notices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51.1 (2016): 429-442.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adapt methodology to verification setting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71483" y="2771333"/>
            <a:ext cx="2623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Gradual Typing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628650" y="1747194"/>
            <a:ext cx="8253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 gradual (type) system in terms of a pre-existing static one = “</a:t>
            </a:r>
            <a:r>
              <a:rPr lang="en-US" b="1" dirty="0"/>
              <a:t>gradualization</a:t>
            </a:r>
            <a:r>
              <a:rPr lang="en-US" dirty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parts of a semantics affected by gradualization are expressible as </a:t>
            </a:r>
          </a:p>
          <a:p>
            <a:r>
              <a:rPr lang="en-US" dirty="0"/>
              <a:t>     </a:t>
            </a:r>
            <a:r>
              <a:rPr lang="en-US" b="1" dirty="0"/>
              <a:t>predicates/functions operating on types</a:t>
            </a:r>
            <a:endParaRPr lang="de-DE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28650" y="3308214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7" name="Arrow: Up 126"/>
          <p:cNvSpPr/>
          <p:nvPr/>
        </p:nvSpPr>
        <p:spPr>
          <a:xfrm>
            <a:off x="881743" y="3769906"/>
            <a:ext cx="1110344" cy="90225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8" name="Rectangle 127"/>
          <p:cNvSpPr/>
          <p:nvPr/>
        </p:nvSpPr>
        <p:spPr>
          <a:xfrm>
            <a:off x="2012263" y="3980591"/>
            <a:ext cx="15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pic>
        <p:nvPicPr>
          <p:cNvPr id="134" name="Picture 1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7" grpId="0" animBg="1"/>
      <p:bldP spid="1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270796" cy="2083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795880" y="5076960"/>
            <a:ext cx="305156" cy="22108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65876" y="5161682"/>
            <a:ext cx="198635" cy="35463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" name="Picture 1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  <p:sp>
        <p:nvSpPr>
          <p:cNvPr id="124" name="Arrow: Up 123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7" name="Picture 1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120" name="Arc 1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sp>
        <p:nvSpPr>
          <p:cNvPr id="24" name="Arc 23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95880" y="5076960"/>
            <a:ext cx="349702" cy="2825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sp>
        <p:nvSpPr>
          <p:cNvPr id="30" name="Arrow: Up 29"/>
          <p:cNvSpPr/>
          <p:nvPr/>
        </p:nvSpPr>
        <p:spPr>
          <a:xfrm>
            <a:off x="4422899" y="3264102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gradual</a:t>
            </a:r>
          </a:p>
          <a:p>
            <a:pPr algn="ctr"/>
            <a:r>
              <a:rPr lang="en-US" dirty="0"/>
              <a:t>lifting</a:t>
            </a:r>
            <a:endParaRPr lang="de-DE" dirty="0"/>
          </a:p>
        </p:txBody>
      </p:sp>
      <p:pic>
        <p:nvPicPr>
          <p:cNvPr id="41" name="Picture 4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7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15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6916734" y="3055017"/>
            <a:ext cx="0" cy="1848744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627383" y="3640422"/>
            <a:ext cx="215891" cy="17229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10426" y="5020106"/>
            <a:ext cx="515387" cy="360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00417" y="2669552"/>
            <a:ext cx="189741" cy="167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06741" y="2586033"/>
            <a:ext cx="1233408" cy="2369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87597" y="5009428"/>
            <a:ext cx="1580167" cy="1577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17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060783" y="4988370"/>
            <a:ext cx="916603" cy="221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36993" y="2632977"/>
            <a:ext cx="161260" cy="236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916469" y="2586033"/>
            <a:ext cx="161272" cy="23849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803027" y="4990061"/>
            <a:ext cx="1458300" cy="23699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88057" y="3312082"/>
            <a:ext cx="1648718" cy="63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5" y="1702096"/>
            <a:ext cx="1676687" cy="3233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6" y="5711888"/>
            <a:ext cx="1673727" cy="2595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3620153" y="6002519"/>
            <a:ext cx="4486866" cy="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this relate to Verification?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18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649863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026" y="4411529"/>
            <a:ext cx="566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</a:t>
            </a:r>
            <a:r>
              <a:rPr lang="en-US" dirty="0"/>
              <a:t> restrict, which </a:t>
            </a:r>
            <a:r>
              <a:rPr lang="en-US" b="1" dirty="0"/>
              <a:t>values</a:t>
            </a:r>
            <a:r>
              <a:rPr lang="en-US" dirty="0"/>
              <a:t> are valid for a certain variable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64026" y="4979789"/>
            <a:ext cx="81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Formulas</a:t>
            </a:r>
            <a:r>
              <a:rPr lang="en-US" dirty="0"/>
              <a:t> restrict, which </a:t>
            </a:r>
            <a:r>
              <a:rPr lang="en-US" b="1" dirty="0"/>
              <a:t>program states </a:t>
            </a:r>
            <a:r>
              <a:rPr lang="en-US" dirty="0"/>
              <a:t>are valid for a certain point during execution </a:t>
            </a:r>
            <a:endParaRPr lang="de-DE" dirty="0"/>
          </a:p>
        </p:txBody>
      </p:sp>
      <p:sp>
        <p:nvSpPr>
          <p:cNvPr id="11" name="Arc 10"/>
          <p:cNvSpPr/>
          <p:nvPr/>
        </p:nvSpPr>
        <p:spPr>
          <a:xfrm>
            <a:off x="-457199" y="1951812"/>
            <a:ext cx="4278086" cy="1694751"/>
          </a:xfrm>
          <a:prstGeom prst="arc">
            <a:avLst>
              <a:gd name="adj1" fmla="val 21406356"/>
              <a:gd name="adj2" fmla="val 583893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c 11"/>
          <p:cNvSpPr/>
          <p:nvPr/>
        </p:nvSpPr>
        <p:spPr>
          <a:xfrm>
            <a:off x="-1387929" y="1339962"/>
            <a:ext cx="4073979" cy="1672443"/>
          </a:xfrm>
          <a:prstGeom prst="arc">
            <a:avLst>
              <a:gd name="adj1" fmla="val 236102"/>
              <a:gd name="adj2" fmla="val 2282065"/>
            </a:avLst>
          </a:prstGeom>
          <a:ln w="9525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5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0153" y="5093257"/>
            <a:ext cx="320337" cy="26624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45552" y="2596399"/>
            <a:ext cx="276024" cy="3142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6741" y="2586032"/>
            <a:ext cx="296181" cy="32207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86904" y="5005290"/>
            <a:ext cx="1332499" cy="36913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04809" cy="2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6683"/>
            <a:ext cx="7772400" cy="10569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529669"/>
            <a:ext cx="7620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31520" y="2412534"/>
            <a:ext cx="7528560" cy="57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(with Implicit Dynamic Frames)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20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21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2" y="3312082"/>
            <a:ext cx="1422527" cy="3426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6"/>
            <a:ext cx="965245" cy="324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Gradual Typing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22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8650" y="1201651"/>
            <a:ext cx="450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Ronald Garcia, Alison M. Clark, and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Éric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88053" y="3312083"/>
            <a:ext cx="2079681" cy="343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38826" y="1036388"/>
            <a:ext cx="2755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Verification</a:t>
            </a:r>
            <a:endParaRPr lang="de-DE" sz="4400" dirty="0"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238826" y="907825"/>
            <a:ext cx="16044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165876" y="2076655"/>
            <a:ext cx="3642288" cy="326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165875" y="1702096"/>
            <a:ext cx="2397236" cy="3243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165877" y="5711889"/>
            <a:ext cx="2393003" cy="260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160036" y="6023324"/>
            <a:ext cx="2735459" cy="2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23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615950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24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2043365"/>
            <a:ext cx="5022458" cy="607407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oup 26"/>
          <p:cNvGrpSpPr/>
          <p:nvPr/>
        </p:nvGrpSpPr>
        <p:grpSpPr>
          <a:xfrm>
            <a:off x="3438679" y="3479261"/>
            <a:ext cx="5587999" cy="1409457"/>
            <a:chOff x="3438679" y="3479261"/>
            <a:chExt cx="5587999" cy="1409457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615691" y="3479261"/>
              <a:ext cx="2829409" cy="27824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615691" y="3893127"/>
              <a:ext cx="5233976" cy="28270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438679" y="3812970"/>
              <a:ext cx="5587999" cy="1075748"/>
            </a:xfrm>
            <a:prstGeom prst="rect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457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25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15691" y="1738561"/>
            <a:ext cx="5022123" cy="970407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1436915"/>
            <a:ext cx="2927351" cy="24562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oup 26"/>
          <p:cNvGrpSpPr/>
          <p:nvPr/>
        </p:nvGrpSpPr>
        <p:grpSpPr>
          <a:xfrm>
            <a:off x="3438679" y="3479261"/>
            <a:ext cx="5587999" cy="1409457"/>
            <a:chOff x="3438679" y="3479261"/>
            <a:chExt cx="5587999" cy="1409457"/>
          </a:xfrm>
        </p:grpSpPr>
        <p:pic>
          <p:nvPicPr>
            <p:cNvPr id="18" name="Picture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615691" y="3479261"/>
              <a:ext cx="2829409" cy="27824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615691" y="3893127"/>
              <a:ext cx="5233976" cy="28270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438679" y="3812970"/>
              <a:ext cx="5587999" cy="1075748"/>
            </a:xfrm>
            <a:prstGeom prst="rect">
              <a:avLst/>
            </a:prstGeom>
            <a:solidFill>
              <a:srgbClr val="FFFFFF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259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70527" y="3061609"/>
            <a:ext cx="3675675" cy="415304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06308" y="1970588"/>
            <a:ext cx="2604112" cy="412205"/>
          </a:xfrm>
          <a:prstGeom prst="rect">
            <a:avLst/>
          </a:prstGeom>
        </p:spPr>
      </p:pic>
      <p:sp>
        <p:nvSpPr>
          <p:cNvPr id="33" name="Flowchart: Connector 32"/>
          <p:cNvSpPr/>
          <p:nvPr/>
        </p:nvSpPr>
        <p:spPr>
          <a:xfrm>
            <a:off x="5660305" y="427037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owchart: Connector 33"/>
          <p:cNvSpPr/>
          <p:nvPr/>
        </p:nvSpPr>
        <p:spPr>
          <a:xfrm>
            <a:off x="5660305" y="4682261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owchart: Connector 34"/>
          <p:cNvSpPr/>
          <p:nvPr/>
        </p:nvSpPr>
        <p:spPr>
          <a:xfrm>
            <a:off x="5660305" y="5094146"/>
            <a:ext cx="113392" cy="11339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337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96899" y="2174616"/>
            <a:ext cx="5236301" cy="1148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96899" y="4060328"/>
            <a:ext cx="5237231" cy="12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75339" y="2226574"/>
            <a:ext cx="3218725" cy="7087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15120" y="4016474"/>
            <a:ext cx="4329325" cy="3611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38355" y="5369966"/>
            <a:ext cx="3611445" cy="243433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3699" y="5278584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/>
          <p:cNvSpPr txBox="1"/>
          <p:nvPr/>
        </p:nvSpPr>
        <p:spPr>
          <a:xfrm>
            <a:off x="3800819" y="3624941"/>
            <a:ext cx="318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Natural definition of implication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336748" y="4875112"/>
            <a:ext cx="3613052" cy="2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29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03788" y="4959139"/>
            <a:ext cx="4917754" cy="93442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83003" y="2901184"/>
            <a:ext cx="3675675" cy="415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72000" y="3860576"/>
            <a:ext cx="3569226" cy="628051"/>
          </a:xfrm>
          <a:prstGeom prst="rect">
            <a:avLst/>
          </a:prstGeom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3699" y="4447311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6309" y="1859016"/>
            <a:ext cx="2604112" cy="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7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Program verification (against some specification)</a:t>
            </a:r>
          </a:p>
          <a:p>
            <a:pPr>
              <a:lnSpc>
                <a:spcPct val="150000"/>
              </a:lnSpc>
            </a:pPr>
            <a:r>
              <a:rPr lang="en-US" dirty="0"/>
              <a:t>Two flavors: dynamic &amp; static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30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69642" y="2251382"/>
            <a:ext cx="4745708" cy="656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73183" y="3569037"/>
            <a:ext cx="4338626" cy="65892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3699" y="4849097"/>
            <a:ext cx="2927351" cy="42948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633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Starting Point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31</a:t>
            </a:fld>
            <a:endParaRPr lang="de-DE" dirty="0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31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30192" y="4991187"/>
            <a:ext cx="2770858" cy="6549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68417" y="2528140"/>
            <a:ext cx="4093265" cy="120210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3699" y="5756274"/>
            <a:ext cx="2927351" cy="60007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/>
          <p:cNvSpPr txBox="1"/>
          <p:nvPr/>
        </p:nvSpPr>
        <p:spPr>
          <a:xfrm>
            <a:off x="3947776" y="2036992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Validity of Hoare triples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Overview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32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32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328445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33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 hidden="1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 hidden="1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			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42933" y="4415389"/>
            <a:ext cx="2556952" cy="26209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85108" y="4802022"/>
            <a:ext cx="1542515" cy="26411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157580" y="4425887"/>
            <a:ext cx="1422527" cy="342616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4376057" y="4802022"/>
            <a:ext cx="4030887" cy="1554329"/>
            <a:chOff x="4376057" y="4802022"/>
            <a:chExt cx="4030887" cy="1554329"/>
          </a:xfrm>
        </p:grpSpPr>
        <p:sp>
          <p:nvSpPr>
            <p:cNvPr id="28" name="Rectangle 27"/>
            <p:cNvSpPr/>
            <p:nvPr/>
          </p:nvSpPr>
          <p:spPr>
            <a:xfrm>
              <a:off x="4376057" y="4802022"/>
              <a:ext cx="4016829" cy="1554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8" name="Picture 5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5158609" y="4950272"/>
              <a:ext cx="3248335" cy="11818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4922758" y="5044832"/>
            <a:ext cx="3241528" cy="1097797"/>
            <a:chOff x="4922758" y="5044832"/>
            <a:chExt cx="3241528" cy="1097797"/>
          </a:xfrm>
        </p:grpSpPr>
        <p:pic>
          <p:nvPicPr>
            <p:cNvPr id="60" name="Picture 5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5156066" y="5166397"/>
              <a:ext cx="2795666" cy="827763"/>
            </a:xfrm>
            <a:prstGeom prst="rect">
              <a:avLst/>
            </a:prstGeom>
          </p:spPr>
        </p:pic>
        <p:sp>
          <p:nvSpPr>
            <p:cNvPr id="27" name="Double Bracket 26"/>
            <p:cNvSpPr/>
            <p:nvPr/>
          </p:nvSpPr>
          <p:spPr>
            <a:xfrm>
              <a:off x="4922758" y="5044832"/>
              <a:ext cx="3241528" cy="1097797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62" name="Picture 6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533019" y="5630765"/>
            <a:ext cx="2483810" cy="23466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537057" y="5929838"/>
            <a:ext cx="1444982" cy="203764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628650" y="5166303"/>
            <a:ext cx="3853237" cy="1283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1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34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3926570"/>
            <a:ext cx="8331200" cy="24297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3915312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415390"/>
            <a:ext cx="1595156" cy="29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09256" y="4478082"/>
            <a:ext cx="4811588" cy="282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98033" y="4407325"/>
            <a:ext cx="4825477" cy="35429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709256" y="4917531"/>
            <a:ext cx="4506490" cy="11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4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Gradualization – Approach 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35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20914" y="4057202"/>
            <a:ext cx="8331200" cy="22991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Rules					Implementation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7714" y="4045944"/>
            <a:ext cx="8737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2934" y="4546022"/>
            <a:ext cx="1844779" cy="1029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261360" y="4604153"/>
            <a:ext cx="4955323" cy="279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61360" y="5098229"/>
            <a:ext cx="4953305" cy="34772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255736" y="5664243"/>
            <a:ext cx="2639791" cy="2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71166" y="5060599"/>
            <a:ext cx="379988" cy="39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29223" y="2498425"/>
            <a:ext cx="373486" cy="458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5" y="2420597"/>
            <a:ext cx="392233" cy="46937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776967" y="4938562"/>
            <a:ext cx="1464919" cy="49263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3" y="5146341"/>
            <a:ext cx="233346" cy="4106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655285"/>
            <a:ext cx="274305" cy="461955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2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37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982809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71166" y="5060600"/>
            <a:ext cx="372634" cy="271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29224" y="2547412"/>
            <a:ext cx="374945" cy="3345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813446" y="2469584"/>
            <a:ext cx="393765" cy="34284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6967" y="4971220"/>
            <a:ext cx="1448533" cy="374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38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319036" y="5018632"/>
            <a:ext cx="1837714" cy="230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498642" y="2640118"/>
            <a:ext cx="1440000" cy="230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334989" y="2241050"/>
            <a:ext cx="2012122" cy="2440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631584" y="4639649"/>
            <a:ext cx="2012122" cy="2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39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520452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938642" y="4982809"/>
            <a:ext cx="317791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034105"/>
            <a:ext cx="0" cy="1904457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16560" y="3091363"/>
            <a:ext cx="592872" cy="1788093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302707" y="5018633"/>
            <a:ext cx="1886774" cy="2128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27754" y="3602273"/>
            <a:ext cx="202136" cy="2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024181" y="5146341"/>
            <a:ext cx="633739" cy="21464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044455" y="2641007"/>
            <a:ext cx="593190" cy="29960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4143" y="5543726"/>
            <a:ext cx="3966865" cy="5996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34142" y="1436915"/>
            <a:ext cx="4074847" cy="6004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803744" y="1584332"/>
            <a:ext cx="3958076" cy="449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563958" y="2640119"/>
            <a:ext cx="1316171" cy="23408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776968" y="2663882"/>
            <a:ext cx="838063" cy="2340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6914781" y="5006630"/>
            <a:ext cx="1235360" cy="2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75518"/>
          </a:xfrm>
        </p:spPr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64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41</a:t>
            </a:fld>
            <a:endParaRPr lang="de-DE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34736" y="4842398"/>
            <a:ext cx="3160747" cy="2276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81843" y="2621261"/>
            <a:ext cx="3180314" cy="314695"/>
          </a:xfrm>
          <a:prstGeom prst="rect">
            <a:avLst/>
          </a:prstGeom>
        </p:spPr>
      </p:pic>
      <p:sp>
        <p:nvSpPr>
          <p:cNvPr id="28" name="Arrow: Up 27"/>
          <p:cNvSpPr/>
          <p:nvPr/>
        </p:nvSpPr>
        <p:spPr>
          <a:xfrm>
            <a:off x="3668488" y="3139874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975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42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86050" y="4857310"/>
            <a:ext cx="4147962" cy="234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76365" y="2586651"/>
            <a:ext cx="4167331" cy="316903"/>
          </a:xfrm>
          <a:prstGeom prst="rect">
            <a:avLst/>
          </a:prstGeom>
        </p:spPr>
      </p:pic>
      <p:sp>
        <p:nvSpPr>
          <p:cNvPr id="28" name="Arrow: Up 27"/>
          <p:cNvSpPr/>
          <p:nvPr/>
        </p:nvSpPr>
        <p:spPr>
          <a:xfrm>
            <a:off x="3668488" y="3139874"/>
            <a:ext cx="1807024" cy="147856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509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43</a:t>
            </a:fld>
            <a:endParaRPr lang="de-DE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18688" y="4318137"/>
            <a:ext cx="2706624" cy="14069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94551" y="3074553"/>
            <a:ext cx="4554897" cy="8130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94549" y="1749968"/>
            <a:ext cx="4554900" cy="800828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1066800" y="2770910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Lifting in a Nutshell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44</a:t>
            </a:fld>
            <a:endParaRPr lang="de-DE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06018" y="2836127"/>
            <a:ext cx="3569226" cy="628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84431" y="4218762"/>
            <a:ext cx="7375138" cy="32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056219" y="4699627"/>
            <a:ext cx="5203350" cy="322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84432" y="5181496"/>
            <a:ext cx="6579897" cy="322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4431" y="5662360"/>
            <a:ext cx="5203350" cy="3222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84431" y="3792761"/>
            <a:ext cx="7372177" cy="2596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9649" y="1319763"/>
            <a:ext cx="390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all gradually lifted predicates satisfy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514542" y="1781415"/>
            <a:ext cx="6111953" cy="73291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1129144" y="2701637"/>
            <a:ext cx="688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757703" y="3014126"/>
            <a:ext cx="3840799" cy="2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45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849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628650" y="4023360"/>
            <a:ext cx="7886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46</a:t>
            </a:fld>
            <a:endParaRPr lang="de-DE"/>
          </a:p>
        </p:txBody>
      </p:sp>
      <p:sp>
        <p:nvSpPr>
          <p:cNvPr id="11" name="TextBox 10" hidden="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0" name="Arc 19"/>
          <p:cNvSpPr/>
          <p:nvPr/>
        </p:nvSpPr>
        <p:spPr>
          <a:xfrm>
            <a:off x="3612462" y="2685044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c 20"/>
          <p:cNvSpPr/>
          <p:nvPr/>
        </p:nvSpPr>
        <p:spPr>
          <a:xfrm>
            <a:off x="3612462" y="4726777"/>
            <a:ext cx="3504098" cy="848241"/>
          </a:xfrm>
          <a:prstGeom prst="arc">
            <a:avLst>
              <a:gd name="adj1" fmla="val 11518353"/>
              <a:gd name="adj2" fmla="val 20834222"/>
            </a:avLst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80321" y="3253561"/>
            <a:ext cx="0" cy="1381549"/>
          </a:xfrm>
          <a:prstGeom prst="straightConnector1">
            <a:avLst/>
          </a:prstGeom>
          <a:ln w="38100">
            <a:prstDash val="sysDot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650" y="2891308"/>
            <a:ext cx="1808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Gradual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650" y="4738507"/>
            <a:ext cx="1564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Static System</a:t>
            </a:r>
            <a:endParaRPr lang="de-D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52811" y="4804567"/>
            <a:ext cx="219196" cy="393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78210" y="2626441"/>
            <a:ext cx="230388" cy="4460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13446" y="2548614"/>
            <a:ext cx="793760" cy="47231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19085" y="3640422"/>
            <a:ext cx="202136" cy="247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802512" y="4652715"/>
            <a:ext cx="1368276" cy="559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122154" y="4890310"/>
            <a:ext cx="307411" cy="3313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198353" y="2783301"/>
            <a:ext cx="287028" cy="379193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 dirty="0"/>
              <a:t>Gradual Lifting</a:t>
            </a:r>
            <a:endParaRPr lang="de-DE" dirty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 rot="16200000">
            <a:off x="6687441" y="3696455"/>
            <a:ext cx="1100898" cy="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1/3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 of wildcard formula   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en-US" dirty="0"/>
          </a:p>
          <a:p>
            <a:r>
              <a:rPr lang="en-US" sz="2400" dirty="0"/>
              <a:t>placeholder for arbitrary (</a:t>
            </a:r>
            <a:r>
              <a:rPr lang="en-US" sz="2400" dirty="0" err="1"/>
              <a:t>satisfiable</a:t>
            </a:r>
            <a:r>
              <a:rPr lang="en-US" sz="2400" dirty="0"/>
              <a:t>) formula</a:t>
            </a:r>
          </a:p>
          <a:p>
            <a:r>
              <a:rPr lang="en-US" sz="2400" dirty="0"/>
              <a:t>enables Hoare deduction despite incomplete information</a:t>
            </a:r>
          </a:p>
          <a:p>
            <a:r>
              <a:rPr lang="en-US" sz="2400" dirty="0"/>
              <a:t>enables gradual annotation of programs (</a:t>
            </a:r>
            <a:r>
              <a:rPr lang="en-US" sz="2400" dirty="0">
                <a:latin typeface="Consolas" panose="020B0609020204030204" pitchFamily="49" charset="0"/>
              </a:rPr>
              <a:t>?</a:t>
            </a:r>
            <a:r>
              <a:rPr lang="en-US" sz="2400" dirty="0"/>
              <a:t> as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47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10" name="hide1a 1"/>
          <p:cNvSpPr/>
          <p:nvPr/>
        </p:nvSpPr>
        <p:spPr>
          <a:xfrm>
            <a:off x="6036244" y="1599370"/>
            <a:ext cx="686681" cy="733133"/>
          </a:xfrm>
          <a:prstGeom prst="rect">
            <a:avLst/>
          </a:prstGeom>
          <a:noFill/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sp>
          <p:nvSpPr>
            <p:cNvPr id="9" name="Rectangle 8"/>
            <p:cNvSpPr/>
            <p:nvPr/>
          </p:nvSpPr>
          <p:spPr>
            <a:xfrm>
              <a:off x="628649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de-DE" sz="2000" cap="small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sp>
          <p:nvSpPr>
            <p:cNvPr id="22" name="Right Brace 21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  <p:pic>
          <p:nvPicPr>
            <p:cNvPr id="48" name="Picture 4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828060" y="4248432"/>
              <a:ext cx="5385462" cy="1781610"/>
            </a:xfrm>
            <a:prstGeom prst="rect">
              <a:avLst/>
            </a:prstGeom>
          </p:spPr>
        </p:pic>
      </p:grp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8647" y="4671253"/>
            <a:ext cx="7849137" cy="144284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de-DE" sz="2000" cap="small">
              <a:solidFill>
                <a:schemeClr val="tx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628649" y="4164375"/>
            <a:ext cx="7886701" cy="1989418"/>
            <a:chOff x="628649" y="4164375"/>
            <a:chExt cx="7886701" cy="1989418"/>
          </a:xfrm>
        </p:grpSpPr>
        <p:grpSp>
          <p:nvGrpSpPr>
            <p:cNvPr id="67" name="Group 66"/>
            <p:cNvGrpSpPr/>
            <p:nvPr>
              <p:custDataLst>
                <p:tags r:id="rId4"/>
              </p:custDataLst>
            </p:nvPr>
          </p:nvGrpSpPr>
          <p:grpSpPr>
            <a:xfrm>
              <a:off x="628649" y="4164375"/>
              <a:ext cx="7886701" cy="1989418"/>
              <a:chOff x="628649" y="4164375"/>
              <a:chExt cx="7886701" cy="198941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28649" y="4164375"/>
                <a:ext cx="7886701" cy="19894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2400"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de-DE" sz="2000" cap="small">
                  <a:solidFill>
                    <a:schemeClr val="tx1"/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0"/>
              <a:stretch>
                <a:fillRect/>
              </a:stretch>
            </p:blipFill>
            <p:spPr>
              <a:xfrm>
                <a:off x="856412" y="4708548"/>
                <a:ext cx="5232576" cy="1346237"/>
              </a:xfrm>
              <a:prstGeom prst="rect">
                <a:avLst/>
              </a:prstGeom>
            </p:spPr>
          </p:pic>
        </p:grpSp>
        <p:sp>
          <p:nvSpPr>
            <p:cNvPr id="58" name="Right Brace 57"/>
            <p:cNvSpPr/>
            <p:nvPr/>
          </p:nvSpPr>
          <p:spPr>
            <a:xfrm>
              <a:off x="6564408" y="4762500"/>
              <a:ext cx="198032" cy="1267542"/>
            </a:xfrm>
            <a:prstGeom prst="rightBrace">
              <a:avLst>
                <a:gd name="adj1" fmla="val 122522"/>
                <a:gd name="adj2" fmla="val 5059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32141" y="5030273"/>
              <a:ext cx="16456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abstract</a:t>
              </a:r>
            </a:p>
            <a:p>
              <a:pPr algn="ctr"/>
              <a:r>
                <a:rPr lang="en-US" sz="2000" dirty="0"/>
                <a:t>interpretation</a:t>
              </a:r>
              <a:endParaRPr lang="de-DE" sz="20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23330" y="3920836"/>
            <a:ext cx="8297335" cy="23272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getFour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latin typeface="Consolas" panose="020B0609020204030204" pitchFamily="49" charset="0"/>
              </a:rPr>
              <a:t> ?;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haven't figured that one out, yet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latin typeface="Consolas" panose="020B0609020204030204" pitchFamily="49" charset="0"/>
              </a:rPr>
              <a:t>  result = 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</a:t>
                </a:r>
                <a:r>
                  <a:rPr lang="en-US" sz="2000" dirty="0" err="1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 = 3)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result = 4;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30" y="3920836"/>
                <a:ext cx="8297335" cy="2327227"/>
              </a:xfrm>
              <a:prstGeom prst="rect">
                <a:avLst/>
              </a:prstGeom>
              <a:blipFill>
                <a:blip r:embed="rId11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 hidden="1"/>
              <p:cNvSpPr txBox="1"/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getFour</a:t>
                </a:r>
                <a:r>
                  <a:rPr lang="en-US" sz="2000" dirty="0">
                    <a:latin typeface="Consolas" panose="020B0609020204030204" pitchFamily="49" charset="0"/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requires</a:t>
                </a:r>
                <a:r>
                  <a:rPr lang="en-US" sz="2000" dirty="0">
                    <a:latin typeface="Consolas" panose="020B0609020204030204" pitchFamily="49" charset="0"/>
                  </a:rPr>
                  <a:t> ?; 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(4 = 5)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50"/>
                        </a:solidFill>
                        <a:latin typeface="Consolas" panose="020B0609020204030204" pitchFamily="49" charset="0"/>
                      </a:rPr>
                      <m:t>?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ensures</a:t>
                </a:r>
                <a:r>
                  <a:rPr lang="en-US" sz="2000" dirty="0">
                    <a:latin typeface="Consolas" panose="020B0609020204030204" pitchFamily="49" charset="0"/>
                  </a:rPr>
                  <a:t>  (4 = 5);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 + 1;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    </a:t>
                </a:r>
                <a:r>
                  <a:rPr lang="en-US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2000" dirty="0">
                    <a:latin typeface="Consolas" panose="020B0609020204030204" pitchFamily="49" charset="0"/>
                  </a:rPr>
                  <a:t>}</a:t>
                </a:r>
                <a:endParaRPr lang="de-DE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1" name="TextBox 70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2" y="3920836"/>
                <a:ext cx="8297335" cy="2327227"/>
              </a:xfrm>
              <a:prstGeom prst="rect">
                <a:avLst/>
              </a:prstGeom>
              <a:blipFill>
                <a:blip r:embed="rId12"/>
                <a:stretch>
                  <a:fillRect l="-660" t="-10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628648" y="4164375"/>
            <a:ext cx="7886701" cy="1989418"/>
            <a:chOff x="628648" y="4164375"/>
            <a:chExt cx="7886701" cy="1989418"/>
          </a:xfrm>
        </p:grpSpPr>
        <p:sp>
          <p:nvSpPr>
            <p:cNvPr id="38" name="Rectangle 37"/>
            <p:cNvSpPr/>
            <p:nvPr/>
          </p:nvSpPr>
          <p:spPr>
            <a:xfrm>
              <a:off x="628648" y="4164375"/>
              <a:ext cx="7886701" cy="1989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/>
                <a:t>Formula Precision</a:t>
              </a:r>
              <a:endParaRPr lang="de-DE" sz="2800" dirty="0"/>
            </a:p>
          </p:txBody>
        </p:sp>
        <p:pic>
          <p:nvPicPr>
            <p:cNvPr id="43" name="Picture 4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2877162" y="4961526"/>
              <a:ext cx="3687246" cy="395115"/>
            </a:xfrm>
            <a:prstGeom prst="rect">
              <a:avLst/>
            </a:prstGeom>
          </p:spPr>
        </p:pic>
      </p:grpSp>
      <p:pic>
        <p:nvPicPr>
          <p:cNvPr id="85" name="Picture 8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465371" y="5663248"/>
            <a:ext cx="4556976" cy="26020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784906" y="5663248"/>
            <a:ext cx="3819077" cy="2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9" grpId="0" animBg="1"/>
      <p:bldP spid="70" grpId="0" animBg="1"/>
      <p:bldP spid="70" grpId="1" animBg="1"/>
      <p:bldP spid="71" grpId="0" animBg="1"/>
      <p:bldP spid="71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2/3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Compatibility with static language</a:t>
            </a:r>
          </a:p>
          <a:p>
            <a:r>
              <a:rPr lang="en-US" sz="2400" dirty="0"/>
              <a:t>don’t reject source code that was accepted before</a:t>
            </a:r>
          </a:p>
          <a:p>
            <a:r>
              <a:rPr lang="en-US" sz="2400" dirty="0"/>
              <a:t>observable behavior is not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48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742513" y="23646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4790" y="4383236"/>
            <a:ext cx="7433528" cy="1526681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74405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8648" y="4164375"/>
            <a:ext cx="7886701" cy="1989418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Gradualization – Goal 3/3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2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Gradual guarantee (</a:t>
            </a:r>
            <a:r>
              <a:rPr lang="en-US" dirty="0" err="1"/>
              <a:t>Siek</a:t>
            </a:r>
            <a:r>
              <a:rPr lang="en-US" dirty="0"/>
              <a:t> et al.), adapted</a:t>
            </a:r>
          </a:p>
          <a:p>
            <a:pPr marL="0" indent="0">
              <a:buNone/>
            </a:pPr>
            <a:r>
              <a:rPr lang="en-US" sz="2400" dirty="0"/>
              <a:t>Reducing precision will not</a:t>
            </a:r>
          </a:p>
          <a:p>
            <a:r>
              <a:rPr lang="en-US" sz="2400" dirty="0"/>
              <a:t>introduce verification failure</a:t>
            </a:r>
          </a:p>
          <a:p>
            <a:r>
              <a:rPr lang="en-US" sz="2400" dirty="0"/>
              <a:t>change observable behavior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49</a:t>
            </a:fld>
            <a:endParaRPr lang="de-DE"/>
          </a:p>
        </p:txBody>
      </p:sp>
      <p:sp>
        <p:nvSpPr>
          <p:cNvPr id="5" name="Slide Number Placeholder 47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1E2128-C21B-4EB1-981D-3510C88AFE4A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753097" y="2796427"/>
            <a:ext cx="97815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static</a:t>
            </a:r>
          </a:p>
          <a:p>
            <a:pPr algn="r"/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1009" y="4299160"/>
            <a:ext cx="6245588" cy="1716510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004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50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51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28650" y="4200796"/>
            <a:ext cx="3893147" cy="3392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28650" y="4804942"/>
            <a:ext cx="3904863" cy="3412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381" y="5411115"/>
            <a:ext cx="4146617" cy="33395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888381" y="6009964"/>
            <a:ext cx="4313311" cy="33596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52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323493" y="4308258"/>
            <a:ext cx="3186434" cy="563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347881" y="3485557"/>
            <a:ext cx="3665006" cy="469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347881" y="5415256"/>
            <a:ext cx="3557563" cy="6768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311623" y="4303040"/>
            <a:ext cx="7020939" cy="3372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91225" y="5146225"/>
            <a:ext cx="3405546" cy="683209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281450" y="5076498"/>
            <a:ext cx="2490952" cy="38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271709" y="4310554"/>
            <a:ext cx="3404082" cy="5669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435" y="5353384"/>
            <a:ext cx="443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only </a:t>
            </a:r>
            <a:r>
              <a:rPr lang="en-US" b="1" dirty="0"/>
              <a:t>one</a:t>
            </a:r>
            <a:r>
              <a:rPr lang="en-US" dirty="0"/>
              <a:t> way of many to lift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cap="small" dirty="0">
                <a:ea typeface="Latin Modern Math" panose="02000503000000000000" pitchFamily="50" charset="0"/>
              </a:rPr>
              <a:t>!</a:t>
            </a:r>
            <a:endParaRPr lang="de-DE" cap="small" dirty="0"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53</a:t>
            </a:fld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02128" y="2097467"/>
            <a:ext cx="5105647" cy="314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5731" y="3485557"/>
            <a:ext cx="7485309" cy="31293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4224"/>
            <a:ext cx="7886701" cy="1015663"/>
            <a:chOff x="628650" y="4325024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50" y="432502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2140512" y="4940828"/>
              <a:ext cx="4862976" cy="27760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28650" y="5682934"/>
            <a:ext cx="7886701" cy="461665"/>
            <a:chOff x="628650" y="5733734"/>
            <a:chExt cx="7886701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628650" y="5733734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  <a:sym typeface="Wingdings" panose="05000000000000000000" pitchFamily="2" charset="2"/>
                </a:rPr>
                <a:t> </a:t>
              </a:r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15823" y="5816156"/>
              <a:ext cx="5100815" cy="308381"/>
            </a:xfrm>
            <a:prstGeom prst="rect">
              <a:avLst/>
            </a:prstGeom>
          </p:spPr>
        </p:pic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542866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Predicate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54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271520" y="1961655"/>
            <a:ext cx="3497416" cy="168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15823" y="5816156"/>
            <a:ext cx="5100815" cy="3083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52247" y="4170795"/>
            <a:ext cx="2119169" cy="595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80511" y="4409754"/>
            <a:ext cx="2106139" cy="356921"/>
          </a:xfrm>
          <a:prstGeom prst="rect">
            <a:avLst/>
          </a:prstGeom>
        </p:spPr>
      </p:pic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850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55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35528" y="2097467"/>
            <a:ext cx="3184922" cy="31796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91049" y="3464374"/>
            <a:ext cx="5473879" cy="3291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96916" y="4946313"/>
            <a:ext cx="5116943" cy="2881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7296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(Partial)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56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28650" y="1502230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913627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Monotonicity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38248" y="2082227"/>
            <a:ext cx="4275895" cy="318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81449" y="3464374"/>
            <a:ext cx="7143070" cy="3312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8650" y="4325024"/>
            <a:ext cx="78867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(Optimality)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5357" y="4946313"/>
            <a:ext cx="7293255" cy="2890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2920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Partial Function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57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628650" y="5733734"/>
            <a:ext cx="788670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 </a:t>
            </a:r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17797" y="5800474"/>
            <a:ext cx="6968661" cy="3034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02687" y="1801197"/>
            <a:ext cx="4338626" cy="658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00166" y="2917277"/>
            <a:ext cx="4341147" cy="774666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498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Bonus: { F }-partial Galois connection</a:t>
            </a:r>
            <a:endParaRPr lang="de-DE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3188"/>
            <a:ext cx="7886700" cy="33562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58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703320" y="3764280"/>
            <a:ext cx="4267200" cy="7315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865107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59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4" name="Arrow: Right 53"/>
          <p:cNvSpPr/>
          <p:nvPr/>
        </p:nvSpPr>
        <p:spPr>
          <a:xfrm>
            <a:off x="3554436" y="3229538"/>
            <a:ext cx="2035128" cy="1393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718039" y="3745208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Gradualization</a:t>
            </a:r>
            <a:endParaRPr lang="de-DE" dirty="0"/>
          </a:p>
        </p:txBody>
      </p:sp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62763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60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646331"/>
            <a:chOff x="3279139" y="2310368"/>
            <a:chExt cx="2603500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abstract interpretation</a:t>
              </a:r>
              <a:endParaRPr lang="de-DE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>
            <a:off x="3274060" y="6041688"/>
            <a:ext cx="2590800" cy="0"/>
          </a:xfrm>
          <a:prstGeom prst="straightConnector1">
            <a:avLst/>
          </a:prstGeom>
          <a:ln w="38100">
            <a:solidFill>
              <a:srgbClr val="C41E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285489" y="1889774"/>
            <a:ext cx="2603500" cy="369332"/>
            <a:chOff x="3279139" y="2310368"/>
            <a:chExt cx="2603500" cy="369332"/>
          </a:xfrm>
        </p:grpSpPr>
        <p:sp>
          <p:nvSpPr>
            <p:cNvPr id="46" name="TextBox 45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272926" y="3332999"/>
            <a:ext cx="2603500" cy="369332"/>
            <a:chOff x="3279139" y="2310368"/>
            <a:chExt cx="26035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9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Soundness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61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8650" y="1729325"/>
            <a:ext cx="2770858" cy="6549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8650" y="3431039"/>
            <a:ext cx="2772202" cy="74085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300207" y="3189620"/>
            <a:ext cx="4097968" cy="1399005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29" name="Rectangle 2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9" name="Picture 8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2047849" y="5236465"/>
              <a:ext cx="4968440" cy="666460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746760" y="4999353"/>
            <a:ext cx="7726380" cy="1199808"/>
            <a:chOff x="746760" y="4999353"/>
            <a:chExt cx="7726380" cy="1199808"/>
          </a:xfrm>
        </p:grpSpPr>
        <p:sp>
          <p:nvSpPr>
            <p:cNvPr id="32" name="Rectangle 31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6" name="Picture 8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032318" y="5174367"/>
              <a:ext cx="4974971" cy="803759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28650" y="4999353"/>
            <a:ext cx="7726380" cy="1199808"/>
            <a:chOff x="628650" y="4999353"/>
            <a:chExt cx="7726380" cy="1199808"/>
          </a:xfrm>
        </p:grpSpPr>
        <p:sp>
          <p:nvSpPr>
            <p:cNvPr id="41" name="Rectangle 40"/>
            <p:cNvSpPr/>
            <p:nvPr/>
          </p:nvSpPr>
          <p:spPr>
            <a:xfrm>
              <a:off x="62865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2588346" y="5165694"/>
              <a:ext cx="4423608" cy="808003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00207" y="1436915"/>
            <a:ext cx="4093265" cy="120210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413090" y="5647710"/>
            <a:ext cx="350520" cy="292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Lightning Bolt 56"/>
          <p:cNvSpPr/>
          <p:nvPr/>
        </p:nvSpPr>
        <p:spPr>
          <a:xfrm>
            <a:off x="1143000" y="3307080"/>
            <a:ext cx="685800" cy="1036320"/>
          </a:xfrm>
          <a:prstGeom prst="lightningBolt">
            <a:avLst/>
          </a:prstGeom>
          <a:solidFill>
            <a:srgbClr val="ED7D31">
              <a:alpha val="65098"/>
            </a:srgbClr>
          </a:solidFill>
          <a:ln>
            <a:solidFill>
              <a:srgbClr val="AE5A21">
                <a:alpha val="69020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8" name="Group 67"/>
          <p:cNvGrpSpPr/>
          <p:nvPr/>
        </p:nvGrpSpPr>
        <p:grpSpPr>
          <a:xfrm>
            <a:off x="677639" y="4999353"/>
            <a:ext cx="7795501" cy="1199808"/>
            <a:chOff x="677639" y="4999353"/>
            <a:chExt cx="7795501" cy="1199808"/>
          </a:xfrm>
        </p:grpSpPr>
        <p:sp>
          <p:nvSpPr>
            <p:cNvPr id="59" name="Rectangle 58"/>
            <p:cNvSpPr/>
            <p:nvPr/>
          </p:nvSpPr>
          <p:spPr>
            <a:xfrm>
              <a:off x="746760" y="4999353"/>
              <a:ext cx="7726380" cy="1199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7" name="Picture 6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677639" y="5165694"/>
              <a:ext cx="6329197" cy="820869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91441" y="3051398"/>
            <a:ext cx="4423367" cy="1426885"/>
            <a:chOff x="411481" y="3051398"/>
            <a:chExt cx="4423367" cy="1426885"/>
          </a:xfrm>
        </p:grpSpPr>
        <p:sp>
          <p:nvSpPr>
            <p:cNvPr id="70" name="Rectangle 69"/>
            <p:cNvSpPr/>
            <p:nvPr/>
          </p:nvSpPr>
          <p:spPr>
            <a:xfrm>
              <a:off x="411481" y="3051398"/>
              <a:ext cx="3337559" cy="1426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78" name="Picture 7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628651" y="3429851"/>
              <a:ext cx="4206197" cy="746161"/>
            </a:xfrm>
            <a:prstGeom prst="rect">
              <a:avLst/>
            </a:prstGeom>
          </p:spPr>
        </p:pic>
      </p:grp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052950" y="4862947"/>
            <a:ext cx="6843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6212" y="4273025"/>
            <a:ext cx="3446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if it were true, we would have a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gradual system without runtime checks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7" grpId="0" animBg="1"/>
      <p:bldP spid="91" grpId="0"/>
      <p:bldP spid="91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62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Rectangle 10" hidden="1"/>
          <p:cNvSpPr/>
          <p:nvPr/>
        </p:nvSpPr>
        <p:spPr>
          <a:xfrm>
            <a:off x="401613" y="1429222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Space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2" name="Rectangle 11" hidden="1"/>
          <p:cNvSpPr/>
          <p:nvPr/>
        </p:nvSpPr>
        <p:spPr>
          <a:xfrm>
            <a:off x="401613" y="4013446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Gradual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Guarantee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13" name="Rectangle 12" hidden="1"/>
          <p:cNvSpPr/>
          <p:nvPr/>
        </p:nvSpPr>
        <p:spPr>
          <a:xfrm>
            <a:off x="5816600" y="1436915"/>
            <a:ext cx="2925787" cy="2482658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Design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Space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14" name="Rectangle 13" hidden="1"/>
          <p:cNvSpPr/>
          <p:nvPr/>
        </p:nvSpPr>
        <p:spPr>
          <a:xfrm>
            <a:off x="5816600" y="4021139"/>
            <a:ext cx="2925787" cy="233653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Abstract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Interpretation</a:t>
            </a:r>
            <a:endParaRPr lang="de-DE" sz="3200" b="1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9139" y="2310368"/>
            <a:ext cx="2603500" cy="369332"/>
            <a:chOff x="3279139" y="2310368"/>
            <a:chExt cx="260350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9139" y="1854591"/>
            <a:ext cx="2603500" cy="369332"/>
            <a:chOff x="3279139" y="2310368"/>
            <a:chExt cx="260350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syntax extension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84764" y="3326168"/>
            <a:ext cx="2603500" cy="369332"/>
            <a:chOff x="3279139" y="2310368"/>
            <a:chExt cx="2603500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3291839" y="23103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279139" y="26416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4060" y="4710668"/>
            <a:ext cx="2590800" cy="369332"/>
            <a:chOff x="3274060" y="4710668"/>
            <a:chExt cx="2590800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274060" y="4710668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lifting</a:t>
              </a:r>
              <a:endParaRPr lang="de-DE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274060" y="5041900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4060" y="4327559"/>
            <a:ext cx="2590800" cy="369332"/>
            <a:chOff x="3274060" y="4327559"/>
            <a:chExt cx="2590800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274060" y="4327559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274060" y="4658791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74060" y="5115543"/>
            <a:ext cx="2590800" cy="369332"/>
            <a:chOff x="3274060" y="5115543"/>
            <a:chExt cx="2590800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predicate lifting</a:t>
              </a:r>
              <a:endParaRPr lang="de-DE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70909" y="5709113"/>
            <a:ext cx="2590800" cy="369332"/>
            <a:chOff x="3274060" y="5115543"/>
            <a:chExt cx="2590800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3274060" y="5115543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runtime check injection</a:t>
              </a:r>
              <a:endParaRPr lang="de-DE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274060" y="5446775"/>
              <a:ext cx="2590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0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Gradual Verification – Put to the Test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63</a:t>
            </a:fld>
            <a:endParaRPr lang="de-DE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4856" y="1571817"/>
            <a:ext cx="7776416" cy="11018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8515" y="3117562"/>
            <a:ext cx="1486275" cy="78000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8515" y="4233948"/>
            <a:ext cx="717569" cy="77888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3197" y="3159753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a)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8516" y="5348167"/>
            <a:ext cx="2874011" cy="7829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2915" y="3204255"/>
            <a:ext cx="4190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“good” (information carried over)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3197" y="4280439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b)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055" y="5401125"/>
            <a:ext cx="72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c)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72916" y="4268456"/>
            <a:ext cx="4330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weak” (could prove invalid triples)</a:t>
            </a:r>
          </a:p>
          <a:p>
            <a:r>
              <a:rPr lang="en-US" sz="2000" dirty="0"/>
              <a:t>idea: try to be as precise as possible</a:t>
            </a:r>
            <a:endParaRPr lang="de-DE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2916" y="5436443"/>
            <a:ext cx="4190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“too strict” (Hoare triple invalid)</a:t>
            </a:r>
          </a:p>
          <a:p>
            <a:r>
              <a:rPr lang="en-US" sz="2000" dirty="0"/>
              <a:t>idea: try to produce valid Hoare triple</a:t>
            </a:r>
            <a:endParaRPr lang="de-DE" sz="2000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7055" y="1292906"/>
            <a:ext cx="7295345" cy="1052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7735641" y="1918506"/>
            <a:ext cx="872836" cy="621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/>
          <p:cNvSpPr txBox="1"/>
          <p:nvPr/>
        </p:nvSpPr>
        <p:spPr>
          <a:xfrm>
            <a:off x="4472915" y="6047456"/>
            <a:ext cx="3951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we could decide that we would not be here</a:t>
            </a:r>
            <a:endParaRPr lang="de-DE" sz="16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4486770" y="5957456"/>
            <a:ext cx="4002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29" grpId="0"/>
      <p:bldP spid="37" grpId="0" animBg="1"/>
      <p:bldP spid="38" grpId="0" animBg="1"/>
      <p:bldP spid="3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4625"/>
            <a:ext cx="7886700" cy="42612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 (that’s still what the verifier needs)</a:t>
            </a:r>
          </a:p>
          <a:p>
            <a:pPr lvl="1"/>
            <a:r>
              <a:rPr lang="en-US" dirty="0"/>
              <a:t>deterministic verifier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64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703180" y="1187235"/>
            <a:ext cx="7481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don’t even present the gradual verifier with choices in the first place</a:t>
            </a:r>
            <a:endParaRPr lang="de-DE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Lifting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8320"/>
            <a:ext cx="7886700" cy="4378643"/>
          </a:xfrm>
        </p:spPr>
        <p:txBody>
          <a:bodyPr>
            <a:normAutofit fontScale="92500"/>
          </a:bodyPr>
          <a:lstStyle/>
          <a:p>
            <a:r>
              <a:rPr lang="en-US" dirty="0"/>
              <a:t>treat static Hoare logic as (multivalued)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then lift that function</a:t>
            </a:r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can derive gradual lifting</a:t>
            </a:r>
          </a:p>
          <a:p>
            <a:pPr lvl="1"/>
            <a:r>
              <a:rPr lang="en-US" dirty="0"/>
              <a:t>stronger, assertion-free notion of soundness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deterministic verifier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free transitivity (no assertions to justify premises of             )     </a:t>
            </a:r>
          </a:p>
          <a:p>
            <a:pPr lvl="1"/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06918" y="2414491"/>
            <a:ext cx="4937143" cy="2529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06920" y="2884388"/>
            <a:ext cx="4921714" cy="295774"/>
          </a:xfrm>
          <a:prstGeom prst="rect">
            <a:avLst/>
          </a:prstGeom>
        </p:spPr>
      </p:pic>
      <p:sp>
        <p:nvSpPr>
          <p:cNvPr id="14" name="Arc 13"/>
          <p:cNvSpPr/>
          <p:nvPr/>
        </p:nvSpPr>
        <p:spPr>
          <a:xfrm rot="10800000" flipV="1">
            <a:off x="1844040" y="2514599"/>
            <a:ext cx="462878" cy="495833"/>
          </a:xfrm>
          <a:prstGeom prst="arc">
            <a:avLst>
              <a:gd name="adj1" fmla="val 16200000"/>
              <a:gd name="adj2" fmla="val 5556153"/>
            </a:avLst>
          </a:prstGeom>
          <a:ln w="9525" cap="flat" cmpd="sng" algn="ctr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06918" y="3713673"/>
            <a:ext cx="5039336" cy="3217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346254" y="5755760"/>
            <a:ext cx="639934" cy="288486"/>
          </a:xfrm>
          <a:prstGeom prst="rect">
            <a:avLst/>
          </a:prstGeom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2480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66</a:t>
            </a:fld>
            <a:endParaRPr lang="de-DE"/>
          </a:p>
        </p:txBody>
      </p:sp>
      <p:grpSp>
        <p:nvGrpSpPr>
          <p:cNvPr id="32" name="Group 31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4" y="1586545"/>
              <a:ext cx="4078718" cy="31995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1448" y="4256854"/>
              <a:ext cx="7282820" cy="333282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131496" y="2487977"/>
              <a:ext cx="6264000" cy="726851"/>
            </a:xfrm>
            <a:prstGeom prst="rect">
              <a:avLst/>
            </a:prstGeom>
          </p:spPr>
        </p:pic>
      </p:grp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663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HAssign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67</a:t>
            </a:fld>
            <a:endParaRPr lang="de-DE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18672" y="2231658"/>
            <a:ext cx="3669333" cy="5516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61905" y="3578020"/>
            <a:ext cx="4620190" cy="1715810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5522" y="3214255"/>
            <a:ext cx="10844509" cy="2343725"/>
            <a:chOff x="545522" y="3214255"/>
            <a:chExt cx="10844509" cy="2343725"/>
          </a:xfrm>
        </p:grpSpPr>
        <p:sp>
          <p:nvSpPr>
            <p:cNvPr id="24" name="Rectangle 23"/>
            <p:cNvSpPr/>
            <p:nvPr/>
          </p:nvSpPr>
          <p:spPr>
            <a:xfrm>
              <a:off x="1634836" y="3214255"/>
              <a:ext cx="5569528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522" y="3721701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6862" y="4366490"/>
              <a:ext cx="4913169" cy="119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49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68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716952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HAssert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69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94395" y="2166820"/>
            <a:ext cx="3571810" cy="615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28190" y="3512344"/>
            <a:ext cx="3689191" cy="167109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8235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– Drawbacks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expressiveness</a:t>
            </a:r>
          </a:p>
          <a:p>
            <a:r>
              <a:rPr lang="en-US" sz="400" dirty="0">
                <a:solidFill>
                  <a:srgbClr val="C00000"/>
                </a:solidFill>
              </a:rPr>
              <a:t> </a:t>
            </a:r>
            <a:endParaRPr lang="en-US" sz="3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70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029997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02172" y="3079217"/>
            <a:ext cx="4943116" cy="1106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34402"/>
            <a:ext cx="7886700" cy="1071788"/>
          </a:xfrm>
        </p:spPr>
        <p:txBody>
          <a:bodyPr/>
          <a:lstStyle/>
          <a:p>
            <a:r>
              <a:rPr lang="en-US" dirty="0"/>
              <a:t>Deterministic Lifting – </a:t>
            </a:r>
            <a:r>
              <a:rPr lang="en-US" cap="small" dirty="0" err="1">
                <a:latin typeface="Latin Modern Math" panose="02000503000000000000" pitchFamily="50" charset="0"/>
                <a:ea typeface="Latin Modern Math" panose="02000503000000000000" pitchFamily="50" charset="0"/>
              </a:rPr>
              <a:t>HSeq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71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09524" y="1803507"/>
            <a:ext cx="4924952" cy="92647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107077" y="3079217"/>
            <a:ext cx="7210697" cy="1635616"/>
            <a:chOff x="1188720" y="3628715"/>
            <a:chExt cx="7210697" cy="1635616"/>
          </a:xfrm>
        </p:grpSpPr>
        <p:sp>
          <p:nvSpPr>
            <p:cNvPr id="15" name="Rectangle 14"/>
            <p:cNvSpPr/>
            <p:nvPr/>
          </p:nvSpPr>
          <p:spPr>
            <a:xfrm>
              <a:off x="1188720" y="3628715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203043" y="3945995"/>
              <a:ext cx="4737912" cy="752248"/>
            </a:xfrm>
            <a:prstGeom prst="rect">
              <a:avLst/>
            </a:prstGeom>
          </p:spPr>
        </p:pic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06478" y="4685807"/>
            <a:ext cx="6411893" cy="107274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121773" y="4653689"/>
            <a:ext cx="7210697" cy="1635616"/>
            <a:chOff x="1121773" y="4653689"/>
            <a:chExt cx="7210697" cy="1635616"/>
          </a:xfrm>
        </p:grpSpPr>
        <p:sp>
          <p:nvSpPr>
            <p:cNvPr id="27" name="Rectangle 26"/>
            <p:cNvSpPr/>
            <p:nvPr/>
          </p:nvSpPr>
          <p:spPr>
            <a:xfrm>
              <a:off x="1121773" y="4653689"/>
              <a:ext cx="7210697" cy="1635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8" name="Picture 2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1345808" y="5438269"/>
              <a:ext cx="5855733" cy="320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8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72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93363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73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1:</a:t>
            </a:r>
          </a:p>
          <a:p>
            <a:endParaRPr lang="en-US" sz="2400" dirty="0"/>
          </a:p>
          <a:p>
            <a:r>
              <a:rPr lang="en-US" sz="2400" dirty="0"/>
              <a:t>One can apply the concepts of AGT to static verification.</a:t>
            </a:r>
          </a:p>
          <a:p>
            <a:r>
              <a:rPr lang="en-US" sz="2400" dirty="0"/>
              <a:t>Using gradual lifting (based on abstract interpretation) the semantics can be extended to deal with gradual formulas.</a:t>
            </a:r>
          </a:p>
          <a:p>
            <a:endParaRPr lang="en-US" sz="2400" dirty="0"/>
          </a:p>
          <a:p>
            <a:r>
              <a:rPr lang="en-US" sz="2400" dirty="0"/>
              <a:t>Soundness of the resulting system can be achieved by injecting a runtime check for every application of the gradual Hoare logic.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3404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74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2:</a:t>
            </a:r>
          </a:p>
          <a:p>
            <a:endParaRPr lang="en-US" sz="2400" dirty="0"/>
          </a:p>
          <a:p>
            <a:r>
              <a:rPr lang="en-US" sz="2000" dirty="0"/>
              <a:t>The verifier is in a dilemma because of non-determinism of the gradual Hoare logic. More specifically, it can be hard to choose reasonable instantiations for free variables during proofs.</a:t>
            </a:r>
          </a:p>
          <a:p>
            <a:endParaRPr lang="en-US" sz="2000" dirty="0"/>
          </a:p>
          <a:p>
            <a:r>
              <a:rPr lang="en-US" sz="2000" dirty="0"/>
              <a:t>We propose “deterministic lifting”, an approach that obtains gradual functions from non-gradual predicates, thus removing any non-determinism associated with the use of predicates in Hoare logic.</a:t>
            </a:r>
          </a:p>
          <a:p>
            <a:endParaRPr lang="en-US" sz="2400" dirty="0"/>
          </a:p>
          <a:p>
            <a:r>
              <a:rPr lang="en-US" sz="2000" dirty="0"/>
              <a:t>Gradual liftings can be obtained from deterministic liftings, enabling the gradual verifier to make use of deterministic liftings.</a:t>
            </a:r>
          </a:p>
        </p:txBody>
      </p:sp>
    </p:spTree>
    <p:extLst>
      <p:ext uri="{BB962C8B-B14F-4D97-AF65-F5344CB8AC3E}">
        <p14:creationId xmlns:p14="http://schemas.microsoft.com/office/powerpoint/2010/main" val="42253553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Thesis: Gradual Verification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75</a:t>
            </a:fld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628650" y="1584850"/>
            <a:ext cx="7886700" cy="4473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sz="2400" b="1" dirty="0"/>
              <a:t>Lemma 3:</a:t>
            </a:r>
          </a:p>
          <a:p>
            <a:endParaRPr lang="en-US" sz="2400" dirty="0"/>
          </a:p>
          <a:p>
            <a:r>
              <a:rPr lang="en-US" sz="2400" dirty="0"/>
              <a:t>Based on deterministic liftings, we present a stronger notion of soundness, which does not rely on injection of runtime checks.</a:t>
            </a:r>
          </a:p>
          <a:p>
            <a:endParaRPr lang="en-US" sz="2400" dirty="0"/>
          </a:p>
          <a:p>
            <a:r>
              <a:rPr lang="en-US" sz="2400" dirty="0"/>
              <a:t>We give sufficient criteria for gradual verification systems to satisfy this stronger notion of soundness.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46170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76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628649" y="1436916"/>
            <a:ext cx="7886701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rPr>
              <a:t>Obtaining a Gradual Lifting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39046" y="3971891"/>
            <a:ext cx="6084259" cy="806205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1331" y="2192046"/>
            <a:ext cx="4937143" cy="2529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39046" y="3031331"/>
            <a:ext cx="5025985" cy="3151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39047" y="5351248"/>
            <a:ext cx="5901761" cy="31771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3609902" y="2499862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52038" y="2563933"/>
            <a:ext cx="29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obtain deterministic lifting</a:t>
            </a:r>
            <a:endParaRPr lang="de-DE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609902" y="3422825"/>
            <a:ext cx="1" cy="549757"/>
          </a:xfrm>
          <a:prstGeom prst="straightConnector1">
            <a:avLst/>
          </a:prstGeom>
          <a:ln w="28575"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2038" y="3486896"/>
            <a:ext cx="239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derive gradual lifting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1906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77</a:t>
            </a:fld>
            <a:endParaRPr lang="de-DE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230" y="1969620"/>
            <a:ext cx="7776416" cy="1101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1226" y="4685870"/>
            <a:ext cx="7941547" cy="950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1889" y="1507955"/>
            <a:ext cx="100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1889" y="3893481"/>
            <a:ext cx="726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now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17253" y="3699811"/>
            <a:ext cx="8336079" cy="2214746"/>
            <a:chOff x="417253" y="3699811"/>
            <a:chExt cx="8336079" cy="2214746"/>
          </a:xfrm>
        </p:grpSpPr>
        <p:grpSp>
          <p:nvGrpSpPr>
            <p:cNvPr id="63" name="Group 62"/>
            <p:cNvGrpSpPr/>
            <p:nvPr>
              <p:custDataLst>
                <p:tags r:id="rId3"/>
              </p:custDataLst>
            </p:nvPr>
          </p:nvGrpSpPr>
          <p:grpSpPr>
            <a:xfrm>
              <a:off x="417253" y="3766044"/>
              <a:ext cx="8336079" cy="2148513"/>
              <a:chOff x="417253" y="3766044"/>
              <a:chExt cx="8336079" cy="2148513"/>
            </a:xfrm>
          </p:grpSpPr>
          <p:grpSp>
            <p:nvGrpSpPr>
              <p:cNvPr id="62" name="Group 61"/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417253" y="3894260"/>
                <a:ext cx="8336079" cy="2020297"/>
                <a:chOff x="417253" y="3894260"/>
                <a:chExt cx="8336079" cy="202029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17253" y="3930224"/>
                  <a:ext cx="8336079" cy="19396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2013" y="4686651"/>
                  <a:ext cx="7295195" cy="1227906"/>
                </a:xfrm>
                <a:prstGeom prst="rect">
                  <a:avLst/>
                </a:prstGeom>
              </p:spPr>
            </p:pic>
            <p:sp>
              <p:nvSpPr>
                <p:cNvPr id="22" name="TextBox 21"/>
                <p:cNvSpPr txBox="1"/>
                <p:nvPr/>
              </p:nvSpPr>
              <p:spPr>
                <a:xfrm>
                  <a:off x="692672" y="3894260"/>
                  <a:ext cx="4176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now   with                                       </a:t>
                  </a:r>
                  <a:endParaRPr lang="de-DE" sz="24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25" name="Picture 24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2325836" y="3766044"/>
                <a:ext cx="2281390" cy="675492"/>
              </a:xfrm>
              <a:prstGeom prst="rect">
                <a:avLst/>
              </a:prstGeom>
            </p:spPr>
          </p:pic>
        </p:grpSp>
        <p:sp>
          <p:nvSpPr>
            <p:cNvPr id="27" name="Double Bracket 26"/>
            <p:cNvSpPr/>
            <p:nvPr/>
          </p:nvSpPr>
          <p:spPr>
            <a:xfrm>
              <a:off x="1418755" y="3699811"/>
              <a:ext cx="3402627" cy="905905"/>
            </a:xfrm>
            <a:prstGeom prst="bracketPair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325836" y="3699811"/>
            <a:ext cx="2281390" cy="835447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15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617582"/>
          </a:xfrm>
        </p:spPr>
        <p:txBody>
          <a:bodyPr/>
          <a:lstStyle/>
          <a:p>
            <a:r>
              <a:rPr lang="en-US" dirty="0"/>
              <a:t>very helpful for optimizations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78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8649" y="1436916"/>
            <a:ext cx="7886701" cy="1754326"/>
            <a:chOff x="628649" y="1436916"/>
            <a:chExt cx="7886701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628649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688356" y="1944560"/>
              <a:ext cx="4206197" cy="74616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527581" y="1947587"/>
              <a:ext cx="2784065" cy="748164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71978" y="5401919"/>
            <a:ext cx="5111206" cy="29876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65926" y="4163704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 := 2</a:t>
            </a:r>
          </a:p>
          <a:p>
            <a:r>
              <a:rPr lang="en-US" dirty="0">
                <a:latin typeface="Consolas" panose="020B0609020204030204" pitchFamily="49" charset="0"/>
              </a:rPr>
              <a:t>x := 3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latin typeface="Consolas" panose="020B0609020204030204" pitchFamily="49" charset="0"/>
              </a:rPr>
              <a:t> (y = 2) ∧ (a = 5);</a:t>
            </a:r>
            <a:endParaRPr lang="de-DE" dirty="0">
              <a:latin typeface="Consolas" panose="020B0609020204030204" pitchFamily="49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828800" y="4904508"/>
            <a:ext cx="12001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6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506127"/>
            <a:ext cx="7886700" cy="2850224"/>
          </a:xfrm>
        </p:spPr>
        <p:txBody>
          <a:bodyPr>
            <a:normAutofit/>
          </a:bodyPr>
          <a:lstStyle/>
          <a:p>
            <a:r>
              <a:rPr lang="en-US" dirty="0"/>
              <a:t>very helpful for optimizations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thesis: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criteria for gradual system to satisfy </a:t>
            </a:r>
          </a:p>
          <a:p>
            <a:pPr lvl="1"/>
            <a:r>
              <a:rPr lang="en-US" dirty="0"/>
              <a:t>criteria for a system with zero runtime overhead when all annotations are static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79</a:t>
            </a:fld>
            <a:endParaRPr lang="de-D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Johannes Bader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Gradual Verification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8649" y="1436916"/>
            <a:ext cx="7886701" cy="1754326"/>
            <a:chOff x="628649" y="1436916"/>
            <a:chExt cx="7886701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628649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688356" y="1944560"/>
              <a:ext cx="4206197" cy="74616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8647" y="1436916"/>
            <a:ext cx="7886701" cy="1754326"/>
            <a:chOff x="628647" y="1436916"/>
            <a:chExt cx="7886701" cy="1754326"/>
          </a:xfrm>
        </p:grpSpPr>
        <p:sp>
          <p:nvSpPr>
            <p:cNvPr id="22" name="TextBox 21"/>
            <p:cNvSpPr txBox="1"/>
            <p:nvPr/>
          </p:nvSpPr>
          <p:spPr>
            <a:xfrm>
              <a:off x="628647" y="1436916"/>
              <a:ext cx="7886701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Soundness</a:t>
              </a: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endParaRPr lang="en-US" sz="2400" dirty="0">
                <a:solidFill>
                  <a:schemeClr val="bg1">
                    <a:lumMod val="75000"/>
                  </a:schemeClr>
                </a:solidFill>
                <a:ea typeface="Cambria Math" panose="020405030504060302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527581" y="1947587"/>
              <a:ext cx="2784065" cy="748164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924870" y="4773353"/>
            <a:ext cx="1360471" cy="2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 (“patch”)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(by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RiSE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MSR)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Lifting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80</a:t>
            </a:fld>
            <a:endParaRPr lang="de-DE"/>
          </a:p>
        </p:txBody>
      </p:sp>
      <p:grpSp>
        <p:nvGrpSpPr>
          <p:cNvPr id="13" name="Group 12"/>
          <p:cNvGrpSpPr/>
          <p:nvPr/>
        </p:nvGrpSpPr>
        <p:grpSpPr>
          <a:xfrm>
            <a:off x="628650" y="1502230"/>
            <a:ext cx="7886701" cy="461665"/>
            <a:chOff x="628650" y="1502230"/>
            <a:chExt cx="7886701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502230"/>
              <a:ext cx="7886701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Introduction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942565" y="1586545"/>
              <a:ext cx="4974059" cy="32202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8649" y="3706107"/>
            <a:ext cx="7886701" cy="1015663"/>
            <a:chOff x="628649" y="3706107"/>
            <a:chExt cx="788670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628649" y="3706107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Monotonicity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594354" y="3844040"/>
              <a:ext cx="5822877" cy="805376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28649" y="5071784"/>
            <a:ext cx="7886701" cy="1015663"/>
            <a:chOff x="628649" y="5117504"/>
            <a:chExt cx="7886701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628649" y="5117504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(Optimality)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45356" y="5738793"/>
              <a:ext cx="7339065" cy="287053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28649" y="2333990"/>
            <a:ext cx="7886701" cy="1015663"/>
            <a:chOff x="628649" y="2333990"/>
            <a:chExt cx="7886701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628649" y="2333990"/>
              <a:ext cx="7886701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2400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ea typeface="Cambria Math" panose="02040503050406030204" pitchFamily="18" charset="0"/>
                </a:rPr>
                <a:t>Strength</a:t>
              </a:r>
            </a:p>
            <a:p>
              <a:pPr>
                <a:lnSpc>
                  <a:spcPct val="150000"/>
                </a:lnSpc>
              </a:pPr>
              <a:endParaRPr lang="en-US" sz="2400" i="1" dirty="0">
                <a:latin typeface="Latin Modern Math" panose="02000503000000000000" pitchFamily="50" charset="0"/>
                <a:ea typeface="Latin Modern Math" panose="02000503000000000000" pitchFamily="50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2045231" y="2505235"/>
              <a:ext cx="6372000" cy="685822"/>
            </a:xfrm>
            <a:prstGeom prst="rect">
              <a:avLst/>
            </a:prstGeom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043473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Dynamic Frames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81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0476" y="1696184"/>
            <a:ext cx="4127293" cy="10157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0476" y="3152594"/>
            <a:ext cx="7366193" cy="10157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0476" y="4609006"/>
            <a:ext cx="4327064" cy="10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91224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sz="1600" dirty="0"/>
              <a:t> 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hlinkClick r:id="rId2"/>
              </a:rPr>
              <a:t>http://olydis.github.io/GradVer/impl/HTML5/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82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96894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 (“patch”)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9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Johannes Bader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489722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463,442"/>
  <p:tag name="OUTPUTDPI" val="600"/>
  <p:tag name="LATEXADDIN" val="\documentclass{article}&#10;\input{preamble}&#10;\begin{document}&#10;&#10;\begin{align*}&#10;\grad{\phi} ~::=~ \phi ~|~ \withqmGen{\phi}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856,3929"/>
  <p:tag name="OUTPUTDPI" val="600"/>
  <p:tag name="LATEXADDIN" val="\documentclass{article}&#10;\input{preamble}&#10;\begin{document}&#10;&#10;\begin{align*}&#10;{\grad{f}(\withqmGen{\phi}) = \withqmGen{\phiAnd{$\phi$}{\phiEq{x}{3}}}}&#10;\end{align*}&#10;&#10;\end{document}"/>
  <p:tag name="IGUANATEXSIZE" val="28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304,087"/>
  <p:tag name="OUTPUTDPI" val="600"/>
  <p:tag name="LATEXADDIN" val="\documentclass{article}&#10;\input{preamble}&#10;\begin{document}&#10;&#10;\begin{align*}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9,104"/>
  <p:tag name="OUTPUTDPI" val="600"/>
  <p:tag name="LATEXADDIN" val="\documentclass{article}&#10;\input{preamble}&#10;\begin{document}&#10;&#10;\begin{align*}&#10;\langle [x \mapsto 6, y \mapsto 3], \sSeq{\sVarAssign{x}{y}}{\sAssert{\phiEq{x}{3}}} \rangle&#10;\end{align*}&#10;&#10;\end{document}"/>
  <p:tag name="IGUANATEXSIZE" val="22"/>
  <p:tag name="IGUANATEXCURSOR" val="155"/>
  <p:tag name="TRANSPARENCY" val="True"/>
  <p:tag name="FILENAME" val=""/>
  <p:tag name="INPUTTYPE" val="0"/>
  <p:tag name="LATEXENGINEID" val="0"/>
  <p:tag name="TEMPFOLDER" val=".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304,837"/>
  <p:tag name="OUTPUTDPI" val="600"/>
  <p:tag name="LATEXADDIN" val="\documentclass{article}&#10;\input{preamble}&#10;\begin{document}&#10;&#10;\begin{align*}&#10;&amp;e \,~~::=~~ x ~~|~~ n ~~|~~ e_1 + e_2\\&#10;&amp;s \,~~::=~~ &#10;\sSkip ~~|~~&#10;\sVarAssign {$x$} {$e$} ~~|~~ &#10;\sAssert {$\phi$} ~~|~~ &#10;\sSeq {$s_1$} {$s_2$}\\&#10;&amp;\phi ~~::=~~ &#10;\phiTrue ~~|~~ &#10;\phiEq {$e_1$} {$e_2$} ~~|~~ &#10;\phiAnd {$\phi_1$} {$\phi_2$}&#10;\end{align*}&#10;&#10;\end{document}"/>
  <p:tag name="IGUANATEXSIZE" val="22"/>
  <p:tag name="IGUANATEXCURSOR" val="141"/>
  <p:tag name="TRANSPARENCY" val="True"/>
  <p:tag name="FILENAME" val=""/>
  <p:tag name="INPUTTYPE" val="0"/>
  <p:tag name="LATEXENGINEID" val="0"/>
  <p:tag name="TEMPFOLDER" val=".\temp\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32,9208"/>
  <p:tag name="OUTPUTDPI" val="600"/>
  <p:tag name="LATEXADDIN" val="\documentclass{article}&#10;\input{preamble}&#10;\begin{document}&#10;&#10;\begin{align*}&#10;= (\setVar \rightharpoonup \setNatZ) \times \setStmt&#10;\end{align*}&#10;&#10;\end{document}"/>
  <p:tag name="IGUANATEXSIZE" val="22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169,104"/>
  <p:tag name="OUTPUTDPI" val="600"/>
  <p:tag name="LATEXADDIN" val="\documentclass{article}&#10;\input{preamble}&#10;\begin{document}&#10;&#10;\begin{align*}&#10;\langle [x \mapsto 6, y \mapsto 3], \sSeq{\sVarAssign{x}{y}}{\sAssert{\phiEq{x}{3}}} \rangle&#10;\end{align*}&#10;&#10;\end{document}"/>
  <p:tag name="IGUANATEXSIZE" val="22"/>
  <p:tag name="IGUANATEXCURSOR" val="155"/>
  <p:tag name="TRANSPARENCY" val="True"/>
  <p:tag name="FILENAME" val=""/>
  <p:tag name="INPUTTYPE" val="0"/>
  <p:tag name="LATEXENGINEID" val="0"/>
  <p:tag name="TEMPFOLDER" val=".\temp\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9,7188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longrightarrow^{*}\\&#10;\langle [x \mapsto 3, y \mapsto 3], {\sSkip} \rangle\\&#10;\end{gather*}&#10;&#10;\end{document}"/>
  <p:tag name="IGUANATEXSIZE" val="22"/>
  <p:tag name="IGUANATEXCURSOR" val="188"/>
  <p:tag name="TRANSPARENCY" val="True"/>
  <p:tag name="FILENAME" val=""/>
  <p:tag name="INPUTTYPE" val="0"/>
  <p:tag name="LATEXENGINEID" val="0"/>
  <p:tag name="TEMPFOLDER" val=".\temp\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1169,104"/>
  <p:tag name="OUTPUTDPI" val="600"/>
  <p:tag name="LATEXADDIN" val="\documentclass{article}&#10;\input{preamble}&#10;\begin{document}&#10;&#10;\begin{gather*}&#10;\langle [x \mapsto 6, y \mapsto 3], \sSeq{\sVarAssign{x}{y}}{\sAssert{\phiEq{x}{3}}} \rangle\\&#10;\overset{\sSeq{\sVarAssign{x}{y}}{\sAssert{\phiEq{x}{3}}}}{\longrightarrow}\\&#10;\langle [x \mapsto 3, y \mapsto 3], {\sSkip} \rangle\\&#10;\end{gather*}&#10;&#10;&#10;&#10;\end{document}"/>
  <p:tag name="IGUANATEXSIZE" val="22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782,9021"/>
  <p:tag name="OUTPUTDPI" val="600"/>
  <p:tag name="LATEXADDIN" val="\documentclass{article}&#10;\input{preamble}&#10;\begin{document}&#10;&#10;\begin{align*}&#10;\evalphiGen{\langle [x \mapsto 3], s \rangle&amp;}{\phiEq{x}{3}}\\&#10;\evalphiGen{\langle [x \mapsto 4, y \mapsto 4], s \rangle&amp;}{\phiEq{y}{x}}&#10;\end{align*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053,618"/>
  <p:tag name="OUTPUTDPI" val="600"/>
  <p:tag name="LATEXADDIN" val="\documentclass{article}&#10;\input{preamble}&#10;\begin{document}&#10;&#10;\begin{align*}&#10;\phiImplies{\phi_1}{\phi_2}&#10;\defiff&#10;\forall \pi.~ \evalphiGen{\pi}{\phi_1} \implies \evalphiGen{\pi}{\phi_2}&#10;\end{align*}&#10;&#10;\end{document}"/>
  <p:tag name="IGUANATEXSIZE" val="20"/>
  <p:tag name="IGUANATEXCURSOR" val="123"/>
  <p:tag name="TRANSPARENCY" val="True"/>
  <p:tag name="FILENAME" val=""/>
  <p:tag name="INPUTTYPE" val="0"/>
  <p:tag name="LATEXENGINEID" val="0"/>
  <p:tag name="TEMPFOLDER" val=".\temp\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877,3903"/>
  <p:tag name="OUTPUTDPI" val="600"/>
  <p:tag name="LATEXADDIN" val="\documentclass{article}&#10;\input{preamble}&#10;\begin{document}&#10;&#10;\begin{align*}&#10;\phiImplies{\phiAnd{\phiEq{a}{b}}{\phiEq{b}{c}}}{\phiEq{a}{c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877,3903"/>
  <p:tag name="OUTPUTDPI" val="600"/>
  <p:tag name="LATEXADDIN" val="\documentclass{article}&#10;\input{preamble}&#10;\begin{document}&#10;&#10;\begin{align*}&#10;\phiImplies{\phiAnd{\phiEq{x}{3}}{\phiEq{y}{2}}}{\phiEq{y}{2}}&#10;\end{align*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08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,4874"/>
  <p:tag name="ORIGINALWIDTH" val="902,8871"/>
  <p:tag name="OUTPUTDPI" val="600"/>
  <p:tag name="LATEXADDIN" val="\documentclass{article}&#10;\input{preamble}&#10;\begin{document}&#10;&#10;\begin{mathpar}&#10;    \inferrule* [Right=HAssign]&#10;    {&#10;        ~&#10;    }&#10;    {&#10;        \thoare {} {\phi[e/x]} {\sVarAssign{$x$}{$e$}} {\phi}&#10;    }&#10;\end{mathpar}&#10;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,73756"/>
  <p:tag name="ORIGINALWIDTH" val="639,67"/>
  <p:tag name="OUTPUTDPI" val="600"/>
  <p:tag name="LATEXADDIN" val="\documentclass{article}&#10;\input{preamble}&#10;\begin{document}&#10;&#10;\begin{mathpar}&#10;    \inferrule* [Right=HSkip]&#10;    {&#10;        ~&#10;    }&#10;    {&#10;        \thoare {} {\phi} {\sSkip} {\phi}&#10;    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9805"/>
  <p:tag name="ORIGINALWIDTH" val="1163,854"/>
  <p:tag name="OUTPUTDPI" val="600"/>
  <p:tag name="LATEXADDIN" val="\documentclass{article}&#10;\input{preamble}&#10;\begin{document}&#10;&#10;\begin{mathpar}&#10;\inferrule* [Right=SsAssign]&#10;{&#10;    \mathcal{N}_{\sigma}(e) = n&#10;}&#10;{&#10;    \sstep{\langle \sigma, \sSeq{\sVarAssign{$x$}{$e$}}{$s$} \rangle} {\langle \sigma[x \mapsto n], s \rangle}&#10;}&#10;\end{mathpar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629,1713"/>
  <p:tag name="OUTPUTDPI" val="600"/>
  <p:tag name="LATEXADDIN" val="\documentclass{article}&#10;\input{preamble}&#10;\begin{document}&#10;&#10;\begin{align*}&#10;\setFormula \subset \setGFormula &#10;\end{align*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4,49197"/>
  <p:tag name="ORIGINALWIDTH" val="379,4526"/>
  <p:tag name="OUTPUTDPI" val="600"/>
  <p:tag name="LATEXADDIN" val="\documentclass{article}&#10;\input{preamble}&#10;\begin{document}&#10;&#10;\begin{align*}&#10;\qm \in \setGFormula &#10;\end{align*}&#10;&#10;\end{document}"/>
  <p:tag name="IGUANATEXSIZE" val="20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,74276"/>
  <p:tag name="ORIGINALWIDTH" val="611,1736"/>
  <p:tag name="OUTPUTDPI" val="600"/>
  <p:tag name="LATEXADDIN" val="\documentclass{article}&#10;\input{preamble}&#10;\begin{document}&#10;&#10;\begin{align*}&#10;\phiAnd{\phiEq{x}{3}}{\phiEq{y}{...}}&#10;\end{align*}&#10;&#10;\end{document}"/>
  <p:tag name="IGUANATEXSIZE" val="20"/>
  <p:tag name="IGUANATEXCURSOR" val="109"/>
  <p:tag name="TRANSPARENCY" val="True"/>
  <p:tag name="FILENAME" val=""/>
  <p:tag name="INPUTTYPE" val="0"/>
  <p:tag name="LATEXENGINEID" val="0"/>
  <p:tag name="TEMPFOLDER" val=".\temp\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,49378"/>
  <p:tag name="ORIGINALWIDTH" val="355,4556"/>
  <p:tag name="OUTPUTDPI" val="600"/>
  <p:tag name="LATEXADDIN" val="\documentclass{article}&#10;\input{preamble}&#10;\begin{document}&#10;&#10;\begin{align*}&#10;\withqmGen{\phiEq{x}{3}}&#10;\end{align*}&#10;&#10;\end{document}"/>
  <p:tag name="IGUANATEXSIZE" val="20"/>
  <p:tag name="IGUANATEXCURSOR" val="98"/>
  <p:tag name="TRANSPARENCY" val="True"/>
  <p:tag name="FILENAME" val=""/>
  <p:tag name="INPUTTYPE" val="0"/>
  <p:tag name="LATEXENGINEID" val="0"/>
  <p:tag name="TEMPFOLDER" val=".\temp\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684,6644"/>
  <p:tag name="OUTPUTDPI" val="600"/>
  <p:tag name="LATEXADDIN" val="\documentclass{article}&#10;\input{preamble}&#10;\begin{document}&#10;&#10;\begin{alignat*}{3}&#10;&amp;\gamma(\phi) ~&amp;&amp;= \{~ \phi ~\} &amp; ~\\&#10;&amp;\gamma(\qm)  ~&amp;&amp;= \setFormulaA &amp; \\&#10;&amp;             ~&amp;&amp;= \{~ \phi ~|~ \exists \pi.~ \evalphiGen{\pi}{\phi} ~\} &amp;&#10;\end{alignat*}&#10;&#10;\end{document}"/>
  <p:tag name="IGUANATEXSIZE" val="28"/>
  <p:tag name="IGUANATEXCURSOR" val="228"/>
  <p:tag name="TRANSPARENCY" val="True"/>
  <p:tag name="FILENAME" val=""/>
  <p:tag name="INPUTTYPE" val="0"/>
  <p:tag name="LATEXENGINEID" val="0"/>
  <p:tag name="TEMPFOLDER" val=".\temp\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392,201"/>
  <p:tag name="OUTPUTDPI" val="600"/>
  <p:tag name="LATEXADDIN" val="\documentclass{article}&#10;\input{preamble}&#10;\begin{document}&#10;&#10;\begin{align*}&#10;\setStmt \subseteq \setGStmt&#10;\end{align*}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073,116"/>
  <p:tag name="OUTPUTDPI" val="600"/>
  <p:tag name="LATEXADDIN" val="\documentclass{article}&#10;\input{preamble}&#10;\begin{document}&#10;&#10;\begin{align*}&#10;&amp;s \,~~::=~~ &#10;\sVarAssign {$x$} {$e$} ~~|~~ &#10;\sAssert {$\phi$} ~~|~~ &#10;\sSeq {$s_1$} {$s_2$}\\&#10;\end{align*}&#10;&#10;\end{document}"/>
  <p:tag name="IGUANATEXSIZE" val="22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75,366"/>
  <p:tag name="OUTPUTDPI" val="600"/>
  <p:tag name="LATEXADDIN" val="\documentclass{article}&#10;\input{preamble}&#10;\begin{document}&#10;&#10;\begin{align*}&#10;&amp;\grad{s} \,~~::=~~ &#10;\sVarAssign {$x$} {$e$} ~~|~~ &#10;\sAssert {$\grad{\phi}$} ~~|~~ &#10;\sSeq {$\grad{s_1}$} {$\grad{s_2}$}\\&#10;\end{align*}&#10;&#10;\end{document}"/>
  <p:tag name="IGUANATEXSIZE" val="22"/>
  <p:tag name="IGUANATEXCURSOR" val="191"/>
  <p:tag name="TRANSPARENCY" val="False"/>
  <p:tag name="FILENAME" val=""/>
  <p:tag name="INPUTTYPE" val="0"/>
  <p:tag name="LATEXENGINEID" val="0"/>
  <p:tag name="TEMPFOLDER" val=".\temp\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,217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\sAssert {$\grad{\phi}$}) = \{~ \sAssert {$\phi$} ~|~ \phi \in \gamma(\grad{\phi}) ~\}\\&#10;&amp; ...&#10;\end{align*}&#10;&#10;\end{document}"/>
  <p:tag name="IGUANATEXSIZE" val="20"/>
  <p:tag name="IGUANATEXCURSOR" val="227"/>
  <p:tag name="TRANSPARENCY" val="True"/>
  <p:tag name="FILENAME" val=""/>
  <p:tag name="INPUTTYPE" val="0"/>
  <p:tag name="LATEXENGINEID" val="0"/>
  <p:tag name="TEMPFOLDER" val=".\temp\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5,9692"/>
  <p:tag name="ORIGINALWIDTH" val="452,9434"/>
  <p:tag name="OUTPUTDPI" val="600"/>
  <p:tag name="LATEXADDIN" val="\documentclass{article}&#10;\input{preamble}&#10;\begin{document}&#10;&#10;\begin{gather*}&#10;\setProgramState\\ \subseteq\\ \setGProgramState &#10;\end{gather*}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.\temp\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106,862"/>
  <p:tag name="OUTPUTDPI" val="600"/>
  <p:tag name="LATEXADDIN" val="\documentclass{article}&#10;\input{preamble}&#10;\begin{document}&#10;&#10;\begin{align*}&#10;\setProgramState = (\setVar \rightharpoonup \setNatZ) \times \setStmt&#10;\end{align*}&#10;&#10;\end{document}"/>
  <p:tag name="IGUANATEXSIZE" val="22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106,112"/>
  <p:tag name="OUTPUTDPI" val="600"/>
  <p:tag name="LATEXADDIN" val="\documentclass{article}&#10;\input{preamble}&#10;\begin{document}&#10;&#10;\begin{align*}&#10;\setGProgramState = (\setVar \rightharpoonup \setNatZ) \times \setGStmt&#10;\end{align*}&#10;&#10;\end{document}"/>
  <p:tag name="IGUANATEXSIZE" val="22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89,4263"/>
  <p:tag name="OUTPUTDPI" val="600"/>
  <p:tag name="LATEXADDIN" val="\documentclass{article}&#10;\input{preamble}&#10;\begin{document}&#10;&#10;\begin{align*}&#10;\gamma(\langle \sigma, \grad{s} \rangle) = \{\sigma\} \times \gamma(\grad{s})&#10;\end{align*}&#10;&#10;\end{document}"/>
  <p:tag name="IGUANATEXSIZE" val="22"/>
  <p:tag name="IGUANATEXCURSOR" val="149"/>
  <p:tag name="TRANSPARENCY" val="True"/>
  <p:tag name="FILENAME" val=""/>
  <p:tag name="INPUTTYPE" val="0"/>
  <p:tag name="LATEXENGINEID" val="0"/>
  <p:tag name="TEMPFOLDER" val=".\temp\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63,74205"/>
  <p:tag name="OUTPUTDPI" val="600"/>
  <p:tag name="LATEXADDIN" val="\documentclass{article}&#10;\input{preamble}&#10;\begin{document}&#10;&#10;\begin{align*}&#10;\overline{\pi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1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24299"/>
  <p:tag name="ORIGINALWIDTH" val="62,24221"/>
  <p:tag name="OUTPUTDPI" val="600"/>
  <p:tag name="LATEXADDIN" val="\documentclass{article}&#10;\input{preamble}&#10;\begin{document}&#10;&#10;\begin{align*}&#10;\grad{\pi_2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23,472"/>
  <p:tag name="OUTPUTDPI" val="600"/>
  <p:tag name="LATEXADDIN" val="\documentclass{article}&#10;\input{preamble}&#10;\begin{document}&#10;&#10;\begin{align*}&#10;\overline{\pi_2} \subseteq \overline{\pi_2}'&#10;\end{align*}&#10;&#10;\end{document}"/>
  <p:tag name="IGUANATEXSIZE" val="28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02,4372"/>
  <p:tag name="OUTPUTDPI" val="600"/>
  <p:tag name="LATEXADDIN" val="\documentclass{article}&#10;\input{preamble}&#10;\begin{document}&#10;&#10;\begin{align*}&#10;\{~ \langle \sigma, \sAssert{$\phi_a$} \rangle ~\}&#10;\end{align*}&#10;&#10;\end{document}"/>
  <p:tag name="IGUANATEXSIZE" val="1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93,7008"/>
  <p:tag name="OUTPUTDPI" val="600"/>
  <p:tag name="LATEXADDIN" val="\documentclass{article}&#10;\input{preamble}&#10;\begin{document}&#10;&#10;\begin{align*}&#10;\langle \sigma, \sAssert{$\phi_a$} \rangle&#10;\end{align*}&#10;&#10;\end{document}"/>
  <p:tag name="IGUANATEXSIZE" val="1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42,1822"/>
  <p:tag name="OUTPUTDPI" val="600"/>
  <p:tag name="LATEXADDIN" val="\documentclass{article}&#10;\input{preamble}&#10;\begin{document}&#10;&#10;\begin{mathpar}&#10;\evalphiGen{\langle \sigma, {\sAssert{$\phi_a$}} \rangle}{\phi_a}&#10;\end{mathpar}&#10;&#10;\end{document}"/>
  <p:tag name="IGUANATEXSIZE" val="20"/>
  <p:tag name="IGUANATEXCURSOR" val="75"/>
  <p:tag name="TRANSPARENCY" val="True"/>
  <p:tag name="FILENAME" val=""/>
  <p:tag name="INPUTTYPE" val="0"/>
  <p:tag name="LATEXENGINEID" val="0"/>
  <p:tag name="TEMPFOLDER" val=".\temp\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566,9291"/>
  <p:tag name="OUTPUTDPI" val="600"/>
  <p:tag name="LATEXADDIN" val="\documentclass{article}&#10;\input{preamble}&#10;\begin{document}&#10;&#10;\begin{align*}&#10;\{~ \langle \sigma, \sAssert{$...$} \rangle, ... ~\}&#10;\end{align*}&#10;&#10;\end{document}"/>
  <p:tag name="IGUANATEXSIZE" val="18"/>
  <p:tag name="IGUANATEXCURSOR" val="122"/>
  <p:tag name="TRANSPARENCY" val="True"/>
  <p:tag name="FILENAME" val=""/>
  <p:tag name="INPUTTYPE" val="0"/>
  <p:tag name="LATEXENGINEID" val="0"/>
  <p:tag name="TEMPFOLDER" val=".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,49567"/>
  <p:tag name="ORIGINALWIDTH" val="100,4874"/>
  <p:tag name="OUTPUTDPI" val="600"/>
  <p:tag name="LATEXADDIN" val="\documentclass{article}&#10;\input{preamble}&#10;\begin{document}&#10;&#10;\begin{align*}&#10;\overline{\longrightarrow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,99401"/>
  <p:tag name="ORIGINALWIDTH" val="92,98835"/>
  <p:tag name="OUTPUTDPI" val="600"/>
  <p:tag name="LATEXADDIN" val="\documentclass{article}&#10;\input{preamble}&#10;\begin{document}&#10;&#10;\begin{align*}&#10;\grad{\longrightarrow}&#10;\end{align*}&#10;&#10;\end{document}"/>
  <p:tag name="IGUANATEXSIZE" val="28"/>
  <p:tag name="IGUANATEXCURSOR" val="95"/>
  <p:tag name="TRANSPARENCY" val="True"/>
  <p:tag name="FILENAME" val=""/>
  <p:tag name="INPUTTYPE" val="0"/>
  <p:tag name="LATEXENGINEID" val="0"/>
  <p:tag name="TEMPFOLDER" val=".\temp\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70,116"/>
  <p:tag name="OUTPUTDPI" val="600"/>
  <p:tag name="LATEXADDIN" val="\documentclass{article}&#10;\input{preamble}&#10;\begin{document}&#10;&#10;\begin{mathpar}&#10;\inferrule* [Right=SsAssert]&#10;{&#10;    \evalphiGen{\langle \sigma, {\sAssert{$\phi_a$}} \rangle}{\phi_a}&#10;}&#10;{&#10;    \sstep{\langle \sigma, {\sAssert{$\phi_a$}} \rangle} {\langle \sigma, \sSkip \rangle}&#10;}&#10;\end{mathpar}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.\temp\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98,613"/>
  <p:tag name="OUTPUTDPI" val="600"/>
  <p:tag name="LATEXADDIN" val="\documentclass{article}&#10;\input{preamble}&#10;\begin{document}&#10;&#10;\begin{mathpar}&#10;\inferrule* [Right=\gradT SsAssert1]&#10;{&#10;    \evalphiGen{\langle \sigma, {\sAssert{$\phi_a$}} \rangle}{\phi_a}&#10;}&#10;{&#10;    \gsstep{\langle \sigma, {\sAssert{$\phi_a$}} \rangle} {\langle \sigma, \sSkip \rangle}&#10;}&#10;\end{mathpar}&#10;&#10;\end{document}"/>
  <p:tag name="IGUANATEXSIZE" val="20"/>
  <p:tag name="IGUANATEXCURSOR" val="269"/>
  <p:tag name="TRANSPARENCY" val="True"/>
  <p:tag name="FILENAME" val=""/>
  <p:tag name="INPUTTYPE" val="0"/>
  <p:tag name="LATEXENGINEID" val="0"/>
  <p:tag name="TEMPFOLDER" val=".\temp\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354"/>
  <p:tag name="ORIGINALWIDTH" val="1066,367"/>
  <p:tag name="OUTPUTDPI" val="600"/>
  <p:tag name="LATEXADDIN" val="\documentclass{article}&#10;\input{preamble}&#10;\begin{document}&#10;&#10;\begin{mathpar}&#10;\inferrule* [Right=\gradT SsAssert2]&#10;{&#10;    ~&#10;}&#10;{&#10;    \gsstep{\langle \sigma, {\sAssert{$\qm$}} \rangle} {\langle \sigma, \sSkip \rangle}&#10;}&#10;\end{mathpar}&#10;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.\temp\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59,2051"/>
  <p:tag name="OUTPUTDPI" val="600"/>
  <p:tag name="LATEXADDIN" val="\documentclass{article}&#10;\input{preamble}&#10;\begin{document}&#10;&#10;\begin{align*}&#10;\langle \sigma, \sAssert{$\qm$} \rangle&#10;\end{align*}&#10;&#10;\end{document}"/>
  <p:tag name="IGUANATEXSIZE" val="18"/>
  <p:tag name="IGUANATEXCURSOR" val="103"/>
  <p:tag name="TRANSPARENCY" val="True"/>
  <p:tag name="FILENAME" val=""/>
  <p:tag name="INPUTTYPE" val="0"/>
  <p:tag name="LATEXENGINEID" val="0"/>
  <p:tag name="TEMPFOLDER" val=".\temp\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228,7214"/>
  <p:tag name="OUTPUTDPI" val="600"/>
  <p:tag name="LATEXADDIN" val="\documentclass{article}&#10;\input{preamble}&#10;\begin{document}&#10;&#10;\begin{align*}&#10;\langle \sigma, \sSkip \rangle&#10;\end{align*}&#10;&#10;\end{document}"/>
  <p:tag name="IGUANATEXSIZE" val="18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337,4578"/>
  <p:tag name="OUTPUTDPI" val="600"/>
  <p:tag name="LATEXADDIN" val="\documentclass{article}&#10;\input{preamble}&#10;\begin{document}&#10;&#10;\begin{align*}&#10;\{~ \langle \sigma, \sSkip \rangle ~\}&#10;\end{align*}&#10;&#10;\end{document}"/>
  <p:tag name="IGUANATEXSIZE" val="18"/>
  <p:tag name="IGUANATEXCURSOR" val="100"/>
  <p:tag name="TRANSPARENCY" val="True"/>
  <p:tag name="FILENAME" val=""/>
  <p:tag name="INPUTTYPE" val="0"/>
  <p:tag name="LATEXENGINEID" val="0"/>
  <p:tag name="TEMPFOLDER" val=".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752,9059"/>
  <p:tag name="OUTPUTDPI" val="600"/>
  <p:tag name="LATEXADDIN" val="\documentclass{article}&#10;\input{preamble}&#10;\begin{document}&#10;&#10;\begin{mathpar}&#10;P \subseteq \setFormula \times \setFormula &#10;\end{mathpar}&#10;&#10;\end{document}"/>
  <p:tag name="IGUANATEXSIZE" val="20"/>
  <p:tag name="IGUANATEXCURSOR" val="132"/>
  <p:tag name="TRANSPARENCY" val="True"/>
  <p:tag name="FILENAME" val=""/>
  <p:tag name="INPUTTYPE" val="0"/>
  <p:tag name="LATEXENGINEID" val="0"/>
  <p:tag name="TEMPFOLDER" val=".\temp\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756,6555"/>
  <p:tag name="OUTPUTDPI" val="600"/>
  <p:tag name="LATEXADDIN" val="\documentclass{article}&#10;\input{preamble}&#10;\begin{document}&#10;&#10;\begin{mathpar}&#10;\grad{P} \subseteq \setGFormula \times \setGFormula &#10;\end{mathpar}&#10;&#10;\end{document}"/>
  <p:tag name="IGUANATEXSIZE" val="20"/>
  <p:tag name="IGUANATEXCURSOR" val="119"/>
  <p:tag name="TRANSPARENCY" val="True"/>
  <p:tag name="FILENAME" val=""/>
  <p:tag name="INPUTTYPE" val="0"/>
  <p:tag name="LATEXENGINEID" val="0"/>
  <p:tag name="TEMPFOLDER" val=".\temp\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86,8766"/>
  <p:tag name="OUTPUTDPI" val="600"/>
  <p:tag name="LATEXADDIN" val="\documentclass{article}&#10;\input{preamble}&#10;\begin{document}&#10;&#10;\begin{mathpar}&#10;P \subseteq \setFormula \times \setStmt \times \setFormula &#10;\end{mathpar}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.\temp\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990,6262"/>
  <p:tag name="OUTPUTDPI" val="600"/>
  <p:tag name="LATEXADDIN" val="\documentclass{article}&#10;\input{preamble}&#10;\begin{document}&#10;&#10;\begin{mathpar}&#10;\grad{P} \subseteq \setGFormula \times  \setGStmt \times \setGFormula &#10;\end{mathpar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9,715"/>
  <p:tag name="ORIGINALWIDTH" val="594,6757"/>
  <p:tag name="OUTPUTDPI" val="600"/>
  <p:tag name="LATEXADDIN" val="\documentclass{article}&#10;\input{preamble}&#10;\begin{document}&#10;&#10;\begin{align*}&#10;\evalphiGen{\langle [x \mapsto 3], s \rangle&amp;}{\phiEq{x}{3}}\\&#10;\evalgphiGen{\langle [x \mapsto 3], s \rangle&amp;}{\phiEq{x}{3}}\\&#10;\evalgphiGen{\langle [x \mapsto 3], s \rangle&amp;}{\qm}\\&#10;\end{align*}&#10;&#10;\end{document}"/>
  <p:tag name="IGUANATEXSIZE" val="20"/>
  <p:tag name="IGUANATEXCURSOR" val="252"/>
  <p:tag name="TRANSPARENCY" val="True"/>
  <p:tag name="FILENAME" val=""/>
  <p:tag name="INPUTTYPE" val="0"/>
  <p:tag name="LATEXENGINEID" val="0"/>
  <p:tag name="TEMPFOLDER" val=".\temp\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298"/>
  <p:tag name="ORIGINALWIDTH" val="999,6251"/>
  <p:tag name="OUTPUTDPI" val="600"/>
  <p:tag name="LATEXADDIN" val="\documentclass{article}&#10;\input{preamble}&#10;\begin{document}&#10;&#10;\begin{align*}&#10;\evalphiGen{\cdot}{\cdot} \subseteq \setProgramState \times \setFormula\\&#10;\evalgphiGen{\cdot}{\cdot} \subseteq \setGProgramState \times \setGFormula\\&#10;\end{align*}&#10;&#10;\end{document}"/>
  <p:tag name="IGUANATEXSIZE" val="20"/>
  <p:tag name="IGUANATEXCURSOR" val="215"/>
  <p:tag name="TRANSPARENCY" val="True"/>
  <p:tag name="FILENAME" val=""/>
  <p:tag name="INPUTTYPE" val="0"/>
  <p:tag name="LATEXENGINEID" val="0"/>
  <p:tag name="TEMPFOLDER" val=".\temp\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85,114"/>
  <p:tag name="OUTPUTDPI" val="600"/>
  <p:tag name="LATEXADDIN" val="\documentclass{article}&#10;\input{preamble}&#10;\begin{document}&#10;&#10;\begin{mathpar}&#10;\inferrule* [Right=]&#10;{&#10;    \phi_1 \in \gamma(\grad{\phi_1})\\&#10;    \phi_2 \in \gamma(\grad{\phi_2})\\&#10;    P(\phi_1, \phi_2)&#10;}&#10;{&#10;    \grad{P}(\grad{\phi_1}, \grad{\phi_2})&#10;}&#10;\end{mathpar}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08,024"/>
  <p:tag name="OUTPUTDPI" val="600"/>
  <p:tag name="LATEXADDIN" val="\documentclass{article}&#10;\input{preamble}&#10;\begin{document}&#10;&#10;\begin{mathpar}&#10;\gthoare {} {\phiAnd{\phiEq{x}{3}}{\phiEq{y}{4}}} {{\sAssert {${\phiEq{x}{3}}$}}} {\phiAnd{\phiEq{x}{3}}{\phiEq{y}{4}}}&#10;\end{mathpar}&#10;&#10;\end{document}"/>
  <p:tag name="IGUANATEXSIZE" val="20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qm} {{\sAssert {${\phiEq{x}{3}}$}}} {\phiAnd{\phiEq{x}{3}}{\phiEq{y}{4}}}&#10;\end{mathpar}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613,048"/>
  <p:tag name="OUTPUTDPI" val="600"/>
  <p:tag name="LATEXADDIN" val="\documentclass{article}&#10;\input{preamble}&#10;\begin{document}&#10;&#10;\begin{mathpar}&#10;\gthoare {} {\phiAnd{\phiEq{x}{3}}{\phiEq{y}{4}}} {{\sAssert {${\qm}$}}} {\phiAnd{\phiEq{x}{3}}{\phiEq{y}{4}}}&#10;\end{mathpar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75,591"/>
  <p:tag name="OUTPUTDPI" val="600"/>
  <p:tag name="LATEXADDIN" val="\documentclass{article}&#10;\input{preamble}&#10;\begin{document}&#10;&#10;\begin{mathpar}&#10;\gthoare {} {\phiAnd{\phiEq{x}{3}}{\phiEq{y}{4}}} {{\sAssert {${\phiEq{x}{3}}$}}} {\qm}&#10;\end{mathpar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807,274"/>
  <p:tag name="OUTPUTDPI" val="600"/>
  <p:tag name="LATEXADDIN" val="\documentclass{article}&#10;\input{preamble}&#10;\begin{document}&#10;&#10;\begin{mathpar}&#10;\thoare {} {\phiAnd{\phiEq{x}{3}}{\phiEq{y}{4}}} {{\sAssert {${\phiEq{x}{3}}$}}} {\phiAnd{\phiEq{x}{3}}{\phiEq{y}{4}}}&#10;\end{mathpar}&#10;&#10;\end{document}"/>
  <p:tag name="IGUANATEXSIZE" val="20"/>
  <p:tag name="IGUANATEXCURSOR" val="76"/>
  <p:tag name="TRANSPARENCY" val="True"/>
  <p:tag name="FILENAME" val=""/>
  <p:tag name="INPUTTYPE" val="0"/>
  <p:tag name="LATEXENGINEID" val="0"/>
  <p:tag name="TEMPFOLDER" val=".\temp\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592,801"/>
  <p:tag name="OUTPUTDPI" val="600"/>
  <p:tag name="LATEXADDIN" val="\documentclass{article}&#10;\input{preamble}&#10;\begin{document}&#10;&#10;\begin{mathpar}&#10;\inferrule* [Right=]&#10;{&#10;    \phi_1 \in \gamma(\grad{\phi_1})\\&#10;    \phi_2 \in \gamma(\grad{\phi_2})\\&#10;    \phi_3 \in \gamma(\grad{\phi_3})\\&#10;    P(\phi_1, \phi_2, \phi_3)&#10;}&#10;{&#10;    \grad{P}(\grad{\phi_1}, \grad{\phi_2}, \grad{\phi_3})&#10;}&#10;\end{mathpar}&#10;&#10;\end{document}"/>
  <p:tag name="IGUANATEXSIZE" val="20"/>
  <p:tag name="IGUANATEXCURSOR" val="186"/>
  <p:tag name="TRANSPARENCY" val="True"/>
  <p:tag name="FILENAME" val=""/>
  <p:tag name="INPUTTYPE" val="0"/>
  <p:tag name="LATEXENGINEID" val="0"/>
  <p:tag name="TEMPFOLDER" val=".\temp\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944,132"/>
  <p:tag name="OUTPUTDPI" val="600"/>
  <p:tag name="LATEXADDIN" val="\documentclass{article}&#10;\input{preamble}&#10;\begin{document}&#10;&#10;\begin{align*}&#10;P(\phi_1, \phi_a, \phi_2) =&#10;\phi_1 = \phi_2 \wedge&#10;\phiImplies{\phi_1}{\phi_a}&#10;\end{align*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37,49528"/>
  <p:tag name="OUTPUTDPI" val="600"/>
  <p:tag name="LATEXADDIN" val="\documentclass{article}&#10;\input{preamble}&#10;\begin{document}&#10;&#10;\begin{align*}&#10;\overline{\phi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99063"/>
  <p:tag name="ORIGINALWIDTH" val="38,2452"/>
  <p:tag name="OUTPUTDPI" val="600"/>
  <p:tag name="LATEXADDIN" val="\documentclass{article}&#10;\input{preamble}&#10;\begin{document}&#10;&#10;\begin{align*}&#10;\grad{\phi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5,2343"/>
  <p:tag name="OUTPUTDPI" val="600"/>
  <p:tag name="LATEXADDIN" val="\documentclass{article}&#10;\input{preamble}&#10;\begin{document}&#10;&#10;\begin{align*}&#10;\grad{P}(\grad{\phi})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3905"/>
  <p:tag name="ORIGINALWIDTH" val="210,7236"/>
  <p:tag name="OUTPUTDPI" val="600"/>
  <p:tag name="LATEXADDIN" val="\documentclass{article}&#10;\input{preamble}&#10;\begin{document}&#10;&#10;\begin{align*}&#10;\bigvee \overline{P(\phi)}&#10;\end{align*}&#10;&#10;\end{document}"/>
  <p:tag name="IGUANATEXSIZE" val="28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2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24331"/>
  <p:tag name="ORIGINALWIDTH" val="48,74394"/>
  <p:tag name="OUTPUTDPI" val="600"/>
  <p:tag name="LATEXADDIN" val="\documentclass{article}&#10;\input{preamble}&#10;\begin{document}&#10;&#10;\begin{align*}&#10;\overline{P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,74244"/>
  <p:tag name="ORIGINALWIDTH" val="44,99441"/>
  <p:tag name="OUTPUTDPI" val="600"/>
  <p:tag name="LATEXADDIN" val="\documentclass{article}&#10;\input{preamble}&#10;\begin{document}&#10;&#10;\begin{align*}&#10;\grad{P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24559"/>
  <p:tag name="ORIGINALWIDTH" val="94,48819"/>
  <p:tag name="OUTPUTDPI" val="600"/>
  <p:tag name="LATEXADDIN" val="\documentclass{article}&#10;\input{preamble}&#10;\begin{document}&#10;&#10;\begin{align*}&#10;\Longrightarrow&#10;\end{align*}&#10;&#10;\end{document}"/>
  <p:tag name="IGUANATEXSIZE" val="40"/>
  <p:tag name="IGUANATEXCURSOR" val="89"/>
  <p:tag name="TRANSPARENCY" val="True"/>
  <p:tag name="FILENAME" val=""/>
  <p:tag name="INPUTTYPE" val="0"/>
  <p:tag name="LATEXENGINEID" val="0"/>
  <p:tag name="TEMPFOLDER" val=".\temp\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949,3813"/>
  <p:tag name="OUTPUTDPI" val="600"/>
  <p:tag name="LATEXADDIN" val="\documentclass{article}&#10;\input{preamble}&#10;\begin{document}&#10;&#10;\begin{align*}&#10;\phiEq{i}{3} ~~\mpt~~ \withqmGen{\phiEq{i}{3}} ~~\mpt~~ \qm&#10;\end{align*}&#10;&#10;\end{document}"/>
  <p:tag name="IGUANATEXSIZE" val="20"/>
  <p:tag name="IGUANATEXCURSOR" val="129"/>
  <p:tag name="TRANSPARENCY" val="True"/>
  <p:tag name="FILENAME" val=""/>
  <p:tag name="INPUTTYPE" val="0"/>
  <p:tag name="LATEXENGINEID" val="0"/>
  <p:tag name="TEMPFOLDER" val=".\temp\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,49347"/>
  <p:tag name="ORIGINALWIDTH" val="795,6506"/>
  <p:tag name="OUTPUTDPI" val="600"/>
  <p:tag name="LATEXADDIN" val="\documentclass{article}&#10;\input{preamble}&#10;\begin{document}&#10;&#10;\begin{align*}&#10;\sAssert{\phiEq{i}{3}} \mpt \sAssert{\qm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770,1537"/>
  <p:tag name="OUTPUTDPI" val="600"/>
  <p:tag name="LATEXADDIN" val="\documentclass{article}&#10;\input{preamble}&#10;\begin{document}&#10;&#10;\begin{align*}&#10;&amp; \grad{\phi_1} \mpt \grad{\phi_2} \defiff &#10;  \gamma(\grad{\phi_1}) \subseteq \gamma(\grad{\phi_2})  \\&#10;\end{align*}&#10;&#10;\end{document}"/>
  <p:tag name="IGUANATEXSIZE" val="20"/>
  <p:tag name="IGUANATEXCURSOR" val="178"/>
  <p:tag name="TRANSPARENCY" val="True"/>
  <p:tag name="FILENAME" val=""/>
  <p:tag name="INPUTTYPE" val="0"/>
  <p:tag name="LATEXENGINEID" val="0"/>
  <p:tag name="TEMPFOLDER" val=".\temp\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6"/>
  <p:tag name="LAYER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,9651"/>
  <p:tag name="ORIGINALWIDTH" val="1091,114"/>
  <p:tag name="OUTPUTDPI" val="600"/>
  <p:tag name="LATEXADDIN" val="\documentclass{article}&#10;\input{preamble}&#10;\begin{document}&#10;&#10;\begin{align*}&#10;&amp; \gamma : \setGStmt \rightarrow \PP^{\setStmt}\\&#10;&amp; \gamma(s) = \{~ s ~\}\\&#10;&amp; \gamma(\sAssert {$\grad{\phi}$}) = \{~ \sAssert {$\phi$} ~|~ \phi \in \gamma(\grad{\phi}) ~\}&#10;\end{align*}&#10;&#10;\end{document}"/>
  <p:tag name="IGUANATEXSIZE" val="20"/>
  <p:tag name="IGUANATEXCURSOR" val="73"/>
  <p:tag name="TRANSPARENCY" val="True"/>
  <p:tag name="FILENAME" val=""/>
  <p:tag name="INPUTTYPE" val="0"/>
  <p:tag name="LATEXENGINEID" val="0"/>
  <p:tag name="TEMPFOLDER" val=".\temp\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1,9535"/>
  <p:tag name="ORIGINALWIDTH" val="1124,859"/>
  <p:tag name="OUTPUTDPI" val="600"/>
  <p:tag name="LATEXADDIN" val="\documentclass{article}&#10;\input{preamble}&#10;\begin{document}&#10;&#10;\begin{align*}&#10;&amp; \setGFormula = \setFormula \cup \{~ \qm ~\} \\&#10;&amp; \gamma : \setGFormula \rightarrow \PP^{\setFormula}\\&#10;&amp; \gamma(\phi) = \{~ \phi ~\}\\&#10;&amp; \gamma(\qm) = \setFormulaA = \{~ \phi ~|~ \exists \pi.~ \evalphiGen{\pi}{\phi} ~\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6,4605"/>
  <p:tag name="ORIGINALWIDTH" val="1542,557"/>
  <p:tag name="OUTPUTDPI" val="600"/>
  <p:tag name="LATEXADDIN" val="\documentclass{article}&#10;\input{preamble}&#10;\begin{document}&#10;&#10;\begin{align*}&#10;&amp; \setFormula \subseteq \setGFormula \quad\quad&#10;  \setStmt \subseteq \setGStmt\\&#10;&amp; \thoare{}{\phi}{s}{\phi'} \implies \gthoare{}{\phi}{s}{\phi'}\\&#10;&amp; \sstepConsume{s}{\pi}{\pi'} \implies \exists \pi''.~ &#10;  \gsstepConsume{s}{\pi}{\pi''} \wedge (\forall \phi.~\evalphiGen{\pi'}{\phi} \implies \evalphiGen{\pi''}{\phi})&#10;\end{align*}&#10;&#10;\end{document}"/>
  <p:tag name="IGUANATEXSIZE" val="20"/>
  <p:tag name="IGUANATEXCURSOR" val="128"/>
  <p:tag name="TRANSPARENCY" val="True"/>
  <p:tag name="FILENAME" val=""/>
  <p:tag name="INPUTTYPE" val="0"/>
  <p:tag name="LATEXENGINEID" val="0"/>
  <p:tag name="TEMPFOLDER" val=".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0,4574"/>
  <p:tag name="ORIGINALWIDTH" val="1241,095"/>
  <p:tag name="OUTPUTDPI" val="600"/>
  <p:tag name="LATEXADDIN" val="\documentclass{article}&#10;\input{preamble}&#10;\begin{document}&#10;&#10;\begin{align*}&#10;&amp; \text{Given~~} &#10;\grad{\phi_1} \mpt \grad{\phi_2}&#10;\wedge&#10;\grad{\phi_1'} \mpt \grad{\phi_2'}&#10;\wedge&#10;\grad{s_1} \mpt \grad{s_2}&#10;\wedge&#10;\grad{\pi_1} \mpt \grad{\pi_2}\\&#10;&amp; \gthoare{}{\grad{\phi_1}}{\grad{s_1}}{\grad{\phi_1'}}&#10;\implies&#10;\gthoare{}{\grad{\phi_2}}{\grad{s_2}}{\grad{\phi_2'}}\\&#10;&amp; \gsstepConsume{\grad{s_1}}{\grad{\pi_1}}{\grad{\pi_1'}}&#10;\implies&#10;\exists \grad{\pi_2'}.~&#10;\gsstepConsume{\grad{s_2}}{\grad{\pi_2}}{\grad{\pi_2'}}&#10;\wedge&#10;\grad{\pi_1'} \mpt \grad{\pi_2'}\\&#10;\end{align*}&#10;&#10;\end{document}"/>
  <p:tag name="IGUANATEXSIZE" val="20"/>
  <p:tag name="IGUANATEXCURSOR" val="501"/>
  <p:tag name="TRANSPARENCY" val="True"/>
  <p:tag name="FILENAME" val=""/>
  <p:tag name="INPUTTYPE" val="0"/>
  <p:tag name="LATEXENGINEID" val="0"/>
  <p:tag name="TEMPFOLDER" val=".\temp\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7,6303"/>
  <p:tag name="OUTPUTDPI" val="600"/>
  <p:tag name="LATEXADDIN" val="\documentclass{article}&#10;\input{preamble}&#10;\begin{document}&#10;&#10;\begin{align*}&#10;P(\phi_1, \phi_a, \phi_2) \defeq &#10;\phi_1 = \phi_2 \wedge&#10;\phiImplies{\phi_1}{\phi_a}&#10;\end{align*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959,88"/>
  <p:tag name="OUTPUTDPI" val="600"/>
  <p:tag name="LATEXADDIN" val="\documentclass{article}&#10;\input{preamble}&#10;\begin{document}&#10;&#10;\begin{align*}&#10;\grad{P}(\grad{\phi_1}, \grad{\phi_a}, \grad{\phi_2}) \defeq &#10;\grad{\phi_1} \approx \grad{\phi_2} \wedge&#10;\gphiImplies{\grad{\phi_1}}{\grad{\phi_a}}&#10;\end{align*}&#10;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.\temp\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18,373"/>
  <p:tag name="OUTPUTDPI" val="600"/>
  <p:tag name="LATEXADDIN" val="\documentclass{article}&#10;\input{preamble}&#10;\begin{document}&#10;&#10;\begin{align*}&#10;\grad{\phi_1} \approx \grad{\phi_2} \defeq &#10;\grad{\phi_1} = \grad{\phi_2} \vee&#10;\grad{\phi_1} = \qm \vee&#10;\grad{\phi_2} = \qm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0,24"/>
  <p:tag name="ORIGINALWIDTH" val="1058,868"/>
  <p:tag name="OUTPUTDPI" val="600"/>
  <p:tag name="LATEXADDIN" val="\documentclass{article}&#10;\input{preamble}&#10;\begin{document}&#10;&#10;\begin{align*}&#10;\gphiImplies{\grad{\phi_1}}{\grad{\phi_2}} \defeq &#10;\phiImplies{\grad{\phi_1}}{\grad{\phi_2}} \vee&#10;\grad{\phi_1} = \qm \vee&#10;\grad{\phi_2} = \qm&#10;\end{align*}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.\temp\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5,8905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.\temp\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4859"/>
  <p:tag name="ORIGINALWIDTH" val="897,6378"/>
  <p:tag name="OUTPUTDPI" val="600"/>
  <p:tag name="LATEXADDIN" val="\documentclass{article}&#10;\input{preamble}&#10;\begin{document}&#10;&#10;\begin{mathpar}&#10;\inferrule* [right=HAssert]&#10;{&#10;~&#10;}&#10;{&#10;    \thoare {} {\grad{\phi_1}} {{\sAssert {\qm}}} {\grad{\phi_2}}&#10;}&#10;\end{mathpar}&#10;&#10;\end{document}"/>
  <p:tag name="IGUANATEXSIZE" val="20"/>
  <p:tag name="IGUANATEXCURSOR" val="174"/>
  <p:tag name="TRANSPARENCY" val="True"/>
  <p:tag name="FILENAME" val=""/>
  <p:tag name="INPUTTYPE" val="0"/>
  <p:tag name="LATEXENGINEID" val="0"/>
  <p:tag name="TEMPFOLDER" val=".\temp\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,7297"/>
  <p:tag name="ORIGINALWIDTH" val="872,1409"/>
  <p:tag name="OUTPUTDPI" val="600"/>
  <p:tag name="LATEXADDIN" val="\documentclass{article}&#10;\input{preamble}&#10;\begin{document}&#10;&#10;\begin{mathpar}&#10;\inferrule* [right=HAssert]&#10;{&#10;    \phiImplies {\phi} {\phi_a}&#10;}&#10;{&#10;    \thoare {} {\qm} {{\sAssert {$\grad{\phi_a}$}}} {\grad{\phi}}&#10;}&#10;\end{mathpar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1727,034"/>
  <p:tag name="OUTPUTDPI" val="600"/>
  <p:tag name="LATEXADDIN" val="\documentclass{article}&#10;\input{preamble}&#10;\begin{document}&#10;&#10;\begin{align*}&#10;P(\phi_1, s, \phi_2) \defeq &#10;(\exists \phi_a \in \setFormula.~ &#10;s = \sAssert{$\phi_a$} \wedge &#10;P(\phi_1, s, \phi_2))&#10;\end{align*}&#10;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.\temp\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934,3832"/>
  <p:tag name="OUTPUTDPI" val="600"/>
  <p:tag name="LATEXADDIN" val="\documentclass{article}&#10;\input{preamble}&#10;\begin{document}&#10;&#10;\begin{mathpar}&#10;\inferrule* [right=\gradT HAssert]&#10;{&#10;    {\grad{\phi_1}} \approx {\grad{\phi_2}}\\&#10;    \gphiImplies {\grad{\phi_1}} {\grad{\phi_a}}&#10;}&#10;{&#10;    \gthoare {} {\grad{\phi_1}} {{\sAssert {$\grad{\phi_a}$}}} {\grad{\phi_2}} 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934,3832"/>
  <p:tag name="OUTPUTDPI" val="600"/>
  <p:tag name="LATEXADDIN" val="\documentclass{article}&#10;\input{preamble}&#10;\begin{document}&#10;&#10;\begin{mathpar}&#10;\inferrule* [right=HAssert]&#10;{&#10;    \phi_1 = \phi_2 \\&#10;    \phiImplies {\phi_1} {\phi_a}&#10;}&#10;{&#10;    \thoare {} {\phi_1} {{\sAssert {${\phi_a}$}}} {\phi_2}&#10;}&#10;\end{mathpar}&#10;&#10;\end{document}"/>
  <p:tag name="IGUANATEXSIZE" val="20"/>
  <p:tag name="IGUANATEXCURSOR" val="151"/>
  <p:tag name="TRANSPARENCY" val="False"/>
  <p:tag name="FILENAME" val=""/>
  <p:tag name="INPUTTYPE" val="0"/>
  <p:tag name="LATEXENGINEID" val="0"/>
  <p:tag name="TEMPFOLDER" val=".\temp\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53,843"/>
  <p:tag name="OUTPUTDPI" val="600"/>
  <p:tag name="LATEXADDIN" val="\documentclass{article}&#10;\input{preamble}&#10;\begin{document}&#10;&#10;\begin{align*}&#10;\forall \phi_1, \phi_2 \in \setFormula.~ &#10;P(\phi_1, \phi_2) \implies \grad{P}(\phi_1, \phi_2)&#10;\end{align*}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.\temp\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48969"/>
  <p:tag name="ORIGINALWIDTH" val="2005,999"/>
  <p:tag name="OUTPUTDPI" val="600"/>
  <p:tag name="LATEXADDIN" val="\documentclass{article}&#10;\input{preamble}&#10;\begin{document}&#10;&#10;\begin{align*}&#10;\forall \grad{\phi_1}, \grad{\phi_2}, \grad{\phi_1'}, \grad{\phi_2'} \in \setGFormula.~ &#10;\grad{\phi_1} \mpt \grad{\phi_1'} \wedge&#10;\grad{\phi_2} \mpt \grad{\phi_2'} \wedge&#10;\grad{P}(\grad{\phi_1}, \grad{\phi_2}) \implies \grad{P}(\grad{\phi_1'}, \grad{\phi_2'})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2,74094"/>
  <p:tag name="ORIGINALWIDTH" val="1302,587"/>
  <p:tag name="OUTPUTDPI" val="600"/>
  <p:tag name="LATEXADDIN" val="\documentclass{article}&#10;\input{preamble}&#10;\begin{document}&#10;&#10;\begin{align*}&#10;\grad{P} \text{ is smallest predicate closed under above rules}&#10;\end{align*}&#10;&#10;\end{document}"/>
  <p:tag name="IGUANATEXSIZE" val="20"/>
  <p:tag name="IGUANATEXCURSOR" val="124"/>
  <p:tag name="TRANSPARENCY" val="True"/>
  <p:tag name="FILENAME" val=""/>
  <p:tag name="INPUTTYPE" val="0"/>
  <p:tag name="LATEXENGINEID" val="0"/>
  <p:tag name="TEMPFOLDER" val=".\temp\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01,1998"/>
  <p:tag name="ORIGINALWIDTH" val="851,8936"/>
  <p:tag name="OUTPUTDPI" val="600"/>
  <p:tag name="LATEXADDIN" val="\documentclass{article}&#10;\input{preamble}&#10;\begin{document}&#10;&#10;\begin{align*}&#10;&amp;\evalgphiGen{\grad{\pi}}{\grad{\phi}}\\&#10;\iff&#10;&amp;\exists &#10;\pi \in \gamma(\grad{\pi}),&#10;\phi \in \gamma(\grad{\phi}).~ &#10;\evalphiGen{\pi}{\phi}\\&#10;\iff&#10;&amp;\exists &#10;\phi \in \gamma(\grad{\phi}).~ &#10;\evalphiGen{\grad{\pi}}{\phi}\\&#10;\iff&#10;&amp;\evalphiGen{\grad{\pi}}{\grad{\phi}}&#10;\vee&#10;\grad{\phi} = \qm&#10;\end{align*}&#10;&#10;\end{document}"/>
  <p:tag name="IGUANATEXSIZE" val="20"/>
  <p:tag name="IGUANATEXCURSOR" val="300"/>
  <p:tag name="TRANSPARENCY" val="True"/>
  <p:tag name="FILENAME" val=""/>
  <p:tag name="INPUTTYPE" val="0"/>
  <p:tag name="LATEXENGINEID" val="0"/>
  <p:tag name="TEMPFOLDER" val=".\temp\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65,579"/>
  <p:tag name="OUTPUTDPI" val="600"/>
  <p:tag name="LATEXADDIN" val="\documentclass{article}&#10;\input{preamble}&#10;\begin{document}&#10;&#10;\begin{align*}&#10;\grad{P}(\grad{\phi_1}, \grad{\phi_2}) \iff&#10;\exists &#10;\phi_1 \in \gamma(\grad{\phi_1}),&#10;\phi_2 \in \gamma(\grad{\phi_2}).~ P(\phi_1, \phi_2)&#10;\end{align*}&#10;&#10;\end{document}"/>
  <p:tag name="IGUANATEXSIZE" val="20"/>
  <p:tag name="IGUANATEXCURSOR" val="113"/>
  <p:tag name="TRANSPARENCY" val="True"/>
  <p:tag name="FILENAME" val=""/>
  <p:tag name="INPUTTYPE" val="0"/>
  <p:tag name="LATEXENGINEID" val="0"/>
  <p:tag name="TEMPFOLDER" val=".\temp\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3"/>
  <p:tag name="ORIGINALWIDTH" val="581,9272"/>
  <p:tag name="OUTPUTDPI" val="600"/>
  <p:tag name="LATEXADDIN" val="\documentclass{article}&#10;\input{preamble}&#10;\begin{document}&#10;&#10;\begin{mathpar}&#10;\inferrule* [right=EvalPhiStatic]&#10;{&#10;    \evalphiGen{\grad{\pi}}{\phi}&#10;}&#10;{&#10;    \evalgphiGen{\grad{\pi}}{\phi}&#10;}&#10;\end{mathpar}&#10;&#10;\end{document}"/>
  <p:tag name="IGUANATEXSIZE" val="20"/>
  <p:tag name="IGUANATEXCURSOR" val="126"/>
  <p:tag name="TRANSPARENCY" val="True"/>
  <p:tag name="FILENAME" val=""/>
  <p:tag name="INPUTTYPE" val="0"/>
  <p:tag name="LATEXENGINEID" val="0"/>
  <p:tag name="TEMPFOLDER" val=".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,23811"/>
  <p:tag name="ORIGINALWIDTH" val="577,4278"/>
  <p:tag name="OUTPUTDPI" val="600"/>
  <p:tag name="LATEXADDIN" val="\documentclass{article}&#10;\input{preamble}&#10;\begin{document}&#10;&#10;\begin{mathpar}&#10;\inferrule* [right=EvalPhiStatic]&#10;{&#10;    ~&#10;}&#10;{&#10;    \evalgphiGen{\grad{\pi}}{\qm}&#10;}&#10;\end{mathpar}&#10;&#10;\end{document}"/>
  <p:tag name="IGUANATEXSIZE" val="20"/>
  <p:tag name="IGUANATEXCURSOR" val="153"/>
  <p:tag name="TRANSPARENCY" val="True"/>
  <p:tag name="FILENAME" val=""/>
  <p:tag name="INPUTTYPE" val="0"/>
  <p:tag name="LATEXENGINEID" val="0"/>
  <p:tag name="TEMPFOLDER" val=".\temp\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782,1522"/>
  <p:tag name="OUTPUTDPI" val="600"/>
  <p:tag name="LATEXADDIN" val="\documentclass{article}&#10;\input{preamble}&#10;\begin{document}&#10;&#10;\begin{align*}&#10;\forall \phi \in \setFormula.~ f(\phi) \sqsubseteq \grad{f}(\phi)&#10;\end{align*}&#10;&#10;\end{document}"/>
  <p:tag name="IGUANATEXSIZE" val="20"/>
  <p:tag name="IGUANATEXCURSOR" val="140"/>
  <p:tag name="TRANSPARENCY" val="True"/>
  <p:tag name="FILENAME" val=""/>
  <p:tag name="INPUTTYPE" val="0"/>
  <p:tag name="LATEXENGINEID" val="0"/>
  <p:tag name="TEMPFOLDER" val=".\temp\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343,832"/>
  <p:tag name="OUTPUTDPI" val="600"/>
  <p:tag name="LATEXADDIN" val="\documentclass{article}&#10;\input{preamble}&#10;\begin{document}&#10;&#10;\begin{align*}&#10;\forall \grad{\phi_1}, \grad{\phi_2} \in \setGFormula.~ &#10;    \grad{\phi_1} \sqsubseteq \grad{\phi_2} &#10;    \implies &#10;    \grad{f}(\grad{\phi_1}) \sqsubseteq \grad{f}(\grad{\phi_2})&#10;\end{align*}&#10;&#10;\end{document}"/>
  <p:tag name="IGUANATEXSIZE" val="20"/>
  <p:tag name="IGUANATEXCURSOR" val="254"/>
  <p:tag name="TRANSPARENCY" val="True"/>
  <p:tag name="FILENAME" val=""/>
  <p:tag name="INPUTTYPE" val="0"/>
  <p:tag name="LATEXENGINEID" val="0"/>
  <p:tag name="TEMPFOLDER" val=".\temp\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369,329"/>
  <p:tag name="OUTPUTDPI" val="600"/>
  <p:tag name="LATEXADDIN" val="\documentclass{article}&#10;\input{preamble}&#10;\begin{document}&#10;&#10;\begin{align*}&#10;\grad{f} \text{ has most precise return values among all liftings}&#10;\end{align*}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049,869"/>
  <p:tag name="OUTPUTDPI" val="600"/>
  <p:tag name="LATEXADDIN" val="\documentclass{article}&#10;\input{preamble}&#10;\begin{document}&#10;&#10;\begin{align*}&#10;\forall \phi \in \setFormula \cap \dom{f}.~ f(\phi) \sqsubseteq \grad{f}(\phi)&#10;\end{align*}&#10;&#10;\end{document}"/>
  <p:tag name="IGUANATEXSIZE" val="20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52,531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grad{f}} \implies \grad{f}(\grad{\phi_1}) \sqsubseteq \grad{f}(\grad{\phi_2})&#10;\end{align*}&#10;&#10;\end{document}"/>
  <p:tag name="IGUANATEXSIZE" val="20"/>
  <p:tag name="IGUANATEXCURSOR" val="287"/>
  <p:tag name="TRANSPARENCY" val="True"/>
  <p:tag name="FILENAME" val=""/>
  <p:tag name="INPUTTYPE" val="0"/>
  <p:tag name="LATEXENGINEID" val="0"/>
  <p:tag name="TEMPFOLDER" val=".\temp\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1951,256"/>
  <p:tag name="OUTPUTDPI" val="600"/>
  <p:tag name="LATEXADDIN" val="\documentclass{article}&#10;\input{preamble}&#10;\begin{document}&#10;&#10;\begin{align*}&#10;\grad{f} \text{ has smallest domain and most precise return values among all liftings}&#10;\end{align*}&#10;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.\temp\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861,267"/>
  <p:tag name="OUTPUTDPI" val="600"/>
  <p:tag name="LATEXADDIN" val="\documentclass{article}&#10;\input{preamble}&#10;\begin{document}&#10;&#10;\begin{align*}&#10;\grad{f}(\grad{\phi}) = \alpha(\overline{f}(\gamma(\grad{\phi})))&#10;\quad~\text{ where $\langle\alpha, \gamma\rangle$ is $\{~ \overline{f} ~\}$-partial Galois connection}&#10;\end{align*}&#10;&#10;\end{document}"/>
  <p:tag name="IGUANATEXSIZE" val="20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062,617"/>
  <p:tag name="OUTPUTDPI" val="600"/>
  <p:tag name="LATEXADDIN" val="\documentclass{article}&#10;\input{preamble}&#10;\begin{document}&#10;&#10;\begin{mathpar}&#10;\inferrule* [Right=SsAssert]&#10;{&#10;    \evalphiGen{\langle \sigma, \sSeq{\sAssert{$\phi_a$}}{$s$} \rangle}{\phi_a}&#10;}&#10;{&#10;    \sstep{\langle \sigma, \sSeq{\sAssert{$\phi_a$}}{$s$} \rangle} {\langle \sigma, s \rangle}&#10;}&#10;\end{mathpar}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2,2272"/>
  <p:tag name="ORIGINALWIDTH" val="1062,617"/>
  <p:tag name="OUTPUTDPI" val="600"/>
  <p:tag name="LATEXADDIN" val="\documentclass{article}&#10;\input{preamble}&#10;\begin{document}&#10;&#10;\begin{mathpar}&#10;\inferrule* [Right=SsAssert]&#10;{&#10;    \evalgphiGen{\langle \sigma, \sSeq{\sAssert{$\grad{\phi_a}$}}{$s$} \rangle}{\grad{\phi_a}}&#10;}&#10;{&#10;    \gsstep{\langle \sigma, \sSeq{\sAssert{$\grad{\phi_a}$}}{$s$} \rangle} {\langle \sigma, s \rangle}&#10;}&#10;\end{mathpar}&#10;&#10;\end{document}"/>
  <p:tag name="IGUANATEXSIZE" val="20"/>
  <p:tag name="IGUANATEXCURSOR" val="199"/>
  <p:tag name="TRANSPARENCY" val="True"/>
  <p:tag name="FILENAME" val=""/>
  <p:tag name="INPUTTYPE" val="0"/>
  <p:tag name="LATEXENGINEID" val="0"/>
  <p:tag name="TEMPFOLDER" val=".\temp\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8,2302"/>
  <p:tag name="ORIGINALWIDTH" val="680,165"/>
  <p:tag name="OUTPUTDPI" val="600"/>
  <p:tag name="LATEXADDIN" val="\documentclass{article}&#10;\input{preamble}&#10;\begin{document}&#10;&#10;\begin{mathpar}&#10;    \inferrule* [Right=Soundness]&#10;    {&#10;        \thoare {} {\phi} {s} {\phi'}&#10;    }&#10;    {&#10;        \tHoare {} {\phi} {s} {\phi'}&#10;    }&#10;\end{mathpar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0,165"/>
  <p:tag name="OUTPUTDPI" val="600"/>
  <p:tag name="LATEXADDIN" val="\documentclass{article}&#10;\input{preamble}&#10;\begin{document}&#10;&#10;\begin{mathpar}&#10;    \inferrule* [Right=\gradT Soundness]&#10;    {&#10;        \gthoare {} {\grad{\phi}} {\grad{s}} {\grad{\phi'}}&#10;    }&#10;    {&#10;        \gtHoare {} {\grad{\phi}} {\grad{s}} {\grad{\phi'}}&#10;    }&#10;\end{mathpar}&#10;&#10;\end{document}"/>
  <p:tag name="IGUANATEXSIZE" val="20"/>
  <p:tag name="IGUANATEXCURSOR" val="206"/>
  <p:tag name="TRANSPARENCY" val="True"/>
  <p:tag name="FILENAME" val=""/>
  <p:tag name="INPUTTYPE" val="0"/>
  <p:tag name="LATEXENGINEID" val="0"/>
  <p:tag name="TEMPFOLDER" val=".\temp\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8,2077"/>
  <p:tag name="ORIGINALWIDTH" val="1005,624"/>
  <p:tag name="OUTPUTDPI" val="600"/>
  <p:tag name="LATEXADDIN" val="\documentclass{article}&#10;\input{preamble}&#10;\begin{document}&#10;&#10;\begin{gather*}&#10;\gtHoare{}{\grad{\phi}}{\grad{s}}{\grad{\phi'}}\\&#10;\defiff\\&#10;\forall \grad{\pi}, \grad{\pi'}.~&#10;\gsstepConsume{\grad{s}}{\grad{\pi}}{\grad{\pi'}}&#10;\wedge&#10;\evalgphiGen{\grad{\pi}}{\grad{\phi}}&#10;\implies&#10;\evalgphiGen{\grad{\pi'}}{\grad{\phi'}}&#10;\end{gather*}&#10;&#10;\end{document}"/>
  <p:tag name="IGUANATEXSIZE" val="20"/>
  <p:tag name="IGUANATEXCURSOR" val="279"/>
  <p:tag name="TRANSPARENCY" val="True"/>
  <p:tag name="FILENAME" val=""/>
  <p:tag name="INPUTTYPE" val="0"/>
  <p:tag name="LATEXENGINEID" val="0"/>
  <p:tag name="TEMPFOLDER" val=".\temp\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,9636"/>
  <p:tag name="ORIGINALWIDTH" val="1005,624"/>
  <p:tag name="OUTPUTDPI" val="600"/>
  <p:tag name="LATEXADDIN" val="\documentclass{article}&#10;\input{preamble}&#10;\begin{document}&#10;&#10;\begin{gather*}&#10;\tHoare{}{\phi}{s}{\phi'}\\&#10;\defiff\\&#10;\forall \pi, \pi'.~&#10;\sstepConsume{s}{\pi}{\pi'}&#10;\wedge&#10;\evalphiGen{\pi}{\phi}&#10;\implies&#10;\evalphiGen{\pi'}{\phi'}&#10;\end{gather*}&#10;&#10;\end{document}"/>
  <p:tag name="IGUANATEXSIZE" val="20"/>
  <p:tag name="IGUANATEXCURSOR" val="223"/>
  <p:tag name="TRANSPARENCY" val="True"/>
  <p:tag name="FILENAME" val=""/>
  <p:tag name="INPUTTYPE" val="0"/>
  <p:tag name="LATEXENGINEID" val="0"/>
  <p:tag name="TEMPFOLDER" val=".\temp\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536,558"/>
  <p:tag name="OUTPUTDPI" val="600"/>
  <p:tag name="LATEXADDIN" val="\documentclass{article}&#10;\input{preamble}&#10;\begin{document}&#10;&#10;\begin{align*}&#10;\gthoare {} &#10;{\qm} &#10;{\sVarAssign{y}{4}} &#10;{\phiAnd{$\phiEq{x}{2}$}{$\phiEq{y}{4}$}}&amp; \\&#10;\gtHoare {} &#10;{\qm} &#10;{\sSeq{\sVarAssign{y}{4}}{\sAssert{\phiEq{x}{2}}}} &#10;{\phiAnd{$\phiEq{x}{2}$}{$\phiEq{y}{4}$}}&amp;&#10;\end{align*}&#10;&#10;\end{document}"/>
  <p:tag name="IGUANATEXSIZE" val="20"/>
  <p:tag name="IGUANATEXCURSOR" val="161"/>
  <p:tag name="TRANSPARENCY" val="True"/>
  <p:tag name="FILENAME" val=""/>
  <p:tag name="INPUTTYPE" val="0"/>
  <p:tag name="LATEXENGINEID" val="0"/>
  <p:tag name="TEMPFOLDER" val=".\temp\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074,616"/>
  <p:tag name="OUTPUTDPI" val="600"/>
  <p:tag name="LATEXADDIN" val="\documentclass{article}&#10;\input{preamble}&#10;\begin{document}&#10;&#10;\begin{align*}&#10;&amp;\gthoare {} &#10;{\qm} &#10;{\sVarAssign{y}{4}} &#10;{\phiAnd{$\phiEq{x}{2}$}{$\phiEq{y}{4}$}} \\&#10;\neg &amp;\gtHoare {} &#10;{\qm} &#10;{\sVarAssign{y}{4}} &#10;{\phiAnd{$\phiEq{x}{2}$}{$\phiEq{y}{4}$}}&#10;\end{align*}&#10;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.\temp\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9768"/>
  <p:tag name="ORIGINALWIDTH" val="1209,599"/>
  <p:tag name="OUTPUTDPI" val="600"/>
  <p:tag name="LATEXADDIN" val="\documentclass{article}&#10;\input{preamble}&#10;\begin{document}&#10;&#10;\begin{align*}&#10;&amp;\gthoare {} &#10;{\phiEq{x}{2}}&#10;{\sVarAssign{y}{4}} &#10;{\phiAnd{$\phiEq{x}{2}$}{$\phiEq{y}{4}$}} \\&#10;&amp;\gtHoare {} &#10;{\phiEq{x}{2}}&#10;{\sVarAssign{y}{4}} &#10;{\phiAnd{$\phiEq{x}{2}$}{$\phiEq{y}{4}$}}&#10;\end{align*}&#10;&#10;\end{document}"/>
  <p:tag name="IGUANATEXSIZE" val="20"/>
  <p:tag name="IGUANATEXCURSOR" val="197"/>
  <p:tag name="TRANSPARENCY" val="True"/>
  <p:tag name="FILENAME" val=""/>
  <p:tag name="INPUTTYPE" val="0"/>
  <p:tag name="LATEXENGINEID" val="0"/>
  <p:tag name="TEMPFOLDER" val=".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1208,099"/>
  <p:tag name="OUTPUTDPI" val="600"/>
  <p:tag name="LATEXADDIN" val="\documentclass{article}&#10;\input{preamble}&#10;\begin{document}&#10;&#10;\begin{align*}&#10;&amp;\thoare {} &#10;{\phiEq{x}{2}}&#10;{\sVarAssign{y}{4}} &#10;{\phiAnd{$\phiEq{x}{2}$}{$\phiEq{y}{4}$}} \\&#10;&amp;\tHoare {} &#10;{\phiEq{x}{2}}&#10;{\sVarAssign{y}{4}} &#10;{\phiAnd{$\phiEq{x}{2}$}{$\phiEq{y}{4}$}}&#10;\end{align*}&#10;&#10;\end{document}"/>
  <p:tag name="IGUANATEXSIZE" val="20"/>
  <p:tag name="IGUANATEXCURSOR" val="195"/>
  <p:tag name="TRANSPARENCY" val="True"/>
  <p:tag name="FILENAME" val=""/>
  <p:tag name="INPUTTYPE" val="0"/>
  <p:tag name="LATEXENGINEID" val="0"/>
  <p:tag name="TEMPFOLDER" val=".\temp\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364,4544"/>
  <p:tag name="OUTPUTDPI" val="600"/>
  <p:tag name="LATEXADDIN" val="\documentclass{article}&#10;\input{preamble}&#10;\begin{document}&#10;&#10;\begin{align*}&#10;&amp;\grad{\phi_1} = \phiEq{y}{2}\\&#10;&amp;\grad{\phi_2} = \phiEq{y}{2}&#10;\end{align*}&#10;&#10;\end{document}"/>
  <p:tag name="IGUANATEXSIZE" val="20"/>
  <p:tag name="IGUANATEXCURSOR" val="133"/>
  <p:tag name="TRANSPARENCY" val="True"/>
  <p:tag name="FILENAME" val=""/>
  <p:tag name="INPUTTYPE" val="0"/>
  <p:tag name="LATEXENGINEID" val="0"/>
  <p:tag name="TEMPFOLDER" val=".\temp\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7,4765"/>
  <p:tag name="ORIGINALWIDTH" val="175,478"/>
  <p:tag name="OUTPUTDPI" val="600"/>
  <p:tag name="LATEXADDIN" val="\documentclass{article}&#10;\input{preamble}&#10;\begin{document}&#10;&#10;\begin{align*}&#10;&amp;\grad{\phi_1} = \qm\\&#10;&amp;\grad{\phi_2} = \qm&#10;\end{align*}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.\temp\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8,2265"/>
  <p:tag name="ORIGINALWIDTH" val="701,9123"/>
  <p:tag name="OUTPUTDPI" val="600"/>
  <p:tag name="LATEXADDIN" val="\documentclass{article}&#10;\input{preamble}&#10;\begin{document}&#10;&#10;\begin{align*}&#10;&amp;\grad{\phi_1} = \phiAnd{\phiEq{y}{2}}{\phiEq{x}{4}}\\&#10;&amp;\grad{\phi_2} = \phiEq{y}{2}&#10;\end{align*}&#10;&#10;\end{document}"/>
  <p:tag name="IGUANATEXSIZE" val="20"/>
  <p:tag name="IGUANATEXCURSOR" val="158"/>
  <p:tag name="TRANSPARENCY" val="True"/>
  <p:tag name="FILENAME" val=""/>
  <p:tag name="INPUTTYPE" val="0"/>
  <p:tag name="LATEXENGINEID" val="0"/>
  <p:tag name="TEMPFOLDER" val=".\temp\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42"/>
  <p:tag name="TRANSPARENCY" val="True"/>
  <p:tag name="FILENAME" val=""/>
  <p:tag name="INPUTTYPE" val="0"/>
  <p:tag name="LATEXENGINEID" val="0"/>
  <p:tag name="TEMPFOLDER" val=".\temp\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,2411"/>
  <p:tag name="ORIGINALWIDTH" val="1207,349"/>
  <p:tag name="OUTPUTDPI" val="600"/>
  <p:tag name="LATEXADDIN" val="\documentclass{article}&#10;\input{preamble}&#10;\begin{document}&#10;&#10;\begin{align*}&#10;\thoare{}{\cdot}{\cdot}{\cdot} \::\: \setFormula \times \setStmt \rightarrow \PP^{\setFormula}&#10;\end{align*}&#10;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.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,49118"/>
  <p:tag name="ORIGINALWIDTH" val="156,7304"/>
  <p:tag name="OUTPUTDPI" val="600"/>
  <p:tag name="LATEXADDIN" val="\documentclass{article}&#10;\input{preamble}&#10;\usepackage{xcolor}&#10;\begin{document}&#10;&#10;\color{gray}&#10;\begin{align*}&#10;\textsc{\gradT HSeq}&#10;\end{align*}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685,789"/>
  <p:tag name="OUTPUTDPI" val="600"/>
  <p:tag name="LATEXADDIN" val="\documentclass{article}&#10;\input{preamble}&#10;\begin{document}&#10;&#10;\begin{align*}&#10;\forall \grad{\phi_1}, \grad{\phi_2}.~ &#10;        \dgrad{P}(\grad{\phi_1}) = \grad{\phi_2}&#10;        &amp;\implies&#10;        \forall \phi_1 \in \gamma(\grad{\phi_1}),\, \phi.~ P(\phi_1, \phi)\\ &#10;        &amp;\implies&#10;        \exists \phi_2 \in \gamma(\grad{\phi_2}).~ P(\phi_1, \phi_2) ~\wedge~ (\phiImplies{\phi_2}{\phi})&#10;\end{align*}&#10;&#10;\end{document}"/>
  <p:tag name="IGUANATEXSIZE" val="20"/>
  <p:tag name="IGUANATEXCURSOR" val="257"/>
  <p:tag name="TRANSPARENCY" val="True"/>
  <p:tag name="FILENAME" val=""/>
  <p:tag name="INPUTTYPE" val="0"/>
  <p:tag name="LATEXENGINEID" val="0"/>
  <p:tag name="TEMPFOLDER" val=".\temp\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,49008"/>
  <p:tag name="ORIGINALWIDTH" val="1786,277"/>
  <p:tag name="OUTPUTDPI" val="600"/>
  <p:tag name="LATEXADDIN" val="\documentclass{article}&#10;\input{preamble}&#10;\begin{document}&#10;&#10;\begin{align*}&#10;    \forall \grad{\phi_1}, \grad{\phi_2} \in \setGFormula.~ &#10;    \grad{\phi_1} \sqsubseteq \grad{\phi_2} \wedge \grad{\phi_1} \in \dom{\dgrad{P}} \implies \dgrad{P}(\grad{\phi_1}) \sqsubseteq \dgrad{P}(\grad{\phi_2})&#10;\end{align*}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.\temp\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001,125"/>
  <p:tag name="OUTPUTDPI" val="600"/>
  <p:tag name="LATEXADDIN" val="\documentclass{article}&#10;\input{preamble}&#10;\begin{document}&#10;&#10;\begin{align*}&#10;\forall \phi_1, \phi_2.~ P(\phi_1, \phi_2) \implies \phi_1 \in \dom{\dgrad{P}}&#10;\end{align*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331"/>
  <p:tag name="ORIGINALWIDTH" val="902,8871"/>
  <p:tag name="OUTPUTDPI" val="600"/>
  <p:tag name="LATEXADDIN" val="\documentclass{article}&#10;\input{preamble}&#10;\begin{document}&#10;&#10;\begin{mathpar}&#10;    \inferrule* [Right=HAssign]&#10;    {&#10;        {\sVarAssign{$x$}{$e$}} &#10;    }&#10;    {&#10;        \thoare {} {\phi[e/x]} {\sVarAssign{$x$}{$e$}} {\phi}&#10;    }&#10;\end{mathpar}&#10;&#10;\end{document}"/>
  <p:tag name="IGUANATEXSIZE" val="20"/>
  <p:tag name="IGUANATEXCURSOR" val="145"/>
  <p:tag name="TRANSPARENCY" val="True"/>
  <p:tag name="FILENAME" val=""/>
  <p:tag name="INPUTTYPE" val="0"/>
  <p:tag name="LATEXENGINEID" val="0"/>
  <p:tag name="TEMPFOLDER" val=".\temp\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,1972"/>
  <p:tag name="ORIGINALWIDTH" val="1136,858"/>
  <p:tag name="OUTPUTDPI" val="600"/>
  <p:tag name="LATEXADDIN" val="\documentclass{article}&#10;\input{preamble}&#10;\begin{document}&#10;&#10;\begin{mathpar}&#10;    \inferrule* [right=\dgradT HAssign1]&#10;    {&#10;        x \not \in \FV(\phi) \\&#10;        x \not \in \FV(e)&#10;    }&#10;    {&#10;        \dgthoare {} {\phi} {\sVarAssign{$x$}{$e$}} {\phiAnd{$\phi$}{\phiEq{$x$}{$e$}}}&#10;    }&#10;    &#10;    \inferrule* [right=\dgradT HAssign2]&#10;    {&#10;        \tset{\dgradT HAssign1} \textit{ does not apply}&#10;    }&#10;    {&#10;        \dgthoare {} {\grad{\phi}} {\sVarAssign{$x$}{$e$}} {\qm}&#10;    }&#10;\end{mathpar}&#10;&#10;\end{document}"/>
  <p:tag name="IGUANATEXSIZE" val="20"/>
  <p:tag name="IGUANATEXCURSOR" val="360"/>
  <p:tag name="TRANSPARENCY" val="True"/>
  <p:tag name="FILENAME" val=""/>
  <p:tag name="INPUTTYPE" val="0"/>
  <p:tag name="LATEXENGINEID" val="0"/>
  <p:tag name="TEMPFOLDER" val=".\temp\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,49646"/>
  <p:tag name="ORIGINALWIDTH" val="35,24559"/>
  <p:tag name="OUTPUTDPI" val="600"/>
  <p:tag name="LATEXADDIN" val="\documentclass{article}&#10;\input{preamble}&#10;\begin{document}&#10;&#10;\begin{align*}&#10;\alpha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,4811"/>
  <p:tag name="ORIGINALWIDTH" val="878,8901"/>
  <p:tag name="OUTPUTDPI" val="600"/>
  <p:tag name="LATEXADDIN" val="\documentclass{article}&#10;\input{preamble}&#10;\begin{document}&#10;&#10;\begin{mathpar}&#10;\inferrule* [right=HAssert]&#10;{&#10;    \phiImplies {\phi} {\phi_a}&#10;}&#10;{&#10;    \thoare {} {\phi} {{\sAssert {${\phi_a}$}}} {\phi}&#10;}&#10;\end{mathpar}&#10;&#10;\end{document}"/>
  <p:tag name="IGUANATEXSIZE" val="20"/>
  <p:tag name="IGUANATEXCURSOR" val="154"/>
  <p:tag name="TRANSPARENCY" val="True"/>
  <p:tag name="FILENAME" val=""/>
  <p:tag name="INPUTTYPE" val="0"/>
  <p:tag name="LATEXENGINEID" val="0"/>
  <p:tag name="TEMPFOLDER" val=".\temp\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0,1987"/>
  <p:tag name="ORIGINALWIDTH" val="907,3865"/>
  <p:tag name="OUTPUTDPI" val="600"/>
  <p:tag name="LATEXADDIN" val="\documentclass{article}&#10;\input{preamble}&#10;\begin{document}&#10;&#10;\begin{mathpar}&#10;\inferrule* [right=\dgradT HAssert1]&#10;{&#10;    \phiImplies {\phi} {\phi_a}&#10;}&#10;{&#10;    \dgthoare {} {\phi} {{\sAssert {${\phi_a}$}}} {\phi}&#10;}\\&#10;\inferrule* [right=\dgradT HAssert2]&#10;{&#10;    \phi_a \in \setFormulaA&#10;}&#10;{&#10;    \dgthoare {} {\qm} {{\sAssert {${\phi_a}$}}} {\qm}&#10;}&#10;\end{mathpar}&#10;&#10;\end{document}"/>
  <p:tag name="IGUANATEXSIZE" val="20"/>
  <p:tag name="IGUANATEXCURSOR" val="157"/>
  <p:tag name="TRANSPARENCY" val="True"/>
  <p:tag name="FILENAME" val=""/>
  <p:tag name="INPUTTYPE" val="0"/>
  <p:tag name="LATEXENGINEID" val="0"/>
  <p:tag name="TEMPFOLDER" val=".\temp\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9,9662"/>
  <p:tag name="ORIGINALWIDTH" val="1211,849"/>
  <p:tag name="OUTPUTDPI" val="600"/>
  <p:tag name="LATEXADDIN" val="\documentclass{article}&#10;\input{preamble}&#10;\begin{document}&#10;&#10;\begin{mathpar}&#10;    \inferrule* [right=\dgradT HSeq]&#10;    {        &#10;        {\grad{\phi_{q1}}} \dgrad{\:\Rightarrow\:} {\grad{\phi_{q2}}} \\\\&#10;        \dgthoare {} {\grad{\phi_p}} {\grad{s_1}} {\grad{\phi_{q1}}} \\&#10;        \dgthoare {} {\grad{\phi_{q2}}} {\grad{s_2}} {\grad{\phi_r}}&#10;    }&#10;    {&#10;        \dgthoare {} {\grad{\phi_p}} {\sSeq{$\grad{s_1}$}{$\grad{s_2}$}} {\grad{\phi_r}}&#10;    }&#10;\end{mathpar}&#10;&#10;\end{document}"/>
  <p:tag name="IGUANATEXSIZE" val="20"/>
  <p:tag name="IGUANATEXCURSOR" val="151"/>
  <p:tag name="TRANSPARENCY" val="True"/>
  <p:tag name="FILENAME" val=""/>
  <p:tag name="INPUTTYPE" val="0"/>
  <p:tag name="LATEXENGINEID" val="0"/>
  <p:tag name="TEMPFOLDER" val=".\temp\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7,9715"/>
  <p:tag name="ORIGINALWIDTH" val="1211,849"/>
  <p:tag name="OUTPUTDPI" val="600"/>
  <p:tag name="LATEXADDIN" val="\documentclass{article}&#10;\input{preamble}&#10;\begin{document}&#10;&#10;\begin{mathpar}&#10;    \inferrule* [right=HSeq]&#10;    {&#10;        \phiImplies{\phi_{q1}} {\phi_{q2}} \\\\&#10;        \thoare {} {\phi_p} {{s_1}} {\phi_{q1}} \\&#10;        \thoare {} {\phi_{q2}} {{s_2}} {\phi_r}&#10;    }&#10;    {&#10;        \thoare {} {\phi_p} {\sSeq{$s_1$}{$s_2$}} {\phi_r}&#10;    }&#10;\end{mathpar}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.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0,9674"/>
  <p:tag name="ORIGINALWIDTH" val="1572,553"/>
  <p:tag name="OUTPUTDPI" val="600"/>
  <p:tag name="LATEXADDIN" val="\documentclass{article}&#10;\input{preamble}&#10;\begin{document}&#10;&#10;\begin{mathpar}&#10;    \inferrule* [right=\dgradT HSeq]&#10;    {        &#10;        \dgthoare {} {\phiTrue} {\sVarAssign{y}{2}} {\phiEq{y}{2}} \\&#10;        \dgthoare {} {\phiEq{y}{2}} {\sVarAssign{x}{3}} {\phiAnd{\phiEq{x}{3}}{\phiEq{y}{2}}}&#10;    }&#10;    {&#10;        \dgthoare {} {\phiTrue} {\sSeq{\sVarAssign{y}{2}}{\sVarAssign{x}{3}}} {\phiAnd{\phiEq{x}{3}}{\phiEq{y}{2}}}&#10;    }&#10;\end{mathpar}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.\temp\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34,571"/>
  <p:tag name="OUTPUTDPI" val="600"/>
  <p:tag name="LATEXADDIN" val="\documentclass{article}&#10;\input{preamble}&#10;\begin{document}&#10;&#10;\begin{mathpar}&#10;\neg \dgthoare {} {\phiTrue} {\sSeq{\sVarAssign{y}{4}}{\sVarAssign{x}{3}}} {\phiAnd{\phiEq{x}{3}}{\phiEq{y}{2}}}&#10;\end{mathpar}&#10;&#10;\end{document}"/>
  <p:tag name="IGUANATEXSIZE" val="20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3,727"/>
  <p:tag name="ORIGINALWIDTH" val="1162,355"/>
  <p:tag name="OUTPUTDPI" val="600"/>
  <p:tag name="LATEXADDIN" val="\documentclass{article}&#10;\input{preamble}&#10;\begin{document}&#10;&#10;\begin{mathpar}&#10;    \inferrule* [right=\dgradT HSeq]&#10;    {        &#10;        \dgthoare {} {\grad{\phi_p}} {\grad{s_1}} {\grad{\phi_q}} \\&#10;        \dgthoare {} {\grad{\phi_q}} {\grad{s_2}} {\grad{\phi_r}}&#10;    }&#10;    {&#10;        \dgthoare {} {\grad{\phi_p}} {\sSeq{$\grad{s_1}$}{$\grad{s_2}$}} {\grad{\phi_r}}&#10;    }&#10;\end{mathpar}&#10;&#10;\end{document}"/>
  <p:tag name="IGUANATEXSIZE" val="20"/>
  <p:tag name="IGUANATEXCURSOR" val="134"/>
  <p:tag name="TRANSPARENCY" val="True"/>
  <p:tag name="FILENAME" val=""/>
  <p:tag name="INPUTTYPE" val="0"/>
  <p:tag name="LATEXENGINEID" val="0"/>
  <p:tag name="TEMPFOLDER" val=".\temp\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7,2254"/>
  <p:tag name="ORIGINALWIDTH" val="1493,063"/>
  <p:tag name="OUTPUTDPI" val="600"/>
  <p:tag name="LATEXADDIN" val="\documentclass{article}&#10;\input{preamble}&#10;\begin{document}&#10;&#10;\begin{align*}&#10;&amp;\gthoare{}{\cdot}{\cdot}{\cdot} \::\: \setGFormula \times \setGStmt \times \setGFormula \\&#10;&amp;\gthoare{}{\grad{\phi_1}}{\grad{s}}{\grad{\phi_2}} ~~\defiff~~ \exists \grad{\phi_2'}.~ \dgthoare{}{\grad{\phi_1}}{\grad{s}}{\grad{\phi_2'}} \wedge \gphiImplies {\grad{\phi_2'}} {\grad{\phi_2}}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1214,848"/>
  <p:tag name="OUTPUTDPI" val="600"/>
  <p:tag name="LATEXADDIN" val="\documentclass{article}&#10;\input{preamble}&#10;\begin{document}&#10;&#10;\begin{align*}&#10;\thoare{}{\cdot}{\cdot}{\cdot} \subseteq \setFormula \times \setStmt \times \setFormula&#10;\end{align*}&#10;&#10;\end{document}"/>
  <p:tag name="IGUANATEXSIZE" val="20"/>
  <p:tag name="IGUANATEXCURSOR" val="190"/>
  <p:tag name="TRANSPARENCY" val="True"/>
  <p:tag name="FILENAME" val=""/>
  <p:tag name="INPUTTYPE" val="0"/>
  <p:tag name="LATEXENGINEID" val="0"/>
  <p:tag name="TEMPFOLDER" val=".\temp\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235,845"/>
  <p:tag name="OUTPUTDPI" val="600"/>
  <p:tag name="LATEXADDIN" val="\documentclass{article}&#10;\input{preamble}&#10;\begin{document}&#10;&#10;\begin{align*}&#10;\dgthoare{}{\cdot}{\cdot}{\cdot} \::\: \setGFormula \times \setGStmt \rightarrow \setGFormula&#10;\end{align*}&#10;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.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448,069"/>
  <p:tag name="OUTPUTDPI" val="600"/>
  <p:tag name="LATEXADDIN" val="\documentclass{article}&#10;\input{preamble}&#10;\begin{document}&#10;~\\&#10;Lemma: $\gthoare{}{\cdot}{\cdot}{\cdot}$&#10;is a gradual lifting of&#10;$\thoare{}{\cdot}{\cdot}{\cdot}$&#10;&#10;\end{document}"/>
  <p:tag name="IGUANATEXSIZE" val="20"/>
  <p:tag name="IGUANATEXCURSOR" val="69"/>
  <p:tag name="TRANSPARENCY" val="True"/>
  <p:tag name="FILENAME" val=""/>
  <p:tag name="INPUTTYPE" val="0"/>
  <p:tag name="LATEXENGINEID" val="0"/>
  <p:tag name="TEMPFOLDER" val=".\temp\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,2167"/>
  <p:tag name="ORIGINALWIDTH" val="1909,261"/>
  <p:tag name="OUTPUTDPI" val="600"/>
  <p:tag name="LATEXADDIN" val="\documentclass{article}&#10;\input{preamble}&#10;\begin{document}&#10;&#10;\begin{mathpar}&#10;    \inferrule* [right=\gradT HSeq]&#10;    {&#10;        \gphiImplies{\grad{\phi_1}} {\grad{\phi_2}} \\\\&#10;        \gthoare {} {\qm} {\sVarAssign{y}{2}} {\grad{\phi_1}} \\&#10;        \gthoare {} {\grad{\phi_2}} {\sVarAssign{x}{3}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173"/>
  <p:tag name="TRANSPARENCY" val="True"/>
  <p:tag name="FILENAME" val=""/>
  <p:tag name="INPUTTYPE" val="0"/>
  <p:tag name="LATEXENGINEID" val="0"/>
  <p:tag name="TEMPFOLDER" val=".\temp\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6,4716"/>
  <p:tag name="ORIGINALWIDTH" val="1946,757"/>
  <p:tag name="OUTPUTDPI" val="600"/>
  <p:tag name="LATEXADDIN" val="\documentclass{article}&#10;\input{preamble}&#10;\begin{document}&#10;&#10;\begin{mathpar}&#10;    \inferrule* [right=\dgradT H2\gradT H]&#10;    {    &#10;        \inferrule* [right=\dgradT HSeq]&#10;        {&#10;            ...&#10;        }&#10;        {&#10;            \dgthoare {} {\qm} {\sSeq{\sVarAssign{y}{2}}{\sVarAssign{x}{3}}} {\qm}         &#10;        }\\&#10;        \gphiImplies {\qm} {\phiAnd{\phiEq{x}{3}}{\phiEq{y}{2}}}&#10;    }&#10;    {&#10;        \gthoare {} {\qm} {\sSeq{\sVarAssign{y}{2}}{\sVarAssign{x}{3}}} {\phiAnd{\phiEq{x}{3}}{\phiEq{y}{2}}}&#10;    }&#10;\end{mathpar}&#10;&#10;\end{document}"/>
  <p:tag name="IGUANATEXSIZE" val="20"/>
  <p:tag name="IGUANATEXCURSOR" val="297"/>
  <p:tag name="TRANSPARENCY" val="True"/>
  <p:tag name="FILENAME" val=""/>
  <p:tag name="INPUTTYPE" val="0"/>
  <p:tag name="LATEXENGINEID" val="0"/>
  <p:tag name="TEMPFOLDER" val=".\temp\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2"/>
  <p:tag name="LAYER" val="3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1"/>
  <p:tag name="LAYER" val="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,2269"/>
  <p:tag name="ORIGINALWIDTH" val="621,6723"/>
  <p:tag name="OUTPUTDPI" val="600"/>
  <p:tag name="LATEXADDIN" val="\documentclass{article}&#10;\input{preamble}&#10;\begin{document}&#10;&#10;\begin{align*}&#10;&amp;\grad{\phi} ~::=~ \phi ~|~ \withqmGen{\phi}\\&#10;&amp;\text{where ~~} \qm \defeq \withqmGen{\phiTrue}&#10;\end{align*}&#10;&#10;\end{document}"/>
  <p:tag name="IGUANATEXSIZE" val="28"/>
  <p:tag name="IGUANATEXCURSOR" val="136"/>
  <p:tag name="TRANSPARENCY" val="True"/>
  <p:tag name="FILENAME" val=""/>
  <p:tag name="INPUTTYPE" val="0"/>
  <p:tag name="LATEXENGINEID" val="0"/>
  <p:tag name="TEMPFOLDER" val=".\temp\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0,7124"/>
  <p:tag name="ORIGINALWIDTH" val="1793,776"/>
  <p:tag name="OUTPUTDPI" val="600"/>
  <p:tag name="LATEXADDIN" val="\documentclass[a3paper,landscape]{article}&#10;\input{preamble}&#10;\usepackage{lscape}&#10;\begin{document}&#10;\begin{landscape}&#10;\begin{mathpar}&#10;    \inferrule* [right=\dgradT H2\gradT H]&#10;    {    &#10;        \inferrule* [right=\dgradT HSeq]&#10;        {&#10;            ...&#10;        }&#10;        {&#10;            \dgthoare {} {\qm} {\sSeq{\sVarAssign{y}{2}}{\sVarAssign{x}{3}}} {\withqmGen{\phiAnd{\phiEq{x}{3}}{\phiEq{y}{2}}}} &#10;        }\\&#10;        \gphiImplies {\withqmGen{\phiAnd{\phiEq{x}{3}}{\phiEq{y}{2}}}} {\phiAnd{\phiEq{x}{3}}{\phiEq{y}{2}}}&#10;    }&#10;    {&#10;        \gthoare {} {\qm} {\sSeq{\sVarAssign{y}{2}}{\sVarAssign{x}{3}}} {\phiAnd{\phiEq{x}{3}}{\phiEq{y}{2}}}&#10;    }&#10;\end{mathpar}&#10;\end{landscape}&#10;\end{document}"/>
  <p:tag name="IGUANATEXSIZE" val="20"/>
  <p:tag name="IGUANATEXCURSOR" val="108"/>
  <p:tag name="TRANSPARENCY" val="True"/>
  <p:tag name="FILENAME" val=""/>
  <p:tag name="INPUTTYPE" val="0"/>
  <p:tag name="LATEXENGINEID" val="0"/>
  <p:tag name="TEMPFOLDER" val=".\temp\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1371,579"/>
  <p:tag name="OUTPUTDPI" val="600"/>
  <p:tag name="LATEXADDIN" val="\documentclass{article}&#10;\input{preamble}&#10;\begin{document}&#10;&#10;\begin{mathpar}&#10;\dgthoare {} {\phiTrue} {\sSeq{\sVarAssign{y}{2}}{\sVarAssign{x}{3}}} {\phiAnd{\phiEq{x}{3}}{\phiEq{y}{2}}}&#10;\end{mathpar}&#10;&#10;\end{document}"/>
  <p:tag name="IGUANATEXSIZE" val="20"/>
  <p:tag name="IGUANATEXCURSOR" val="182"/>
  <p:tag name="TRANSPARENCY" val="True"/>
  <p:tag name="FILENAME" val=""/>
  <p:tag name="INPUTTYPE" val="0"/>
  <p:tag name="LATEXENGINEID" val="0"/>
  <p:tag name="TEMPFOLDER" val=".\temp\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2,4147"/>
  <p:tag name="OUTPUTDPI" val="600"/>
  <p:tag name="LATEXADDIN" val="\documentclass{article}&#10;\input{preamble}&#10;\begin{document}&#10;&#10;\begin{mathpar}&#10;\inferrule* [Right=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.\temp\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,49228"/>
  <p:tag name="ORIGINALWIDTH" val="315,7105"/>
  <p:tag name="OUTPUTDPI" val="600"/>
  <p:tag name="LATEXADDIN" val="\documentclass{article}&#10;\input{preamble}&#10;\begin{document}&#10;&#10;\tset{\dgradT Soundness}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.\temp\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682,4147"/>
  <p:tag name="OUTPUTDPI" val="600"/>
  <p:tag name="LATEXADDIN" val="\documentclass{article}&#10;\input{preamble}&#10;\begin{document}&#10;&#10;\begin{mathpar}&#10;\inferrule* [Right=\dgradT Soundness]&#10;{&#10;    \dgthoare {}&#10;{\grad{\phi}} &#10;{\grad{s}} &#10;{\grad{\phi'}}&#10;}&#10;{&#10;    \gtHoare {} &#10;{\grad{\phi}} &#10;{\grad{s}} &#10;{\grad{\phi'}}&#10;}&#10;\end{mathpar}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.\temp\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8,4777"/>
  <p:tag name="ORIGINALWIDTH" val="1031,121"/>
  <p:tag name="OUTPUTDPI" val="600"/>
  <p:tag name="LATEXADDIN" val="\documentclass{article}&#10;\input{preamble}&#10;\begin{document}&#10;&#10;\begin{mathpar}&#10;\inferrule* [Right=\gradT Soundness]&#10;{&#10;    \gthoare {}&#10;{\grad{\phi}} &#10;{\grad{s}} &#10;{\grad{\phi'}}&#10;}&#10;{&#10;    \gtHoare {} &#10;{\grad{\phi}} &#10;{\sSeq{$\grad{s}$}{\sAssert{$\grad{\phi'}$}}} &#10;{\grad{\phi'}}&#10;}&#10;\end{mathpar}&#10;&#10;\end{document}"/>
  <p:tag name="IGUANATEXSIZE" val="20"/>
  <p:tag name="IGUANATEXCURSOR" val="251"/>
  <p:tag name="TRANSPARENCY" val="True"/>
  <p:tag name="FILENAME" val=""/>
  <p:tag name="INPUTTYPE" val="0"/>
  <p:tag name="LATEXENGINEID" val="0"/>
  <p:tag name="TEMPFOLDER" val=".\temp\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829,771"/>
  <p:tag name="OUTPUTDPI" val="600"/>
  <p:tag name="LATEXADDIN" val="\documentclass{article}&#10;\input{preamble}&#10;\begin{document}&#10;&#10;\begin{align*}&#10;\forall \grad{\phi_1}, \grad{s} \grad{\phi_2}.~ &#10;        \dgrad{P}(\grad{\phi_1}, \grad{s}) = \grad{\phi_2}&#10;        &amp;\implies&#10;        \forall \phi_1 \in \gamma(\grad{\phi_1}),\, s \in \gamma(\grad{s}),\, \phi.~ P(\phi_1, s, \phi)\\ &#10;        &amp;\implies&#10;        \exists \phi_2 \in \gamma(\grad{\phi_2}).~ P(\phi_1, s, \phi_2) ~\wedge~ (\phiImplies{\phi_2}{\phi})&#10;\end{align*}&#10;&#10;\end{document}"/>
  <p:tag name="IGUANATEXSIZE" val="20"/>
  <p:tag name="IGUANATEXCURSOR" val="389"/>
  <p:tag name="TRANSPARENCY" val="True"/>
  <p:tag name="FILENAME" val=""/>
  <p:tag name="INPUTTYPE" val="0"/>
  <p:tag name="LATEXENGINEID" val="0"/>
  <p:tag name="TEMPFOLDER" val=".\temp\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49078"/>
  <p:tag name="ORIGINALWIDTH" val="1963,255"/>
  <p:tag name="OUTPUTDPI" val="600"/>
  <p:tag name="LATEXADDIN" val="\documentclass{article}&#10;\input{preamble}&#10;\begin{document}&#10;&#10;\begin{align*}&#10;\dgrad{P} \text{ has smallest domain and most precise return values among all liftings}&#10;\end{align*}&#10;&#10;\end{document}"/>
  <p:tag name="IGUANATEXSIZE" val="20"/>
  <p:tag name="IGUANATEXCURSOR" val="152"/>
  <p:tag name="TRANSPARENCY" val="True"/>
  <p:tag name="FILENAME" val=""/>
  <p:tag name="INPUTTYPE" val="0"/>
  <p:tag name="LATEXENGINEID" val="0"/>
  <p:tag name="TEMPFOLDER" val=".\temp\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9,7263"/>
  <p:tag name="ORIGINALWIDTH" val="1427,821"/>
  <p:tag name="OUTPUTDPI" val="600"/>
  <p:tag name="LATEXADDIN" val="\documentclass{article}&#10;\input{preamble}&#10;\begin{document}&#10;&#10;\begin{align*}&#10;    \forall \grad{\phi_1}, \grad{\phi_2}, \grad{s_1}, \grad{s_2}.~ &#10;    &amp;\grad{\phi_1} \sqsubseteq \grad{\phi_2} \wedge &#10;    \grad{s_1} \sqsubseteq \grad{s_2} \wedge &#10;\langle \grad{\phi_1}, \grad{s_1} \rangle \in \dom{\dgrad{P}} \\&#10;\implies &amp;\dgrad{P}(\grad{\phi_1}, \grad{s_1}) \sqsubseteq \dgrad{P}(\grad{\phi_2}, \grad{s_2})&#10;\end{align*}&#10;&#10;\end{document}"/>
  <p:tag name="IGUANATEXSIZE" val="20"/>
  <p:tag name="IGUANATEXCURSOR" val="147"/>
  <p:tag name="TRANSPARENCY" val="True"/>
  <p:tag name="FILENAME" val=""/>
  <p:tag name="INPUTTYPE" val="0"/>
  <p:tag name="LATEXENGINEID" val="0"/>
  <p:tag name="TEMPFOLDER" val=".\temp\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6,49047"/>
  <p:tag name="ORIGINALWIDTH" val="1220,098"/>
  <p:tag name="OUTPUTDPI" val="600"/>
  <p:tag name="LATEXADDIN" val="\documentclass{article}&#10;\input{preamble}&#10;\begin{document}&#10;&#10;\begin{align*}&#10;\forall \phi_1, s, \phi_2.~ P(\phi_1, s, \phi_2) \implies \langle \phi_1, s \rangle \in \dom{\dgrad{P}}&#10;\end{align*}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15,373"/>
  <p:tag name="OUTPUTDPI" val="600"/>
  <p:tag name="LATEXADDIN" val="\documentclass{article}&#10;\input{preamble}&#10;\begin{document}&#10;&#10;    \begin{alignat*}{1}&#10;    &amp;\{\phiAnd{\phiEq{p1.age}{19}}{\phiEq{p2.age}{19}}\}\\&#10;    &amp;{\ttt{p1.age++}}\\&#10;    &amp;\{\phiAnd{\phiEq{p1.age}{20}}{\phiEq{p2.age}{19}}\}&#10;    \end{alignat*}&#10;&#10;\end{document}"/>
  <p:tag name="IGUANATEXSIZE" val="20"/>
  <p:tag name="IGUANATEXCURSOR" val="241"/>
  <p:tag name="TRANSPARENCY" val="True"/>
  <p:tag name="FILENAME" val=""/>
  <p:tag name="INPUTTYPE" val="0"/>
  <p:tag name="LATEXENGINEID" val="0"/>
  <p:tag name="TEMPFOLDER" val=".\temp\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811,774"/>
  <p:tag name="OUTPUTDPI" val="600"/>
  <p:tag name="LATEXADDIN" val="\documentclass{article}&#10;\input{preamble}&#10;\begin{document}&#10;&#10;    \begin{alignat*}{1}&#10;    &amp;\{\phiCons {\phiCons{\phiAcc{p1}{age}}{\phiAcc{p2}{age}}} {\phiCons{\phiEq{p1.age}{19}}{\ttt{(p2.age = 19)}}}\}\\&#10;    &amp;{\ttt{p1.age++}}\\&#10;    &amp;\{\phiCons {\phiCons{\phiAcc{p1}{age}}{\phiAcc{p2}{age}}} {\phiCons{\phiEq{p1.age}{20}}{\ttt{(p2.age = 19)}}}\}&#10;    \end{alignat*}&#10;&#10;\end{document}"/>
  <p:tag name="IGUANATEXSIZE" val="20"/>
  <p:tag name="IGUANATEXCURSOR" val="333"/>
  <p:tag name="TRANSPARENCY" val="True"/>
  <p:tag name="FILENAME" val=""/>
  <p:tag name="INPUTTYPE" val="0"/>
  <p:tag name="LATEXENGINEID" val="0"/>
  <p:tag name="TEMPFOLDER" val=".\temp\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48,9689"/>
  <p:tag name="ORIGINALWIDTH" val="1063,367"/>
  <p:tag name="OUTPUTDPI" val="600"/>
  <p:tag name="LATEXADDIN" val="\documentclass{article}&#10;\input{preamble}&#10;\begin{document}&#10;&#10;    \begin{alignat*}{1}&#10;    &amp;\{\phiCons {\qm} {\phiCons{\phiEq{p1.age}{19}}{\ttt{(p2.age = 19)}}}\}\\&#10;    &amp;{\ttt{p1.age++}}\\&#10;    &amp;\{\phiCons {\qm} {\phiCons{\phiEq{p1.age}{20}}{\ttt{(p2.age = 19)}}}\}&#10;    \end{alignat*}&#10;&#10;\end{document}"/>
  <p:tag name="IGUANATEXSIZE" val="20"/>
  <p:tag name="IGUANATEXCURSOR" val="205"/>
  <p:tag name="TRANSPARENCY" val="True"/>
  <p:tag name="FILENAME" val=""/>
  <p:tag name="INPUTTYPE" val="0"/>
  <p:tag name="LATEXENGINEID" val="0"/>
  <p:tag name="TEMPFOLDER" val=".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88,48898"/>
  <p:tag name="OUTPUTDPI" val="600"/>
  <p:tag name="LATEXADDIN" val="\documentclass{article}&#10;\input{preamble}&#10;\begin{document}&#10;&#10;\begin{align*}&#10;\{ \tau \}&#10;\end{align*}&#10;&#10;\end{document}"/>
  <p:tag name="IGUANATEXSIZE" val="28"/>
  <p:tag name="IGUANATEXCURSOR" val="81"/>
  <p:tag name="TRANSPARENCY" val="True"/>
  <p:tag name="FILENAME" val=""/>
  <p:tag name="INPUTTYPE" val="0"/>
  <p:tag name="LATEXENGINEID" val="0"/>
  <p:tag name="TEMPFOLDER" val=".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,74654"/>
  <p:tag name="ORIGINALWIDTH" val="30,74614"/>
  <p:tag name="OUTPUTDPI" val="600"/>
  <p:tag name="LATEXADDIN" val="\documentclass{article}&#10;\input{preamble}&#10;\begin{document}&#10;&#10;\begin{align*}&#10;\tau&#10;\end{align*}&#10;&#10;\end{document}"/>
  <p:tag name="IGUANATEXSIZE" val="28"/>
  <p:tag name="IGUANATEXCURSOR" val="78"/>
  <p:tag name="TRANSPARENCY" val="True"/>
  <p:tag name="FILENAME" val=""/>
  <p:tag name="INPUTTYPE" val="0"/>
  <p:tag name="LATEXENGINEID" val="0"/>
  <p:tag name="TEMPFOLDER" val=".\temp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99512"/>
  <p:tag name="ORIGINALWIDTH" val="195,7255"/>
  <p:tag name="OUTPUTDPI" val="600"/>
  <p:tag name="LATEXADDIN" val="\documentclass{article}&#10;\input{preamble}&#10;\begin{document}&#10;&#10;\begin{align*}&#10;\tau \sqcap \Tint&#10;\end{align*}&#10;&#10;\end{document}"/>
  <p:tag name="IGUANATEXSIZE" val="28"/>
  <p:tag name="IGUANATEXCURSOR" val="91"/>
  <p:tag name="TRANSPARENCY" val="True"/>
  <p:tag name="FILENAME" val=""/>
  <p:tag name="INPUTTYPE" val="0"/>
  <p:tag name="LATEXENGINEID" val="0"/>
  <p:tag name="TEMPFOLDER" val=".\temp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02,9246"/>
  <p:tag name="OUTPUTDPI" val="600"/>
  <p:tag name="LATEXADDIN" val="\documentclass{article}&#10;\input{preamble}&#10;\begin{document}&#10;&#10;\begin{align*}&#10;\{ \tau \sqcap \Tint \} \subseteq \{ \tau \sqcap \Tint \}&#10;\end{align*}&#10;&#10;\end{document}"/>
  <p:tag name="IGUANATEXSIZE" val="28"/>
  <p:tag name="IGUANATEXCURSOR" val="131"/>
  <p:tag name="TRANSPARENCY" val="True"/>
  <p:tag name="FILENAME" val=""/>
  <p:tag name="INPUTTYPE" val="0"/>
  <p:tag name="LATEXENGINEID" val="0"/>
  <p:tag name="TEMPFOLDER" val=".\temp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,49457"/>
  <p:tag name="ORIGINALWIDTH" val="178,4777"/>
  <p:tag name="OUTPUTDPI" val="600"/>
  <p:tag name="LATEXADDIN" val="\documentclass{article}&#10;\input{preamble}&#10;\begin{document}&#10;&#10;\begin{align*}&#10;\tset{Types}&#10;\end{align*}&#10;&#10;\end{document}"/>
  <p:tag name="IGUANATEXSIZE" val="28"/>
  <p:tag name="IGUANATEXCURSOR" val="85"/>
  <p:tag name="TRANSPARENCY" val="True"/>
  <p:tag name="FILENAME" val=""/>
  <p:tag name="INPUTTYPE" val="0"/>
  <p:tag name="LATEXENGINEID" val="0"/>
  <p:tag name="TEMPFOLDER" val=".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8,2452"/>
  <p:tag name="ORIGINALWIDTH" val="25,49685"/>
  <p:tag name="OUTPUTDPI" val="600"/>
  <p:tag name="LATEXADDIN" val="\documentclass{article}&#10;\input{preamble}&#10;\begin{document}&#10;&#10;\begin{align*}&#10;\qm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1,74354"/>
  <p:tag name="ORIGINALWIDTH" val="311,2111"/>
  <p:tag name="OUTPUTDPI" val="600"/>
  <p:tag name="LATEXADDIN" val="\documentclass{article}&#10;\input{preamble}&#10;\begin{document}&#10;&#10;\begin{align*}&#10;... \subseteq \tset{Types}&#10;\end{align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6,49417"/>
  <p:tag name="OUTPUTDPI" val="600"/>
  <p:tag name="LATEXADDIN" val="\documentclass{article}&#10;\input{preamble}&#10;\begin{document}&#10;&#10;\begin{align*}&#10;\tau_1&#10;\end{align*}&#10;&#10;\end{document}"/>
  <p:tag name="IGUANATEXSIZE" val="28"/>
  <p:tag name="IGUANATEXCURSOR" val="80"/>
  <p:tag name="TRANSPARENCY" val="True"/>
  <p:tag name="FILENAME" val=""/>
  <p:tag name="INPUTTYPE" val="0"/>
  <p:tag name="LATEXENGINEID" val="0"/>
  <p:tag name="TEMPFOLDER" val=".\temp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,2306"/>
  <p:tag name="ORIGINALWIDTH" val="402,6997"/>
  <p:tag name="OUTPUTDPI" val="600"/>
  <p:tag name="LATEXADDIN" val="\documentclass{article}&#10;\input{preamble}&#10;\begin{document}&#10;&#10;\begin{alignat*}{3}&#10;&amp;\gamma(\tau) ~&amp;&amp;= \{~ \tau ~\} &amp; ~\\&#10;&amp;\gamma(\qm)  ~&amp;&amp;= \tset{Types} &amp;&#10;\end{alignat*}&#10;&#10;\end{document}"/>
  <p:tag name="IGUANATEXSIZE" val="28"/>
  <p:tag name="IGUANATEXCURSOR" val="77"/>
  <p:tag name="TRANSPARENCY" val="True"/>
  <p:tag name="FILENAME" val=""/>
  <p:tag name="INPUTTYPE" val="0"/>
  <p:tag name="LATEXENGINEID" val="0"/>
  <p:tag name="TEMPFOLDER" val=".\temp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96,7004"/>
  <p:tag name="OUTPUTDPI" val="600"/>
  <p:tag name="LATEXADDIN" val="\documentclass{article}&#10;\input{preamble}&#10;\begin{document}&#10;&#10;\begin{align*}&#10;{\grad{f}(\tau) = \tau \sqcap \Tint}&#10;\end{align*}&#10;&#10;\end{document}"/>
  <p:tag name="IGUANATEXSIZE" val="28"/>
  <p:tag name="IGUANATEXCURSOR" val="83"/>
  <p:tag name="TRANSPARENCY" val="True"/>
  <p:tag name="FILENAME" val=""/>
  <p:tag name="INPUTTYPE" val="0"/>
  <p:tag name="LATEXENGINEID" val="0"/>
  <p:tag name="TEMPFOLDER" val=".\temp\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96,7004"/>
  <p:tag name="OUTPUTDPI" val="600"/>
  <p:tag name="LATEXADDIN" val="\documentclass{article}&#10;\input{preamble}&#10;\begin{document}&#10;&#10;\begin{align*}&#10;{f(\tau) = \tau \sqcap \Tint}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99213"/>
  <p:tag name="ORIGINALWIDTH" val="1059,618"/>
  <p:tag name="OUTPUTDPI" val="600"/>
  <p:tag name="LATEXADDIN" val="\documentclass{article}&#10;\input{preamble}&#10;\usepackage{xcolor}&#10;\begin{document}&#10;\color{gray}&#10;\predicate{typeof}(\ttt{if &lt;bool&gt; then &lt;$\tau$&gt; else 42})&#10;&#10;\end{document}"/>
  <p:tag name="IGUANATEXSIZE" val="28"/>
  <p:tag name="IGUANATEXCURSOR" val="146"/>
  <p:tag name="TRANSPARENCY" val="True"/>
  <p:tag name="FILENAME" val=""/>
  <p:tag name="INPUTTYPE" val="0"/>
  <p:tag name="LATEXENGINEID" val="0"/>
  <p:tag name="TEMPFOLDER" val=".\temp\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,49417"/>
  <p:tag name="ORIGINALWIDTH" val="55,49307"/>
  <p:tag name="OUTPUTDPI" val="600"/>
  <p:tag name="LATEXADDIN" val="\documentclass{article}&#10;\input{preamble}&#10;\begin{document}&#10;&#10;\begin{align*}&#10;\overline{\tau_1}&#10;\end{align*}&#10;&#10;\end{document}"/>
  <p:tag name="IGUANATEXSIZE" val="28"/>
  <p:tag name="IGUANATEXCURSOR" val="90"/>
  <p:tag name="TRANSPARENCY" val="True"/>
  <p:tag name="FILENAME" val=""/>
  <p:tag name="INPUTTYPE" val="0"/>
  <p:tag name="LATEXENGINEID" val="0"/>
  <p:tag name="TEMPFOLDER" val=".\temp\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7,99401"/>
  <p:tag name="OUTPUTDPI" val="600"/>
  <p:tag name="LATEXADDIN" val="\documentclass{article}&#10;\input{preamble}&#10;\begin{document}&#10;&#10;\begin{align*}&#10;\grad{\tau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,99551"/>
  <p:tag name="ORIGINALWIDTH" val="47,99401"/>
  <p:tag name="OUTPUTDPI" val="600"/>
  <p:tag name="LATEXADDIN" val="\documentclass{article}&#10;\input{preamble}&#10;\begin{document}&#10;&#10;\begin{align*}&#10;{\tau_2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,2426"/>
  <p:tag name="ORIGINALWIDTH" val="206,9741"/>
  <p:tag name="OUTPUTDPI" val="600"/>
  <p:tag name="LATEXADDIN" val="\documentclass{article}&#10;\input{preamble}&#10;\begin{document}&#10;&#10;\begin{align*}&#10;\overline{\tau_2} \subseteq \overline{\tau_2}'&#10;\end{align*}&#10;&#10;\end{document}"/>
  <p:tag name="IGUANATEXSIZE" val="28"/>
  <p:tag name="IGUANATEXCURSOR" val="102"/>
  <p:tag name="TRANSPARENCY" val="True"/>
  <p:tag name="FILENAME" val=""/>
  <p:tag name="INPUTTYPE" val="0"/>
  <p:tag name="LATEXENGINEID" val="0"/>
  <p:tag name="TEMPFOLDER" val=".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314,2107"/>
  <p:tag name="OUTPUTDPI" val="600"/>
  <p:tag name="LATEXADDIN" val="\documentclass{article}&#10;\input{preamble}&#10;\begin{document}&#10;&#10;\begin{align*}&#10;\grad{\tau} ~::=~ \tau ~|~ \qm&#10;\end{align*}&#10;&#10;\end{document}"/>
  <p:tag name="IGUANATEXSIZE" val="28"/>
  <p:tag name="IGUANATEXCURSOR" val="104"/>
  <p:tag name="TRANSPARENCY" val="True"/>
  <p:tag name="FILENAME" val=""/>
  <p:tag name="INPUTTYPE" val="0"/>
  <p:tag name="LATEXENGINEID" val="0"/>
  <p:tag name="TEMPFOLDER" val=".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,99291"/>
  <p:tag name="ORIGINALWIDTH" val="31,49606"/>
  <p:tag name="OUTPUTDPI" val="600"/>
  <p:tag name="LATEXADDIN" val="\documentclass{article}&#10;\input{preamble}&#10;\begin{document}&#10;&#10;\begin{align*}&#10;{f}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,99472"/>
  <p:tag name="ORIGINALWIDTH" val="33,74575"/>
  <p:tag name="OUTPUTDPI" val="600"/>
  <p:tag name="LATEXADDIN" val="\documentclass{article}&#10;\input{preamble}&#10;\begin{document}&#10;&#10;\begin{align*}&#10;\gamma&#10;\end{align*}&#10;&#10;\end{document}"/>
  <p:tag name="IGUANATEXSIZE" val="28"/>
  <p:tag name="IGUANATEXCURSOR" val="74"/>
  <p:tag name="TRANSPARENCY" val="True"/>
  <p:tag name="FILENAME" val=""/>
  <p:tag name="INPUTTYPE" val="0"/>
  <p:tag name="LATEXENGINEID" val="0"/>
  <p:tag name="TEMPFOLDER" val=".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4016"/>
  <p:tag name="ORIGINALWIDTH" val="226,4716"/>
  <p:tag name="OUTPUTDPI" val="600"/>
  <p:tag name="LATEXADDIN" val="\documentclass{article}&#10;\input{preamble}&#10;\begin{document}&#10;&#10;\begin{align*}&#10;\overline{\phi_2} \subseteq \overline{\phi_2}'&#10;\end{align*}&#10;&#10;\end{document}"/>
  <p:tag name="IGUANATEXSIZE" val="28"/>
  <p:tag name="IGUANATEXCURSOR" val="116"/>
  <p:tag name="TRANSPARENCY" val="True"/>
  <p:tag name="FILENAME" val=""/>
  <p:tag name="INPUTTYPE" val="0"/>
  <p:tag name="LATEXENGINEID" val="0"/>
  <p:tag name="TEMPFOLDER" val=".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,99323"/>
  <p:tag name="ORIGINALWIDTH" val="46,49417"/>
  <p:tag name="OUTPUTDPI" val="600"/>
  <p:tag name="LATEXADDIN" val="\documentclass{article}&#10;\input{preamble}&#10;\begin{document}&#10;&#10;\begin{align*}&#10;\grad{\tau_1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6,74165"/>
  <p:tag name="ORIGINALWIDTH" val="37,49528"/>
  <p:tag name="OUTPUTDPI" val="600"/>
  <p:tag name="LATEXADDIN" val="\documentclass{article}&#10;\input{preamble}&#10;\begin{document}&#10;&#10;\begin{align*}&#10;\overline{f}&#10;\end{align*}&#10;&#10;\end{document}"/>
  <p:tag name="IGUANATEXSIZE" val="28"/>
  <p:tag name="IGUANATEXCURSOR" val="86"/>
  <p:tag name="TRANSPARENCY" val="True"/>
  <p:tag name="FILENAME" val=""/>
  <p:tag name="INPUTTYPE" val="0"/>
  <p:tag name="LATEXENGINEID" val="0"/>
  <p:tag name="TEMPFOLDER" val=".\temp\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4071"/>
  <p:tag name="ORIGINALWIDTH" val="43,49457"/>
  <p:tag name="OUTPUTDPI" val="600"/>
  <p:tag name="LATEXADDIN" val="\documentclass{article}&#10;\input{preamble}&#10;\begin{document}&#10;&#10;\begin{align*}&#10;\grad{f}&#10;\end{align*}&#10;&#10;\end{document}"/>
  <p:tag name="IGUANATEXSIZE" val="28"/>
  <p:tag name="IGUANATEXCURSOR" val="79"/>
  <p:tag name="TRANSPARENCY" val="True"/>
  <p:tag name="FILENAME" val=""/>
  <p:tag name="INPUTTYPE" val="0"/>
  <p:tag name="LATEXENGINEID" val="0"/>
  <p:tag name="TEMPFOLDER" val=".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317,9602"/>
  <p:tag name="OUTPUTDPI" val="600"/>
  <p:tag name="LATEXADDIN" val="\documentclass{article}&#10;\input{preamble}&#10;\begin{document}&#10;&#10;\begin{align*}&#10;\grad{\phi} ~::=~ \phi ~|~ \qm&#10;\end{align*}&#10;&#10;\end{document}"/>
  <p:tag name="IGUANATEXSIZE" val="28"/>
  <p:tag name="IGUANATEXCURSOR" val="97"/>
  <p:tag name="TRANSPARENCY" val="True"/>
  <p:tag name="FILENAME" val=""/>
  <p:tag name="INPUTTYPE" val="0"/>
  <p:tag name="LATEXENGINEID" val="0"/>
  <p:tag name="TEMPFOLDER" val=".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227,9715"/>
  <p:tag name="OUTPUTDPI" val="600"/>
  <p:tag name="LATEXADDIN" val="\documentclass{article}&#10;\input{preamble}&#10;\begin{document}&#10;&#10;\begin{align*}&#10;{\grad{f}(\qm) = \qm}&#10;\end{align*}&#10;&#10;\end{document}"/>
  <p:tag name="IGUANATEXSIZE" val="28"/>
  <p:tag name="IGUANATEXCURSOR" val="94"/>
  <p:tag name="TRANSPARENCY" val="True"/>
  <p:tag name="FILENAME" val=""/>
  <p:tag name="INPUTTYPE" val="0"/>
  <p:tag name="LATEXENGINEID" val="0"/>
  <p:tag name="TEMPFOLDER" val=".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566,1792"/>
  <p:tag name="OUTPUTDPI" val="600"/>
  <p:tag name="LATEXADDIN" val="\documentclass{article}&#10;\input{preamble}&#10;\begin{document}&#10;&#10;\begin{align*}&#10;{\grad{f}(\phi) = \phiAnd{$\phi$}{\phiEq{x}{3}}}&#10;\end{align*}&#10;&#10;\end{document}"/>
  <p:tag name="IGUANATEXSIZE" val="28"/>
  <p:tag name="IGUANATEXCURSOR" val="92"/>
  <p:tag name="TRANSPARENCY" val="True"/>
  <p:tag name="FILENAME" val=""/>
  <p:tag name="INPUTTYPE" val="0"/>
  <p:tag name="LATEXENGINEID" val="0"/>
  <p:tag name="TEMPFOLDER" val=".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566,1792"/>
  <p:tag name="OUTPUTDPI" val="600"/>
  <p:tag name="LATEXADDIN" val="\documentclass{article}&#10;\input{preamble}&#10;\begin{document}&#10;&#10;\begin{align*}&#10;{f(\phi) = \phiAnd{$\phi$}{\phiEq{x}{3}}}&#10;\end{align*}&#10;&#10;\end{document}"/>
  <p:tag name="IGUANATEXSIZE" val="28"/>
  <p:tag name="IGUANATEXCURSOR" val="115"/>
  <p:tag name="TRANSPARENCY" val="True"/>
  <p:tag name="FILENAME" val=""/>
  <p:tag name="INPUTTYPE" val="0"/>
  <p:tag name="LATEXENGINEID" val="0"/>
  <p:tag name="TEMPFOLDER" val=".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,24221"/>
  <p:tag name="ORIGINALWIDTH" val="644,9194"/>
  <p:tag name="OUTPUTDPI" val="600"/>
  <p:tag name="LATEXADDIN" val="\documentclass{article}&#10;\input{preamble}&#10;\usepackage{xcolor}&#10;\begin{document}&#10;\color{gray}&#10;$\hoare{\phi}{\ttt{int x = 3;}}{f(\phi)}$&#10;&#10;\end{document}"/>
  <p:tag name="IGUANATEXSIZE" val="28"/>
  <p:tag name="IGUANATEXCURSOR" val="120"/>
  <p:tag name="TRANSPARENCY" val="True"/>
  <p:tag name="FILENAME" val=""/>
  <p:tag name="INPUTTYPE" val="0"/>
  <p:tag name="LATEXENGINEID" val="0"/>
  <p:tag name="TEMPFOLDER" val=".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7,49158"/>
  <p:tag name="ORIGINALWIDTH" val="65,24181"/>
  <p:tag name="OUTPUTDPI" val="600"/>
  <p:tag name="LATEXADDIN" val="\documentclass{article}&#10;\input{preamble}&#10;\begin{document}&#10;&#10;\begin{align*}&#10;\overline{\phi_1}&#10;\end{align*}&#10;&#10;\end{document}"/>
  <p:tag name="IGUANATEXSIZE" val="28"/>
  <p:tag name="IGUANATEXCURSOR" val="88"/>
  <p:tag name="TRANSPARENCY" val="True"/>
  <p:tag name="FILENAME" val=""/>
  <p:tag name="INPUTTYPE" val="0"/>
  <p:tag name="LATEXENGINEID" val="0"/>
  <p:tag name="TEMPFOLDER" val=".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1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7,24032"/>
  <p:tag name="ORIGINALWIDTH" val="62,24221"/>
  <p:tag name="OUTPUTDPI" val="600"/>
  <p:tag name="LATEXADDIN" val="\documentclass{article}&#10;\input{preamble}&#10;\begin{document}&#10;&#10;\begin{align*}&#10;\grad{\phi_2}&#10;\end{align*}&#10;&#10;\end{document}"/>
  <p:tag name="IGUANATEXSIZE" val="28"/>
  <p:tag name="IGUANATEXCURSOR" val="84"/>
  <p:tag name="TRANSPARENCY" val="True"/>
  <p:tag name="FILENAME" val=""/>
  <p:tag name="INPUTTYPE" val="0"/>
  <p:tag name="LATEXENGINEID" val="0"/>
  <p:tag name="TEMPFOLDER" val=".\temp\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4027</Words>
  <Application>Microsoft Office PowerPoint</Application>
  <PresentationFormat>On-screen Show (4:3)</PresentationFormat>
  <Paragraphs>1334</Paragraphs>
  <Slides>82</Slides>
  <Notes>66</Notes>
  <HiddenSlides>37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Consolas</vt:lpstr>
      <vt:lpstr>Latin Modern Math</vt:lpstr>
      <vt:lpstr>Lucida Sans Unicode</vt:lpstr>
      <vt:lpstr>Webdings</vt:lpstr>
      <vt:lpstr>Wingdings</vt:lpstr>
      <vt:lpstr>Office Theme</vt:lpstr>
      <vt:lpstr>Gradual Verification</vt:lpstr>
      <vt:lpstr>Gradual Verification</vt:lpstr>
      <vt:lpstr>Motivation</vt:lpstr>
      <vt:lpstr>Dynamic Verification</vt:lpstr>
      <vt:lpstr>Dynamic Verification – Drawbacks </vt:lpstr>
      <vt:lpstr>Static Verification</vt:lpstr>
      <vt:lpstr>Static Verification – Drawbacks </vt:lpstr>
      <vt:lpstr>Solution? Static + Dynamic</vt:lpstr>
      <vt:lpstr>Solution? Static + Dynamic</vt:lpstr>
      <vt:lpstr>Solution? Static + Dynamic</vt:lpstr>
      <vt:lpstr>Solution! Static ⊕ Dynamic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Abstracting Gradual Typing</vt:lpstr>
      <vt:lpstr>How does this relate to Verification?</vt:lpstr>
      <vt:lpstr>Abstracting Gradual Typing</vt:lpstr>
      <vt:lpstr>Abstracting Gradual Typing</vt:lpstr>
      <vt:lpstr>Abstracting Gradual Typing</vt:lpstr>
      <vt:lpstr>Abstracting Gradual Typing</vt:lpstr>
      <vt:lpstr>Gradualization – Overview  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Starting Point</vt:lpstr>
      <vt:lpstr>Gradualization – Overview </vt:lpstr>
      <vt:lpstr>Gradualization – Approach </vt:lpstr>
      <vt:lpstr>Gradualization – Approach </vt:lpstr>
      <vt:lpstr>Gradualization – Approach </vt:lpstr>
      <vt:lpstr>Gradual Lifting</vt:lpstr>
      <vt:lpstr>Gradual Lifting</vt:lpstr>
      <vt:lpstr>Gradual Lifting</vt:lpstr>
      <vt:lpstr>Gradual Lifting</vt:lpstr>
      <vt:lpstr>Gradual Verification - Approach</vt:lpstr>
      <vt:lpstr>Predicate Lifting in a Nutshell</vt:lpstr>
      <vt:lpstr>Predicate Lifting in a Nutshell</vt:lpstr>
      <vt:lpstr>Predicate Lifting in a Nutshell</vt:lpstr>
      <vt:lpstr>Predicate Lifting in a Nutshell</vt:lpstr>
      <vt:lpstr>Gradual Verification - Approach</vt:lpstr>
      <vt:lpstr>Gradual Lifting</vt:lpstr>
      <vt:lpstr>Gradualization – Goal 1/3</vt:lpstr>
      <vt:lpstr>Gradualization – Goal 2/3</vt:lpstr>
      <vt:lpstr>Gradualization – Goal 3/3</vt:lpstr>
      <vt:lpstr>Gradual Predicate Lifting</vt:lpstr>
      <vt:lpstr>Gradual Predicate Lifting</vt:lpstr>
      <vt:lpstr>Gradual Predicate Lifting</vt:lpstr>
      <vt:lpstr>Gradual Predicate Lifting</vt:lpstr>
      <vt:lpstr>Gradual Predicate Lifting</vt:lpstr>
      <vt:lpstr>Gradual Function Lifting</vt:lpstr>
      <vt:lpstr>Gradual (Partial) Function Lifting</vt:lpstr>
      <vt:lpstr>Gradual Partial Function Lifting</vt:lpstr>
      <vt:lpstr>Bonus: { F }-partial Galois connection</vt:lpstr>
      <vt:lpstr>Gradual Verification - Approach</vt:lpstr>
      <vt:lpstr>Gradual Verification - Approach</vt:lpstr>
      <vt:lpstr>Gradual Soundness</vt:lpstr>
      <vt:lpstr>Gradual Verification - Approach</vt:lpstr>
      <vt:lpstr>Gradual Verification – Put to the Test</vt:lpstr>
      <vt:lpstr>Deterministic Lifting </vt:lpstr>
      <vt:lpstr>Deterministic Lifting </vt:lpstr>
      <vt:lpstr>Deterministic Lifting</vt:lpstr>
      <vt:lpstr>Deterministic Lifting – HAssign </vt:lpstr>
      <vt:lpstr>Deterministic Lifting</vt:lpstr>
      <vt:lpstr>Deterministic Lifting – HAssert </vt:lpstr>
      <vt:lpstr>Deterministic Lifting</vt:lpstr>
      <vt:lpstr>Deterministic Lifting – HSeq </vt:lpstr>
      <vt:lpstr>Deterministic Lifting</vt:lpstr>
      <vt:lpstr>Thesis: Gradual Verification</vt:lpstr>
      <vt:lpstr>Thesis: Gradual Verification</vt:lpstr>
      <vt:lpstr>Thesis: Gradual Verification</vt:lpstr>
      <vt:lpstr>Deterministic Lifting</vt:lpstr>
      <vt:lpstr>Deterministic Lifting</vt:lpstr>
      <vt:lpstr>Deterministic Lifting</vt:lpstr>
      <vt:lpstr>Deterministic Lifting</vt:lpstr>
      <vt:lpstr>Deterministic Lifting</vt:lpstr>
      <vt:lpstr>Implicit Dynamic Frames</vt:lpstr>
      <vt:lpstr>Demo   http://olydis.github.io/GradVer/impl/HTML5/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254</cp:revision>
  <dcterms:created xsi:type="dcterms:W3CDTF">2016-09-17T17:48:14Z</dcterms:created>
  <dcterms:modified xsi:type="dcterms:W3CDTF">2016-09-23T15:42:43Z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