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3" r:id="rId5"/>
    <p:sldId id="264" r:id="rId6"/>
    <p:sldId id="266" r:id="rId7"/>
    <p:sldId id="267" r:id="rId8"/>
    <p:sldId id="270" r:id="rId9"/>
    <p:sldId id="271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99386307-F2F6-4ED1-8A93-035346001852}">
          <p14:sldIdLst>
            <p14:sldId id="256"/>
            <p14:sldId id="257"/>
            <p14:sldId id="269"/>
            <p14:sldId id="263"/>
            <p14:sldId id="264"/>
            <p14:sldId id="266"/>
            <p14:sldId id="267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C19995-C043-A6F4-73CE-8A51E59C8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FC4E2400-3B96-07D5-9D49-5637A584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6603663-7E44-0A2F-3374-B94A9301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A4F0A35-D1CE-2134-86F7-E2BCB4FA8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12F87D8-7855-8CD6-7A5D-10974822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8696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6361C6-7D7C-28C1-DD18-AF19F854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6ABA9C5-45DC-3185-1794-37379606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01CC0B4-7EB3-AFA8-E7B3-450D005D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C359C6D-B443-7E41-1BCD-73A5A775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11DF584-561B-7A02-5EF6-B04D4C97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55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FA00C2DE-EC25-4127-3565-99CA4BC4F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347C1221-B4E6-69D2-BD22-5450559C0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FEE9731-0CF0-E18D-F17D-9EDB06C4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BEB8B17-870B-F9F8-A451-96842FDD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264C7F6-64BF-E15E-B60F-7C2AEA64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734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B8C5FD-D31C-5813-5C44-E924D058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59B0399-C43D-8690-4ADA-E39D3E02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8770687-2FF3-18C5-B015-D14B718F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C3F66B5-887D-55B1-DFC9-954A3F73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BCDD1C6-451E-F0B3-30B2-8E3F3F6A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6003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B2F3481-2EBC-DD69-A8C0-08577CC8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3475701-C457-5062-B0D2-AC4940370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23401B-2A6B-348E-D45E-CDA7A578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255D080-BB23-C2A6-A194-5A529A78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943B493-D7A0-D899-A389-6DB58326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659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129F207-B179-423E-324F-8C95757C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11664F4-D932-0336-A870-A82533D1B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AFA83449-83EA-53E1-27F4-F0040E47F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DE4B0AA-0FF1-64AD-B05F-7C43E55D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869B04F-B014-D8CE-816D-03FF1778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7AF914F-303D-3E19-B381-55E3B208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7250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E6D1685-1C54-1601-BD02-16623302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E1B79666-7FDF-0C45-ED07-BFE7263EC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D79FC73-7BB1-B539-3F00-57913373F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56E227CC-477F-AEFE-1FE3-00E0CBDCB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D5D23704-4710-4F37-BF27-76A1BA5D2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0609D06D-081F-9B74-1175-565FDACB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3A5D9ADA-4625-D6A4-6AA2-49D32765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0C692BAF-E2AA-109C-C68C-72418793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223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6102FD-0B24-9EA0-8C5A-C288197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7AF078-EC4E-822E-CA35-6558E0E9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078AD7D-26C9-03FF-CAB4-432E84D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5D01B56-B322-5049-4601-560294FD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863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7446E464-FAAF-EA10-1D04-44D685FE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57976975-9E35-7158-5298-E0C9CA93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A55A91C8-32AA-575C-B63B-B006F1F7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009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8F4576-DF1E-59ED-33F4-9741379C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91A5CD9-9079-652C-765D-B1BA5CCE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CD1CDF9-FAD4-A1A9-B10A-51F7D6CA6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EFF328EA-6D51-9C5C-6684-74542FE9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BB8A4916-0994-A1DA-32FB-05B9793A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58CC0A0D-3759-2615-DC79-59FFE927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49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96DCCD-B28E-57F8-1F3F-32C79612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A892E93-698D-48F4-33D0-3CC47AAEA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FE5967F-A933-917C-017F-BA2CE831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9B8BA44-98EE-3704-B22A-7DB064EA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1D0C0C5-BC96-3EE2-372B-A496F8DA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E41320E-859D-E522-7B1F-C41AA842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166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A875C16F-ECEF-44AB-A935-54314ED8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13D6395-B055-7D66-FA10-6308CE92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E1CEBE3-AFB4-E6BD-B352-545CA7D15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DD304-3152-4B65-9AB3-A8AA4AD40F6B}" type="datetimeFigureOut">
              <a:rPr lang="el-GR" smtClean="0"/>
              <a:t>23/3/2025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C7E5BA3-433B-D06B-2658-2501BE0E8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55472D5-ED25-295E-97E5-8BEF65C40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ED7A8-C262-4376-B219-E13A8BC6428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678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5EC67C3-DDA6-599E-ECE5-91ABFCD5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BOOKING MODEL</a:t>
            </a:r>
            <a:endParaRPr lang="el-GR" sz="4800">
              <a:solidFill>
                <a:srgbClr val="FFFFFF"/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70F6928D-9CA5-1843-70CB-68D495EAC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Olympia Ntouma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622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2BFFB50-45B3-090C-0DDA-BDBD42F5B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BOOKING MODEL</a:t>
            </a:r>
            <a:endParaRPr lang="el-GR" sz="4000" dirty="0">
              <a:solidFill>
                <a:srgbClr val="FFFFFF"/>
              </a:solidFill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49E245C-B36E-119E-B163-A1E07167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rtl="0">
              <a:buNone/>
            </a:pPr>
            <a:r>
              <a:rPr lang="el-GR" sz="1800" dirty="0"/>
              <a:t>Το </a:t>
            </a:r>
            <a:r>
              <a:rPr lang="en-US" sz="1800" dirty="0"/>
              <a:t>logical model </a:t>
            </a:r>
            <a:r>
              <a:rPr lang="el-GR" sz="1800" dirty="0"/>
              <a:t>περιλαμβάνει 8 πίνακες με κύριο τον πίνακα </a:t>
            </a:r>
            <a:r>
              <a:rPr lang="en-US" sz="1800" dirty="0" err="1"/>
              <a:t>Accomodation</a:t>
            </a:r>
            <a:r>
              <a:rPr lang="en-US" sz="1800" dirty="0"/>
              <a:t>.  </a:t>
            </a:r>
            <a:r>
              <a:rPr lang="el-GR" sz="1800" dirty="0"/>
              <a:t>Λοιποί πίνακες:</a:t>
            </a:r>
          </a:p>
          <a:p>
            <a:r>
              <a:rPr lang="en-US" sz="1800" dirty="0" err="1"/>
              <a:t>Accomodation</a:t>
            </a:r>
            <a:r>
              <a:rPr lang="en-US" sz="1800" dirty="0"/>
              <a:t> type</a:t>
            </a:r>
            <a:r>
              <a:rPr lang="el-GR" sz="1800" dirty="0"/>
              <a:t>: τύπος καταλύματος, σπίτι ή δωμάτιο. </a:t>
            </a:r>
          </a:p>
          <a:p>
            <a:r>
              <a:rPr lang="en-US" sz="1800" dirty="0"/>
              <a:t>Hosts</a:t>
            </a:r>
            <a:r>
              <a:rPr lang="el-GR" sz="1800" dirty="0"/>
              <a:t>, οικοδεσπότης και στοιχεία αυτού</a:t>
            </a:r>
            <a:endParaRPr lang="en-US" sz="1800" dirty="0"/>
          </a:p>
          <a:p>
            <a:r>
              <a:rPr lang="en-US" sz="1800" dirty="0"/>
              <a:t>Reservation</a:t>
            </a:r>
            <a:r>
              <a:rPr lang="el-GR" sz="1800" dirty="0"/>
              <a:t>, κράτηση από συγκεκριμένο χρήστη με συγκεκριμένη διάρκεια</a:t>
            </a:r>
            <a:endParaRPr lang="en-US" sz="1800" dirty="0"/>
          </a:p>
          <a:p>
            <a:r>
              <a:rPr lang="en-US" sz="1800" dirty="0"/>
              <a:t>Users</a:t>
            </a:r>
            <a:r>
              <a:rPr lang="el-GR" sz="1800" dirty="0"/>
              <a:t>, χρήστες με κωδικό πρόσβασης, ηλικία και στοιχεία επικοινωνίας </a:t>
            </a:r>
            <a:endParaRPr lang="en-US" sz="1800" dirty="0"/>
          </a:p>
          <a:p>
            <a:r>
              <a:rPr lang="en-US" sz="1800" dirty="0"/>
              <a:t>Review</a:t>
            </a:r>
            <a:r>
              <a:rPr lang="el-GR" sz="1800" dirty="0"/>
              <a:t>, αξιολόγηση με βαθμολογία 0-5, ημερομηνία βαθμολογίας σε συγκεκριμένο κατάλυμα </a:t>
            </a:r>
            <a:endParaRPr lang="en-US" sz="1800" dirty="0"/>
          </a:p>
          <a:p>
            <a:r>
              <a:rPr lang="en-US" sz="1800" dirty="0"/>
              <a:t>Reviewer</a:t>
            </a:r>
            <a:r>
              <a:rPr lang="el-GR" sz="1800" dirty="0"/>
              <a:t>, </a:t>
            </a:r>
            <a:r>
              <a:rPr lang="el-GR" sz="1800" dirty="0" err="1"/>
              <a:t>αξιολογητής</a:t>
            </a:r>
            <a:r>
              <a:rPr lang="el-GR" sz="1800" dirty="0"/>
              <a:t> βαθμολογεί κατάλυμα που επισκέφθηκε με όνομα και χώρα καταγωγής  </a:t>
            </a:r>
          </a:p>
        </p:txBody>
      </p:sp>
    </p:spTree>
    <p:extLst>
      <p:ext uri="{BB962C8B-B14F-4D97-AF65-F5344CB8AC3E}">
        <p14:creationId xmlns:p14="http://schemas.microsoft.com/office/powerpoint/2010/main" val="108748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E343B-0245-F4D7-7EA9-1B53D1D8E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4CB37FD-0934-AD52-A01B-E96E02BA0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2D9EDB-7E2C-F0A7-0F28-302D981A6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5E8A15-35E2-2AA9-B074-2FEB500DE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B8AA43-066E-A1D4-6300-198111D78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402F12-DDE8-D966-6C8A-E667CB73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A147015-2134-8D7B-01A1-AF0F377F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3106416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LOGICAL MODEL</a:t>
            </a:r>
          </a:p>
        </p:txBody>
      </p:sp>
      <p:pic>
        <p:nvPicPr>
          <p:cNvPr id="7" name="Θέση περιεχομένου 6" descr="Εικόνα που περιέχει κείμενο, στιγμιότυπο οθόνης, λογισμικό, ιστοσελίδ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D5F56076-EAFE-662E-A939-12FC082B9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988" y="648262"/>
            <a:ext cx="6384841" cy="5883731"/>
          </a:xfrm>
        </p:spPr>
      </p:pic>
    </p:spTree>
    <p:extLst>
      <p:ext uri="{BB962C8B-B14F-4D97-AF65-F5344CB8AC3E}">
        <p14:creationId xmlns:p14="http://schemas.microsoft.com/office/powerpoint/2010/main" val="401417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228F1-CFC1-B60B-3B81-82D611CC9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B61B4E0-C294-233A-FEDD-6F07E251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1F23761-3DE4-3A3C-E3D5-2DE739DD0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C3C212A6-4221-7187-4FDD-9D7DC2227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ED76C869-E1E6-3BAA-4767-0391CEAA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5DD4157-F19A-5762-7430-8BD866415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B8BCCA2-25E6-400B-45FB-A1A40274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BOOKING MODEL</a:t>
            </a:r>
            <a:endParaRPr lang="el-GR" sz="4000" dirty="0">
              <a:solidFill>
                <a:srgbClr val="FFFFFF"/>
              </a:solidFill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4C721D2-B213-8F35-600C-E0C15A7D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Accommodation</a:t>
            </a:r>
            <a:r>
              <a:rPr lang="el-GR" sz="2400" dirty="0"/>
              <a:t> (κατάλυμα)</a:t>
            </a:r>
            <a:endParaRPr lang="en-US" sz="2400" dirty="0"/>
          </a:p>
          <a:p>
            <a:pPr marL="0" indent="0" rtl="0">
              <a:buNone/>
            </a:pPr>
            <a:r>
              <a:rPr lang="en-US" sz="2400" dirty="0"/>
              <a:t>PK: </a:t>
            </a:r>
            <a:r>
              <a:rPr lang="en-US" sz="2400" dirty="0" err="1"/>
              <a:t>Accommodation_id</a:t>
            </a:r>
            <a:r>
              <a:rPr lang="en-US" sz="2400" dirty="0"/>
              <a:t>, FK: </a:t>
            </a:r>
            <a:r>
              <a:rPr lang="en-US" sz="2400" dirty="0" err="1"/>
              <a:t>AccommodationType_id</a:t>
            </a:r>
            <a:r>
              <a:rPr lang="en-US" sz="2400" dirty="0"/>
              <a:t>, </a:t>
            </a:r>
            <a:r>
              <a:rPr lang="en-US" sz="2400" dirty="0" err="1"/>
              <a:t>Host_id</a:t>
            </a:r>
            <a:r>
              <a:rPr lang="en-US" sz="2400" dirty="0"/>
              <a:t>, </a:t>
            </a:r>
            <a:r>
              <a:rPr lang="en-US" sz="2400" dirty="0" err="1"/>
              <a:t>Reservation_id</a:t>
            </a:r>
            <a:r>
              <a:rPr lang="en-US" sz="2400" dirty="0"/>
              <a:t>, </a:t>
            </a:r>
            <a:r>
              <a:rPr lang="en-US" sz="2400" dirty="0" err="1"/>
              <a:t>Review_id</a:t>
            </a:r>
            <a:r>
              <a:rPr lang="el-GR" sz="2400" dirty="0"/>
              <a:t>. Λοιπά πεδία: όνομα, τοποθεσία, τιμή ανά διανυκτέρευση, αριθμός υπνοδωματίων, αριθμός κρεβατιών, αριθμός μπάνιων, μέγιστος αριθμός φιλοξενούμενων.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Hosts (</a:t>
            </a:r>
            <a:r>
              <a:rPr lang="el-GR" sz="2400" dirty="0"/>
              <a:t>οικοδεσπότες)</a:t>
            </a:r>
            <a:endParaRPr lang="en-US" sz="2400" dirty="0"/>
          </a:p>
          <a:p>
            <a:pPr marL="0" indent="0" rtl="0">
              <a:buNone/>
            </a:pPr>
            <a:r>
              <a:rPr lang="en-US" sz="2400" dirty="0"/>
              <a:t>PK: </a:t>
            </a:r>
            <a:r>
              <a:rPr lang="en-US" sz="2400" dirty="0" err="1"/>
              <a:t>Host_id</a:t>
            </a:r>
            <a:r>
              <a:rPr lang="el-GR" sz="2400" dirty="0"/>
              <a:t>. Λοιπά πεδία: όνομα, ημερομηνία εγγραφής, τοποθεσία, ώρες επικοινωνίας, είδος ταυτοποίησης, τύπος καταλύματος, τύπος δωματίου.</a:t>
            </a:r>
          </a:p>
        </p:txBody>
      </p:sp>
    </p:spTree>
    <p:extLst>
      <p:ext uri="{BB962C8B-B14F-4D97-AF65-F5344CB8AC3E}">
        <p14:creationId xmlns:p14="http://schemas.microsoft.com/office/powerpoint/2010/main" val="72757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C5364-0E61-CBD9-8C68-0C0ADD9BC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F25DC53D-99EF-7AD3-25D9-32F5AC523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9E8549C-213E-91BF-06D8-6B8E5B897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9E14E04-297C-4CC2-2E1B-78F00382F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C0B0FAA2-FA82-D3E1-0272-08510F7E6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85960945-0D39-CFF5-0B44-4E790D54F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D2199D76-D791-ECEB-DADE-006F0A61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BOOKING MODEL</a:t>
            </a:r>
            <a:endParaRPr lang="el-GR" sz="4000" dirty="0">
              <a:solidFill>
                <a:srgbClr val="FFFFFF"/>
              </a:solidFill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BF65A37-2B0C-F180-1EA9-E632BE5D3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Accommodation</a:t>
            </a:r>
            <a:r>
              <a:rPr lang="el-GR" sz="2400" dirty="0"/>
              <a:t> </a:t>
            </a:r>
            <a:r>
              <a:rPr lang="en-US" sz="2400" dirty="0"/>
              <a:t>Type</a:t>
            </a:r>
            <a:r>
              <a:rPr lang="el-GR" sz="2400" dirty="0"/>
              <a:t> (τύπος καταλύματος)</a:t>
            </a:r>
            <a:endParaRPr lang="en-US" sz="2400" dirty="0"/>
          </a:p>
          <a:p>
            <a:pPr marL="0" indent="0" rtl="0">
              <a:buNone/>
            </a:pPr>
            <a:r>
              <a:rPr lang="en-US" sz="2400" dirty="0"/>
              <a:t>PK: </a:t>
            </a:r>
            <a:r>
              <a:rPr lang="en-US" sz="2400" dirty="0" err="1"/>
              <a:t>AccommodationType_id</a:t>
            </a:r>
            <a:r>
              <a:rPr lang="en-US" sz="2400" dirty="0"/>
              <a:t>. </a:t>
            </a:r>
            <a:r>
              <a:rPr lang="el-GR" sz="2400" dirty="0"/>
              <a:t>Λοιπά πεδία: τύπος καταλύματος, όνομα καταλύματος</a:t>
            </a:r>
            <a:r>
              <a:rPr lang="en-US" sz="2400" dirty="0"/>
              <a:t>, </a:t>
            </a:r>
            <a:r>
              <a:rPr lang="el-GR" sz="2400" dirty="0"/>
              <a:t>τύπος δωματίου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Reservation (</a:t>
            </a:r>
            <a:r>
              <a:rPr lang="el-GR" sz="2400" dirty="0"/>
              <a:t>κράτηση)</a:t>
            </a:r>
            <a:endParaRPr lang="en-US" sz="2400" dirty="0"/>
          </a:p>
          <a:p>
            <a:pPr marL="0" indent="0" rtl="0">
              <a:buNone/>
            </a:pPr>
            <a:r>
              <a:rPr lang="en-US" sz="2400" dirty="0"/>
              <a:t>PK: </a:t>
            </a:r>
            <a:r>
              <a:rPr lang="en-US" sz="2400" dirty="0" err="1"/>
              <a:t>Reservation_id</a:t>
            </a:r>
            <a:r>
              <a:rPr lang="en-US" sz="2400" dirty="0"/>
              <a:t>, FK: </a:t>
            </a:r>
            <a:r>
              <a:rPr lang="en-US" sz="2400" dirty="0" err="1"/>
              <a:t>Accommodation_id</a:t>
            </a:r>
            <a:r>
              <a:rPr lang="el-GR" sz="2400" dirty="0"/>
              <a:t>. Λοιπά πεδία: ημερομηνία κράτησης, ημερομηνία άφιξης, ημερομηνία αναχώρησης.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400" dirty="0"/>
              <a:t>Users (</a:t>
            </a:r>
            <a:r>
              <a:rPr lang="el-GR" sz="2400" dirty="0"/>
              <a:t>χρήστες)</a:t>
            </a:r>
          </a:p>
          <a:p>
            <a:pPr marL="0" indent="0">
              <a:buNone/>
            </a:pPr>
            <a:r>
              <a:rPr lang="en-US" sz="2400" dirty="0"/>
              <a:t>PK: </a:t>
            </a:r>
            <a:r>
              <a:rPr lang="en-US" sz="2400" dirty="0" err="1"/>
              <a:t>User_id</a:t>
            </a:r>
            <a:r>
              <a:rPr lang="el-GR" sz="2400" dirty="0"/>
              <a:t>. Λοιπά πεδία: όνομα χρήστη, κωδικός πρόσβασης, ημερομηνία γέννησης, τηλέφωνο, </a:t>
            </a:r>
            <a:r>
              <a:rPr lang="en-US" sz="2400" dirty="0"/>
              <a:t>email, </a:t>
            </a:r>
            <a:r>
              <a:rPr lang="el-GR" sz="2400" dirty="0"/>
              <a:t>τόπος κατοικίας.</a:t>
            </a:r>
          </a:p>
          <a:p>
            <a:pPr marL="0" indent="0" rtl="0">
              <a:buNone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292308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44D74E-B9AA-D6C6-1041-0D7B83BAD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AED2139B-1039-0E39-D267-3DAF575AE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6DF58F46-A8F0-815D-C53F-F1411E51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97416621-1BF4-6C57-2EE8-29E3D626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BFF72157-CBAF-1DD3-1BD3-BEE29841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3219D669-75EB-3C7E-05ED-648EC49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F793B59-A68E-ED41-0CB4-769B9D1F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BOOKING MODEL</a:t>
            </a:r>
            <a:endParaRPr lang="el-GR" sz="4000" dirty="0">
              <a:solidFill>
                <a:srgbClr val="FFFFFF"/>
              </a:solidFill>
            </a:endParaRP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B683D4A-659A-7895-6260-54DC4F1B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Review (</a:t>
            </a:r>
            <a:r>
              <a:rPr lang="el-GR" sz="2400" dirty="0"/>
              <a:t>αξιολόγηση)</a:t>
            </a:r>
            <a:endParaRPr lang="en-US" sz="2400" dirty="0"/>
          </a:p>
          <a:p>
            <a:pPr marL="0" indent="0" rtl="0">
              <a:buNone/>
            </a:pPr>
            <a:r>
              <a:rPr lang="en-US" sz="2400" dirty="0"/>
              <a:t>PK: </a:t>
            </a:r>
            <a:r>
              <a:rPr lang="en-US" sz="2400" dirty="0" err="1"/>
              <a:t>Review_id</a:t>
            </a:r>
            <a:r>
              <a:rPr lang="en-US" sz="2400" dirty="0"/>
              <a:t>, FK: </a:t>
            </a:r>
            <a:r>
              <a:rPr lang="en-US" sz="2400" dirty="0" err="1"/>
              <a:t>Reviewer_id</a:t>
            </a:r>
            <a:r>
              <a:rPr lang="el-GR" sz="2400" dirty="0"/>
              <a:t>. Λοιπά πεδία: βαθμολόγηση, ημερομηνία βαθμολόγησης.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400" dirty="0"/>
              <a:t>Reviewer (</a:t>
            </a:r>
            <a:r>
              <a:rPr lang="el-GR" sz="2400" dirty="0" err="1"/>
              <a:t>αξιολογητής</a:t>
            </a:r>
            <a:r>
              <a:rPr lang="el-GR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PK: </a:t>
            </a:r>
            <a:r>
              <a:rPr lang="en-US" sz="2400" dirty="0" err="1"/>
              <a:t>Reviewer_id</a:t>
            </a:r>
            <a:r>
              <a:rPr lang="el-GR" sz="2400" dirty="0"/>
              <a:t>. Λοιπά πεδία: όνομα </a:t>
            </a:r>
            <a:r>
              <a:rPr lang="el-GR" sz="2400" dirty="0" err="1"/>
              <a:t>αξιολογητή</a:t>
            </a:r>
            <a:r>
              <a:rPr lang="el-GR" sz="2400" dirty="0"/>
              <a:t>, χώρα.</a:t>
            </a:r>
          </a:p>
          <a:p>
            <a:pPr marL="0" indent="0" rtl="0">
              <a:buNone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89195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1505C217-9C0F-9586-5B70-1E4CE1BF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PHYSICAL MODEL</a:t>
            </a:r>
          </a:p>
        </p:txBody>
      </p:sp>
      <p:pic>
        <p:nvPicPr>
          <p:cNvPr id="7" name="Θέση περιεχομένου 6" descr="Εικόνα που περιέχει κείμενο, στιγμιότυπο οθόνης, λογισμικό, αριθμός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D1434FA5-9903-538B-0941-19EFE06E7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043" y="769710"/>
            <a:ext cx="7106822" cy="5242868"/>
          </a:xfrm>
        </p:spPr>
      </p:pic>
    </p:spTree>
    <p:extLst>
      <p:ext uri="{BB962C8B-B14F-4D97-AF65-F5344CB8AC3E}">
        <p14:creationId xmlns:p14="http://schemas.microsoft.com/office/powerpoint/2010/main" val="327825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6884980-FA54-6938-BC67-9A58D147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BOOKING MODEL</a:t>
            </a:r>
            <a:endParaRPr lang="el-GR" sz="40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D3F284-2CA6-3298-9C2C-20542FC66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 dirty="0"/>
              <a:t>Το </a:t>
            </a:r>
            <a:r>
              <a:rPr lang="en-US" sz="2000" dirty="0"/>
              <a:t>physical model </a:t>
            </a:r>
            <a:r>
              <a:rPr lang="el-GR" sz="2000" dirty="0"/>
              <a:t>δείχνει τις σχέσεις μεταξύ των πινάκων και τον τύπο δεδομένων για κάθε πεδίο.  Οι τύποι είναι:</a:t>
            </a:r>
          </a:p>
          <a:p>
            <a:r>
              <a:rPr lang="en-US" sz="2000" dirty="0"/>
              <a:t>Int </a:t>
            </a:r>
            <a:r>
              <a:rPr lang="el-GR" sz="2000" dirty="0"/>
              <a:t>= ακέραιος αριθμός</a:t>
            </a:r>
          </a:p>
          <a:p>
            <a:r>
              <a:rPr lang="en-US" sz="2000" dirty="0"/>
              <a:t>Varchar(x) = </a:t>
            </a:r>
            <a:r>
              <a:rPr lang="el-GR" sz="2000" dirty="0"/>
              <a:t>διάφοροι χαρακτήρες σε </a:t>
            </a:r>
            <a:r>
              <a:rPr lang="en-US" sz="2000" dirty="0"/>
              <a:t>x </a:t>
            </a:r>
            <a:r>
              <a:rPr lang="el-GR" sz="2000" dirty="0"/>
              <a:t>μέγιστο αριθμό</a:t>
            </a:r>
          </a:p>
          <a:p>
            <a:r>
              <a:rPr lang="en-US" sz="2000" dirty="0"/>
              <a:t>Date = </a:t>
            </a:r>
            <a:r>
              <a:rPr lang="el-GR" sz="2000" dirty="0"/>
              <a:t>ημερομηνία</a:t>
            </a:r>
          </a:p>
          <a:p>
            <a:r>
              <a:rPr lang="en-US" sz="2000" dirty="0" err="1"/>
              <a:t>url</a:t>
            </a:r>
            <a:r>
              <a:rPr lang="en-US" sz="2000" dirty="0"/>
              <a:t> = </a:t>
            </a:r>
            <a:r>
              <a:rPr lang="el-GR" sz="2000" dirty="0"/>
              <a:t>μορφή εικόνας</a:t>
            </a:r>
          </a:p>
          <a:p>
            <a:r>
              <a:rPr lang="en-US" sz="2000" dirty="0"/>
              <a:t>Decimal</a:t>
            </a:r>
            <a:r>
              <a:rPr lang="el-GR" sz="2000" dirty="0"/>
              <a:t> (10,2)</a:t>
            </a:r>
            <a:r>
              <a:rPr lang="en-US" sz="2000" dirty="0"/>
              <a:t> = </a:t>
            </a:r>
            <a:r>
              <a:rPr lang="el-GR" sz="2000" dirty="0"/>
              <a:t>δεκαδικός αριθμός με 10 ψηφία και 2 δεκαδικά ψηφία</a:t>
            </a:r>
          </a:p>
        </p:txBody>
      </p:sp>
    </p:spTree>
    <p:extLst>
      <p:ext uri="{BB962C8B-B14F-4D97-AF65-F5344CB8AC3E}">
        <p14:creationId xmlns:p14="http://schemas.microsoft.com/office/powerpoint/2010/main" val="184588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84515-C910-3593-2013-C5F9FE104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37071D-D199-2269-DB8D-76D1978A5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7954F9-1F07-034B-82B2-63309CFC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E6D8EC-E52D-D588-D3CC-8174E11B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5459DC-98E4-85E0-950F-5469CA9A6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C93EA6-FE4B-9F9E-ACFE-50FB69E09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99E52F8-3F79-5207-06E1-B8B9B44CA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BOOKING MODEL</a:t>
            </a:r>
            <a:endParaRPr lang="el-GR" sz="4000" dirty="0">
              <a:solidFill>
                <a:srgbClr val="FFFFFF"/>
              </a:solidFill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31AD1F-7ACC-584A-1C09-D2E912A9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97144" cy="40499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l-GR" sz="2000" dirty="0"/>
              <a:t>Οι σχέσεις μεταξύ των πινάκων είναι:</a:t>
            </a:r>
          </a:p>
          <a:p>
            <a:r>
              <a:rPr lang="en-US" sz="2000" dirty="0"/>
              <a:t>Accommodation – </a:t>
            </a:r>
            <a:r>
              <a:rPr lang="en-US" sz="2000" dirty="0" err="1"/>
              <a:t>AccommodationType</a:t>
            </a:r>
            <a:r>
              <a:rPr lang="en-US" sz="2000" dirty="0"/>
              <a:t>: </a:t>
            </a:r>
            <a:r>
              <a:rPr lang="el-GR" sz="2000" dirty="0"/>
              <a:t>πολλά</a:t>
            </a:r>
            <a:r>
              <a:rPr lang="en-US" sz="2000" dirty="0"/>
              <a:t> </a:t>
            </a:r>
            <a:r>
              <a:rPr lang="el-GR" sz="2000" dirty="0"/>
              <a:t>προς 1</a:t>
            </a:r>
          </a:p>
          <a:p>
            <a:r>
              <a:rPr lang="en-US" sz="2000" dirty="0"/>
              <a:t>Host</a:t>
            </a:r>
            <a:r>
              <a:rPr lang="el-GR" sz="2000" dirty="0"/>
              <a:t> - </a:t>
            </a:r>
            <a:r>
              <a:rPr lang="en-US" sz="2000" dirty="0"/>
              <a:t>Accommodation : 1 </a:t>
            </a:r>
            <a:r>
              <a:rPr lang="el-GR" sz="2000" dirty="0"/>
              <a:t>προς πολλά</a:t>
            </a:r>
            <a:endParaRPr lang="en-US" sz="2000" dirty="0"/>
          </a:p>
          <a:p>
            <a:r>
              <a:rPr lang="en-US" sz="2000" dirty="0"/>
              <a:t>Accommodation – Reservation: 1 </a:t>
            </a:r>
            <a:r>
              <a:rPr lang="el-GR" sz="2000" dirty="0"/>
              <a:t>προς πολλά</a:t>
            </a:r>
          </a:p>
          <a:p>
            <a:r>
              <a:rPr lang="en-US" sz="2000" dirty="0"/>
              <a:t>User</a:t>
            </a:r>
            <a:r>
              <a:rPr lang="el-GR" sz="2000" dirty="0"/>
              <a:t> - </a:t>
            </a:r>
            <a:r>
              <a:rPr lang="en-US" sz="2000" dirty="0"/>
              <a:t>Reservation: </a:t>
            </a:r>
            <a:r>
              <a:rPr lang="el-GR" sz="2000" dirty="0"/>
              <a:t>1 προς πολλά</a:t>
            </a:r>
          </a:p>
          <a:p>
            <a:r>
              <a:rPr lang="en-US" sz="2000" dirty="0"/>
              <a:t>Review</a:t>
            </a:r>
            <a:r>
              <a:rPr lang="el-GR" sz="2000" dirty="0"/>
              <a:t> - </a:t>
            </a:r>
            <a:r>
              <a:rPr lang="en-US" sz="2000" dirty="0"/>
              <a:t>Accommodation</a:t>
            </a:r>
            <a:r>
              <a:rPr lang="el-GR" sz="2000" dirty="0"/>
              <a:t> </a:t>
            </a:r>
            <a:r>
              <a:rPr lang="en-US" sz="2000" dirty="0"/>
              <a:t>: </a:t>
            </a:r>
            <a:r>
              <a:rPr lang="el-GR" sz="2000" dirty="0"/>
              <a:t>πολλά προς 1</a:t>
            </a:r>
          </a:p>
          <a:p>
            <a:r>
              <a:rPr lang="en-US" sz="2000" dirty="0"/>
              <a:t>Reviewer – Review: </a:t>
            </a:r>
            <a:r>
              <a:rPr lang="el-GR" sz="2000" dirty="0"/>
              <a:t>1 προς πολλά</a:t>
            </a:r>
          </a:p>
          <a:p>
            <a:endParaRPr lang="el-GR" sz="2000" dirty="0"/>
          </a:p>
        </p:txBody>
      </p:sp>
    </p:spTree>
    <p:extLst>
      <p:ext uri="{BB962C8B-B14F-4D97-AF65-F5344CB8AC3E}">
        <p14:creationId xmlns:p14="http://schemas.microsoft.com/office/powerpoint/2010/main" val="314764607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407</Words>
  <Application>Microsoft Office PowerPoint</Application>
  <PresentationFormat>Ευρεία οθόνη</PresentationFormat>
  <Paragraphs>44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Θέμα του Office</vt:lpstr>
      <vt:lpstr>BOOKING MODEL</vt:lpstr>
      <vt:lpstr>BOOKING MODEL</vt:lpstr>
      <vt:lpstr>LOGICAL MODEL</vt:lpstr>
      <vt:lpstr>BOOKING MODEL</vt:lpstr>
      <vt:lpstr>BOOKING MODEL</vt:lpstr>
      <vt:lpstr>BOOKING MODEL</vt:lpstr>
      <vt:lpstr>PHYSICAL MODEL</vt:lpstr>
      <vt:lpstr>BOOKING MODEL</vt:lpstr>
      <vt:lpstr>BOOKING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Olympia Ntouma</dc:creator>
  <cp:lastModifiedBy>Olympia Ntouma</cp:lastModifiedBy>
  <cp:revision>5</cp:revision>
  <dcterms:created xsi:type="dcterms:W3CDTF">2025-03-15T15:23:50Z</dcterms:created>
  <dcterms:modified xsi:type="dcterms:W3CDTF">2025-03-23T20:48:22Z</dcterms:modified>
</cp:coreProperties>
</file>