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41"/>
  </p:notesMasterIdLst>
  <p:sldIdLst>
    <p:sldId id="256" r:id="rId2"/>
    <p:sldId id="258" r:id="rId3"/>
    <p:sldId id="261" r:id="rId4"/>
    <p:sldId id="286" r:id="rId5"/>
    <p:sldId id="287" r:id="rId6"/>
    <p:sldId id="291" r:id="rId7"/>
    <p:sldId id="288" r:id="rId8"/>
    <p:sldId id="298" r:id="rId9"/>
    <p:sldId id="292" r:id="rId10"/>
    <p:sldId id="289" r:id="rId11"/>
    <p:sldId id="294" r:id="rId12"/>
    <p:sldId id="307" r:id="rId13"/>
    <p:sldId id="299" r:id="rId14"/>
    <p:sldId id="300" r:id="rId15"/>
    <p:sldId id="301" r:id="rId16"/>
    <p:sldId id="302" r:id="rId17"/>
    <p:sldId id="303" r:id="rId18"/>
    <p:sldId id="305" r:id="rId19"/>
    <p:sldId id="308" r:id="rId20"/>
    <p:sldId id="306" r:id="rId21"/>
    <p:sldId id="309" r:id="rId22"/>
    <p:sldId id="310" r:id="rId23"/>
    <p:sldId id="311" r:id="rId24"/>
    <p:sldId id="312" r:id="rId25"/>
    <p:sldId id="313" r:id="rId26"/>
    <p:sldId id="316" r:id="rId27"/>
    <p:sldId id="317" r:id="rId28"/>
    <p:sldId id="318" r:id="rId29"/>
    <p:sldId id="319" r:id="rId30"/>
    <p:sldId id="325" r:id="rId31"/>
    <p:sldId id="326" r:id="rId32"/>
    <p:sldId id="327" r:id="rId33"/>
    <p:sldId id="328" r:id="rId34"/>
    <p:sldId id="321" r:id="rId35"/>
    <p:sldId id="320" r:id="rId36"/>
    <p:sldId id="322" r:id="rId37"/>
    <p:sldId id="324" r:id="rId38"/>
    <p:sldId id="280" r:id="rId39"/>
    <p:sldId id="281" r:id="rId4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2"/>
    </p:embeddedFont>
    <p:embeddedFont>
      <p:font typeface="Helvetica Neue" panose="020B0604020202020204" charset="0"/>
      <p:regular r:id="rId43"/>
      <p:bold r:id="rId44"/>
      <p:italic r:id="rId45"/>
      <p:boldItalic r:id="rId46"/>
    </p:embeddedFont>
    <p:embeddedFont>
      <p:font typeface="Muli" panose="020B0604020202020204" charset="0"/>
      <p:regular r:id="rId47"/>
      <p:bold r:id="rId48"/>
      <p:italic r:id="rId49"/>
      <p:boldItalic r:id="rId50"/>
    </p:embeddedFont>
    <p:embeddedFont>
      <p:font typeface="Nixie One" panose="020B0604020202020204" charset="0"/>
      <p:regular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B8C6C1-08A5-45D5-AB1F-4394B18F5ADE}">
  <a:tblStyle styleId="{8CB8C6C1-08A5-45D5-AB1F-4394B18F5A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07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172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860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830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486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1" name="Shape 91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Shape 95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6" name="Shape 9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Shape 98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Shape 99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0" name="Shape 10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09" name="Shape 10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19" name="Shape 1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6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andga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dan.dga@hotmail.com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36634" y="1807779"/>
            <a:ext cx="8870732" cy="17447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Sistema Operacional Linux</a:t>
            </a:r>
            <a:br>
              <a:rPr lang="en" dirty="0"/>
            </a:br>
            <a:r>
              <a:rPr lang="en" dirty="0"/>
              <a:t>Prof. </a:t>
            </a:r>
            <a:r>
              <a:rPr lang="pt-BR" dirty="0"/>
              <a:t>Daniel G. Araujo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2400" b="1" dirty="0"/>
              <a:t>Hierarquia Padrão dos Diretórios</a:t>
            </a:r>
            <a:endParaRPr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Shape 3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pt-BR" dirty="0"/>
                  <a:t>/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pt-BR" dirty="0"/>
                  <a:t>É o diretório raiz do sistema;</a:t>
                </a:r>
              </a:p>
              <a:p>
                <a:pPr lvl="0"/>
                <a:r>
                  <a:rPr lang="pt-BR" dirty="0"/>
                  <a:t>/bin e /</a:t>
                </a:r>
                <a:r>
                  <a:rPr lang="pt-BR" dirty="0" err="1"/>
                  <a:t>sbin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pt-BR" dirty="0"/>
                  <a:t>Armazena os programas do sistema (binário);</a:t>
                </a:r>
              </a:p>
              <a:p>
                <a:pPr lvl="0"/>
                <a:r>
                  <a:rPr lang="pt-BR" dirty="0"/>
                  <a:t>/boot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pt-BR" dirty="0"/>
                  <a:t>Armazena a imagem do kernel;</a:t>
                </a:r>
              </a:p>
              <a:p>
                <a:pPr lvl="0"/>
                <a:r>
                  <a:rPr lang="pt-BR" dirty="0"/>
                  <a:t>/</a:t>
                </a:r>
                <a:r>
                  <a:rPr lang="pt-BR" dirty="0" err="1"/>
                  <a:t>dev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Armazena os arquivos de dispositivo;</a:t>
                </a:r>
              </a:p>
              <a:p>
                <a:pPr lvl="0"/>
                <a:r>
                  <a:rPr lang="pt-BR" dirty="0"/>
                  <a:t>/</a:t>
                </a:r>
                <a:r>
                  <a:rPr lang="pt-BR" dirty="0" err="1"/>
                  <a:t>etc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Contém os arquivos de configuração do sistema;</a:t>
                </a:r>
              </a:p>
              <a:p>
                <a:pPr lvl="0"/>
                <a:r>
                  <a:rPr lang="pt-BR" dirty="0"/>
                  <a:t>/home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Armazena os arquivos de usuários;</a:t>
                </a:r>
              </a:p>
              <a:p>
                <a:pPr lvl="0"/>
                <a:r>
                  <a:rPr lang="pt-BR" dirty="0"/>
                  <a:t>/</a:t>
                </a:r>
                <a:r>
                  <a:rPr lang="pt-BR" dirty="0" err="1"/>
                  <a:t>tmp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Guarda os arquivos temporários;</a:t>
                </a:r>
              </a:p>
              <a:p>
                <a:pPr lvl="0"/>
                <a:r>
                  <a:rPr lang="pt-BR" dirty="0"/>
                  <a:t>/var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Armazena logs, filas de impressão, filas de e-mails, e arquivos dinâmicos do sistema;</a:t>
                </a:r>
              </a:p>
              <a:p>
                <a:pPr lvl="0"/>
                <a:r>
                  <a:rPr lang="pt-BR" dirty="0"/>
                  <a:t>/</a:t>
                </a:r>
                <a:r>
                  <a:rPr lang="pt-BR" dirty="0" err="1"/>
                  <a:t>lib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Local das bibliotecas do sistema;</a:t>
                </a:r>
              </a:p>
              <a:p>
                <a:pPr lvl="0"/>
                <a:r>
                  <a:rPr lang="pt-BR" dirty="0"/>
                  <a:t>/</a:t>
                </a:r>
                <a:r>
                  <a:rPr lang="pt-BR" dirty="0" err="1"/>
                  <a:t>mnt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Ponto de montagem de dispositivos;</a:t>
                </a:r>
              </a:p>
              <a:p>
                <a:pPr lvl="0"/>
                <a:r>
                  <a:rPr lang="pt-BR" dirty="0"/>
                  <a:t>/</a:t>
                </a:r>
                <a:r>
                  <a:rPr lang="pt-BR" dirty="0" err="1"/>
                  <a:t>proc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Diretório virtual, sendo o ponto de acesso a variáveis do sistema;</a:t>
                </a:r>
              </a:p>
            </p:txBody>
          </p:sp>
        </mc:Choice>
        <mc:Fallback xmlns="">
          <p:sp>
            <p:nvSpPr>
              <p:cNvPr id="362" name="Shape 3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  <a:blipFill>
                <a:blip r:embed="rId3"/>
                <a:stretch>
                  <a:fillRect b="-54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67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Texto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893305" y="564275"/>
                <a:ext cx="6282300" cy="4014951"/>
              </a:xfrm>
            </p:spPr>
            <p:txBody>
              <a:bodyPr/>
              <a:lstStyle/>
              <a:p>
                <a:r>
                  <a:rPr lang="pt-BR" b="1" dirty="0"/>
                  <a:t>/</a:t>
                </a:r>
                <a:r>
                  <a:rPr lang="pt-BR" b="1" dirty="0" err="1"/>
                  <a:t>usr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b="1" dirty="0"/>
                  <a:t> Comandos de usuário, código fonte, documentação;</a:t>
                </a:r>
              </a:p>
              <a:p>
                <a:r>
                  <a:rPr lang="pt-BR" b="1" dirty="0"/>
                  <a:t>/</a:t>
                </a:r>
                <a:r>
                  <a:rPr lang="pt-BR" b="1" dirty="0" err="1"/>
                  <a:t>opt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b="1" dirty="0"/>
                  <a:t> Não presente no padrão, mas muito usado na instalação de pacotes;</a:t>
                </a:r>
              </a:p>
            </p:txBody>
          </p:sp>
        </mc:Choice>
        <mc:Fallback xmlns="">
          <p:sp>
            <p:nvSpPr>
              <p:cNvPr id="2" name="Espaço Reservado para Text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93305" y="564275"/>
                <a:ext cx="6282300" cy="4014951"/>
              </a:xfrm>
              <a:blipFill>
                <a:blip r:embed="rId2"/>
                <a:stretch>
                  <a:fillRect l="-194" r="-17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943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ECFF3D8-BE70-45C0-804A-15A93320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066F8E-B7DC-416D-9E0D-2C942DADA6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algn="just">
              <a:buNone/>
            </a:pPr>
            <a:r>
              <a:rPr lang="pt-BR" dirty="0"/>
              <a:t>O comando </a:t>
            </a:r>
            <a:r>
              <a:rPr lang="pt-BR" dirty="0" err="1"/>
              <a:t>man</a:t>
            </a:r>
            <a:r>
              <a:rPr lang="pt-BR" dirty="0"/>
              <a:t> retorna o manual do comando quando disponível</a:t>
            </a:r>
          </a:p>
          <a:p>
            <a:pPr marL="139700" indent="0" algn="ctr">
              <a:buNone/>
            </a:pPr>
            <a:r>
              <a:rPr lang="pt-BR" dirty="0" err="1"/>
              <a:t>man</a:t>
            </a:r>
            <a:r>
              <a:rPr lang="pt-BR" dirty="0"/>
              <a:t> [comando]</a:t>
            </a:r>
          </a:p>
        </p:txBody>
      </p:sp>
    </p:spTree>
    <p:extLst>
      <p:ext uri="{BB962C8B-B14F-4D97-AF65-F5344CB8AC3E}">
        <p14:creationId xmlns:p14="http://schemas.microsoft.com/office/powerpoint/2010/main" val="2119858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443FCB-51F5-443B-A3E5-294D62C55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pt-BR" dirty="0"/>
              <a:t>Movendo-se entre diretórios</a:t>
            </a:r>
          </a:p>
        </p:txBody>
      </p:sp>
    </p:spTree>
    <p:extLst>
      <p:ext uri="{BB962C8B-B14F-4D97-AF65-F5344CB8AC3E}">
        <p14:creationId xmlns:p14="http://schemas.microsoft.com/office/powerpoint/2010/main" val="2862108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ECFF3D8-BE70-45C0-804A-15A93320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PWD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066F8E-B7DC-416D-9E0D-2C942DADA6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algn="just">
              <a:buNone/>
            </a:pPr>
            <a:r>
              <a:rPr lang="pt-BR" dirty="0"/>
              <a:t>O comando PWD serve para mostrar o diretório atual, em qual nós nos encontramos. Muito útil quando nos movemos para diversos diretórios em sequencia.</a:t>
            </a:r>
          </a:p>
          <a:p>
            <a:pPr marL="139700" indent="0" algn="ctr">
              <a:buNone/>
            </a:pPr>
            <a:r>
              <a:rPr lang="pt-BR" dirty="0" err="1"/>
              <a:t>pwd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7663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28BCE-C43C-42CA-8927-07B2AEE9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583175"/>
            <a:ext cx="4944300" cy="645300"/>
          </a:xfrm>
        </p:spPr>
        <p:txBody>
          <a:bodyPr/>
          <a:lstStyle/>
          <a:p>
            <a:r>
              <a:rPr lang="pt-BR" dirty="0"/>
              <a:t>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Texto 2">
                <a:extLst>
                  <a:ext uri="{FF2B5EF4-FFF2-40B4-BE49-F238E27FC236}">
                    <a16:creationId xmlns:a16="http://schemas.microsoft.com/office/drawing/2014/main" id="{218849BC-655B-452E-AF31-D60A864E339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732700" y="1228475"/>
                <a:ext cx="4944300" cy="3713200"/>
              </a:xfrm>
            </p:spPr>
            <p:txBody>
              <a:bodyPr/>
              <a:lstStyle/>
              <a:p>
                <a:pPr marL="139700" indent="0" algn="just">
                  <a:buNone/>
                </a:pPr>
                <a:r>
                  <a:rPr lang="pt-BR" dirty="0"/>
                  <a:t>O comando LS serve para mostrar o conteúdo de diretórios.</a:t>
                </a:r>
              </a:p>
              <a:p>
                <a:pPr marL="139700" indent="0" algn="just">
                  <a:buNone/>
                </a:pPr>
                <a:r>
                  <a:rPr lang="pt-BR" dirty="0"/>
                  <a:t>Quando utilizado o comando LS ele listará apenas o conteúdo do diretório atual.</a:t>
                </a:r>
              </a:p>
              <a:p>
                <a:pPr marL="139700" indent="0" algn="ctr">
                  <a:buNone/>
                </a:pPr>
                <a:r>
                  <a:rPr lang="pt-BR" dirty="0" err="1"/>
                  <a:t>ls</a:t>
                </a:r>
                <a:r>
                  <a:rPr lang="pt-BR" dirty="0"/>
                  <a:t> [parâmetro] [diretório]</a:t>
                </a:r>
              </a:p>
              <a:p>
                <a:pPr marL="139700" indent="0" algn="just">
                  <a:buNone/>
                </a:pPr>
                <a:r>
                  <a:rPr lang="pt-BR" dirty="0"/>
                  <a:t>Mas esse comando aceita alguns parâmetros:</a:t>
                </a:r>
              </a:p>
              <a:p>
                <a:pPr algn="just"/>
                <a:r>
                  <a:rPr lang="pt-BR" dirty="0"/>
                  <a:t>-a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exibe todos os arquivos do diretório, incluindo aqueles ocultos;</a:t>
                </a:r>
              </a:p>
              <a:p>
                <a:pPr algn="just"/>
                <a:r>
                  <a:rPr lang="pt-BR" dirty="0"/>
                  <a:t>--color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exibe os arquivos com extensão conhecida de coloração diferente;</a:t>
                </a:r>
              </a:p>
              <a:p>
                <a:pPr algn="just"/>
                <a:r>
                  <a:rPr lang="pt-BR" dirty="0"/>
                  <a:t>-d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exibe apenas o nome do diretório sem mostrar o conteúdo;</a:t>
                </a:r>
              </a:p>
              <a:p>
                <a:pPr algn="just"/>
                <a:r>
                  <a:rPr lang="pt-BR" dirty="0"/>
                  <a:t>-l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mostra listagem detalhada;</a:t>
                </a:r>
              </a:p>
            </p:txBody>
          </p:sp>
        </mc:Choice>
        <mc:Fallback xmlns="">
          <p:sp>
            <p:nvSpPr>
              <p:cNvPr id="3" name="Espaço Reservado para Texto 2">
                <a:extLst>
                  <a:ext uri="{FF2B5EF4-FFF2-40B4-BE49-F238E27FC236}">
                    <a16:creationId xmlns:a16="http://schemas.microsoft.com/office/drawing/2014/main" id="{218849BC-655B-452E-AF31-D60A864E33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32700" y="1228475"/>
                <a:ext cx="4944300" cy="3713200"/>
              </a:xfrm>
              <a:blipFill>
                <a:blip r:embed="rId2"/>
                <a:stretch>
                  <a:fillRect r="-3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780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Texto 2">
                <a:extLst>
                  <a:ext uri="{FF2B5EF4-FFF2-40B4-BE49-F238E27FC236}">
                    <a16:creationId xmlns:a16="http://schemas.microsoft.com/office/drawing/2014/main" id="{F9B5E304-404A-4C9F-9E62-6C8CBC410B7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/>
                <a:r>
                  <a:rPr lang="pt-BR" dirty="0"/>
                  <a:t>-h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usado junto do -l e mostra o tamanho dos arquivos em bytes;</a:t>
                </a:r>
              </a:p>
              <a:p>
                <a:pPr algn="just"/>
                <a:r>
                  <a:rPr lang="pt-BR" dirty="0"/>
                  <a:t>-r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mostra os arquivos em ordem reversa;</a:t>
                </a:r>
              </a:p>
              <a:p>
                <a:pPr algn="just"/>
                <a:r>
                  <a:rPr lang="pt-BR" dirty="0"/>
                  <a:t>-1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lista o conteúdo utilizando várias linhas.</a:t>
                </a:r>
              </a:p>
            </p:txBody>
          </p:sp>
        </mc:Choice>
        <mc:Fallback xmlns="">
          <p:sp>
            <p:nvSpPr>
              <p:cNvPr id="3" name="Espaço Reservado para Texto 2">
                <a:extLst>
                  <a:ext uri="{FF2B5EF4-FFF2-40B4-BE49-F238E27FC236}">
                    <a16:creationId xmlns:a16="http://schemas.microsoft.com/office/drawing/2014/main" id="{F9B5E304-404A-4C9F-9E62-6C8CBC410B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3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690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70DE6-A73D-47B0-8433-09F184376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583175"/>
            <a:ext cx="4944300" cy="645300"/>
          </a:xfrm>
        </p:spPr>
        <p:txBody>
          <a:bodyPr/>
          <a:lstStyle/>
          <a:p>
            <a:r>
              <a:rPr lang="pt-BR" dirty="0"/>
              <a:t>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Texto 2">
                <a:extLst>
                  <a:ext uri="{FF2B5EF4-FFF2-40B4-BE49-F238E27FC236}">
                    <a16:creationId xmlns:a16="http://schemas.microsoft.com/office/drawing/2014/main" id="{B758059D-CACD-43E0-8092-EC372C70E34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732700" y="1228475"/>
                <a:ext cx="4944300" cy="3713200"/>
              </a:xfrm>
            </p:spPr>
            <p:txBody>
              <a:bodyPr/>
              <a:lstStyle/>
              <a:p>
                <a:pPr algn="just"/>
                <a:r>
                  <a:rPr lang="pt-BR" dirty="0"/>
                  <a:t>Branco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Esta cor é usada quando for exibido um arquivo de texto ou binário.</a:t>
                </a:r>
              </a:p>
              <a:p>
                <a:pPr algn="just"/>
                <a:r>
                  <a:rPr lang="pt-BR" dirty="0"/>
                  <a:t>Azul Claro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Usada para exibir link.</a:t>
                </a:r>
              </a:p>
              <a:p>
                <a:pPr algn="just"/>
                <a:r>
                  <a:rPr lang="pt-BR" dirty="0"/>
                  <a:t>Azul Escuro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Usada para exibir um diretório.</a:t>
                </a:r>
              </a:p>
              <a:p>
                <a:pPr algn="just"/>
                <a:r>
                  <a:rPr lang="pt-BR" dirty="0"/>
                  <a:t>Verde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Executável.</a:t>
                </a:r>
              </a:p>
              <a:p>
                <a:pPr algn="just"/>
                <a:r>
                  <a:rPr lang="pt-BR" dirty="0"/>
                  <a:t>Vermelho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Compactado.</a:t>
                </a:r>
              </a:p>
              <a:p>
                <a:pPr algn="just"/>
                <a:r>
                  <a:rPr lang="pt-BR" dirty="0"/>
                  <a:t>Amarelo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Exibe dispositivos de bloco como HD ou dispositivos de caracteres como portal serial.</a:t>
                </a:r>
              </a:p>
            </p:txBody>
          </p:sp>
        </mc:Choice>
        <mc:Fallback xmlns="">
          <p:sp>
            <p:nvSpPr>
              <p:cNvPr id="3" name="Espaço Reservado para Texto 2">
                <a:extLst>
                  <a:ext uri="{FF2B5EF4-FFF2-40B4-BE49-F238E27FC236}">
                    <a16:creationId xmlns:a16="http://schemas.microsoft.com/office/drawing/2014/main" id="{B758059D-CACD-43E0-8092-EC372C70E3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32700" y="1228475"/>
                <a:ext cx="4944300" cy="3713200"/>
              </a:xfrm>
              <a:blipFill>
                <a:blip r:embed="rId2"/>
                <a:stretch>
                  <a:fillRect r="-3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589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93333-5221-4E48-857E-AEA801E1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796977"/>
            <a:ext cx="4944300" cy="645300"/>
          </a:xfrm>
        </p:spPr>
        <p:txBody>
          <a:bodyPr/>
          <a:lstStyle/>
          <a:p>
            <a:r>
              <a:rPr lang="pt-BR" dirty="0"/>
              <a:t>CD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Texto 2">
                <a:extLst>
                  <a:ext uri="{FF2B5EF4-FFF2-40B4-BE49-F238E27FC236}">
                    <a16:creationId xmlns:a16="http://schemas.microsoft.com/office/drawing/2014/main" id="{4CDA40DC-0321-40E1-A9BF-47773866F95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732700" y="1398850"/>
                <a:ext cx="4944300" cy="3524376"/>
              </a:xfrm>
            </p:spPr>
            <p:txBody>
              <a:bodyPr/>
              <a:lstStyle/>
              <a:p>
                <a:pPr marL="139700" indent="0" algn="just">
                  <a:buNone/>
                </a:pPr>
                <a:r>
                  <a:rPr lang="pt-BR" dirty="0"/>
                  <a:t>Comando utilizado para trocar de diretório.</a:t>
                </a:r>
              </a:p>
              <a:p>
                <a:pPr marL="139700" indent="0" algn="ctr">
                  <a:buNone/>
                </a:pPr>
                <a:r>
                  <a:rPr lang="pt-BR" dirty="0" err="1"/>
                  <a:t>cd</a:t>
                </a:r>
                <a:r>
                  <a:rPr lang="pt-BR" dirty="0"/>
                  <a:t> [parâmetros] [diretório]</a:t>
                </a:r>
              </a:p>
              <a:p>
                <a:pPr marL="139700" indent="0" algn="just">
                  <a:buNone/>
                </a:pPr>
                <a:r>
                  <a:rPr lang="pt-BR" dirty="0"/>
                  <a:t>Referencias:</a:t>
                </a:r>
              </a:p>
              <a:p>
                <a:pPr algn="just"/>
                <a:r>
                  <a:rPr lang="pt-BR" dirty="0"/>
                  <a:t>.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Retorna diretório atual;</a:t>
                </a:r>
              </a:p>
              <a:p>
                <a:pPr algn="just"/>
                <a:r>
                  <a:rPr lang="pt-BR" dirty="0"/>
                  <a:t>~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Retorna o diretório do usuário atual;</a:t>
                </a:r>
              </a:p>
              <a:p>
                <a:pPr algn="just"/>
                <a:r>
                  <a:rPr lang="pt-BR" dirty="0"/>
                  <a:t>-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Retorna o ultimo diretório acessado;</a:t>
                </a:r>
              </a:p>
              <a:p>
                <a:pPr algn="just"/>
                <a:r>
                  <a:rPr lang="pt-BR" dirty="0"/>
                  <a:t>/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Retorna o diretório raiz;</a:t>
                </a:r>
              </a:p>
            </p:txBody>
          </p:sp>
        </mc:Choice>
        <mc:Fallback xmlns="">
          <p:sp>
            <p:nvSpPr>
              <p:cNvPr id="3" name="Espaço Reservado para Texto 2">
                <a:extLst>
                  <a:ext uri="{FF2B5EF4-FFF2-40B4-BE49-F238E27FC236}">
                    <a16:creationId xmlns:a16="http://schemas.microsoft.com/office/drawing/2014/main" id="{4CDA40DC-0321-40E1-A9BF-47773866F9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32700" y="1398850"/>
                <a:ext cx="4944300" cy="352437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071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18561C-EAD1-4B3F-815C-5BB4034A98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pt-BR" dirty="0"/>
              <a:t>Manipulando diretório</a:t>
            </a:r>
          </a:p>
        </p:txBody>
      </p:sp>
    </p:spTree>
    <p:extLst>
      <p:ext uri="{BB962C8B-B14F-4D97-AF65-F5344CB8AC3E}">
        <p14:creationId xmlns:p14="http://schemas.microsoft.com/office/powerpoint/2010/main" val="287561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ctrTitle" idx="4294967295"/>
          </p:nvPr>
        </p:nvSpPr>
        <p:spPr>
          <a:xfrm>
            <a:off x="2290950" y="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Apresentação</a:t>
            </a:r>
            <a:endParaRPr sz="4800" b="1" dirty="0"/>
          </a:p>
        </p:txBody>
      </p:sp>
      <p:sp>
        <p:nvSpPr>
          <p:cNvPr id="343" name="Shape 343"/>
          <p:cNvSpPr txBox="1">
            <a:spLocks noGrp="1"/>
          </p:cNvSpPr>
          <p:nvPr>
            <p:ph type="body" idx="4294967295"/>
          </p:nvPr>
        </p:nvSpPr>
        <p:spPr>
          <a:xfrm>
            <a:off x="742963" y="1433298"/>
            <a:ext cx="7455105" cy="3369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600" b="1" dirty="0"/>
              <a:t>Prof. Daniel Gonçalves Araujo</a:t>
            </a:r>
            <a:endParaRPr dirty="0"/>
          </a:p>
          <a:p>
            <a:pPr marL="285750" indent="-285750"/>
            <a:r>
              <a:rPr lang="pt-BR" b="1" dirty="0"/>
              <a:t>Formado em Engenharia Elétrica</a:t>
            </a:r>
          </a:p>
          <a:p>
            <a:pPr marL="0" indent="0">
              <a:buNone/>
            </a:pPr>
            <a:endParaRPr b="1" dirty="0"/>
          </a:p>
          <a:p>
            <a:pPr marL="285750" indent="-285750"/>
            <a:r>
              <a:rPr lang="en" b="1" dirty="0"/>
              <a:t>Atualmente sou </a:t>
            </a:r>
            <a:r>
              <a:rPr lang="pt-BR" b="1" dirty="0"/>
              <a:t>Analista de Segurança da Informação</a:t>
            </a:r>
          </a:p>
          <a:p>
            <a:pPr marL="285750" indent="-285750"/>
            <a:r>
              <a:rPr lang="pt-BR" b="1" dirty="0"/>
              <a:t>Certificações de Firewall:</a:t>
            </a:r>
          </a:p>
          <a:p>
            <a:pPr marL="742950" lvl="1" indent="-285750"/>
            <a:r>
              <a:rPr lang="pt-BR" b="1" dirty="0"/>
              <a:t>NSE: 1, 2 e 3</a:t>
            </a:r>
          </a:p>
          <a:p>
            <a:pPr marL="742950" lvl="1" indent="-285750"/>
            <a:r>
              <a:rPr lang="pt-BR" b="1" dirty="0"/>
              <a:t>Sophos </a:t>
            </a:r>
            <a:r>
              <a:rPr lang="pt-BR" b="1" dirty="0" err="1"/>
              <a:t>Enginner</a:t>
            </a:r>
            <a:endParaRPr lang="pt-BR" b="1" dirty="0"/>
          </a:p>
          <a:p>
            <a:pPr marL="285750" indent="-285750"/>
            <a:endParaRPr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93333-5221-4E48-857E-AEA801E1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796977"/>
            <a:ext cx="4944300" cy="645300"/>
          </a:xfrm>
        </p:spPr>
        <p:txBody>
          <a:bodyPr/>
          <a:lstStyle/>
          <a:p>
            <a:r>
              <a:rPr lang="pt-BR" dirty="0"/>
              <a:t>MKDIR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DA40DC-0321-40E1-A9BF-47773866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398850"/>
            <a:ext cx="4944300" cy="3524376"/>
          </a:xfrm>
        </p:spPr>
        <p:txBody>
          <a:bodyPr/>
          <a:lstStyle/>
          <a:p>
            <a:pPr marL="139700" indent="0" algn="just">
              <a:buNone/>
            </a:pPr>
            <a:r>
              <a:rPr lang="pt-BR" dirty="0"/>
              <a:t>O comando </a:t>
            </a:r>
            <a:r>
              <a:rPr lang="pt-BR" dirty="0" err="1"/>
              <a:t>mkdir</a:t>
            </a:r>
            <a:r>
              <a:rPr lang="pt-BR" dirty="0"/>
              <a:t> (</a:t>
            </a:r>
            <a:r>
              <a:rPr lang="pt-BR" dirty="0" err="1"/>
              <a:t>make</a:t>
            </a:r>
            <a:r>
              <a:rPr lang="pt-BR" dirty="0"/>
              <a:t> </a:t>
            </a:r>
            <a:r>
              <a:rPr lang="pt-BR" dirty="0" err="1"/>
              <a:t>directory</a:t>
            </a:r>
            <a:r>
              <a:rPr lang="pt-BR" dirty="0"/>
              <a:t>) é utilizado para criar um diretório no local atual ou em outro diretório que você deseje.</a:t>
            </a:r>
          </a:p>
          <a:p>
            <a:pPr marL="139700" indent="0" algn="ctr">
              <a:buNone/>
            </a:pPr>
            <a:r>
              <a:rPr lang="pt-BR" dirty="0" err="1"/>
              <a:t>mkdir</a:t>
            </a:r>
            <a:r>
              <a:rPr lang="pt-BR" dirty="0"/>
              <a:t> [parâmetros] [diretório]</a:t>
            </a:r>
          </a:p>
        </p:txBody>
      </p:sp>
    </p:spTree>
    <p:extLst>
      <p:ext uri="{BB962C8B-B14F-4D97-AF65-F5344CB8AC3E}">
        <p14:creationId xmlns:p14="http://schemas.microsoft.com/office/powerpoint/2010/main" val="1393569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93333-5221-4E48-857E-AEA801E1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796977"/>
            <a:ext cx="4944300" cy="645300"/>
          </a:xfrm>
        </p:spPr>
        <p:txBody>
          <a:bodyPr/>
          <a:lstStyle/>
          <a:p>
            <a:r>
              <a:rPr lang="pt-BR" dirty="0"/>
              <a:t>RMDIR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DA40DC-0321-40E1-A9BF-47773866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398850"/>
            <a:ext cx="4944300" cy="3524376"/>
          </a:xfrm>
        </p:spPr>
        <p:txBody>
          <a:bodyPr/>
          <a:lstStyle/>
          <a:p>
            <a:pPr marL="139700" indent="0" algn="just">
              <a:buNone/>
            </a:pPr>
            <a:r>
              <a:rPr lang="pt-BR" dirty="0"/>
              <a:t>O comando </a:t>
            </a:r>
            <a:r>
              <a:rPr lang="pt-BR" dirty="0" err="1"/>
              <a:t>rmdir</a:t>
            </a:r>
            <a:r>
              <a:rPr lang="pt-BR" dirty="0"/>
              <a:t> (remove </a:t>
            </a:r>
            <a:r>
              <a:rPr lang="pt-BR" dirty="0" err="1"/>
              <a:t>directory</a:t>
            </a:r>
            <a:r>
              <a:rPr lang="pt-BR" dirty="0"/>
              <a:t>) é utilizado para excluir um diretório no local atual ou em outro diretório que você deseje.</a:t>
            </a:r>
          </a:p>
          <a:p>
            <a:pPr marL="139700" indent="0" algn="ctr">
              <a:buNone/>
            </a:pPr>
            <a:r>
              <a:rPr lang="pt-BR" dirty="0" err="1"/>
              <a:t>rmdir</a:t>
            </a:r>
            <a:r>
              <a:rPr lang="pt-BR" dirty="0"/>
              <a:t> [parâmetros] [diretório]</a:t>
            </a:r>
          </a:p>
        </p:txBody>
      </p:sp>
    </p:spTree>
    <p:extLst>
      <p:ext uri="{BB962C8B-B14F-4D97-AF65-F5344CB8AC3E}">
        <p14:creationId xmlns:p14="http://schemas.microsoft.com/office/powerpoint/2010/main" val="3543279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6733B3-2437-4EDB-83EC-FE99E69CF6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pt-BR" dirty="0"/>
              <a:t>Manipulando arquivos</a:t>
            </a:r>
          </a:p>
        </p:txBody>
      </p:sp>
    </p:spTree>
    <p:extLst>
      <p:ext uri="{BB962C8B-B14F-4D97-AF65-F5344CB8AC3E}">
        <p14:creationId xmlns:p14="http://schemas.microsoft.com/office/powerpoint/2010/main" val="3532065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93333-5221-4E48-857E-AEA801E1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796977"/>
            <a:ext cx="4944300" cy="645300"/>
          </a:xfrm>
        </p:spPr>
        <p:txBody>
          <a:bodyPr/>
          <a:lstStyle/>
          <a:p>
            <a:r>
              <a:rPr lang="pt-BR" dirty="0"/>
              <a:t>CAT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DA40DC-0321-40E1-A9BF-47773866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398850"/>
            <a:ext cx="4944300" cy="3524376"/>
          </a:xfrm>
        </p:spPr>
        <p:txBody>
          <a:bodyPr/>
          <a:lstStyle/>
          <a:p>
            <a:pPr marL="139700" indent="0" algn="just">
              <a:buNone/>
            </a:pPr>
            <a:r>
              <a:rPr lang="pt-BR" dirty="0"/>
              <a:t>Serve para concatenar, unir arquivos e imprimir na tela.</a:t>
            </a:r>
          </a:p>
          <a:p>
            <a:pPr marL="139700" indent="0" algn="ctr">
              <a:buNone/>
            </a:pPr>
            <a:r>
              <a:rPr lang="pt-BR" dirty="0" err="1"/>
              <a:t>cat</a:t>
            </a:r>
            <a:r>
              <a:rPr lang="pt-BR" dirty="0"/>
              <a:t> [parâmetros] [arquivo]</a:t>
            </a:r>
          </a:p>
          <a:p>
            <a:pPr marL="139700" indent="0" algn="just">
              <a:buNone/>
            </a:pPr>
            <a:r>
              <a:rPr lang="pt-BR" dirty="0"/>
              <a:t>Para sobrescrever o conteúdo de um arquivo com o de outro arquivo utiliza-se da seguinte forma:</a:t>
            </a:r>
          </a:p>
          <a:p>
            <a:pPr marL="139700" indent="0" algn="ctr">
              <a:buNone/>
            </a:pPr>
            <a:r>
              <a:rPr lang="pt-BR" dirty="0" err="1"/>
              <a:t>cat</a:t>
            </a:r>
            <a:r>
              <a:rPr lang="pt-BR" dirty="0"/>
              <a:t> </a:t>
            </a:r>
            <a:r>
              <a:rPr lang="pt-BR" dirty="0" err="1"/>
              <a:t>arquivo_original</a:t>
            </a:r>
            <a:r>
              <a:rPr lang="pt-BR" dirty="0"/>
              <a:t> &gt; </a:t>
            </a:r>
            <a:r>
              <a:rPr lang="pt-BR" dirty="0" err="1"/>
              <a:t>arquivo_sobrescrito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7631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93333-5221-4E48-857E-AEA801E1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796977"/>
            <a:ext cx="4944300" cy="645300"/>
          </a:xfrm>
        </p:spPr>
        <p:txBody>
          <a:bodyPr/>
          <a:lstStyle/>
          <a:p>
            <a:r>
              <a:rPr lang="pt-BR" dirty="0"/>
              <a:t>TAC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DA40DC-0321-40E1-A9BF-47773866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398850"/>
            <a:ext cx="4944300" cy="3524376"/>
          </a:xfrm>
        </p:spPr>
        <p:txBody>
          <a:bodyPr/>
          <a:lstStyle/>
          <a:p>
            <a:pPr marL="139700" indent="0" algn="just">
              <a:buNone/>
            </a:pPr>
            <a:r>
              <a:rPr lang="pt-BR" dirty="0"/>
              <a:t>Mesma função do comando </a:t>
            </a:r>
            <a:r>
              <a:rPr lang="pt-BR" dirty="0" err="1"/>
              <a:t>cat</a:t>
            </a:r>
            <a:r>
              <a:rPr lang="pt-BR" dirty="0"/>
              <a:t>, mas agora ele irá ler o arquivo de baixo para cima.</a:t>
            </a:r>
          </a:p>
          <a:p>
            <a:pPr marL="139700" indent="0" algn="ctr">
              <a:buNone/>
            </a:pPr>
            <a:r>
              <a:rPr lang="pt-BR" dirty="0" err="1"/>
              <a:t>tac</a:t>
            </a:r>
            <a:r>
              <a:rPr lang="pt-BR" dirty="0"/>
              <a:t> [parâmetros] [arquivo]</a:t>
            </a:r>
          </a:p>
        </p:txBody>
      </p:sp>
    </p:spTree>
    <p:extLst>
      <p:ext uri="{BB962C8B-B14F-4D97-AF65-F5344CB8AC3E}">
        <p14:creationId xmlns:p14="http://schemas.microsoft.com/office/powerpoint/2010/main" val="595409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93333-5221-4E48-857E-AEA801E1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796977"/>
            <a:ext cx="4944300" cy="645300"/>
          </a:xfrm>
        </p:spPr>
        <p:txBody>
          <a:bodyPr/>
          <a:lstStyle/>
          <a:p>
            <a:r>
              <a:rPr lang="pt-BR" dirty="0"/>
              <a:t>TOUCH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DA40DC-0321-40E1-A9BF-47773866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398850"/>
            <a:ext cx="4944300" cy="3524376"/>
          </a:xfrm>
        </p:spPr>
        <p:txBody>
          <a:bodyPr/>
          <a:lstStyle/>
          <a:p>
            <a:pPr marL="139700" indent="0" algn="just">
              <a:buNone/>
            </a:pPr>
            <a:r>
              <a:rPr lang="pt-BR" dirty="0"/>
              <a:t>Cria arquivos vazios, altera data do ultimo acesso e/ou data de modificação:</a:t>
            </a:r>
          </a:p>
          <a:p>
            <a:pPr marL="139700" indent="0" algn="ctr">
              <a:buNone/>
            </a:pPr>
            <a:r>
              <a:rPr lang="pt-BR" dirty="0" err="1"/>
              <a:t>touch</a:t>
            </a:r>
            <a:r>
              <a:rPr lang="pt-BR" dirty="0"/>
              <a:t> [parâmetros] [arquivo]</a:t>
            </a:r>
          </a:p>
          <a:p>
            <a:pPr marL="139700" indent="0" algn="just">
              <a:buNone/>
            </a:pPr>
            <a:r>
              <a:rPr lang="pt-BR" dirty="0"/>
              <a:t>Parâmetros:</a:t>
            </a:r>
          </a:p>
          <a:p>
            <a:pPr algn="just"/>
            <a:r>
              <a:rPr lang="pt-BR" dirty="0"/>
              <a:t>-a → Altera apenas a data do ultimo acesso;</a:t>
            </a:r>
          </a:p>
          <a:p>
            <a:pPr algn="just"/>
            <a:r>
              <a:rPr lang="pt-BR" dirty="0"/>
              <a:t>-c → Não cria qualquer arquivo;</a:t>
            </a:r>
          </a:p>
          <a:p>
            <a:pPr algn="just"/>
            <a:r>
              <a:rPr lang="pt-BR" dirty="0"/>
              <a:t>-m → Altera apenas a data de modificação do arquivo;</a:t>
            </a:r>
          </a:p>
          <a:p>
            <a:pPr algn="just"/>
            <a:r>
              <a:rPr lang="pt-BR" dirty="0"/>
              <a:t>-t [[CC]YY]</a:t>
            </a:r>
            <a:r>
              <a:rPr lang="pt-BR" dirty="0" err="1"/>
              <a:t>MMDDhhmm</a:t>
            </a:r>
            <a:r>
              <a:rPr lang="pt-BR" dirty="0"/>
              <a:t>[.</a:t>
            </a:r>
            <a:r>
              <a:rPr lang="pt-BR" dirty="0" err="1"/>
              <a:t>ss</a:t>
            </a:r>
            <a:r>
              <a:rPr lang="pt-BR" dirty="0"/>
              <a:t>] → Define o tempo a ser utilizado em vez do tempo atual.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6317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93333-5221-4E48-857E-AEA801E1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796977"/>
            <a:ext cx="4944300" cy="645300"/>
          </a:xfrm>
        </p:spPr>
        <p:txBody>
          <a:bodyPr/>
          <a:lstStyle/>
          <a:p>
            <a:r>
              <a:rPr lang="pt-BR" dirty="0"/>
              <a:t>CP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DA40DC-0321-40E1-A9BF-47773866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398850"/>
            <a:ext cx="4944300" cy="3524376"/>
          </a:xfrm>
        </p:spPr>
        <p:txBody>
          <a:bodyPr/>
          <a:lstStyle/>
          <a:p>
            <a:pPr marL="139700" indent="0" algn="just">
              <a:buNone/>
            </a:pPr>
            <a:r>
              <a:rPr lang="pt-BR" dirty="0"/>
              <a:t>Serve para copiar arquivos e diretórios, essa cópia pode ter o mesmo nome ou qualquer outro nome que desejar.</a:t>
            </a:r>
          </a:p>
          <a:p>
            <a:pPr marL="139700" indent="0" algn="ctr">
              <a:buNone/>
            </a:pPr>
            <a:r>
              <a:rPr lang="pt-BR" dirty="0" err="1"/>
              <a:t>cp</a:t>
            </a:r>
            <a:r>
              <a:rPr lang="pt-BR" dirty="0"/>
              <a:t> [parâmetros] [origem] [destino]</a:t>
            </a:r>
          </a:p>
          <a:p>
            <a:pPr marL="139700" indent="0" algn="just">
              <a:buNone/>
            </a:pPr>
            <a:r>
              <a:rPr lang="pt-BR" dirty="0"/>
              <a:t>Parâmetros:</a:t>
            </a:r>
          </a:p>
          <a:p>
            <a:pPr algn="just"/>
            <a:r>
              <a:rPr lang="pt-BR" dirty="0"/>
              <a:t>-b → Gera uma cópia de segurança de o arquivos de destino já existir;</a:t>
            </a:r>
          </a:p>
          <a:p>
            <a:pPr algn="just"/>
            <a:r>
              <a:rPr lang="pt-BR" dirty="0"/>
              <a:t>-f → Substitui o arquivo existentes sem pedir permissão;</a:t>
            </a:r>
          </a:p>
          <a:p>
            <a:pPr algn="just"/>
            <a:r>
              <a:rPr lang="pt-BR" dirty="0"/>
              <a:t>-i → Pede permissão antes de substituir arquivos existentes;</a:t>
            </a:r>
          </a:p>
          <a:p>
            <a:pPr algn="just"/>
            <a:r>
              <a:rPr lang="pt-BR" dirty="0"/>
              <a:t>-l → Cria um link para o arquivo de origem ao invés de copiar o arquivo.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4708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0C19FA-B06C-412C-AD25-1F11F6102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889356"/>
            <a:ext cx="4944300" cy="2391438"/>
          </a:xfrm>
        </p:spPr>
        <p:txBody>
          <a:bodyPr/>
          <a:lstStyle/>
          <a:p>
            <a:pPr algn="just"/>
            <a:r>
              <a:rPr lang="pt-BR" dirty="0"/>
              <a:t>-r → Copia arquivos e subdiretórios;</a:t>
            </a:r>
          </a:p>
          <a:p>
            <a:pPr algn="just"/>
            <a:r>
              <a:rPr lang="pt-BR" dirty="0"/>
              <a:t>-u → Copia apenas quando o arquivo de origem é mais novo do que o arquivo de destino ou quando o arquivo de destino não existe;</a:t>
            </a:r>
          </a:p>
          <a:p>
            <a:pPr algn="just"/>
            <a:r>
              <a:rPr lang="pt-BR" dirty="0"/>
              <a:t>-v → Lista os arquivos copiados;</a:t>
            </a:r>
          </a:p>
        </p:txBody>
      </p:sp>
    </p:spTree>
    <p:extLst>
      <p:ext uri="{BB962C8B-B14F-4D97-AF65-F5344CB8AC3E}">
        <p14:creationId xmlns:p14="http://schemas.microsoft.com/office/powerpoint/2010/main" val="1563626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93333-5221-4E48-857E-AEA801E1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796977"/>
            <a:ext cx="4944300" cy="645300"/>
          </a:xfrm>
        </p:spPr>
        <p:txBody>
          <a:bodyPr/>
          <a:lstStyle/>
          <a:p>
            <a:r>
              <a:rPr lang="pt-BR" dirty="0"/>
              <a:t>RM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DA40DC-0321-40E1-A9BF-47773866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398850"/>
            <a:ext cx="4944300" cy="3524376"/>
          </a:xfrm>
        </p:spPr>
        <p:txBody>
          <a:bodyPr/>
          <a:lstStyle/>
          <a:p>
            <a:pPr marL="139700" indent="0" algn="just">
              <a:buNone/>
            </a:pPr>
            <a:r>
              <a:rPr lang="pt-BR" dirty="0"/>
              <a:t>O comando </a:t>
            </a:r>
            <a:r>
              <a:rPr lang="pt-BR" dirty="0" err="1"/>
              <a:t>rm</a:t>
            </a:r>
            <a:r>
              <a:rPr lang="pt-BR" dirty="0"/>
              <a:t> é utilizado para excluir arquivos e diretórios.</a:t>
            </a:r>
          </a:p>
          <a:p>
            <a:pPr marL="139700" indent="0" algn="ctr">
              <a:buNone/>
            </a:pPr>
            <a:r>
              <a:rPr lang="pt-BR" dirty="0" err="1"/>
              <a:t>rm</a:t>
            </a:r>
            <a:r>
              <a:rPr lang="pt-BR" dirty="0"/>
              <a:t> [parâmetros] [arquivo/diretório]</a:t>
            </a:r>
          </a:p>
          <a:p>
            <a:pPr algn="just"/>
            <a:r>
              <a:rPr lang="pt-BR" dirty="0"/>
              <a:t>-f → Apaga sem pedir confirmação;</a:t>
            </a:r>
          </a:p>
          <a:p>
            <a:pPr algn="just"/>
            <a:r>
              <a:rPr lang="pt-BR" dirty="0"/>
              <a:t>-i → Apaga após pedir confirmação;</a:t>
            </a:r>
          </a:p>
          <a:p>
            <a:pPr algn="just"/>
            <a:r>
              <a:rPr lang="pt-BR" dirty="0"/>
              <a:t>-r → Apaga os arquivos e subdiretórios existentes;</a:t>
            </a:r>
          </a:p>
          <a:p>
            <a:pPr algn="just"/>
            <a:r>
              <a:rPr lang="pt-BR" dirty="0"/>
              <a:t>-v → Lista todos os arquivos deletados.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2189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93333-5221-4E48-857E-AEA801E1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796977"/>
            <a:ext cx="4944300" cy="645300"/>
          </a:xfrm>
        </p:spPr>
        <p:txBody>
          <a:bodyPr/>
          <a:lstStyle/>
          <a:p>
            <a:r>
              <a:rPr lang="pt-BR" dirty="0"/>
              <a:t>LN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DA40DC-0321-40E1-A9BF-47773866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398850"/>
            <a:ext cx="4944300" cy="3524376"/>
          </a:xfrm>
        </p:spPr>
        <p:txBody>
          <a:bodyPr/>
          <a:lstStyle/>
          <a:p>
            <a:pPr marL="139700" indent="0" algn="just">
              <a:buNone/>
            </a:pPr>
            <a:r>
              <a:rPr lang="pt-BR" dirty="0"/>
              <a:t>Cria links direto e simbólicos com arquivos;</a:t>
            </a:r>
          </a:p>
          <a:p>
            <a:pPr marL="139700" indent="0" algn="ctr">
              <a:buNone/>
            </a:pPr>
            <a:r>
              <a:rPr lang="pt-BR" dirty="0" err="1"/>
              <a:t>ln</a:t>
            </a:r>
            <a:r>
              <a:rPr lang="pt-BR" dirty="0"/>
              <a:t> [parâmetros] [arquivo] [nome]</a:t>
            </a:r>
          </a:p>
          <a:p>
            <a:pPr algn="just"/>
            <a:r>
              <a:rPr lang="pt-BR" dirty="0"/>
              <a:t>-d → Cria uma ligação direta;</a:t>
            </a:r>
          </a:p>
          <a:p>
            <a:pPr algn="just"/>
            <a:r>
              <a:rPr lang="pt-BR" dirty="0"/>
              <a:t>-l → Cria um ligação para um link simbólico;</a:t>
            </a:r>
          </a:p>
          <a:p>
            <a:pPr algn="just"/>
            <a:r>
              <a:rPr lang="pt-BR" dirty="0"/>
              <a:t>-s → Cria uma ligação simbólica;</a:t>
            </a:r>
          </a:p>
          <a:p>
            <a:pPr algn="just"/>
            <a:r>
              <a:rPr lang="pt-BR" dirty="0"/>
              <a:t>-v → Lista todos os arquivos deletados.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964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Conteúdo</a:t>
            </a:r>
            <a:endParaRPr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pt-BR" b="1" dirty="0"/>
              <a:t>Fundamentos de Sistemas Operacionais;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pt-BR" b="1" dirty="0"/>
              <a:t>Kernel Linux</a:t>
            </a:r>
          </a:p>
          <a:p>
            <a:r>
              <a:rPr lang="pt-BR" b="1" dirty="0"/>
              <a:t>Padrão dos Diretórios em sistemas operacionais Linux</a:t>
            </a:r>
          </a:p>
          <a:p>
            <a:r>
              <a:rPr lang="pt-BR" b="1" dirty="0"/>
              <a:t>Navegação em Diretórios</a:t>
            </a:r>
          </a:p>
          <a:p>
            <a:r>
              <a:rPr lang="pt-BR" b="1" dirty="0"/>
              <a:t>Manipulação de Diretórios</a:t>
            </a:r>
          </a:p>
          <a:p>
            <a:r>
              <a:rPr lang="pt-BR" b="1" dirty="0"/>
              <a:t>Manipulação de Arquivos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93333-5221-4E48-857E-AEA801E1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796977"/>
            <a:ext cx="4944300" cy="645300"/>
          </a:xfrm>
        </p:spPr>
        <p:txBody>
          <a:bodyPr/>
          <a:lstStyle/>
          <a:p>
            <a:r>
              <a:rPr lang="pt-BR" dirty="0"/>
              <a:t>FILE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DA40DC-0321-40E1-A9BF-47773866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398850"/>
            <a:ext cx="4944300" cy="3524376"/>
          </a:xfrm>
        </p:spPr>
        <p:txBody>
          <a:bodyPr/>
          <a:lstStyle/>
          <a:p>
            <a:pPr marL="139700" indent="0" algn="just">
              <a:buNone/>
            </a:pPr>
            <a:r>
              <a:rPr lang="pt-BR" dirty="0"/>
              <a:t>Exibe o tipo de arquivo.</a:t>
            </a:r>
          </a:p>
          <a:p>
            <a:pPr marL="139700" indent="0" algn="ctr">
              <a:buNone/>
            </a:pPr>
            <a:r>
              <a:rPr lang="pt-BR" dirty="0"/>
              <a:t>file [arquivo]</a:t>
            </a:r>
          </a:p>
        </p:txBody>
      </p:sp>
    </p:spTree>
    <p:extLst>
      <p:ext uri="{BB962C8B-B14F-4D97-AF65-F5344CB8AC3E}">
        <p14:creationId xmlns:p14="http://schemas.microsoft.com/office/powerpoint/2010/main" val="4246085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93333-5221-4E48-857E-AEA801E1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796977"/>
            <a:ext cx="4944300" cy="645300"/>
          </a:xfrm>
        </p:spPr>
        <p:txBody>
          <a:bodyPr/>
          <a:lstStyle/>
          <a:p>
            <a:r>
              <a:rPr lang="pt-BR" dirty="0"/>
              <a:t>HEAD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DA40DC-0321-40E1-A9BF-47773866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398850"/>
            <a:ext cx="4944300" cy="3524376"/>
          </a:xfrm>
        </p:spPr>
        <p:txBody>
          <a:bodyPr/>
          <a:lstStyle/>
          <a:p>
            <a:pPr marL="139700" indent="0" algn="just">
              <a:buNone/>
            </a:pPr>
            <a:r>
              <a:rPr lang="pt-BR" dirty="0"/>
              <a:t>Comando que faz a leitura do arquivo de cima para baixo, mostrando algumas partes do texto.</a:t>
            </a:r>
          </a:p>
          <a:p>
            <a:pPr marL="139700" indent="0" algn="ctr">
              <a:buNone/>
            </a:pPr>
            <a:r>
              <a:rPr lang="pt-BR" dirty="0" err="1"/>
              <a:t>head</a:t>
            </a:r>
            <a:r>
              <a:rPr lang="pt-BR" dirty="0"/>
              <a:t> [parâmetros] [arquivo]</a:t>
            </a:r>
          </a:p>
          <a:p>
            <a:pPr algn="just"/>
            <a:r>
              <a:rPr lang="pt-BR" dirty="0"/>
              <a:t>-c → mostra uma quantidade de bytes do arquivo.</a:t>
            </a:r>
          </a:p>
          <a:p>
            <a:pPr algn="just"/>
            <a:r>
              <a:rPr lang="pt-BR" dirty="0"/>
              <a:t>-n [num] → mostra um número definido de linhas do arquivo;</a:t>
            </a:r>
          </a:p>
          <a:p>
            <a:pPr algn="just"/>
            <a:r>
              <a:rPr lang="pt-BR" dirty="0"/>
              <a:t>- f → Continua a ler o arquivo </a:t>
            </a:r>
            <a:r>
              <a:rPr lang="pt-BR" dirty="0" err="1"/>
              <a:t>idefinidademente</a:t>
            </a:r>
            <a:r>
              <a:rPr lang="pt-BR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038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93333-5221-4E48-857E-AEA801E1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796977"/>
            <a:ext cx="4944300" cy="645300"/>
          </a:xfrm>
        </p:spPr>
        <p:txBody>
          <a:bodyPr/>
          <a:lstStyle/>
          <a:p>
            <a:r>
              <a:rPr lang="pt-BR" dirty="0"/>
              <a:t>TAIL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DA40DC-0321-40E1-A9BF-47773866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398850"/>
            <a:ext cx="4944300" cy="3524376"/>
          </a:xfrm>
        </p:spPr>
        <p:txBody>
          <a:bodyPr/>
          <a:lstStyle/>
          <a:p>
            <a:pPr marL="139700" indent="0" algn="just">
              <a:buNone/>
            </a:pPr>
            <a:r>
              <a:rPr lang="pt-BR" dirty="0"/>
              <a:t>Comando que faz a leitura do arquivo de baixo para cima, mostrando algumas partes do texto.</a:t>
            </a:r>
          </a:p>
          <a:p>
            <a:pPr marL="139700" indent="0" algn="ctr">
              <a:buNone/>
            </a:pPr>
            <a:r>
              <a:rPr lang="pt-BR" dirty="0" err="1"/>
              <a:t>head</a:t>
            </a:r>
            <a:r>
              <a:rPr lang="pt-BR" dirty="0"/>
              <a:t> [parâmetros] [arquivo]</a:t>
            </a:r>
          </a:p>
          <a:p>
            <a:pPr algn="just"/>
            <a:r>
              <a:rPr lang="pt-BR" dirty="0"/>
              <a:t>-c → mostra uma quantidade de bytes do arquivo.</a:t>
            </a:r>
          </a:p>
          <a:p>
            <a:pPr algn="just"/>
            <a:r>
              <a:rPr lang="pt-BR" dirty="0"/>
              <a:t>-n [num] → mostra um número definido de linhas do arquivo;</a:t>
            </a:r>
          </a:p>
          <a:p>
            <a:pPr algn="just"/>
            <a:r>
              <a:rPr lang="pt-BR" dirty="0"/>
              <a:t>- v → mostra o cabeçalho do arquivo;</a:t>
            </a:r>
          </a:p>
        </p:txBody>
      </p:sp>
    </p:spTree>
    <p:extLst>
      <p:ext uri="{BB962C8B-B14F-4D97-AF65-F5344CB8AC3E}">
        <p14:creationId xmlns:p14="http://schemas.microsoft.com/office/powerpoint/2010/main" val="1037698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C4D8B-2F49-42AB-AC15-108FCD35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09D94A-4196-4AC8-A303-AFB8DF0C8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221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22B77A-A3B6-4E5C-84EA-78A866EC7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Comandos de Busca</a:t>
            </a:r>
          </a:p>
        </p:txBody>
      </p:sp>
    </p:spTree>
    <p:extLst>
      <p:ext uri="{BB962C8B-B14F-4D97-AF65-F5344CB8AC3E}">
        <p14:creationId xmlns:p14="http://schemas.microsoft.com/office/powerpoint/2010/main" val="246729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93333-5221-4E48-857E-AEA801E1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796977"/>
            <a:ext cx="4944300" cy="645300"/>
          </a:xfrm>
        </p:spPr>
        <p:txBody>
          <a:bodyPr/>
          <a:lstStyle/>
          <a:p>
            <a:r>
              <a:rPr lang="pt-BR" dirty="0"/>
              <a:t>FIND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DA40DC-0321-40E1-A9BF-47773866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398850"/>
            <a:ext cx="4944300" cy="3524376"/>
          </a:xfrm>
        </p:spPr>
        <p:txBody>
          <a:bodyPr/>
          <a:lstStyle/>
          <a:p>
            <a:pPr marL="139700" indent="0" algn="just">
              <a:buNone/>
            </a:pPr>
            <a:r>
              <a:rPr lang="pt-BR" dirty="0"/>
              <a:t>Comando capaz de buscar arquivos e diretórios dentro do sistema:</a:t>
            </a:r>
          </a:p>
          <a:p>
            <a:pPr marL="139700" indent="0" algn="ctr">
              <a:buNone/>
            </a:pPr>
            <a:r>
              <a:rPr lang="pt-BR" dirty="0" err="1"/>
              <a:t>find</a:t>
            </a:r>
            <a:r>
              <a:rPr lang="pt-BR" dirty="0"/>
              <a:t> [opção] [caminho] [expressão] [ações]</a:t>
            </a:r>
          </a:p>
          <a:p>
            <a:pPr marL="139700" indent="0" algn="ctr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1812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93333-5221-4E48-857E-AEA801E1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796977"/>
            <a:ext cx="4944300" cy="645300"/>
          </a:xfrm>
        </p:spPr>
        <p:txBody>
          <a:bodyPr/>
          <a:lstStyle/>
          <a:p>
            <a:r>
              <a:rPr lang="pt-BR" dirty="0"/>
              <a:t>WHEREIS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DA40DC-0321-40E1-A9BF-47773866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398850"/>
            <a:ext cx="4944300" cy="3524376"/>
          </a:xfrm>
        </p:spPr>
        <p:txBody>
          <a:bodyPr/>
          <a:lstStyle/>
          <a:p>
            <a:pPr marL="139700" indent="0" algn="just">
              <a:buNone/>
            </a:pPr>
            <a:r>
              <a:rPr lang="pt-BR" dirty="0"/>
              <a:t>Faz uma busca e encontra os arquivos binários</a:t>
            </a:r>
          </a:p>
          <a:p>
            <a:pPr marL="139700" indent="0" algn="ctr">
              <a:buNone/>
            </a:pPr>
            <a:r>
              <a:rPr lang="pt-BR" dirty="0" err="1"/>
              <a:t>whereis</a:t>
            </a:r>
            <a:r>
              <a:rPr lang="pt-BR" dirty="0"/>
              <a:t> [parâmetros] [aplicação]</a:t>
            </a:r>
          </a:p>
          <a:p>
            <a:pPr algn="just"/>
            <a:r>
              <a:rPr lang="pt-BR" dirty="0"/>
              <a:t>-b → Procura binários que são executáveis;</a:t>
            </a:r>
          </a:p>
          <a:p>
            <a:pPr algn="just"/>
            <a:r>
              <a:rPr lang="pt-BR" dirty="0"/>
              <a:t>-B → Limita os lugares que o comando busca os binários;</a:t>
            </a:r>
          </a:p>
          <a:p>
            <a:pPr algn="just"/>
            <a:r>
              <a:rPr lang="pt-BR" dirty="0"/>
              <a:t>-u → Procura por entradas não visuais;</a:t>
            </a:r>
          </a:p>
          <a:p>
            <a:pPr algn="just"/>
            <a:r>
              <a:rPr lang="pt-BR" dirty="0"/>
              <a:t>-m → Procura por sessões de manuais, as </a:t>
            </a:r>
            <a:r>
              <a:rPr lang="pt-BR" dirty="0" err="1"/>
              <a:t>man</a:t>
            </a:r>
            <a:r>
              <a:rPr lang="pt-BR" dirty="0"/>
              <a:t> </a:t>
            </a:r>
            <a:r>
              <a:rPr lang="pt-BR" dirty="0" err="1"/>
              <a:t>pages</a:t>
            </a:r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5275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93333-5221-4E48-857E-AEA801E1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796977"/>
            <a:ext cx="4944300" cy="645300"/>
          </a:xfrm>
        </p:spPr>
        <p:txBody>
          <a:bodyPr/>
          <a:lstStyle/>
          <a:p>
            <a:r>
              <a:rPr lang="pt-BR" dirty="0"/>
              <a:t>WHICH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DA40DC-0321-40E1-A9BF-47773866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398850"/>
            <a:ext cx="4944300" cy="3524376"/>
          </a:xfrm>
        </p:spPr>
        <p:txBody>
          <a:bodyPr/>
          <a:lstStyle/>
          <a:p>
            <a:pPr marL="139700" indent="0" algn="just">
              <a:buNone/>
            </a:pPr>
            <a:r>
              <a:rPr lang="pt-BR" dirty="0"/>
              <a:t>Igual o comando </a:t>
            </a:r>
            <a:r>
              <a:rPr lang="pt-BR" dirty="0" err="1"/>
              <a:t>whereis</a:t>
            </a:r>
            <a:r>
              <a:rPr lang="pt-BR" dirty="0"/>
              <a:t>, mas só exibe o caminho completo do binário.</a:t>
            </a:r>
          </a:p>
          <a:p>
            <a:pPr marL="139700" indent="0" algn="ctr">
              <a:buNone/>
            </a:pPr>
            <a:r>
              <a:rPr lang="pt-BR" dirty="0" err="1"/>
              <a:t>which</a:t>
            </a:r>
            <a:r>
              <a:rPr lang="pt-BR" dirty="0"/>
              <a:t> [parâmetros] [aplicação]</a:t>
            </a:r>
          </a:p>
        </p:txBody>
      </p:sp>
    </p:spTree>
    <p:extLst>
      <p:ext uri="{BB962C8B-B14F-4D97-AF65-F5344CB8AC3E}">
        <p14:creationId xmlns:p14="http://schemas.microsoft.com/office/powerpoint/2010/main" val="2070023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249589" y="653355"/>
            <a:ext cx="1027954" cy="11184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2579543" y="52778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Obrigado!</a:t>
            </a:r>
            <a:endParaRPr sz="4800" b="1" dirty="0"/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2579543" y="1212578"/>
            <a:ext cx="5565973" cy="3737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/>
              <a:t>Onde você pode me encontrar:</a:t>
            </a:r>
            <a:endParaRPr b="1" dirty="0"/>
          </a:p>
          <a:p>
            <a:pPr lvl="0"/>
            <a:r>
              <a:rPr lang="pt-BR" b="1" dirty="0">
                <a:hlinkClick r:id="rId3"/>
              </a:rPr>
              <a:t>https://www.linkedin.com/in/dandga/</a:t>
            </a:r>
            <a:endParaRPr lang="pt-BR" b="1" dirty="0"/>
          </a:p>
          <a:p>
            <a:pPr lvl="0"/>
            <a:r>
              <a:rPr lang="pt-BR" b="1" dirty="0">
                <a:hlinkClick r:id="rId4"/>
              </a:rPr>
              <a:t>dan.dga@hotmail.com</a:t>
            </a:r>
            <a:r>
              <a:rPr lang="pt-BR" b="1" dirty="0"/>
              <a:t> </a:t>
            </a:r>
            <a:endParaRPr b="1" dirty="0"/>
          </a:p>
        </p:txBody>
      </p:sp>
      <p:sp>
        <p:nvSpPr>
          <p:cNvPr id="545" name="Shape 545"/>
          <p:cNvSpPr/>
          <p:nvPr/>
        </p:nvSpPr>
        <p:spPr>
          <a:xfrm>
            <a:off x="1461094" y="907330"/>
            <a:ext cx="604943" cy="61049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2005969" y="726607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Referências</a:t>
            </a:r>
            <a:endParaRPr b="1" dirty="0"/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2005969" y="1371907"/>
            <a:ext cx="5277700" cy="3473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b="1" dirty="0"/>
              <a:t>Guia Foca Linux - http://www.guiafoca.org/</a:t>
            </a:r>
          </a:p>
          <a:p>
            <a:pPr marL="0" indent="0">
              <a:buNone/>
            </a:pPr>
            <a:r>
              <a:rPr lang="pt-BR" b="1" dirty="0" err="1"/>
              <a:t>SempreUPdate</a:t>
            </a:r>
            <a:r>
              <a:rPr lang="pt-BR" b="1" dirty="0"/>
              <a:t> - https://sempreupdate.com.br/</a:t>
            </a:r>
          </a:p>
          <a:p>
            <a:pPr marL="0" indent="0">
              <a:buNone/>
            </a:pPr>
            <a:endParaRPr lang="pt-BR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Sistemas Operacionais</a:t>
            </a:r>
            <a:endParaRPr sz="3200"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pt-BR" b="1" dirty="0"/>
              <a:t>Sistema operacional pode ser definido como um conjunto de programas que possuem a função de gerenciar os recursos do sistema, definindo assim quem receberá atenção dos recursos gerenciados por ele.</a:t>
            </a:r>
          </a:p>
          <a:p>
            <a:pPr marL="139700" lvl="0" indent="0" algn="just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pt-BR" b="1" dirty="0"/>
              <a:t>Em uma visão de cima para baixo o sistema operacional faz a interface intermediária entre os programas que rodam na máquina.</a:t>
            </a:r>
          </a:p>
        </p:txBody>
      </p:sp>
    </p:spTree>
    <p:extLst>
      <p:ext uri="{BB962C8B-B14F-4D97-AF65-F5344CB8AC3E}">
        <p14:creationId xmlns:p14="http://schemas.microsoft.com/office/powerpoint/2010/main" val="143885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Linux</a:t>
            </a:r>
            <a:endParaRPr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pt-BR" b="1" dirty="0"/>
              <a:t>Linux é todo sistema operacional que utiliza uma Kernel Linux.</a:t>
            </a:r>
          </a:p>
          <a:p>
            <a:pPr marL="139700" indent="0" algn="just">
              <a:buNone/>
            </a:pPr>
            <a:r>
              <a:rPr lang="pt-BR" b="1" dirty="0"/>
              <a:t>Linus Torvalds inspirado no sistema </a:t>
            </a:r>
            <a:r>
              <a:rPr lang="pt-BR" b="1" dirty="0" err="1"/>
              <a:t>Minix</a:t>
            </a:r>
            <a:r>
              <a:rPr lang="pt-BR" b="1" dirty="0"/>
              <a:t> criou um código fonte e o disponibilizou para que qualquer pessoa possa utilizar, estudar, modificar e distribuir. Atualmente o Linux se encontra sobre proteção da licença GPLv2.</a:t>
            </a:r>
          </a:p>
          <a:p>
            <a:pPr marL="139700" indent="0" algn="just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36071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1893305" y="564275"/>
            <a:ext cx="6282300" cy="4014951"/>
          </a:xfrm>
        </p:spPr>
        <p:txBody>
          <a:bodyPr/>
          <a:lstStyle/>
          <a:p>
            <a:pPr marL="76200" indent="0">
              <a:buNone/>
            </a:pPr>
            <a:r>
              <a:rPr lang="pt-BR" b="1" dirty="0"/>
              <a:t>Algumas distribuições Linux: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b="1" dirty="0" err="1"/>
              <a:t>Arch</a:t>
            </a:r>
            <a:r>
              <a:rPr lang="pt-BR" b="1" dirty="0"/>
              <a:t> Linux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b="1" dirty="0" err="1"/>
              <a:t>CentOs</a:t>
            </a:r>
            <a:endParaRPr lang="pt-BR" b="1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b="1" dirty="0"/>
              <a:t>Debian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b="1" dirty="0"/>
              <a:t>Fedora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b="1" dirty="0"/>
              <a:t>Linux </a:t>
            </a:r>
            <a:r>
              <a:rPr lang="pt-BR" b="1" dirty="0" err="1"/>
              <a:t>Mint</a:t>
            </a:r>
            <a:endParaRPr lang="pt-BR" b="1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b="1" dirty="0" err="1"/>
              <a:t>openSUSE</a:t>
            </a:r>
            <a:endParaRPr lang="pt-BR" b="1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b="1" dirty="0"/>
              <a:t>Ubuntu</a:t>
            </a:r>
          </a:p>
        </p:txBody>
      </p:sp>
    </p:spTree>
    <p:extLst>
      <p:ext uri="{BB962C8B-B14F-4D97-AF65-F5344CB8AC3E}">
        <p14:creationId xmlns:p14="http://schemas.microsoft.com/office/powerpoint/2010/main" val="84476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Kernel</a:t>
            </a:r>
            <a:endParaRPr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>
              <a:buNone/>
            </a:pPr>
            <a:r>
              <a:rPr lang="pt-BR" b="1" dirty="0"/>
              <a:t>Kernel é uma palavra inglesa que significa "núcleo". Em Informática, o núcleo é a parte principal do sistema operativo do computador. A função do núcleo do sistema é conectar o </a:t>
            </a:r>
            <a:r>
              <a:rPr lang="pt-BR" b="1" dirty="0" err="1"/>
              <a:t>sotware</a:t>
            </a:r>
            <a:r>
              <a:rPr lang="pt-BR" b="1" dirty="0"/>
              <a:t> ao hardware, estabelecendo uma comunicação eficaz entre os recursos do sistema.</a:t>
            </a:r>
          </a:p>
          <a:p>
            <a:pPr marL="139700" lvl="0" indent="0" algn="just">
              <a:buNone/>
            </a:pPr>
            <a:endParaRPr lang="pt-BR" b="1" dirty="0"/>
          </a:p>
          <a:p>
            <a:pPr marL="139700" lvl="0" indent="0" algn="just">
              <a:buNone/>
            </a:pPr>
            <a:r>
              <a:rPr lang="pt-BR" b="1" dirty="0"/>
              <a:t>A arquitetura do núcleo de um sistema pode ser monolítico, híbrido ou micronúcleo.</a:t>
            </a:r>
          </a:p>
          <a:p>
            <a:pPr marL="139700" lvl="0" indent="0" algn="just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6312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230735-DDDA-4AA6-BF86-E8EE4F50A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9034" y="787232"/>
            <a:ext cx="5515888" cy="4154443"/>
          </a:xfrm>
        </p:spPr>
        <p:txBody>
          <a:bodyPr/>
          <a:lstStyle/>
          <a:p>
            <a:pPr algn="just"/>
            <a:r>
              <a:rPr lang="pt-BR" dirty="0"/>
              <a:t>Monolítico: os controladores de dispositivos e as extensões de núcleo são executadas no espaço de núcleo, com acesso completo ao hardware.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Híbrido: é essencialmente um micronúcleo e tem um código ("não essencial") no espaço do núcleo para que as operações executadas sejam mais rápidas.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Micronúcleo: alguns processos são executados no núcleo e os restantes são executados no espaço do usuário.</a:t>
            </a:r>
          </a:p>
          <a:p>
            <a:pPr marL="139700" indent="0" algn="just">
              <a:buNone/>
            </a:pPr>
            <a:endParaRPr lang="pt-BR" dirty="0"/>
          </a:p>
          <a:p>
            <a:pPr marL="139700" indent="0" algn="just">
              <a:buNone/>
            </a:pPr>
            <a:r>
              <a:rPr lang="pt-BR" dirty="0"/>
              <a:t>O Linux é um software livre e portável, com a vantagem de funcionar em dezenas de plataformas, desde os supercomputadores IBM aos dispositivos móveis, smartphones ou iPod. O sistema operativo Linux possui um núcleo monolítico.</a:t>
            </a:r>
          </a:p>
          <a:p>
            <a:pPr marL="1397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07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céu, relógio, objeto&#10;&#10;Descrição gerada com alta confiança">
            <a:extLst>
              <a:ext uri="{FF2B5EF4-FFF2-40B4-BE49-F238E27FC236}">
                <a16:creationId xmlns:a16="http://schemas.microsoft.com/office/drawing/2014/main" id="{D334DE89-E498-42B0-9AFA-78B59B342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253" y="875241"/>
            <a:ext cx="4299494" cy="339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95327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1537</Words>
  <Application>Microsoft Office PowerPoint</Application>
  <PresentationFormat>Apresentação na tela (16:9)</PresentationFormat>
  <Paragraphs>174</Paragraphs>
  <Slides>39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6" baseType="lpstr">
      <vt:lpstr>Muli</vt:lpstr>
      <vt:lpstr>Nixie One</vt:lpstr>
      <vt:lpstr>Wingdings</vt:lpstr>
      <vt:lpstr>Arial</vt:lpstr>
      <vt:lpstr>Cambria Math</vt:lpstr>
      <vt:lpstr>Helvetica Neue</vt:lpstr>
      <vt:lpstr>Imogen template</vt:lpstr>
      <vt:lpstr>Sistema Operacional Linux Prof. Daniel G. Araujo</vt:lpstr>
      <vt:lpstr>Apresentação</vt:lpstr>
      <vt:lpstr>Conteúdo</vt:lpstr>
      <vt:lpstr>Sistemas Operacionais</vt:lpstr>
      <vt:lpstr>Linux</vt:lpstr>
      <vt:lpstr>Apresentação do PowerPoint</vt:lpstr>
      <vt:lpstr>Kernel</vt:lpstr>
      <vt:lpstr>Apresentação do PowerPoint</vt:lpstr>
      <vt:lpstr>Apresentação do PowerPoint</vt:lpstr>
      <vt:lpstr>Hierarquia Padrão dos Diretórios</vt:lpstr>
      <vt:lpstr>Apresentação do PowerPoint</vt:lpstr>
      <vt:lpstr>MAN</vt:lpstr>
      <vt:lpstr>Apresentação do PowerPoint</vt:lpstr>
      <vt:lpstr>PWD</vt:lpstr>
      <vt:lpstr>LS</vt:lpstr>
      <vt:lpstr>Apresentação do PowerPoint</vt:lpstr>
      <vt:lpstr>Cores</vt:lpstr>
      <vt:lpstr>CD</vt:lpstr>
      <vt:lpstr>Apresentação do PowerPoint</vt:lpstr>
      <vt:lpstr>MKDIR</vt:lpstr>
      <vt:lpstr>RMDIR</vt:lpstr>
      <vt:lpstr>Apresentação do PowerPoint</vt:lpstr>
      <vt:lpstr>CAT</vt:lpstr>
      <vt:lpstr>TAC</vt:lpstr>
      <vt:lpstr>TOUCH</vt:lpstr>
      <vt:lpstr>CP</vt:lpstr>
      <vt:lpstr>Apresentação do PowerPoint</vt:lpstr>
      <vt:lpstr>RM</vt:lpstr>
      <vt:lpstr>LN</vt:lpstr>
      <vt:lpstr>FILE</vt:lpstr>
      <vt:lpstr>HEAD</vt:lpstr>
      <vt:lpstr>TAIL</vt:lpstr>
      <vt:lpstr>Apresentação do PowerPoint</vt:lpstr>
      <vt:lpstr>Apresentação do PowerPoint</vt:lpstr>
      <vt:lpstr>FIND</vt:lpstr>
      <vt:lpstr>WHEREIS</vt:lpstr>
      <vt:lpstr>WHICH</vt:lpstr>
      <vt:lpstr>Obrigado!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Prof.</dc:title>
  <dc:creator>oCanabrava</dc:creator>
  <cp:lastModifiedBy>Daniel Gonçalves Araujo</cp:lastModifiedBy>
  <cp:revision>33</cp:revision>
  <dcterms:modified xsi:type="dcterms:W3CDTF">2019-01-29T00:34:24Z</dcterms:modified>
</cp:coreProperties>
</file>