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310" r:id="rId3"/>
    <p:sldId id="314" r:id="rId4"/>
    <p:sldId id="315" r:id="rId5"/>
    <p:sldId id="316" r:id="rId6"/>
    <p:sldId id="317" r:id="rId7"/>
    <p:sldId id="319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3"/>
    </p:embeddedFont>
    <p:embeddedFont>
      <p:font typeface="Helvetica Neue" panose="020B0604020202020204" charset="0"/>
      <p:regular r:id="rId44"/>
      <p:bold r:id="rId45"/>
      <p:italic r:id="rId46"/>
      <p:boldItalic r:id="rId47"/>
    </p:embeddedFont>
    <p:embeddedFont>
      <p:font typeface="Muli" panose="020B0604020202020204" charset="0"/>
      <p:regular r:id="rId48"/>
      <p:bold r:id="rId49"/>
      <p:italic r:id="rId50"/>
      <p:boldItalic r:id="rId51"/>
    </p:embeddedFont>
    <p:embeddedFont>
      <p:font typeface="Nixie One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865" autoAdjust="0"/>
  </p:normalViewPr>
  <p:slideViewPr>
    <p:cSldViewPr snapToGrid="0">
      <p:cViewPr varScale="1">
        <p:scale>
          <a:sx n="135" d="100"/>
          <a:sy n="135" d="100"/>
        </p:scale>
        <p:origin x="243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3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00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27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56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76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52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582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001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70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10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709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40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088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57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156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08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101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782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072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132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89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778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864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223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101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868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425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994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995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586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227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17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600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10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81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77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04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2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74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Sistema Operacional Linux</a:t>
            </a:r>
            <a:br>
              <a:rPr lang="en" dirty="0"/>
            </a:br>
            <a:r>
              <a:rPr lang="en" dirty="0"/>
              <a:t>Prof. </a:t>
            </a:r>
            <a:r>
              <a:rPr lang="pt-BR" dirty="0"/>
              <a:t>Daniel G. Araujo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GREP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i, ignore-case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diferença entre maiúsculas e minúsculas no texto procurado e arquivo.</a:t>
                </a:r>
              </a:p>
              <a:p>
                <a:pPr algn="just"/>
                <a:r>
                  <a:rPr lang="pt-BR" dirty="0"/>
                  <a:t>n, </a:t>
                </a:r>
                <a:r>
                  <a:rPr lang="pt-BR" dirty="0" err="1"/>
                  <a:t>line-number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nome de cada linha encontrada pelo </a:t>
                </a:r>
                <a:r>
                  <a:rPr lang="pt-BR" dirty="0" err="1"/>
                  <a:t>grep</a:t>
                </a:r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Ativa o uso de expressões regulares.</a:t>
                </a:r>
              </a:p>
              <a:p>
                <a:pPr algn="just"/>
                <a:r>
                  <a:rPr lang="pt-BR" dirty="0"/>
                  <a:t>U, </a:t>
                </a:r>
                <a:r>
                  <a:rPr lang="pt-BR" dirty="0" err="1"/>
                  <a:t>binary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Trata o arquivo que será procurado como binário.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NL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Mostra o número de linhas junto com o conteúdo de um arquivo.</a:t>
                </a:r>
              </a:p>
              <a:p>
                <a:pPr marL="139700" indent="0" algn="ctr">
                  <a:buNone/>
                </a:pPr>
                <a:r>
                  <a:rPr lang="pt-BR" b="1" dirty="0" err="1"/>
                  <a:t>nl</a:t>
                </a:r>
                <a:r>
                  <a:rPr lang="pt-BR" b="1" dirty="0"/>
                  <a:t> [parâmetros] [arquivo]</a:t>
                </a:r>
                <a:endParaRPr lang="pt-BR" dirty="0"/>
              </a:p>
              <a:p>
                <a:pPr algn="just"/>
                <a:r>
                  <a:rPr lang="pt-BR" dirty="0"/>
                  <a:t>f [</a:t>
                </a:r>
                <a:r>
                  <a:rPr lang="pt-BR" dirty="0" err="1"/>
                  <a:t>opc</a:t>
                </a:r>
                <a:r>
                  <a:rPr lang="pt-BR" dirty="0"/>
                  <a:t>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Faz a filtragem de saída de acordo com [</a:t>
                </a:r>
                <a:r>
                  <a:rPr lang="pt-BR" dirty="0" err="1"/>
                  <a:t>opc</a:t>
                </a:r>
                <a:r>
                  <a:rPr lang="pt-BR" dirty="0"/>
                  <a:t>]:</a:t>
                </a:r>
              </a:p>
              <a:p>
                <a:pPr lvl="1" algn="just"/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Numera todas as linhas;</a:t>
                </a:r>
              </a:p>
              <a:p>
                <a:pPr lvl="1" algn="just"/>
                <a:r>
                  <a:rPr lang="pt-BR" dirty="0"/>
                  <a:t>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numera linhas vazias;</a:t>
                </a:r>
              </a:p>
              <a:p>
                <a:pPr lvl="1"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Numera linhas vazias;</a:t>
                </a:r>
              </a:p>
              <a:p>
                <a:pPr lvl="1" algn="just"/>
                <a:r>
                  <a:rPr lang="pt-BR" dirty="0"/>
                  <a:t>texto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Numera somente linhas que contém o [texto];</a:t>
                </a:r>
              </a:p>
              <a:p>
                <a:pPr algn="just"/>
                <a:r>
                  <a:rPr lang="pt-BR" dirty="0"/>
                  <a:t>v [num]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Número inicial (o padrão é 1);</a:t>
                </a:r>
              </a:p>
              <a:p>
                <a:pPr algn="just"/>
                <a:r>
                  <a:rPr lang="pt-BR" dirty="0"/>
                  <a:t>i [num]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Número de linhas adicionadas a cada linha do arquivo (o padrão é 1);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13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SORT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Organiza as linhas de um arquivo texto ou da entrada padrão. A organização é feita por linhas e as linhas são divididas em campos que é a ordem que as palavras aparecem na linha separadas por um delimitador (normalmente um espaço).</a:t>
                </a:r>
              </a:p>
              <a:p>
                <a:pPr marL="139700" lvl="0" indent="0" algn="just">
                  <a:buNone/>
                </a:pPr>
                <a:r>
                  <a:rPr lang="pt-BR" b="1" dirty="0"/>
                  <a:t>	</a:t>
                </a:r>
                <a:r>
                  <a:rPr lang="pt-BR" b="1" dirty="0" err="1"/>
                  <a:t>sort</a:t>
                </a:r>
                <a:r>
                  <a:rPr lang="pt-BR" b="1" dirty="0"/>
                  <a:t> [parâmetros] [arquivo]</a:t>
                </a:r>
                <a:endParaRPr lang="pt-BR" dirty="0"/>
              </a:p>
              <a:p>
                <a:pPr algn="just"/>
                <a:r>
                  <a:rPr lang="pt-BR" dirty="0"/>
                  <a:t>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linhas em branco;</a:t>
                </a:r>
              </a:p>
              <a:p>
                <a:pPr algn="just"/>
                <a:r>
                  <a:rPr lang="pt-BR" dirty="0"/>
                  <a:t>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Somente usa letras, dígitos e espaços durante a organização;</a:t>
                </a:r>
              </a:p>
              <a:p>
                <a:pPr algn="just"/>
                <a:r>
                  <a:rPr lang="pt-BR" dirty="0"/>
                  <a:t>f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a diferença entre maiúsculas e minúsculas;</a:t>
                </a:r>
              </a:p>
              <a:p>
                <a:pPr algn="just"/>
                <a:r>
                  <a:rPr lang="pt-BR" dirty="0"/>
                  <a:t>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Inverte o resultado da comparação;</a:t>
                </a:r>
              </a:p>
              <a:p>
                <a:pPr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Caso estiver organizando um campo que contém números, os números serão organizados na ordem aritmética;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2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SORT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c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Verifica se o arquivo já esta organizado; Caso não estiver, retorna a mensagem “</a:t>
                </a:r>
                <a:r>
                  <a:rPr lang="pt-BR" dirty="0" err="1"/>
                  <a:t>disorder</a:t>
                </a:r>
                <a:r>
                  <a:rPr lang="pt-BR" dirty="0"/>
                  <a:t> on arquivo”;</a:t>
                </a:r>
              </a:p>
              <a:p>
                <a:pPr algn="just"/>
                <a:r>
                  <a:rPr lang="pt-BR" dirty="0"/>
                  <a:t>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arquivo Grava a saída do comando </a:t>
                </a:r>
                <a:r>
                  <a:rPr lang="pt-BR" dirty="0" err="1"/>
                  <a:t>sort</a:t>
                </a:r>
                <a:r>
                  <a:rPr lang="pt-BR" dirty="0"/>
                  <a:t> no arquivo;</a:t>
                </a:r>
              </a:p>
              <a:p>
                <a:pPr algn="just"/>
                <a:r>
                  <a:rPr lang="pt-BR" dirty="0"/>
                  <a:t>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arquivo1 arquivo2 Combina o conteúdo de arquivo1 e arquivo2 gerando um único arquivo;</a:t>
                </a:r>
              </a:p>
              <a:p>
                <a:pPr algn="just"/>
                <a:r>
                  <a:rPr lang="pt-BR" dirty="0"/>
                  <a:t>i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os caracteres fora da faixa octal ASCII 0400176 durante a organização;</a:t>
                </a:r>
              </a:p>
              <a:p>
                <a:pPr algn="just"/>
                <a:r>
                  <a:rPr lang="pt-BR" dirty="0"/>
                  <a:t>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caractere Usa caractere como delimitador durante a organização de linhas;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7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TIME</a:t>
            </a:r>
            <a:endParaRPr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Mede o tempo gasto para executar um processo (programa).</a:t>
            </a:r>
            <a:endParaRPr lang="pt-BR" b="1" dirty="0"/>
          </a:p>
          <a:p>
            <a:pPr marL="139700" lvl="0" indent="0" algn="ctr">
              <a:buNone/>
            </a:pPr>
            <a:r>
              <a:rPr lang="pt-BR" b="1" dirty="0"/>
              <a:t>time [comando[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21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UPTIME</a:t>
            </a:r>
            <a:endParaRPr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Mostra o tempo de execução do sistema desde que o computador foi ligado.</a:t>
            </a:r>
          </a:p>
          <a:p>
            <a:pPr marL="139700" lvl="0" indent="0" algn="ctr">
              <a:buNone/>
            </a:pPr>
            <a:r>
              <a:rPr lang="pt-BR" b="1" dirty="0" err="1"/>
              <a:t>uptime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0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DMESG</a:t>
            </a:r>
            <a:endParaRPr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Mostra as mensagens de inicialização do kernel. São mostradas as mensagens da última inicialização do sistema.</a:t>
            </a:r>
          </a:p>
          <a:p>
            <a:pPr marL="139700" lvl="0" indent="0" algn="ctr">
              <a:buNone/>
            </a:pPr>
            <a:r>
              <a:rPr lang="pt-BR" b="1" dirty="0" err="1"/>
              <a:t>dmesg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73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MESG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Permite ou não o recebimentos de requisições de </a:t>
            </a:r>
            <a:r>
              <a:rPr lang="pt-BR" dirty="0" err="1"/>
              <a:t>talk</a:t>
            </a:r>
            <a:r>
              <a:rPr lang="pt-BR" dirty="0"/>
              <a:t> de outros usuários.</a:t>
            </a:r>
          </a:p>
          <a:p>
            <a:pPr marL="139700" lvl="0" indent="0" algn="ctr">
              <a:buNone/>
            </a:pPr>
            <a:r>
              <a:rPr lang="pt-BR" b="1" dirty="0" err="1"/>
              <a:t>mesg</a:t>
            </a:r>
            <a:r>
              <a:rPr lang="pt-BR" b="1" dirty="0"/>
              <a:t> </a:t>
            </a:r>
            <a:r>
              <a:rPr lang="pt-BR" sz="1600" b="1" dirty="0"/>
              <a:t>[y/n]</a:t>
            </a:r>
          </a:p>
          <a:p>
            <a:pPr marL="139700" lv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74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ECHO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Mostra mensagens. Este comando é útil na construção de scripts para mostrar mensagens na tela para o usuário acompanhar sua execução.</a:t>
            </a:r>
          </a:p>
          <a:p>
            <a:pPr marL="139700" lvl="0" indent="0" algn="ctr">
              <a:buNone/>
            </a:pPr>
            <a:r>
              <a:rPr lang="pt-BR" b="1" dirty="0" err="1"/>
              <a:t>echo</a:t>
            </a:r>
            <a:r>
              <a:rPr lang="pt-BR" b="1" dirty="0"/>
              <a:t> [mensagem]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70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SU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Permite o usuário mudar sua identidade para outro usuário sem fazer o </a:t>
            </a:r>
            <a:r>
              <a:rPr lang="pt-BR" dirty="0" err="1"/>
              <a:t>logout</a:t>
            </a:r>
            <a:r>
              <a:rPr lang="pt-BR" dirty="0"/>
              <a:t>.</a:t>
            </a:r>
          </a:p>
          <a:p>
            <a:pPr marL="139700" lvl="0" indent="0" algn="ctr">
              <a:buNone/>
            </a:pPr>
            <a:r>
              <a:rPr lang="pt-BR" b="1" dirty="0" err="1"/>
              <a:t>su</a:t>
            </a:r>
            <a:r>
              <a:rPr lang="pt-BR" b="1" dirty="0"/>
              <a:t> [usuário] [-c comando]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8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733B3-2437-4EDB-83EC-FE99E69CF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pt-BR" b="1" dirty="0"/>
              <a:t>Comandos Diversos</a:t>
            </a:r>
          </a:p>
        </p:txBody>
      </p:sp>
    </p:spTree>
    <p:extLst>
      <p:ext uri="{BB962C8B-B14F-4D97-AF65-F5344CB8AC3E}">
        <p14:creationId xmlns:p14="http://schemas.microsoft.com/office/powerpoint/2010/main" val="353206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SYNC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Grava os dados do cache de disco na memória RAM para todos os discos rígidos e flexíveis do sistema.</a:t>
            </a:r>
          </a:p>
          <a:p>
            <a:pPr marL="139700" lvl="0" indent="0" algn="ctr">
              <a:buNone/>
            </a:pPr>
            <a:r>
              <a:rPr lang="pt-BR" b="1" dirty="0" err="1"/>
              <a:t>sync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52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UNAME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Retorna o nome e versão do kernel atual.</a:t>
            </a:r>
          </a:p>
          <a:p>
            <a:pPr marL="139700" lvl="0" indent="0" algn="ctr">
              <a:buNone/>
            </a:pPr>
            <a:r>
              <a:rPr lang="pt-BR" b="1" dirty="0" err="1"/>
              <a:t>uname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3890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REBOOT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Reinicia o computador.</a:t>
            </a:r>
          </a:p>
          <a:p>
            <a:pPr marL="139700" lvl="0" indent="0" algn="ctr">
              <a:buNone/>
            </a:pPr>
            <a:r>
              <a:rPr lang="pt-BR" b="1" dirty="0"/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48156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SHUTDOWN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Desliga/reinicia o computador imediatamente ou após determinado tempo (programável) de forma segura. Todos os usuários do sistema são avisados que o computador será desligado.</a:t>
                </a:r>
              </a:p>
              <a:p>
                <a:pPr marL="139700" lvl="0" indent="0" algn="ctr">
                  <a:buNone/>
                </a:pPr>
                <a:r>
                  <a:rPr lang="pt-BR" b="1" dirty="0"/>
                  <a:t>shutdown [parâmetros] [hora] [mensagem]</a:t>
                </a:r>
              </a:p>
              <a:p>
                <a:pPr algn="just"/>
                <a:r>
                  <a:rPr lang="pt-BR" dirty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Inicia o processo para desligamento do computador;</a:t>
                </a:r>
              </a:p>
              <a:p>
                <a:pPr algn="just"/>
                <a:r>
                  <a:rPr lang="pt-BR" dirty="0"/>
                  <a:t>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Reinicia o sistema;</a:t>
                </a:r>
              </a:p>
              <a:p>
                <a:pPr algn="just"/>
                <a:r>
                  <a:rPr lang="pt-BR" dirty="0"/>
                  <a:t>c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Cancela a execução do comando;</a:t>
                </a:r>
              </a:p>
              <a:p>
                <a:pPr algn="just"/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Da permissão de utilização do comando para outros usuários (máximo 32);</a:t>
                </a:r>
              </a:p>
              <a:p>
                <a:pPr algn="just"/>
                <a:r>
                  <a:rPr lang="pt-BR" dirty="0"/>
                  <a:t>k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Simula o desligamento/reinicio;</a:t>
                </a:r>
              </a:p>
              <a:p>
                <a:pPr algn="just"/>
                <a:r>
                  <a:rPr lang="pt-BR" dirty="0"/>
                  <a:t>f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executa a checagem do sistema de arquivos durante a inicialização do sistema;</a:t>
                </a:r>
              </a:p>
              <a:p>
                <a:pPr algn="just"/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74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SHUTDOWN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F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Força a checagem do sistema de arquivos durante a inicialização;</a:t>
                </a:r>
              </a:p>
              <a:p>
                <a:pPr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Desliga e fecha todos os processo;</a:t>
                </a:r>
              </a:p>
              <a:p>
                <a:pPr algn="just"/>
                <a:r>
                  <a:rPr lang="pt-BR" dirty="0"/>
                  <a:t>t [</a:t>
                </a:r>
                <a:r>
                  <a:rPr lang="pt-BR" dirty="0" err="1"/>
                  <a:t>seg</a:t>
                </a:r>
                <a:r>
                  <a:rPr lang="pt-BR" dirty="0"/>
                  <a:t>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Aguarda [</a:t>
                </a:r>
                <a:r>
                  <a:rPr lang="pt-BR" dirty="0" err="1"/>
                  <a:t>seg</a:t>
                </a:r>
                <a:r>
                  <a:rPr lang="pt-BR" dirty="0"/>
                  <a:t>] segundos antes de desligar.</a:t>
                </a:r>
              </a:p>
              <a:p>
                <a:pPr algn="just"/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79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WC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Conta o número de palavras, bytes e linhas em um arquivo ou entrada padrão. Se os parâmetros forem omitidas, o </a:t>
                </a:r>
                <a:r>
                  <a:rPr lang="pt-BR" dirty="0" err="1"/>
                  <a:t>wc</a:t>
                </a:r>
                <a:r>
                  <a:rPr lang="pt-BR" dirty="0"/>
                  <a:t> mostra a quantidade de linhas, palavras, e bytes.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wc</a:t>
                </a:r>
                <a:r>
                  <a:rPr lang="pt-BR" b="1" dirty="0"/>
                  <a:t> [parâmetros] [arquivo]</a:t>
                </a:r>
              </a:p>
              <a:p>
                <a:pPr algn="just"/>
                <a:r>
                  <a:rPr lang="pt-BR" dirty="0"/>
                  <a:t>c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os bytes do arquivo;</a:t>
                </a:r>
              </a:p>
              <a:p>
                <a:pPr algn="just"/>
                <a:r>
                  <a:rPr lang="pt-BR" dirty="0"/>
                  <a:t>w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quantidade de palavras do arquivo;</a:t>
                </a:r>
              </a:p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quantidade de linhas do arquivo.</a:t>
                </a:r>
              </a:p>
              <a:p>
                <a:pPr algn="just"/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131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SEQ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 err="1"/>
                  <a:t>ContImprime</a:t>
                </a:r>
                <a:r>
                  <a:rPr lang="pt-BR" dirty="0"/>
                  <a:t> uma </a:t>
                </a:r>
                <a:r>
                  <a:rPr lang="pt-BR" dirty="0" err="1"/>
                  <a:t>seqüência</a:t>
                </a:r>
                <a:r>
                  <a:rPr lang="pt-BR" dirty="0"/>
                  <a:t> de números começando em [primeiro] e terminando em [último], utilizando [incremento] para </a:t>
                </a:r>
                <a:r>
                  <a:rPr lang="pt-BR" dirty="0" err="1"/>
                  <a:t>avançar.a</a:t>
                </a:r>
                <a:r>
                  <a:rPr lang="pt-BR" dirty="0"/>
                  <a:t> o número de palavras, bytes e linhas em um arquivo ou entrada padrão. Se os parâmetros forem omitidas, o </a:t>
                </a:r>
                <a:r>
                  <a:rPr lang="pt-BR" dirty="0" err="1"/>
                  <a:t>wc</a:t>
                </a:r>
                <a:r>
                  <a:rPr lang="pt-BR" dirty="0"/>
                  <a:t> mostra a quantidade de linhas, palavras, e bytes.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seq</a:t>
                </a:r>
                <a:r>
                  <a:rPr lang="pt-BR" b="1" dirty="0"/>
                  <a:t> [parâmetros] [primeiro] [incremento] [último]</a:t>
                </a:r>
              </a:p>
              <a:p>
                <a:pPr algn="just"/>
                <a:r>
                  <a:rPr lang="pt-BR" dirty="0"/>
                  <a:t>f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Formato de saída dos números da seqüência. Utilize o estilo do printf para ponto flutuante (valor padrão: %g).</a:t>
                </a:r>
              </a:p>
              <a:p>
                <a:pPr algn="just"/>
                <a:r>
                  <a:rPr lang="pt-BR" dirty="0"/>
                  <a:t>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[string] para separar a seqüência de números (valor padrão: \n).</a:t>
                </a:r>
              </a:p>
              <a:p>
                <a:pPr algn="just"/>
                <a:r>
                  <a:rPr lang="pt-BR" dirty="0"/>
                  <a:t>w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Insere zeros na frente dos números mantendo a seqüência alinhada.</a:t>
                </a:r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65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CHATTR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Modifica atributos de arquivos/diretórios.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chattr</a:t>
                </a:r>
                <a:r>
                  <a:rPr lang="pt-BR" b="1" dirty="0"/>
                  <a:t> [parâmetros] [atributos] [arquivos/diretórios]</a:t>
                </a:r>
              </a:p>
              <a:p>
                <a:pPr algn="just"/>
                <a:r>
                  <a:rPr lang="pt-BR" dirty="0"/>
                  <a:t>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Modifica atributos em subdiretórios;</a:t>
                </a:r>
              </a:p>
              <a:p>
                <a:pPr algn="just"/>
                <a:r>
                  <a:rPr lang="pt-BR" b="1" dirty="0"/>
                  <a:t>V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detalhes sobre a modificação de atributos.</a:t>
                </a:r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7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LSATTR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Lista atributos de um arquivo/diretório. Os atributos podem ser modificados através do comando </a:t>
                </a:r>
                <a:r>
                  <a:rPr lang="pt-BR" dirty="0" err="1"/>
                  <a:t>chattr</a:t>
                </a:r>
                <a:r>
                  <a:rPr lang="pt-BR" dirty="0"/>
                  <a:t>.</a:t>
                </a:r>
                <a:endParaRPr lang="pt-BR" b="1" dirty="0"/>
              </a:p>
              <a:p>
                <a:pPr marL="139700" lvl="0" indent="0" algn="ctr">
                  <a:buNone/>
                </a:pPr>
                <a:r>
                  <a:rPr lang="pt-BR" b="1" dirty="0" err="1"/>
                  <a:t>lsattr</a:t>
                </a:r>
                <a:r>
                  <a:rPr lang="pt-BR" b="1" dirty="0"/>
                  <a:t> [parâmetros] [arquivos/diretórios]</a:t>
                </a:r>
              </a:p>
              <a:p>
                <a:pPr algn="just"/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todos os arquivos, incluindo ocultos (iniciando com um “.”).</a:t>
                </a:r>
              </a:p>
              <a:p>
                <a:pPr algn="just"/>
                <a:r>
                  <a:rPr lang="pt-BR" dirty="0"/>
                  <a:t>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os atributos de diretórios ao invés de listar os arquivos que ele contém.</a:t>
                </a:r>
              </a:p>
              <a:p>
                <a:pPr algn="just"/>
                <a:r>
                  <a:rPr lang="pt-BR" dirty="0"/>
                  <a:t>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Faz a listagem em diretórios e subdiretórios.</a:t>
                </a:r>
              </a:p>
              <a:p>
                <a:pPr algn="just"/>
                <a:r>
                  <a:rPr lang="pt-BR" dirty="0"/>
                  <a:t>v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versões dos arquivos.</a:t>
                </a:r>
              </a:p>
              <a:p>
                <a:pPr algn="just"/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338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CUT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Mostra seções de cada linha do arquivo dependendo das opções passadas ao programa.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cut</a:t>
                </a:r>
                <a:r>
                  <a:rPr lang="pt-BR" b="1" dirty="0"/>
                  <a:t> [parâmetros] [arquivos]</a:t>
                </a:r>
              </a:p>
              <a:p>
                <a:pPr algn="just"/>
                <a:r>
                  <a:rPr lang="pt-BR" dirty="0"/>
                  <a:t>b [byte]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somente a lista de [bytes] do arquivo.</a:t>
                </a:r>
              </a:p>
              <a:p>
                <a:pPr algn="just"/>
                <a:r>
                  <a:rPr lang="pt-BR" b="1" dirty="0"/>
                  <a:t>c</a:t>
                </a:r>
                <a:r>
                  <a:rPr lang="pt-BR" dirty="0"/>
                  <a:t> [número]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somente o [número] de caracteres no arquivo. É semelhante a opção “-b” mas TAB e espaços são tratados como qualquer caractere.</a:t>
                </a:r>
              </a:p>
              <a:p>
                <a:pPr algn="just"/>
                <a:r>
                  <a:rPr lang="pt-BR" b="1" dirty="0"/>
                  <a:t>f</a:t>
                </a:r>
                <a:r>
                  <a:rPr lang="pt-BR" dirty="0"/>
                  <a:t> [campos]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somente a lista de [campos].</a:t>
                </a:r>
              </a:p>
              <a:p>
                <a:pPr algn="just"/>
                <a:r>
                  <a:rPr lang="pt-BR" b="1" dirty="0"/>
                  <a:t>d</a:t>
                </a:r>
                <a:r>
                  <a:rPr lang="pt-BR" dirty="0"/>
                  <a:t> [delimitador]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Para uso com a opção -f, os campos são separados pelo primeiro caractere em [delimitador] ao invés de tabulações.</a:t>
                </a:r>
              </a:p>
              <a:p>
                <a:pPr algn="just"/>
                <a:r>
                  <a:rPr lang="pt-BR" b="1" dirty="0"/>
                  <a:t>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Para uso com a opção -f, somente mostra linhas que contém o caracter separador de campos.</a:t>
                </a:r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3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CLEAR</a:t>
            </a:r>
            <a:endParaRPr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Limpa a tela e posiciona o cursor no canto esquerdo superior:</a:t>
            </a:r>
          </a:p>
          <a:p>
            <a:pPr marL="139700" lvl="0" indent="0" algn="ctr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b="1" dirty="0" err="1"/>
              <a:t>clear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64799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CMP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Compara dois arquivos de qualquer tipo (binário ou texto).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cmp</a:t>
                </a:r>
                <a:r>
                  <a:rPr lang="pt-BR" b="1" dirty="0"/>
                  <a:t> [arquivo1] [arquivo2] [parâmetros] </a:t>
                </a:r>
              </a:p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número do byte (hexadecimal) e valores diferentes de bytes (octal) para cada diferença.</a:t>
                </a:r>
              </a:p>
              <a:p>
                <a:pPr algn="just"/>
                <a:r>
                  <a:rPr lang="pt-BR" dirty="0"/>
                  <a:t>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mostra nenhuma diferença, só retorna o código de saída do programa.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215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DIRNAME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dirty="0"/>
              <a:t>Obtém o nome do diretório através do caminho passado ao programa.</a:t>
            </a:r>
          </a:p>
          <a:p>
            <a:pPr marL="139700" lvl="0" indent="0" algn="ctr">
              <a:buNone/>
            </a:pPr>
            <a:r>
              <a:rPr lang="pt-BR" b="1" dirty="0" err="1"/>
              <a:t>dirname</a:t>
            </a:r>
            <a:r>
              <a:rPr lang="pt-BR" b="1" dirty="0"/>
              <a:t> [diretório/arquivo]</a:t>
            </a:r>
          </a:p>
          <a:p>
            <a:pPr marL="139700" lvl="0" indent="0" algn="ctr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43827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DIFF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Compara dois arquivos e mostra as diferenças entre eles.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diff</a:t>
                </a:r>
                <a:r>
                  <a:rPr lang="pt-BR" b="1" dirty="0"/>
                  <a:t> [diretório1/arquivo1] [diretório2/arquivo2] [parâmetros]</a:t>
                </a:r>
              </a:p>
              <a:p>
                <a:pPr algn="just"/>
                <a:r>
                  <a:rPr lang="pt-BR" dirty="0" err="1"/>
                  <a:t>lines</a:t>
                </a:r>
                <a:r>
                  <a:rPr lang="pt-BR" dirty="0"/>
                  <a:t> [num 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Gera a diferença com [num] linhas de contexto. Por padrão o </a:t>
                </a:r>
                <a:r>
                  <a:rPr lang="pt-BR" dirty="0" err="1"/>
                  <a:t>diff</a:t>
                </a:r>
                <a:r>
                  <a:rPr lang="pt-BR" dirty="0"/>
                  <a:t> gera um arquivo com 2 linhas que é o mínimo necessário para o correto funcionamento do patch.</a:t>
                </a:r>
              </a:p>
              <a:p>
                <a:pPr algn="just"/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Compara os dois arquivos como arquivos texto.</a:t>
                </a:r>
              </a:p>
              <a:p>
                <a:pPr algn="just"/>
                <a:r>
                  <a:rPr lang="pt-BR" dirty="0"/>
                  <a:t>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espaços em branco como diferenças.</a:t>
                </a:r>
              </a:p>
              <a:p>
                <a:pPr algn="just"/>
                <a:r>
                  <a:rPr lang="pt-BR" dirty="0"/>
                  <a:t>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linhas em branco inseridas ou apagadas nos arquivos.</a:t>
                </a:r>
              </a:p>
              <a:p>
                <a:pPr algn="just"/>
                <a:r>
                  <a:rPr lang="pt-BR" dirty="0"/>
                  <a:t>i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diferenças entre maiúsculas e minúsculas nos arquivos.</a:t>
                </a:r>
              </a:p>
              <a:p>
                <a:pPr algn="just"/>
                <a:r>
                  <a:rPr lang="pt-BR" dirty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análise heurística para verificar os arquivos.</a:t>
                </a:r>
              </a:p>
              <a:p>
                <a:pPr marL="139700" lvl="0" indent="0" algn="ctr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114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DIRNAME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Em uma comparação de diretórios, se o arquivo apenas existe em um diretório, trata-o como presente mas vazio no outro diretório.</a:t>
                </a:r>
              </a:p>
              <a:p>
                <a:pPr algn="just"/>
                <a:r>
                  <a:rPr lang="pt-BR" dirty="0"/>
                  <a:t>P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Em uma comparação de diretórios, se o arquivos apenas existe no segundo diretório, trata-o como presente mas vazio no primeiro diretório.</a:t>
                </a:r>
              </a:p>
              <a:p>
                <a:pPr algn="just"/>
                <a:r>
                  <a:rPr lang="pt-BR" dirty="0"/>
                  <a:t>q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somente se os dois arquivos possuem diferenças. Não mostra as diferenças entre eles.</a:t>
                </a:r>
              </a:p>
              <a:p>
                <a:pPr algn="just"/>
                <a:r>
                  <a:rPr lang="pt-BR" dirty="0"/>
                  <a:t>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Compara diretórios e subdiretórios existentes.</a:t>
                </a:r>
              </a:p>
              <a:p>
                <a:pPr algn="just"/>
                <a:r>
                  <a:rPr lang="pt-BR" dirty="0"/>
                  <a:t>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[nome] Inicia a comparação de diretórios pelo arquivo [nome]. É útil quando cancelamos uma comparação.</a:t>
                </a:r>
              </a:p>
              <a:p>
                <a:pPr algn="just"/>
                <a:r>
                  <a:rPr lang="pt-BR" dirty="0"/>
                  <a:t>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Aumenta a tabulação das diferenças encontradas.</a:t>
                </a:r>
              </a:p>
              <a:p>
                <a:pPr algn="just"/>
                <a:r>
                  <a:rPr lang="pt-BR" dirty="0"/>
                  <a:t>u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o formato de comparação unificado.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2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PR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Página arquivos texto ou a entrada padrão para impressão..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pf</a:t>
                </a:r>
                <a:r>
                  <a:rPr lang="pt-BR" b="1" dirty="0"/>
                  <a:t> [parâmetros] [arquivo]</a:t>
                </a:r>
              </a:p>
              <a:p>
                <a:pPr algn="just"/>
                <a:r>
                  <a:rPr lang="pt-BR" dirty="0"/>
                  <a:t>+[NUM]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Inicia a numeração de páginas na página [PAGINA]</a:t>
                </a:r>
              </a:p>
              <a:p>
                <a:pPr algn="just"/>
                <a:r>
                  <a:rPr lang="pt-BR" dirty="0"/>
                  <a:t>[NUM]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saída com [NUM] colunas.</a:t>
                </a:r>
              </a:p>
              <a:p>
                <a:pPr algn="just"/>
                <a:r>
                  <a:rPr lang="pt-BR" dirty="0"/>
                  <a:t>c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Imprime o caractere CTRL como “^” na saída padrão.</a:t>
                </a:r>
              </a:p>
              <a:p>
                <a:pPr algn="just"/>
                <a:r>
                  <a:rPr lang="pt-BR" dirty="0"/>
                  <a:t>F, f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avanço de página ao invés de linhas em branco para separar páginas.</a:t>
                </a:r>
              </a:p>
              <a:p>
                <a:pPr algn="just"/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[caractere [tamanho]] Usa o </a:t>
                </a:r>
                <a:r>
                  <a:rPr lang="pt-BR" dirty="0" err="1"/>
                  <a:t>caracter</a:t>
                </a:r>
                <a:r>
                  <a:rPr lang="pt-BR" dirty="0"/>
                  <a:t> [</a:t>
                </a:r>
                <a:r>
                  <a:rPr lang="pt-BR" dirty="0" err="1"/>
                  <a:t>caracter</a:t>
                </a:r>
                <a:r>
                  <a:rPr lang="pt-BR" dirty="0"/>
                  <a:t>] como tabulação (o padrão é </a:t>
                </a:r>
                <a:r>
                  <a:rPr lang="pt-BR" dirty="0" err="1"/>
                  <a:t>tab</a:t>
                </a:r>
                <a:r>
                  <a:rPr lang="pt-BR" dirty="0"/>
                  <a:t>) e o espaço da tabulação [tamanho].</a:t>
                </a:r>
              </a:p>
              <a:p>
                <a:pPr algn="just"/>
                <a:r>
                  <a:rPr lang="pt-BR" dirty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[nome] Mostra [nome] ao invés do nome do arquivo no cabeçalho.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9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PR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[num] Define o número máximo de linhas por página para [num].</a:t>
                </a:r>
              </a:p>
              <a:p>
                <a:pPr algn="just"/>
                <a:r>
                  <a:rPr lang="pt-BR" dirty="0"/>
                  <a:t>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Imprime vários arquivos em paralelo, um por coluna.</a:t>
                </a:r>
              </a:p>
              <a:p>
                <a:pPr algn="just"/>
                <a:r>
                  <a:rPr lang="pt-BR" dirty="0"/>
                  <a:t>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Oculta mensagens de erro de abertura de arquivos.</a:t>
                </a:r>
              </a:p>
              <a:p>
                <a:pPr algn="just"/>
                <a:r>
                  <a:rPr lang="pt-BR" dirty="0"/>
                  <a:t>w [num]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Ajusta a largura da página para [num] colunas (o padrão é 72).</a:t>
                </a:r>
                <a:endParaRPr lang="pt-BR" b="1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98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PATCH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Atualiza arquivos texto através das diferenças geradas pelo comando </a:t>
                </a:r>
                <a:r>
                  <a:rPr lang="pt-BR" dirty="0" err="1"/>
                  <a:t>diff</a:t>
                </a:r>
                <a:r>
                  <a:rPr lang="pt-BR" dirty="0"/>
                  <a:t>.</a:t>
                </a:r>
              </a:p>
              <a:p>
                <a:pPr marL="139700" indent="0" algn="ctr">
                  <a:buNone/>
                </a:pPr>
                <a:r>
                  <a:rPr lang="pt-BR" b="1" dirty="0"/>
                  <a:t>patch [opções] [</a:t>
                </a:r>
                <a:r>
                  <a:rPr lang="pt-BR" b="1" dirty="0" err="1"/>
                  <a:t>arquivo.diff</a:t>
                </a:r>
                <a:r>
                  <a:rPr lang="pt-BR" b="1" dirty="0"/>
                  <a:t>] ou patch [parâmetros] &lt; [</a:t>
                </a:r>
                <a:r>
                  <a:rPr lang="pt-BR" b="1" dirty="0" err="1"/>
                  <a:t>arquivo.diff</a:t>
                </a:r>
                <a:r>
                  <a:rPr lang="pt-BR" b="1" dirty="0"/>
                  <a:t>]</a:t>
                </a:r>
              </a:p>
              <a:p>
                <a:pPr algn="just"/>
                <a:r>
                  <a:rPr lang="pt-BR" dirty="0"/>
                  <a:t>p [num 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Nível do diretório onde o patch será aplicado, se igual a 0, o patch assume que os arquivos que serão atualizados estão no diretório atual, se 1, assume que os arquivos que serão atualizado estão no diretório acima (..), se 2, 2 diretórios acima;</a:t>
                </a:r>
              </a:p>
              <a:p>
                <a:pPr algn="just"/>
                <a:r>
                  <a:rPr lang="pt-BR" dirty="0"/>
                  <a:t>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Cria cópias de segurança dos arquivos originais ao aplica o patch.;</a:t>
                </a:r>
              </a:p>
              <a:p>
                <a:pPr algn="just"/>
                <a:r>
                  <a:rPr lang="pt-BR" dirty="0" err="1"/>
                  <a:t>binary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Lê e grava arquivo usando modo binário;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605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PATCH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d [</a:t>
                </a:r>
                <a:r>
                  <a:rPr lang="pt-BR" dirty="0" err="1"/>
                  <a:t>dir</a:t>
                </a:r>
                <a:r>
                  <a:rPr lang="pt-BR" dirty="0"/>
                  <a:t>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Muda para o diretório [</a:t>
                </a:r>
                <a:r>
                  <a:rPr lang="pt-BR" dirty="0" err="1"/>
                  <a:t>dir</a:t>
                </a:r>
                <a:r>
                  <a:rPr lang="pt-BR" dirty="0"/>
                  <a:t>] antes de aplica o patch;</a:t>
                </a:r>
              </a:p>
              <a:p>
                <a:pPr algn="just"/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Remove arquivos vazios após a aplicação do patch;</a:t>
                </a:r>
              </a:p>
              <a:p>
                <a:pPr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Interpreta o arquivo de patch como um .</a:t>
                </a:r>
                <a:r>
                  <a:rPr lang="pt-BR" dirty="0" err="1"/>
                  <a:t>diff</a:t>
                </a:r>
                <a:r>
                  <a:rPr lang="pt-BR" dirty="0"/>
                  <a:t> normal;</a:t>
                </a:r>
              </a:p>
              <a:p>
                <a:pPr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desfaz patches já aplicados;</a:t>
                </a:r>
              </a:p>
              <a:p>
                <a:pPr algn="just"/>
                <a:r>
                  <a:rPr lang="pt-BR" dirty="0"/>
                  <a:t>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mostra mensagens de erro;</a:t>
                </a:r>
              </a:p>
              <a:p>
                <a:pPr algn="just"/>
                <a:r>
                  <a:rPr lang="pt-BR" dirty="0"/>
                  <a:t>u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Interpreta o patch em formato unificado.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04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ZFORCE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Renomeia extensão de arquivos para .</a:t>
            </a:r>
            <a:r>
              <a:rPr lang="pt-BR" dirty="0" err="1"/>
              <a:t>gz</a:t>
            </a:r>
            <a:r>
              <a:rPr lang="pt-BR" dirty="0"/>
              <a:t>.</a:t>
            </a:r>
          </a:p>
          <a:p>
            <a:pPr marL="139700" indent="0" algn="ctr">
              <a:buNone/>
            </a:pPr>
            <a:r>
              <a:rPr lang="pt-BR" b="1" dirty="0" err="1"/>
              <a:t>zforce</a:t>
            </a:r>
            <a:r>
              <a:rPr lang="pt-BR" b="1" dirty="0"/>
              <a:t> [arquivos]</a:t>
            </a:r>
          </a:p>
        </p:txBody>
      </p:sp>
    </p:spTree>
    <p:extLst>
      <p:ext uri="{BB962C8B-B14F-4D97-AF65-F5344CB8AC3E}">
        <p14:creationId xmlns:p14="http://schemas.microsoft.com/office/powerpoint/2010/main" val="1158034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GZEXE</a:t>
            </a:r>
            <a:endParaRPr lang="pt-BR"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Cria arquivos compactados </a:t>
            </a:r>
            <a:r>
              <a:rPr lang="pt-BR" dirty="0" err="1"/>
              <a:t>gzip</a:t>
            </a:r>
            <a:r>
              <a:rPr lang="pt-BR" dirty="0"/>
              <a:t> </a:t>
            </a:r>
            <a:r>
              <a:rPr lang="pt-BR" dirty="0" err="1"/>
              <a:t>auto-extrácteis</a:t>
            </a:r>
            <a:r>
              <a:rPr lang="pt-BR" dirty="0"/>
              <a:t>.</a:t>
            </a:r>
          </a:p>
          <a:p>
            <a:pPr marL="139700" indent="0" algn="ctr">
              <a:buNone/>
            </a:pPr>
            <a:r>
              <a:rPr lang="pt-BR" b="1" dirty="0" err="1"/>
              <a:t>gzexe</a:t>
            </a:r>
            <a:r>
              <a:rPr lang="pt-BR" b="1" dirty="0"/>
              <a:t> [arquivos]</a:t>
            </a:r>
          </a:p>
        </p:txBody>
      </p:sp>
    </p:spTree>
    <p:extLst>
      <p:ext uri="{BB962C8B-B14F-4D97-AF65-F5344CB8AC3E}">
        <p14:creationId xmlns:p14="http://schemas.microsoft.com/office/powerpoint/2010/main" val="373067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DATE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 rtl="0">
                  <a:spcBef>
                    <a:spcPts val="6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pt-BR" dirty="0"/>
                  <a:t>Visualiza e modifica a data e hora do sistema. Você precisa ter permissão para alterar a data e hora. Temos que tomar cuidado ao alterar a data e hora porque muitas tarefas se baseiam nesse parâmetro.</a:t>
                </a:r>
              </a:p>
              <a:p>
                <a:pPr marL="139700" lvl="0" indent="0" algn="ctr" rtl="0">
                  <a:spcBef>
                    <a:spcPts val="6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pt-BR" b="1" dirty="0"/>
                  <a:t>date </a:t>
                </a:r>
                <a:r>
                  <a:rPr lang="pt-BR" b="1" dirty="0" err="1"/>
                  <a:t>MesDiaHoraMinuto</a:t>
                </a:r>
                <a:r>
                  <a:rPr lang="pt-BR" b="1" dirty="0"/>
                  <a:t> [</a:t>
                </a:r>
                <a:r>
                  <a:rPr lang="pt-BR" b="1" dirty="0" err="1"/>
                  <a:t>AnoSegundos</a:t>
                </a:r>
                <a:r>
                  <a:rPr lang="pt-BR" b="1" dirty="0"/>
                  <a:t>]</a:t>
                </a:r>
              </a:p>
              <a:p>
                <a:pPr marL="139700" lvl="0" indent="0" algn="just" rtl="0">
                  <a:spcBef>
                    <a:spcPts val="6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pt-BR" dirty="0"/>
                  <a:t>O formato de visualização pode ser configurado utilizado o seguinte parâmetros:</a:t>
                </a:r>
              </a:p>
              <a:p>
                <a:pPr algn="just"/>
                <a:r>
                  <a:rPr lang="pt-BR" dirty="0"/>
                  <a:t>%d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Dia do Mês (00-31).</a:t>
                </a:r>
              </a:p>
              <a:p>
                <a:pPr algn="just"/>
                <a:r>
                  <a:rPr lang="pt-BR" dirty="0"/>
                  <a:t>%m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Mês do Ano (00-12).</a:t>
                </a:r>
              </a:p>
              <a:p>
                <a:pPr algn="just"/>
                <a:r>
                  <a:rPr lang="pt-BR" dirty="0"/>
                  <a:t>%y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Ano (dois dígitos).</a:t>
                </a:r>
              </a:p>
              <a:p>
                <a:pPr algn="just"/>
                <a:r>
                  <a:rPr lang="pt-BR" dirty="0"/>
                  <a:t>%Y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Ano (quatro dígitos).</a:t>
                </a:r>
              </a:p>
              <a:p>
                <a:pPr algn="just"/>
                <a:r>
                  <a:rPr lang="pt-BR" dirty="0"/>
                  <a:t>%H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Hora (00-24).</a:t>
                </a:r>
              </a:p>
              <a:p>
                <a:pPr algn="just"/>
                <a:r>
                  <a:rPr lang="pt-BR" dirty="0"/>
                  <a:t>%I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Hora (00-12).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80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GZEXE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 err="1"/>
                  <a:t>Recompacta</a:t>
                </a:r>
                <a:r>
                  <a:rPr lang="pt-BR" dirty="0"/>
                  <a:t> arquivos do formato </a:t>
                </a:r>
                <a:r>
                  <a:rPr lang="pt-BR" dirty="0" err="1"/>
                  <a:t>compress</a:t>
                </a:r>
                <a:r>
                  <a:rPr lang="pt-BR" dirty="0"/>
                  <a:t> (.Z) para o formato </a:t>
                </a:r>
                <a:r>
                  <a:rPr lang="pt-BR" dirty="0" err="1"/>
                  <a:t>gzip</a:t>
                </a:r>
                <a:r>
                  <a:rPr lang="pt-BR" dirty="0"/>
                  <a:t> (.</a:t>
                </a:r>
                <a:r>
                  <a:rPr lang="pt-BR" dirty="0" err="1"/>
                  <a:t>gz</a:t>
                </a:r>
                <a:r>
                  <a:rPr lang="pt-BR" dirty="0"/>
                  <a:t>).</a:t>
                </a:r>
              </a:p>
              <a:p>
                <a:pPr marL="139700" indent="0" algn="ctr">
                  <a:buNone/>
                </a:pPr>
                <a:r>
                  <a:rPr lang="pt-BR" b="1" dirty="0" err="1"/>
                  <a:t>znew</a:t>
                </a:r>
                <a:r>
                  <a:rPr lang="pt-BR" b="1" dirty="0"/>
                  <a:t> [parâmetros] [arquivos]</a:t>
                </a:r>
              </a:p>
              <a:p>
                <a:pPr algn="just"/>
                <a:r>
                  <a:rPr lang="pt-BR" dirty="0"/>
                  <a:t>f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Substitui o arquivo .</a:t>
                </a:r>
                <a:r>
                  <a:rPr lang="pt-BR" dirty="0" err="1"/>
                  <a:t>gz</a:t>
                </a:r>
                <a:r>
                  <a:rPr lang="pt-BR" dirty="0"/>
                  <a:t> caso já exista.</a:t>
                </a:r>
              </a:p>
              <a:p>
                <a:pPr algn="just"/>
                <a:r>
                  <a:rPr lang="pt-BR" dirty="0"/>
                  <a:t>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Teste os novos arquivos criados antes de apagar os arquivos .Z.</a:t>
                </a:r>
              </a:p>
              <a:p>
                <a:pPr algn="just"/>
                <a:r>
                  <a:rPr lang="pt-BR" dirty="0"/>
                  <a:t>v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nome e porcentagem de compactação para cada arquivo processado.</a:t>
                </a:r>
              </a:p>
              <a:p>
                <a:pPr algn="just"/>
                <a:r>
                  <a:rPr lang="pt-BR" dirty="0"/>
                  <a:t>9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a máxima compactação.</a:t>
                </a:r>
              </a:p>
              <a:p>
                <a:pPr algn="just"/>
                <a:r>
                  <a:rPr lang="pt-BR" dirty="0"/>
                  <a:t>P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</a:t>
                </a:r>
                <a:r>
                  <a:rPr lang="pt-BR" dirty="0" err="1"/>
                  <a:t>pipes</a:t>
                </a:r>
                <a:r>
                  <a:rPr lang="pt-BR" dirty="0"/>
                  <a:t> durante a conversão para reduzir o espaço ocupado no disco. A data e hora do arquivo não é mantida caso esta opção seja usada.</a:t>
                </a:r>
              </a:p>
              <a:p>
                <a:pPr algn="just"/>
                <a:r>
                  <a:rPr lang="pt-BR" dirty="0"/>
                  <a:t>K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/>
                  <a:t>Mantém</a:t>
                </a:r>
                <a:r>
                  <a:rPr lang="pt-BR" dirty="0"/>
                  <a:t> o arquivo .Z caso seja menor que o arquivo .</a:t>
                </a:r>
                <a:r>
                  <a:rPr lang="pt-BR" dirty="0" err="1"/>
                  <a:t>gz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75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DATE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%M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Minuto (00-59).</a:t>
                </a:r>
              </a:p>
              <a:p>
                <a:pPr algn="just"/>
                <a:r>
                  <a:rPr lang="pt-BR" dirty="0"/>
                  <a:t>%j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Dia do ano (1-366).</a:t>
                </a:r>
              </a:p>
              <a:p>
                <a:pPr algn="just"/>
                <a:r>
                  <a:rPr lang="pt-BR" dirty="0"/>
                  <a:t>%p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AM/PM (útil se utilizado com %d).</a:t>
                </a:r>
              </a:p>
              <a:p>
                <a:pPr algn="just"/>
                <a:r>
                  <a:rPr lang="pt-BR" dirty="0"/>
                  <a:t>%r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Formato de 12 horas completo (</a:t>
                </a:r>
                <a:r>
                  <a:rPr lang="pt-BR" dirty="0" err="1"/>
                  <a:t>hh:mm:ss</a:t>
                </a:r>
                <a:r>
                  <a:rPr lang="pt-BR" dirty="0"/>
                  <a:t> AM/PM).</a:t>
                </a:r>
              </a:p>
              <a:p>
                <a:pPr algn="just"/>
                <a:r>
                  <a:rPr lang="pt-BR" dirty="0"/>
                  <a:t>%T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Formato de 24 horas completo (</a:t>
                </a:r>
                <a:r>
                  <a:rPr lang="pt-BR" dirty="0" err="1"/>
                  <a:t>hh:mm:ss</a:t>
                </a:r>
                <a:r>
                  <a:rPr lang="pt-BR" dirty="0"/>
                  <a:t>).</a:t>
                </a:r>
              </a:p>
              <a:p>
                <a:pPr algn="just"/>
                <a:r>
                  <a:rPr lang="pt-BR" dirty="0"/>
                  <a:t>%w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Dia da semana (0-6).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3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DF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 rtl="0">
                  <a:spcBef>
                    <a:spcPts val="6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pt-BR" dirty="0"/>
                  <a:t>Exibe o espaço utilizado e livre em cada partição.</a:t>
                </a:r>
              </a:p>
              <a:p>
                <a:pPr marL="139700" lvl="0" indent="0" algn="ctr" rtl="0">
                  <a:spcBef>
                    <a:spcPts val="6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pt-BR" b="1" dirty="0" err="1"/>
                  <a:t>df</a:t>
                </a:r>
                <a:r>
                  <a:rPr lang="pt-BR" b="1" dirty="0"/>
                  <a:t> [parâmetro]</a:t>
                </a:r>
              </a:p>
              <a:p>
                <a:pPr algn="just"/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Inclui sistema de arquivos com 0 blocos;</a:t>
                </a:r>
              </a:p>
              <a:p>
                <a:pPr algn="just"/>
                <a:r>
                  <a:rPr lang="pt-BR" dirty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espaço em KB, MB e GB;</a:t>
                </a:r>
              </a:p>
              <a:p>
                <a:pPr algn="just"/>
                <a:r>
                  <a:rPr lang="pt-BR" dirty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Idêntico a H, mas troca a unidade de cálculo para o SI.</a:t>
                </a:r>
              </a:p>
              <a:p>
                <a:pPr algn="just"/>
                <a:r>
                  <a:rPr lang="pt-BR" dirty="0"/>
                  <a:t>k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em </a:t>
                </a:r>
                <a:r>
                  <a:rPr lang="pt-BR" dirty="0" err="1"/>
                  <a:t>Kbytes</a:t>
                </a:r>
                <a:r>
                  <a:rPr lang="pt-BR" dirty="0"/>
                  <a:t>;</a:t>
                </a:r>
              </a:p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Somente sistema de arquivos locais;</a:t>
                </a:r>
              </a:p>
              <a:p>
                <a:pPr algn="just"/>
                <a:r>
                  <a:rPr lang="pt-BR" dirty="0"/>
                  <a:t>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em </a:t>
                </a:r>
                <a:r>
                  <a:rPr lang="pt-BR" dirty="0" err="1"/>
                  <a:t>Mbytes</a:t>
                </a:r>
                <a:r>
                  <a:rPr lang="pt-BR" dirty="0"/>
                  <a:t>;</a:t>
                </a:r>
              </a:p>
              <a:p>
                <a:pPr algn="just"/>
                <a:r>
                  <a:rPr lang="pt-BR" dirty="0" err="1"/>
                  <a:t>sync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Executa a sincronia antes de mostrar os dados;</a:t>
                </a:r>
              </a:p>
              <a:p>
                <a:pPr algn="just"/>
                <a:r>
                  <a:rPr lang="pt-BR" dirty="0"/>
                  <a:t>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os sistemas de arquivos de cada partição;</a:t>
                </a:r>
              </a:p>
              <a:p>
                <a:pPr algn="just"/>
                <a:r>
                  <a:rPr lang="pt-BR" dirty="0"/>
                  <a:t>t [tipo]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somente sistemas de arquivos daquele tipo;</a:t>
                </a:r>
              </a:p>
              <a:p>
                <a:pPr algn="just"/>
                <a:r>
                  <a:rPr lang="pt-BR" dirty="0"/>
                  <a:t>x [tipo]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lista sistemas de arquivo daquele tipo.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51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DU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Mostra o espaço ocupado por arquivos e subdiretórios do diretório atual.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du</a:t>
                </a:r>
                <a:r>
                  <a:rPr lang="pt-BR" b="1" dirty="0"/>
                  <a:t> [parâmetros]</a:t>
                </a:r>
              </a:p>
              <a:p>
                <a:pPr algn="just"/>
                <a:r>
                  <a:rPr lang="pt-BR" dirty="0"/>
                  <a:t>a, </a:t>
                </a:r>
                <a:r>
                  <a:rPr lang="pt-BR" dirty="0" err="1"/>
                  <a:t>all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espaço ocupado por todos os arquivos;</a:t>
                </a:r>
              </a:p>
              <a:p>
                <a:pPr algn="just"/>
                <a:r>
                  <a:rPr lang="pt-BR" dirty="0"/>
                  <a:t>b, bytes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espaço ocupado em bytes;</a:t>
                </a:r>
              </a:p>
              <a:p>
                <a:pPr algn="just"/>
                <a:r>
                  <a:rPr lang="pt-BR" dirty="0"/>
                  <a:t>c, total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Faz uma totalização de todo espaço listado;</a:t>
                </a:r>
              </a:p>
              <a:p>
                <a:pPr algn="just"/>
                <a:r>
                  <a:rPr lang="pt-BR" dirty="0"/>
                  <a:t>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conta links simbólicos;</a:t>
                </a:r>
              </a:p>
              <a:p>
                <a:pPr algn="just"/>
                <a:r>
                  <a:rPr lang="pt-BR" dirty="0"/>
                  <a:t>h, </a:t>
                </a:r>
                <a:r>
                  <a:rPr lang="pt-BR" dirty="0" err="1"/>
                  <a:t>human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espaço ocupado em formato legível por humanos (Kb, Mb) ao invés de usar blocos;</a:t>
                </a:r>
              </a:p>
              <a:p>
                <a:pPr algn="just"/>
                <a:r>
                  <a:rPr lang="pt-BR" dirty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Como o anterior mas usa 1000 e não 1024 como unidade de cálculo;</a:t>
                </a:r>
              </a:p>
              <a:p>
                <a:pPr algn="just"/>
                <a:r>
                  <a:rPr lang="pt-BR" dirty="0"/>
                  <a:t>k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espaço ocupado em </a:t>
                </a:r>
                <a:r>
                  <a:rPr lang="pt-BR" dirty="0" err="1"/>
                  <a:t>Kbytes</a:t>
                </a:r>
                <a:r>
                  <a:rPr lang="pt-BR" dirty="0"/>
                  <a:t>;</a:t>
                </a:r>
              </a:p>
              <a:p>
                <a:pPr algn="just"/>
                <a:r>
                  <a:rPr lang="pt-BR" dirty="0"/>
                  <a:t>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espaço ocupado em </a:t>
                </a:r>
                <a:r>
                  <a:rPr lang="pt-BR" dirty="0" err="1"/>
                  <a:t>Mbytes</a:t>
                </a:r>
                <a:r>
                  <a:rPr lang="pt-BR" dirty="0"/>
                  <a:t>;</a:t>
                </a:r>
              </a:p>
              <a:p>
                <a:pPr algn="just"/>
                <a:r>
                  <a:rPr lang="pt-BR" dirty="0"/>
                  <a:t>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calcula o espaço ocupado por subdiretórios.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 b="-54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83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FREE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Mostra detalhes sobre a utilização da memória RAM do sistema.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free</a:t>
                </a:r>
                <a:r>
                  <a:rPr lang="pt-BR" b="1" dirty="0"/>
                  <a:t> [parâmetros]</a:t>
                </a:r>
                <a:endParaRPr lang="pt-BR" dirty="0"/>
              </a:p>
              <a:p>
                <a:pPr algn="just"/>
                <a:r>
                  <a:rPr lang="pt-BR" dirty="0"/>
                  <a:t>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resultado em bytes.</a:t>
                </a:r>
              </a:p>
              <a:p>
                <a:pPr algn="just"/>
                <a:r>
                  <a:rPr lang="pt-BR" dirty="0"/>
                  <a:t>k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resultado em </a:t>
                </a:r>
                <a:r>
                  <a:rPr lang="pt-BR" dirty="0" err="1"/>
                  <a:t>Kbytes</a:t>
                </a:r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resultado em </a:t>
                </a:r>
                <a:r>
                  <a:rPr lang="pt-BR" dirty="0" err="1"/>
                  <a:t>Mbytes</a:t>
                </a:r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Oculta a linha de buffers.</a:t>
                </a:r>
              </a:p>
              <a:p>
                <a:pPr algn="just"/>
                <a:r>
                  <a:rPr lang="pt-BR" dirty="0"/>
                  <a:t>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uma linha contendo o total.</a:t>
                </a:r>
              </a:p>
              <a:p>
                <a:pPr algn="just"/>
                <a:r>
                  <a:rPr lang="pt-BR" dirty="0"/>
                  <a:t>s [num 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utilização da memória a cada [num] segundos.</a:t>
                </a:r>
              </a:p>
              <a:p>
                <a:pPr algn="just"/>
                <a:endParaRPr lang="pt-BR" dirty="0"/>
              </a:p>
              <a:p>
                <a:pPr marL="139700" indent="0" algn="just">
                  <a:buNone/>
                </a:pPr>
                <a:r>
                  <a:rPr lang="pt-BR" dirty="0"/>
                  <a:t>É uma interface para o arquivo /</a:t>
                </a:r>
                <a:r>
                  <a:rPr lang="pt-BR" dirty="0" err="1"/>
                  <a:t>proc</a:t>
                </a:r>
                <a:r>
                  <a:rPr lang="pt-BR" dirty="0"/>
                  <a:t>/</a:t>
                </a:r>
                <a:r>
                  <a:rPr lang="pt-BR" dirty="0" err="1"/>
                  <a:t>meminfo</a:t>
                </a:r>
                <a:endParaRPr lang="pt-BR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29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GREP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>
                  <a:buNone/>
                </a:pPr>
                <a:r>
                  <a:rPr lang="pt-BR" dirty="0"/>
                  <a:t>Procura por um texto dentro de um arquivo(s) ou no dispositivo de entrada padrão.</a:t>
                </a:r>
              </a:p>
              <a:p>
                <a:pPr marL="139700" lvl="0" indent="0" algn="ctr">
                  <a:buNone/>
                </a:pPr>
                <a:r>
                  <a:rPr lang="pt-BR" b="1" dirty="0" err="1"/>
                  <a:t>grep</a:t>
                </a:r>
                <a:r>
                  <a:rPr lang="pt-BR" b="1" dirty="0"/>
                  <a:t> [expressão] [arquivo] [parâmetros]</a:t>
                </a:r>
                <a:endParaRPr lang="pt-BR" dirty="0"/>
              </a:p>
              <a:p>
                <a:pPr algn="just"/>
                <a:r>
                  <a:rPr lang="pt-BR" dirty="0"/>
                  <a:t>A [número]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[número] de linhas após a linha encontrada pelo </a:t>
                </a:r>
                <a:r>
                  <a:rPr lang="pt-BR" dirty="0" err="1"/>
                  <a:t>grep</a:t>
                </a:r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B [número]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[número] de linhas antes da linha encontrada pelo </a:t>
                </a:r>
                <a:r>
                  <a:rPr lang="pt-BR" dirty="0" err="1"/>
                  <a:t>grep</a:t>
                </a:r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f [arquivo]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Especifica que o texto que será localizado, esta no arquivo [arquivo].</a:t>
                </a:r>
              </a:p>
              <a:p>
                <a:pPr algn="just"/>
                <a:r>
                  <a:rPr lang="pt-BR" dirty="0"/>
                  <a:t>h, no-</a:t>
                </a:r>
                <a:r>
                  <a:rPr lang="pt-BR" dirty="0" err="1"/>
                  <a:t>filename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mostra os nomes dos arquivos durante a procura.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54407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2474</Words>
  <Application>Microsoft Office PowerPoint</Application>
  <PresentationFormat>Apresentação na tela (16:9)</PresentationFormat>
  <Paragraphs>233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Helvetica Neue</vt:lpstr>
      <vt:lpstr>Muli</vt:lpstr>
      <vt:lpstr>Cambria Math</vt:lpstr>
      <vt:lpstr>Arial</vt:lpstr>
      <vt:lpstr>Nixie One</vt:lpstr>
      <vt:lpstr>Imogen template</vt:lpstr>
      <vt:lpstr>Sistema Operacional Linux Prof. Daniel G. Araujo</vt:lpstr>
      <vt:lpstr>Apresentação do PowerPoint</vt:lpstr>
      <vt:lpstr>CLEAR</vt:lpstr>
      <vt:lpstr>DATE</vt:lpstr>
      <vt:lpstr>DATE</vt:lpstr>
      <vt:lpstr>DF</vt:lpstr>
      <vt:lpstr>DU</vt:lpstr>
      <vt:lpstr>FREE</vt:lpstr>
      <vt:lpstr>GREP</vt:lpstr>
      <vt:lpstr>GREP</vt:lpstr>
      <vt:lpstr>NL</vt:lpstr>
      <vt:lpstr>SORT</vt:lpstr>
      <vt:lpstr>SORT</vt:lpstr>
      <vt:lpstr>TIME</vt:lpstr>
      <vt:lpstr>UPTIME</vt:lpstr>
      <vt:lpstr>DMESG</vt:lpstr>
      <vt:lpstr>MESG</vt:lpstr>
      <vt:lpstr>ECHO</vt:lpstr>
      <vt:lpstr>SU</vt:lpstr>
      <vt:lpstr>SYNC</vt:lpstr>
      <vt:lpstr>UNAME</vt:lpstr>
      <vt:lpstr>REBOOT</vt:lpstr>
      <vt:lpstr>SHUTDOWN</vt:lpstr>
      <vt:lpstr>SHUTDOWN</vt:lpstr>
      <vt:lpstr>WC</vt:lpstr>
      <vt:lpstr>SEQ</vt:lpstr>
      <vt:lpstr>CHATTR</vt:lpstr>
      <vt:lpstr>LSATTR</vt:lpstr>
      <vt:lpstr>CUT</vt:lpstr>
      <vt:lpstr>CMP</vt:lpstr>
      <vt:lpstr>DIRNAME</vt:lpstr>
      <vt:lpstr>DIFF</vt:lpstr>
      <vt:lpstr>DIRNAME</vt:lpstr>
      <vt:lpstr>PR</vt:lpstr>
      <vt:lpstr>PR</vt:lpstr>
      <vt:lpstr>PATCH</vt:lpstr>
      <vt:lpstr>PATCH</vt:lpstr>
      <vt:lpstr>ZFORCE</vt:lpstr>
      <vt:lpstr>GZEXE</vt:lpstr>
      <vt:lpstr>GZEXE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Daniel Gonçalves Araujo</cp:lastModifiedBy>
  <cp:revision>91</cp:revision>
  <dcterms:modified xsi:type="dcterms:W3CDTF">2019-02-11T02:13:20Z</dcterms:modified>
</cp:coreProperties>
</file>