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35" roundtripDataSignature="AMtx7mji9r6gVtsoqVX2gbqKB6WIpc5q2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9AFFA6C-83D0-4DE8-AC06-174D8B316CFB}">
  <a:tblStyle styleId="{79AFFA6C-83D0-4DE8-AC06-174D8B316CF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customschemas.google.com/relationships/presentationmetadata" Target="metadata"/><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 name="Shape 35"/>
        <p:cNvGrpSpPr/>
        <p:nvPr/>
      </p:nvGrpSpPr>
      <p:grpSpPr>
        <a:xfrm>
          <a:off x="0" y="0"/>
          <a:ext cx="0" cy="0"/>
          <a:chOff x="0" y="0"/>
          <a:chExt cx="0" cy="0"/>
        </a:xfrm>
      </p:grpSpPr>
      <p:sp>
        <p:nvSpPr>
          <p:cNvPr id="36" name="Google Shape;3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 name="Google Shape;37;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9da714ac84_0_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g29da714ac84_0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9da714ac84_0_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g29da714ac84_0_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9da714ac84_0_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g29da714ac84_0_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9da714ac84_0_1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g29da714ac84_0_1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9da714ac84_0_9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g29da714ac84_0_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9da714ac84_0_10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g29da714ac84_0_1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9da714ac84_0_1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g29da714ac84_0_1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9f0a189449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g29f0a189449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9da714ac84_0_2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g29da714ac84_0_2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9da714ac84_0_1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g29da714ac84_0_1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 name="Google Shape;4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9da714ac84_0_2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g29da714ac84_0_2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9da714ac84_0_2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g29da714ac84_0_2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9da714ac84_0_1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9" name="Google Shape;259;g29da714ac84_0_1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9da714ac84_0_1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9" name="Google Shape;269;g29da714ac84_0_1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9da714ac84_0_1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9" name="Google Shape;279;g29da714ac84_0_1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9da714ac84_0_1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9" name="Google Shape;289;g29da714ac84_0_1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9da714ac84_0_19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 name="Google Shape;299;g29da714ac84_0_1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9f0a189449_0_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8" name="Google Shape;308;g29f0a189449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9da714ac84_0_2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8" name="Google Shape;318;g29da714ac84_0_2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 name="Google Shape;5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9da714ac84_0_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g29da714ac84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9da714ac84_0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g29da714ac84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9da714ac84_0_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g29da714ac84_0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10.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1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 name="Shape 9"/>
        <p:cNvGrpSpPr/>
        <p:nvPr/>
      </p:nvGrpSpPr>
      <p:grpSpPr>
        <a:xfrm>
          <a:off x="0" y="0"/>
          <a:ext cx="0" cy="0"/>
          <a:chOff x="0" y="0"/>
          <a:chExt cx="0" cy="0"/>
        </a:xfrm>
      </p:grpSpPr>
      <p:sp>
        <p:nvSpPr>
          <p:cNvPr id="10" name="Google Shape;10;p21"/>
          <p:cNvSpPr/>
          <p:nvPr/>
        </p:nvSpPr>
        <p:spPr>
          <a:xfrm>
            <a:off x="0" y="-1"/>
            <a:ext cx="9144000" cy="5143501"/>
          </a:xfrm>
          <a:prstGeom prst="rect">
            <a:avLst/>
          </a:prstGeom>
          <a:solidFill>
            <a:srgbClr val="006A4E"/>
          </a:solidFill>
          <a:ln cap="flat" cmpd="sng" w="9525">
            <a:solidFill>
              <a:srgbClr val="006A4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1"/>
          <p:cNvSpPr txBox="1"/>
          <p:nvPr>
            <p:ph type="title"/>
          </p:nvPr>
        </p:nvSpPr>
        <p:spPr>
          <a:xfrm>
            <a:off x="345567" y="1608983"/>
            <a:ext cx="3847127" cy="1838643"/>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pic>
        <p:nvPicPr>
          <p:cNvPr id="12" name="Google Shape;12;p21"/>
          <p:cNvPicPr preferRelativeResize="0"/>
          <p:nvPr/>
        </p:nvPicPr>
        <p:blipFill rotWithShape="1">
          <a:blip r:embed="rId2">
            <a:alphaModFix/>
          </a:blip>
          <a:srcRect b="0" l="0" r="0" t="0"/>
          <a:stretch/>
        </p:blipFill>
        <p:spPr>
          <a:xfrm>
            <a:off x="684090" y="-300700"/>
            <a:ext cx="1922525" cy="1357100"/>
          </a:xfrm>
          <a:prstGeom prst="rect">
            <a:avLst/>
          </a:prstGeom>
          <a:noFill/>
          <a:ln>
            <a:noFill/>
          </a:ln>
        </p:spPr>
      </p:pic>
      <p:pic>
        <p:nvPicPr>
          <p:cNvPr id="13" name="Google Shape;13;p21"/>
          <p:cNvPicPr preferRelativeResize="0"/>
          <p:nvPr/>
        </p:nvPicPr>
        <p:blipFill rotWithShape="1">
          <a:blip r:embed="rId3">
            <a:alphaModFix/>
          </a:blip>
          <a:srcRect b="0" l="0" r="0" t="0"/>
          <a:stretch/>
        </p:blipFill>
        <p:spPr>
          <a:xfrm>
            <a:off x="3977225" y="-45400"/>
            <a:ext cx="6668351" cy="6342499"/>
          </a:xfrm>
          <a:prstGeom prst="rect">
            <a:avLst/>
          </a:prstGeom>
          <a:noFill/>
          <a:ln>
            <a:noFill/>
          </a:ln>
        </p:spPr>
      </p:pic>
      <p:sp>
        <p:nvSpPr>
          <p:cNvPr id="14" name="Google Shape;14;p21"/>
          <p:cNvSpPr txBox="1"/>
          <p:nvPr/>
        </p:nvSpPr>
        <p:spPr>
          <a:xfrm>
            <a:off x="3684693" y="4881890"/>
            <a:ext cx="1774613" cy="26161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rgbClr val="C7C7C7"/>
                </a:solidFill>
                <a:latin typeface="Arial"/>
                <a:ea typeface="Arial"/>
                <a:cs typeface="Arial"/>
                <a:sym typeface="Arial"/>
              </a:rPr>
              <a:t>www.nu.edu.kz</a:t>
            </a:r>
            <a:endParaRPr b="0" i="0" sz="1100" u="none" cap="none" strike="noStrike">
              <a:solidFill>
                <a:srgbClr val="C7C7C7"/>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5" name="Shape 15"/>
        <p:cNvGrpSpPr/>
        <p:nvPr/>
      </p:nvGrpSpPr>
      <p:grpSpPr>
        <a:xfrm>
          <a:off x="0" y="0"/>
          <a:ext cx="0" cy="0"/>
          <a:chOff x="0" y="0"/>
          <a:chExt cx="0" cy="0"/>
        </a:xfrm>
      </p:grpSpPr>
      <p:sp>
        <p:nvSpPr>
          <p:cNvPr id="16" name="Google Shape;16;p22"/>
          <p:cNvSpPr/>
          <p:nvPr/>
        </p:nvSpPr>
        <p:spPr>
          <a:xfrm>
            <a:off x="0" y="755700"/>
            <a:ext cx="9144000" cy="4387800"/>
          </a:xfrm>
          <a:prstGeom prst="rect">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7" name="Google Shape;17;p22"/>
          <p:cNvSpPr txBox="1"/>
          <p:nvPr>
            <p:ph type="title"/>
          </p:nvPr>
        </p:nvSpPr>
        <p:spPr>
          <a:xfrm>
            <a:off x="311700" y="1007587"/>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 name="Google Shape;18;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9" name="Google Shape;19;p22"/>
          <p:cNvSpPr txBox="1"/>
          <p:nvPr>
            <p:ph idx="1" type="body"/>
          </p:nvPr>
        </p:nvSpPr>
        <p:spPr>
          <a:xfrm>
            <a:off x="311700" y="1803575"/>
            <a:ext cx="3999900" cy="2765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0" name="Google Shape;20;p22"/>
          <p:cNvSpPr/>
          <p:nvPr/>
        </p:nvSpPr>
        <p:spPr>
          <a:xfrm>
            <a:off x="0" y="0"/>
            <a:ext cx="9144000" cy="755700"/>
          </a:xfrm>
          <a:prstGeom prst="rect">
            <a:avLst/>
          </a:prstGeom>
          <a:solidFill>
            <a:srgbClr val="006A4E"/>
          </a:solidFill>
          <a:ln cap="flat" cmpd="sng" w="9525">
            <a:solidFill>
              <a:srgbClr val="006A4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1" name="Google Shape;21;p22"/>
          <p:cNvPicPr preferRelativeResize="0"/>
          <p:nvPr/>
        </p:nvPicPr>
        <p:blipFill rotWithShape="1">
          <a:blip r:embed="rId2">
            <a:alphaModFix/>
          </a:blip>
          <a:srcRect b="0" l="0" r="0" t="0"/>
          <a:stretch/>
        </p:blipFill>
        <p:spPr>
          <a:xfrm>
            <a:off x="684090" y="-300700"/>
            <a:ext cx="1922525" cy="1357100"/>
          </a:xfrm>
          <a:prstGeom prst="rect">
            <a:avLst/>
          </a:prstGeom>
          <a:noFill/>
          <a:ln>
            <a:noFill/>
          </a:ln>
        </p:spPr>
      </p:pic>
      <p:sp>
        <p:nvSpPr>
          <p:cNvPr id="22" name="Google Shape;22;p22"/>
          <p:cNvSpPr txBox="1"/>
          <p:nvPr>
            <p:ph idx="2" type="body"/>
          </p:nvPr>
        </p:nvSpPr>
        <p:spPr>
          <a:xfrm>
            <a:off x="4832400" y="1803475"/>
            <a:ext cx="3999900" cy="2765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pic>
        <p:nvPicPr>
          <p:cNvPr id="23" name="Google Shape;23;p22"/>
          <p:cNvPicPr preferRelativeResize="0"/>
          <p:nvPr/>
        </p:nvPicPr>
        <p:blipFill rotWithShape="1">
          <a:blip r:embed="rId3">
            <a:alphaModFix/>
          </a:blip>
          <a:srcRect b="0" l="7863" r="7216" t="0"/>
          <a:stretch/>
        </p:blipFill>
        <p:spPr>
          <a:xfrm>
            <a:off x="6962775" y="2922675"/>
            <a:ext cx="2238374" cy="2306553"/>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1_Title and two columns">
    <p:spTree>
      <p:nvGrpSpPr>
        <p:cNvPr id="24" name="Shape 24"/>
        <p:cNvGrpSpPr/>
        <p:nvPr/>
      </p:nvGrpSpPr>
      <p:grpSpPr>
        <a:xfrm>
          <a:off x="0" y="0"/>
          <a:ext cx="0" cy="0"/>
          <a:chOff x="0" y="0"/>
          <a:chExt cx="0" cy="0"/>
        </a:xfrm>
      </p:grpSpPr>
      <p:sp>
        <p:nvSpPr>
          <p:cNvPr id="25" name="Google Shape;25;p23"/>
          <p:cNvSpPr/>
          <p:nvPr/>
        </p:nvSpPr>
        <p:spPr>
          <a:xfrm>
            <a:off x="0" y="0"/>
            <a:ext cx="9144000" cy="5143500"/>
          </a:xfrm>
          <a:prstGeom prst="rect">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6" name="Google Shape;26;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23"/>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8" name="Google Shape;28;p23"/>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pic>
        <p:nvPicPr>
          <p:cNvPr id="29" name="Google Shape;29;p23"/>
          <p:cNvPicPr preferRelativeResize="0"/>
          <p:nvPr/>
        </p:nvPicPr>
        <p:blipFill rotWithShape="1">
          <a:blip r:embed="rId2">
            <a:alphaModFix/>
          </a:blip>
          <a:srcRect b="0" l="7863" r="7216" t="0"/>
          <a:stretch/>
        </p:blipFill>
        <p:spPr>
          <a:xfrm>
            <a:off x="6962775" y="2922675"/>
            <a:ext cx="2238374" cy="2306553"/>
          </a:xfrm>
          <a:prstGeom prst="rect">
            <a:avLst/>
          </a:prstGeom>
          <a:noFill/>
          <a:ln>
            <a:noFill/>
          </a:ln>
        </p:spPr>
      </p:pic>
      <p:sp>
        <p:nvSpPr>
          <p:cNvPr id="30" name="Google Shape;30;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1" name="Shape 31"/>
        <p:cNvGrpSpPr/>
        <p:nvPr/>
      </p:nvGrpSpPr>
      <p:grpSpPr>
        <a:xfrm>
          <a:off x="0" y="0"/>
          <a:ext cx="0" cy="0"/>
          <a:chOff x="0" y="0"/>
          <a:chExt cx="0" cy="0"/>
        </a:xfrm>
      </p:grpSpPr>
      <p:sp>
        <p:nvSpPr>
          <p:cNvPr id="32" name="Google Shape;32;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3" name="Google Shape;33;p24"/>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34" name="Google Shape;34;p24"/>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2"/>
              </a:buClr>
              <a:buSzPts val="1800"/>
              <a:buFont typeface="Arial"/>
              <a:buChar char="●"/>
              <a:defRPr b="0" i="0" sz="1800" u="none" cap="none" strike="noStrike">
                <a:solidFill>
                  <a:schemeClr val="lt2"/>
                </a:solidFill>
                <a:latin typeface="Arial"/>
                <a:ea typeface="Arial"/>
                <a:cs typeface="Arial"/>
                <a:sym typeface="Arial"/>
              </a:defRPr>
            </a:lvl1pPr>
            <a:lvl2pPr indent="-317500" lvl="1" marL="9144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317500" lvl="2" marL="13716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3pPr>
            <a:lvl4pPr indent="-317500" lvl="3" marL="18288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4pPr>
            <a:lvl5pPr indent="-317500" lvl="4" marL="22860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5pPr>
            <a:lvl6pPr indent="-317500" lvl="5" marL="27432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6pPr>
            <a:lvl7pPr indent="-317500" lvl="6" marL="32004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7pPr>
            <a:lvl8pPr indent="-317500" lvl="7" marL="36576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8pPr>
            <a:lvl9pPr indent="-317500" lvl="8" marL="4114800" marR="0" rtl="0" algn="l">
              <a:lnSpc>
                <a:spcPct val="115000"/>
              </a:lnSpc>
              <a:spcBef>
                <a:spcPts val="1600"/>
              </a:spcBef>
              <a:spcAft>
                <a:spcPts val="1600"/>
              </a:spcAft>
              <a:buClr>
                <a:schemeClr val="lt2"/>
              </a:buClr>
              <a:buSzPts val="1400"/>
              <a:buFont typeface="Arial"/>
              <a:buChar char="■"/>
              <a:defRPr b="0" i="0" sz="1400" u="none" cap="none" strike="noStrike">
                <a:solidFill>
                  <a:schemeClr val="lt2"/>
                </a:solidFill>
                <a:latin typeface="Arial"/>
                <a:ea typeface="Arial"/>
                <a:cs typeface="Arial"/>
                <a:sym typeface="Arial"/>
              </a:defRPr>
            </a:lvl9pPr>
          </a:lstStyle>
          <a:p/>
        </p:txBody>
      </p:sp>
      <p:sp>
        <p:nvSpPr>
          <p:cNvPr id="8" name="Google Shape;8;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6.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8.png"/><Relationship Id="rId4" Type="http://schemas.openxmlformats.org/officeDocument/2006/relationships/hyperlink" Target="https://towardsdatascience.com/dropout-in-neural-networks-47a162d621d9"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s://doi.org/10.1016/j.petrol.2019.106617" TargetMode="Externa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1.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0.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8.png"/><Relationship Id="rId4" Type="http://schemas.openxmlformats.org/officeDocument/2006/relationships/hyperlink" Target="https://towardsdatascience.com/dropout-in-neural-networks-47a162d621d9"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hyperlink" Target="https://doi.org/10.1016/j.petrol.2019.106617"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7.png"/><Relationship Id="rId4" Type="http://schemas.openxmlformats.org/officeDocument/2006/relationships/image" Target="../media/image1.png"/><Relationship Id="rId5"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 name="Shape 38"/>
        <p:cNvGrpSpPr/>
        <p:nvPr/>
      </p:nvGrpSpPr>
      <p:grpSpPr>
        <a:xfrm>
          <a:off x="0" y="0"/>
          <a:ext cx="0" cy="0"/>
          <a:chOff x="0" y="0"/>
          <a:chExt cx="0" cy="0"/>
        </a:xfrm>
      </p:grpSpPr>
      <p:sp>
        <p:nvSpPr>
          <p:cNvPr id="39" name="Google Shape;39;p1"/>
          <p:cNvSpPr txBox="1"/>
          <p:nvPr>
            <p:ph type="title"/>
          </p:nvPr>
        </p:nvSpPr>
        <p:spPr>
          <a:xfrm>
            <a:off x="345575" y="1608975"/>
            <a:ext cx="8460300" cy="1838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990"/>
              <a:buNone/>
            </a:pPr>
            <a:r>
              <a:rPr b="1" lang="en" sz="3280">
                <a:latin typeface="Times New Roman"/>
                <a:ea typeface="Times New Roman"/>
                <a:cs typeface="Times New Roman"/>
                <a:sym typeface="Times New Roman"/>
              </a:rPr>
              <a:t>Screening the polymer flooding using artificial-neural-network (ANN) </a:t>
            </a:r>
            <a:endParaRPr>
              <a:latin typeface="Times New Roman"/>
              <a:ea typeface="Times New Roman"/>
              <a:cs typeface="Times New Roman"/>
              <a:sym typeface="Times New Roman"/>
            </a:endParaRPr>
          </a:p>
        </p:txBody>
      </p:sp>
      <p:sp>
        <p:nvSpPr>
          <p:cNvPr id="40" name="Google Shape;40;p1"/>
          <p:cNvSpPr txBox="1"/>
          <p:nvPr/>
        </p:nvSpPr>
        <p:spPr>
          <a:xfrm>
            <a:off x="985724" y="3583751"/>
            <a:ext cx="3586276" cy="923299"/>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600"/>
              <a:buFont typeface="Arial"/>
              <a:buNone/>
            </a:pPr>
            <a:r>
              <a:rPr b="1" i="0" lang="en" sz="1600" u="none" cap="none" strike="noStrike">
                <a:solidFill>
                  <a:srgbClr val="FFFFFF"/>
                </a:solidFill>
                <a:latin typeface="Times New Roman"/>
                <a:ea typeface="Times New Roman"/>
                <a:cs typeface="Times New Roman"/>
                <a:sym typeface="Times New Roman"/>
              </a:rPr>
              <a:t>Department of Petroleum Engeneering</a:t>
            </a:r>
            <a:endParaRPr b="1" i="0" sz="16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600"/>
              <a:buFont typeface="Arial"/>
              <a:buNone/>
            </a:pPr>
            <a:r>
              <a:rPr b="1" i="0" lang="en" sz="1600" u="none" cap="none" strike="noStrike">
                <a:solidFill>
                  <a:schemeClr val="dk1"/>
                </a:solidFill>
                <a:latin typeface="Times New Roman"/>
                <a:ea typeface="Times New Roman"/>
                <a:cs typeface="Times New Roman"/>
                <a:sym typeface="Times New Roman"/>
              </a:rPr>
              <a:t>Petroleum Data Analytics</a:t>
            </a:r>
            <a:endParaRPr/>
          </a:p>
          <a:p>
            <a:pPr indent="0" lvl="0" marL="0" marR="0" rtl="0" algn="ctr">
              <a:lnSpc>
                <a:spcPct val="100000"/>
              </a:lnSpc>
              <a:spcBef>
                <a:spcPts val="0"/>
              </a:spcBef>
              <a:spcAft>
                <a:spcPts val="0"/>
              </a:spcAft>
              <a:buClr>
                <a:srgbClr val="000000"/>
              </a:buClr>
              <a:buSzPts val="1600"/>
              <a:buFont typeface="Arial"/>
              <a:buNone/>
            </a:pPr>
            <a:r>
              <a:rPr b="1" i="0" lang="en" sz="1600" u="none" cap="none" strike="noStrike">
                <a:solidFill>
                  <a:schemeClr val="dk1"/>
                </a:solidFill>
                <a:latin typeface="Times New Roman"/>
                <a:ea typeface="Times New Roman"/>
                <a:cs typeface="Times New Roman"/>
                <a:sym typeface="Times New Roman"/>
              </a:rPr>
              <a:t>Prepared by: Aibek M., Olzhas S.</a:t>
            </a:r>
            <a:endParaRPr b="1" i="0" sz="1600" u="none" cap="none" strike="noStrike">
              <a:solidFill>
                <a:schemeClr val="dk1"/>
              </a:solidFill>
              <a:latin typeface="Times New Roman"/>
              <a:ea typeface="Times New Roman"/>
              <a:cs typeface="Times New Roman"/>
              <a:sym typeface="Times New Roman"/>
            </a:endParaRPr>
          </a:p>
        </p:txBody>
      </p:sp>
      <p:sp>
        <p:nvSpPr>
          <p:cNvPr id="41" name="Google Shape;41;p1"/>
          <p:cNvSpPr txBox="1"/>
          <p:nvPr/>
        </p:nvSpPr>
        <p:spPr>
          <a:xfrm>
            <a:off x="2434025" y="4507050"/>
            <a:ext cx="42834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chemeClr val="dk1"/>
                </a:solidFill>
                <a:latin typeface="Times New Roman"/>
                <a:ea typeface="Times New Roman"/>
                <a:cs typeface="Times New Roman"/>
                <a:sym typeface="Times New Roman"/>
              </a:rPr>
              <a:t>2023</a:t>
            </a:r>
            <a:endParaRPr b="1" i="0" sz="15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4" name="Shape 124"/>
        <p:cNvGrpSpPr/>
        <p:nvPr/>
      </p:nvGrpSpPr>
      <p:grpSpPr>
        <a:xfrm>
          <a:off x="0" y="0"/>
          <a:ext cx="0" cy="0"/>
          <a:chOff x="0" y="0"/>
          <a:chExt cx="0" cy="0"/>
        </a:xfrm>
      </p:grpSpPr>
      <p:sp>
        <p:nvSpPr>
          <p:cNvPr id="125" name="Google Shape;125;g29da714ac84_0_48"/>
          <p:cNvSpPr txBox="1"/>
          <p:nvPr/>
        </p:nvSpPr>
        <p:spPr>
          <a:xfrm>
            <a:off x="2643525" y="113625"/>
            <a:ext cx="6439500" cy="605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900"/>
              <a:buFont typeface="Arial"/>
              <a:buNone/>
            </a:pPr>
            <a:r>
              <a:rPr lang="en" sz="1900">
                <a:solidFill>
                  <a:schemeClr val="dk1"/>
                </a:solidFill>
                <a:latin typeface="Times New Roman"/>
                <a:ea typeface="Times New Roman"/>
                <a:cs typeface="Times New Roman"/>
                <a:sym typeface="Times New Roman"/>
              </a:rPr>
              <a:t>Forward-looking ANN implementation: first result</a:t>
            </a:r>
            <a:endParaRPr b="0" i="0" sz="19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chemeClr val="dk1"/>
              </a:solidFill>
              <a:latin typeface="Times New Roman"/>
              <a:ea typeface="Times New Roman"/>
              <a:cs typeface="Times New Roman"/>
              <a:sym typeface="Times New Roman"/>
            </a:endParaRPr>
          </a:p>
        </p:txBody>
      </p:sp>
      <p:sp>
        <p:nvSpPr>
          <p:cNvPr id="126" name="Google Shape;126;g29da714ac84_0_48"/>
          <p:cNvSpPr txBox="1"/>
          <p:nvPr/>
        </p:nvSpPr>
        <p:spPr>
          <a:xfrm>
            <a:off x="909100" y="1376675"/>
            <a:ext cx="7316400" cy="384900"/>
          </a:xfrm>
          <a:prstGeom prst="rect">
            <a:avLst/>
          </a:prstGeom>
          <a:noFill/>
          <a:ln>
            <a:noFill/>
          </a:ln>
        </p:spPr>
        <p:txBody>
          <a:bodyPr anchorCtr="0" anchor="t" bIns="91425" lIns="91425" spcFirstLastPara="1" rIns="91425" wrap="square" tIns="91425">
            <a:spAutoFit/>
          </a:bodyPr>
          <a:lstStyle/>
          <a:p>
            <a:pPr indent="457200" lvl="0" marL="0" marR="0" rtl="0" algn="l">
              <a:lnSpc>
                <a:spcPct val="115000"/>
              </a:lnSpc>
              <a:spcBef>
                <a:spcPts val="1200"/>
              </a:spcBef>
              <a:spcAft>
                <a:spcPts val="0"/>
              </a:spcAft>
              <a:buClr>
                <a:srgbClr val="000000"/>
              </a:buClr>
              <a:buSzPts val="1300"/>
              <a:buFont typeface="Arial"/>
              <a:buNone/>
            </a:pPr>
            <a:r>
              <a:t/>
            </a:r>
            <a:endParaRPr b="0" i="0" sz="1300" u="none" cap="none" strike="noStrike">
              <a:solidFill>
                <a:srgbClr val="000000"/>
              </a:solidFill>
              <a:latin typeface="Times New Roman"/>
              <a:ea typeface="Times New Roman"/>
              <a:cs typeface="Times New Roman"/>
              <a:sym typeface="Times New Roman"/>
            </a:endParaRPr>
          </a:p>
        </p:txBody>
      </p:sp>
      <p:sp>
        <p:nvSpPr>
          <p:cNvPr id="127" name="Google Shape;127;g29da714ac84_0_48"/>
          <p:cNvSpPr txBox="1"/>
          <p:nvPr/>
        </p:nvSpPr>
        <p:spPr>
          <a:xfrm>
            <a:off x="8639100" y="4728000"/>
            <a:ext cx="5049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500"/>
              <a:buFont typeface="Arial"/>
              <a:buNone/>
            </a:pPr>
            <a:r>
              <a:rPr b="1" lang="en" sz="1500">
                <a:solidFill>
                  <a:schemeClr val="lt1"/>
                </a:solidFill>
                <a:latin typeface="Times New Roman"/>
                <a:ea typeface="Times New Roman"/>
                <a:cs typeface="Times New Roman"/>
                <a:sym typeface="Times New Roman"/>
              </a:rPr>
              <a:t>10</a:t>
            </a:r>
            <a:endParaRPr b="1" i="0" sz="1500" u="none" cap="none" strike="noStrike">
              <a:solidFill>
                <a:schemeClr val="lt1"/>
              </a:solidFill>
              <a:latin typeface="Times New Roman"/>
              <a:ea typeface="Times New Roman"/>
              <a:cs typeface="Times New Roman"/>
              <a:sym typeface="Times New Roman"/>
            </a:endParaRPr>
          </a:p>
        </p:txBody>
      </p:sp>
      <p:sp>
        <p:nvSpPr>
          <p:cNvPr id="128" name="Google Shape;128;g29da714ac84_0_48"/>
          <p:cNvSpPr txBox="1"/>
          <p:nvPr/>
        </p:nvSpPr>
        <p:spPr>
          <a:xfrm>
            <a:off x="138300" y="993700"/>
            <a:ext cx="8867400" cy="25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rPr>
              <a:t>.</a:t>
            </a:r>
            <a:endParaRPr sz="1800">
              <a:solidFill>
                <a:schemeClr val="lt1"/>
              </a:solidFill>
            </a:endParaRPr>
          </a:p>
        </p:txBody>
      </p:sp>
      <p:pic>
        <p:nvPicPr>
          <p:cNvPr id="129" name="Google Shape;129;g29da714ac84_0_48"/>
          <p:cNvPicPr preferRelativeResize="0"/>
          <p:nvPr/>
        </p:nvPicPr>
        <p:blipFill>
          <a:blip r:embed="rId3">
            <a:alphaModFix/>
          </a:blip>
          <a:stretch>
            <a:fillRect/>
          </a:stretch>
        </p:blipFill>
        <p:spPr>
          <a:xfrm>
            <a:off x="1576889" y="993700"/>
            <a:ext cx="6357038" cy="2909249"/>
          </a:xfrm>
          <a:prstGeom prst="rect">
            <a:avLst/>
          </a:prstGeom>
          <a:noFill/>
          <a:ln>
            <a:noFill/>
          </a:ln>
        </p:spPr>
      </p:pic>
      <p:grpSp>
        <p:nvGrpSpPr>
          <p:cNvPr id="130" name="Google Shape;130;g29da714ac84_0_48"/>
          <p:cNvGrpSpPr/>
          <p:nvPr/>
        </p:nvGrpSpPr>
        <p:grpSpPr>
          <a:xfrm>
            <a:off x="1242450" y="3942449"/>
            <a:ext cx="7460150" cy="880225"/>
            <a:chOff x="1242450" y="3942449"/>
            <a:chExt cx="7460150" cy="880225"/>
          </a:xfrm>
        </p:grpSpPr>
        <p:pic>
          <p:nvPicPr>
            <p:cNvPr id="131" name="Google Shape;131;g29da714ac84_0_48"/>
            <p:cNvPicPr preferRelativeResize="0"/>
            <p:nvPr/>
          </p:nvPicPr>
          <p:blipFill>
            <a:blip r:embed="rId4">
              <a:alphaModFix/>
            </a:blip>
            <a:stretch>
              <a:fillRect/>
            </a:stretch>
          </p:blipFill>
          <p:spPr>
            <a:xfrm>
              <a:off x="1242450" y="3942449"/>
              <a:ext cx="7460150" cy="880225"/>
            </a:xfrm>
            <a:prstGeom prst="rect">
              <a:avLst/>
            </a:prstGeom>
            <a:noFill/>
            <a:ln>
              <a:noFill/>
            </a:ln>
          </p:spPr>
        </p:pic>
        <p:sp>
          <p:nvSpPr>
            <p:cNvPr id="132" name="Google Shape;132;g29da714ac84_0_48"/>
            <p:cNvSpPr txBox="1"/>
            <p:nvPr/>
          </p:nvSpPr>
          <p:spPr>
            <a:xfrm>
              <a:off x="5187700" y="4285225"/>
              <a:ext cx="3313200" cy="326100"/>
            </a:xfrm>
            <a:prstGeom prst="rect">
              <a:avLst/>
            </a:prstGeom>
            <a:noFill/>
            <a:ln cap="flat" cmpd="sng" w="38100">
              <a:solidFill>
                <a:schemeClr val="accent5"/>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lt2"/>
                </a:solidFil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6" name="Shape 136"/>
        <p:cNvGrpSpPr/>
        <p:nvPr/>
      </p:nvGrpSpPr>
      <p:grpSpPr>
        <a:xfrm>
          <a:off x="0" y="0"/>
          <a:ext cx="0" cy="0"/>
          <a:chOff x="0" y="0"/>
          <a:chExt cx="0" cy="0"/>
        </a:xfrm>
      </p:grpSpPr>
      <p:sp>
        <p:nvSpPr>
          <p:cNvPr id="137" name="Google Shape;137;g29da714ac84_0_62"/>
          <p:cNvSpPr txBox="1"/>
          <p:nvPr/>
        </p:nvSpPr>
        <p:spPr>
          <a:xfrm>
            <a:off x="2643525" y="113625"/>
            <a:ext cx="6439500" cy="605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900"/>
              <a:buFont typeface="Arial"/>
              <a:buNone/>
            </a:pPr>
            <a:r>
              <a:rPr lang="en" sz="1900">
                <a:solidFill>
                  <a:schemeClr val="dk1"/>
                </a:solidFill>
                <a:latin typeface="Times New Roman"/>
                <a:ea typeface="Times New Roman"/>
                <a:cs typeface="Times New Roman"/>
                <a:sym typeface="Times New Roman"/>
              </a:rPr>
              <a:t>Forward-looking ANN implementation: improvement</a:t>
            </a:r>
            <a:endParaRPr b="0" i="0" sz="19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chemeClr val="dk1"/>
              </a:solidFill>
              <a:latin typeface="Times New Roman"/>
              <a:ea typeface="Times New Roman"/>
              <a:cs typeface="Times New Roman"/>
              <a:sym typeface="Times New Roman"/>
            </a:endParaRPr>
          </a:p>
        </p:txBody>
      </p:sp>
      <p:sp>
        <p:nvSpPr>
          <p:cNvPr id="138" name="Google Shape;138;g29da714ac84_0_62"/>
          <p:cNvSpPr txBox="1"/>
          <p:nvPr/>
        </p:nvSpPr>
        <p:spPr>
          <a:xfrm>
            <a:off x="909100" y="1376675"/>
            <a:ext cx="7316400" cy="384900"/>
          </a:xfrm>
          <a:prstGeom prst="rect">
            <a:avLst/>
          </a:prstGeom>
          <a:noFill/>
          <a:ln>
            <a:noFill/>
          </a:ln>
        </p:spPr>
        <p:txBody>
          <a:bodyPr anchorCtr="0" anchor="t" bIns="91425" lIns="91425" spcFirstLastPara="1" rIns="91425" wrap="square" tIns="91425">
            <a:spAutoFit/>
          </a:bodyPr>
          <a:lstStyle/>
          <a:p>
            <a:pPr indent="457200" lvl="0" marL="0" marR="0" rtl="0" algn="l">
              <a:lnSpc>
                <a:spcPct val="115000"/>
              </a:lnSpc>
              <a:spcBef>
                <a:spcPts val="1200"/>
              </a:spcBef>
              <a:spcAft>
                <a:spcPts val="0"/>
              </a:spcAft>
              <a:buClr>
                <a:srgbClr val="000000"/>
              </a:buClr>
              <a:buSzPts val="1300"/>
              <a:buFont typeface="Arial"/>
              <a:buNone/>
            </a:pPr>
            <a:r>
              <a:t/>
            </a:r>
            <a:endParaRPr b="0" i="0" sz="1300" u="none" cap="none" strike="noStrike">
              <a:solidFill>
                <a:srgbClr val="000000"/>
              </a:solidFill>
              <a:latin typeface="Times New Roman"/>
              <a:ea typeface="Times New Roman"/>
              <a:cs typeface="Times New Roman"/>
              <a:sym typeface="Times New Roman"/>
            </a:endParaRPr>
          </a:p>
        </p:txBody>
      </p:sp>
      <p:sp>
        <p:nvSpPr>
          <p:cNvPr id="139" name="Google Shape;139;g29da714ac84_0_62"/>
          <p:cNvSpPr txBox="1"/>
          <p:nvPr/>
        </p:nvSpPr>
        <p:spPr>
          <a:xfrm>
            <a:off x="8639100" y="4728000"/>
            <a:ext cx="5049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500"/>
              <a:buFont typeface="Arial"/>
              <a:buNone/>
            </a:pPr>
            <a:r>
              <a:rPr b="1" lang="en" sz="1500">
                <a:solidFill>
                  <a:schemeClr val="lt1"/>
                </a:solidFill>
                <a:latin typeface="Times New Roman"/>
                <a:ea typeface="Times New Roman"/>
                <a:cs typeface="Times New Roman"/>
                <a:sym typeface="Times New Roman"/>
              </a:rPr>
              <a:t>11</a:t>
            </a:r>
            <a:endParaRPr b="1" i="0" sz="1500" u="none" cap="none" strike="noStrike">
              <a:solidFill>
                <a:schemeClr val="lt1"/>
              </a:solidFill>
              <a:latin typeface="Times New Roman"/>
              <a:ea typeface="Times New Roman"/>
              <a:cs typeface="Times New Roman"/>
              <a:sym typeface="Times New Roman"/>
            </a:endParaRPr>
          </a:p>
        </p:txBody>
      </p:sp>
      <p:sp>
        <p:nvSpPr>
          <p:cNvPr id="140" name="Google Shape;140;g29da714ac84_0_62"/>
          <p:cNvSpPr txBox="1"/>
          <p:nvPr/>
        </p:nvSpPr>
        <p:spPr>
          <a:xfrm>
            <a:off x="460625" y="1047475"/>
            <a:ext cx="8229600" cy="275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Times New Roman"/>
                <a:ea typeface="Times New Roman"/>
                <a:cs typeface="Times New Roman"/>
                <a:sym typeface="Times New Roman"/>
              </a:rPr>
              <a:t>In order to increase the model performance, the following variations of the original model (learning rate = 0.001) are introduced:</a:t>
            </a:r>
            <a:endParaRPr>
              <a:solidFill>
                <a:schemeClr val="lt1"/>
              </a:solidFill>
              <a:latin typeface="Times New Roman"/>
              <a:ea typeface="Times New Roman"/>
              <a:cs typeface="Times New Roman"/>
              <a:sym typeface="Times New Roman"/>
            </a:endParaRPr>
          </a:p>
          <a:p>
            <a:pPr indent="-317500" lvl="0" marL="457200" rtl="0" algn="l">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Model with decreased learning rate (0.0005);</a:t>
            </a:r>
            <a:endParaRPr>
              <a:solidFill>
                <a:schemeClr val="lt1"/>
              </a:solidFill>
              <a:latin typeface="Times New Roman"/>
              <a:ea typeface="Times New Roman"/>
              <a:cs typeface="Times New Roman"/>
              <a:sym typeface="Times New Roman"/>
            </a:endParaRPr>
          </a:p>
          <a:p>
            <a:pPr indent="-317500" lvl="0" marL="457200" rtl="0" algn="l">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Model with increased learning rate (0.005);</a:t>
            </a:r>
            <a:endParaRPr>
              <a:solidFill>
                <a:schemeClr val="lt1"/>
              </a:solidFill>
              <a:latin typeface="Times New Roman"/>
              <a:ea typeface="Times New Roman"/>
              <a:cs typeface="Times New Roman"/>
              <a:sym typeface="Times New Roman"/>
            </a:endParaRPr>
          </a:p>
          <a:p>
            <a:pPr indent="-317500" lvl="0" marL="457200" rtl="0" algn="l">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Model with Dropout layer;</a:t>
            </a:r>
            <a:endParaRPr>
              <a:solidFill>
                <a:schemeClr val="lt1"/>
              </a:solidFill>
              <a:latin typeface="Times New Roman"/>
              <a:ea typeface="Times New Roman"/>
              <a:cs typeface="Times New Roman"/>
              <a:sym typeface="Times New Roman"/>
            </a:endParaRPr>
          </a:p>
          <a:p>
            <a:pPr indent="-317500" lvl="0" marL="457200" rtl="0" algn="l">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Model with additional Hidden layer.</a:t>
            </a:r>
            <a:endParaRPr>
              <a:solidFill>
                <a:schemeClr val="lt1"/>
              </a:solidFill>
              <a:latin typeface="Times New Roman"/>
              <a:ea typeface="Times New Roman"/>
              <a:cs typeface="Times New Roman"/>
              <a:sym typeface="Times New Roman"/>
            </a:endParaRPr>
          </a:p>
        </p:txBody>
      </p:sp>
      <p:pic>
        <p:nvPicPr>
          <p:cNvPr id="141" name="Google Shape;141;g29da714ac84_0_62"/>
          <p:cNvPicPr preferRelativeResize="0"/>
          <p:nvPr/>
        </p:nvPicPr>
        <p:blipFill>
          <a:blip r:embed="rId3">
            <a:alphaModFix/>
          </a:blip>
          <a:stretch>
            <a:fillRect/>
          </a:stretch>
        </p:blipFill>
        <p:spPr>
          <a:xfrm>
            <a:off x="4174950" y="2252999"/>
            <a:ext cx="3854099" cy="2110499"/>
          </a:xfrm>
          <a:prstGeom prst="rect">
            <a:avLst/>
          </a:prstGeom>
          <a:noFill/>
          <a:ln>
            <a:noFill/>
          </a:ln>
        </p:spPr>
      </p:pic>
      <p:sp>
        <p:nvSpPr>
          <p:cNvPr id="142" name="Google Shape;142;g29da714ac84_0_62"/>
          <p:cNvSpPr txBox="1"/>
          <p:nvPr/>
        </p:nvSpPr>
        <p:spPr>
          <a:xfrm>
            <a:off x="0" y="4789500"/>
            <a:ext cx="7217700" cy="369300"/>
          </a:xfrm>
          <a:prstGeom prst="rect">
            <a:avLst/>
          </a:prstGeom>
          <a:noFill/>
          <a:ln>
            <a:noFill/>
          </a:ln>
        </p:spPr>
        <p:txBody>
          <a:bodyPr anchorCtr="0" anchor="t" bIns="91425" lIns="91425" spcFirstLastPara="1" rIns="91425" wrap="square" tIns="91425">
            <a:spAutoFit/>
          </a:bodyPr>
          <a:lstStyle/>
          <a:p>
            <a:pPr indent="-457200" lvl="0" marL="0" rtl="0" algn="l">
              <a:lnSpc>
                <a:spcPct val="200000"/>
              </a:lnSpc>
              <a:spcBef>
                <a:spcPts val="0"/>
              </a:spcBef>
              <a:spcAft>
                <a:spcPts val="0"/>
              </a:spcAft>
              <a:buNone/>
            </a:pPr>
            <a:r>
              <a:t/>
            </a:r>
            <a:endParaRPr sz="1200"/>
          </a:p>
        </p:txBody>
      </p:sp>
      <p:sp>
        <p:nvSpPr>
          <p:cNvPr id="143" name="Google Shape;143;g29da714ac84_0_62"/>
          <p:cNvSpPr txBox="1"/>
          <p:nvPr/>
        </p:nvSpPr>
        <p:spPr>
          <a:xfrm>
            <a:off x="-52575" y="4727550"/>
            <a:ext cx="3999000" cy="41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700"/>
              <a:t>Yadav, H. (2023, May 31). Dropout in neural networks - towards data science. Medium. </a:t>
            </a:r>
            <a:r>
              <a:rPr lang="en" sz="700" u="sng">
                <a:solidFill>
                  <a:schemeClr val="hlink"/>
                </a:solidFill>
                <a:hlinkClick r:id="rId4"/>
              </a:rPr>
              <a:t>https://towardsdatascience.com/dropout-in-neural-networks-47a162d621d9</a:t>
            </a:r>
            <a:r>
              <a:rPr lang="en" sz="700"/>
              <a:t> </a:t>
            </a:r>
            <a:endParaRPr sz="700" u="sng">
              <a:solidFill>
                <a:schemeClr val="hlink"/>
              </a:solidFill>
            </a:endParaRPr>
          </a:p>
        </p:txBody>
      </p:sp>
      <p:sp>
        <p:nvSpPr>
          <p:cNvPr id="144" name="Google Shape;144;g29da714ac84_0_62"/>
          <p:cNvSpPr txBox="1"/>
          <p:nvPr/>
        </p:nvSpPr>
        <p:spPr>
          <a:xfrm>
            <a:off x="4320000" y="4363488"/>
            <a:ext cx="3564000" cy="426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u="none" cap="none" strike="noStrike">
                <a:solidFill>
                  <a:srgbClr val="000000"/>
                </a:solidFill>
                <a:latin typeface="Times New Roman"/>
                <a:ea typeface="Times New Roman"/>
                <a:cs typeface="Times New Roman"/>
                <a:sym typeface="Times New Roman"/>
              </a:rPr>
              <a:t>Figure </a:t>
            </a:r>
            <a:r>
              <a:rPr lang="en">
                <a:latin typeface="Times New Roman"/>
                <a:ea typeface="Times New Roman"/>
                <a:cs typeface="Times New Roman"/>
                <a:sym typeface="Times New Roman"/>
              </a:rPr>
              <a:t>4</a:t>
            </a:r>
            <a:r>
              <a:rPr b="0" i="0" lang="en" u="none" cap="none" strike="noStrike">
                <a:solidFill>
                  <a:srgbClr val="000000"/>
                </a:solidFill>
                <a:latin typeface="Times New Roman"/>
                <a:ea typeface="Times New Roman"/>
                <a:cs typeface="Times New Roman"/>
                <a:sym typeface="Times New Roman"/>
              </a:rPr>
              <a:t>. </a:t>
            </a:r>
            <a:r>
              <a:rPr lang="en">
                <a:latin typeface="Times New Roman"/>
                <a:ea typeface="Times New Roman"/>
                <a:cs typeface="Times New Roman"/>
                <a:sym typeface="Times New Roman"/>
              </a:rPr>
              <a:t>Dropout applied to standard NN</a:t>
            </a:r>
            <a:endParaRPr b="0" i="0" u="none" cap="none" strike="noStrike">
              <a:solidFill>
                <a:srgbClr val="000000"/>
              </a:solidFill>
              <a:highlight>
                <a:srgbClr val="F8E71C"/>
              </a:highlight>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8" name="Shape 148"/>
        <p:cNvGrpSpPr/>
        <p:nvPr/>
      </p:nvGrpSpPr>
      <p:grpSpPr>
        <a:xfrm>
          <a:off x="0" y="0"/>
          <a:ext cx="0" cy="0"/>
          <a:chOff x="0" y="0"/>
          <a:chExt cx="0" cy="0"/>
        </a:xfrm>
      </p:grpSpPr>
      <p:sp>
        <p:nvSpPr>
          <p:cNvPr id="149" name="Google Shape;149;g29da714ac84_0_72"/>
          <p:cNvSpPr txBox="1"/>
          <p:nvPr/>
        </p:nvSpPr>
        <p:spPr>
          <a:xfrm>
            <a:off x="2643525" y="113625"/>
            <a:ext cx="6439500" cy="605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900"/>
              <a:buFont typeface="Arial"/>
              <a:buNone/>
            </a:pPr>
            <a:r>
              <a:rPr lang="en" sz="1900">
                <a:solidFill>
                  <a:schemeClr val="dk1"/>
                </a:solidFill>
                <a:latin typeface="Times New Roman"/>
                <a:ea typeface="Times New Roman"/>
                <a:cs typeface="Times New Roman"/>
                <a:sym typeface="Times New Roman"/>
              </a:rPr>
              <a:t>Forward-looking ANN implementation: model with decreased learning rate</a:t>
            </a:r>
            <a:endParaRPr b="0" i="0" sz="19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chemeClr val="dk1"/>
              </a:solidFill>
              <a:latin typeface="Times New Roman"/>
              <a:ea typeface="Times New Roman"/>
              <a:cs typeface="Times New Roman"/>
              <a:sym typeface="Times New Roman"/>
            </a:endParaRPr>
          </a:p>
        </p:txBody>
      </p:sp>
      <p:sp>
        <p:nvSpPr>
          <p:cNvPr id="150" name="Google Shape;150;g29da714ac84_0_72"/>
          <p:cNvSpPr txBox="1"/>
          <p:nvPr/>
        </p:nvSpPr>
        <p:spPr>
          <a:xfrm>
            <a:off x="909100" y="1376675"/>
            <a:ext cx="7316400" cy="384900"/>
          </a:xfrm>
          <a:prstGeom prst="rect">
            <a:avLst/>
          </a:prstGeom>
          <a:noFill/>
          <a:ln>
            <a:noFill/>
          </a:ln>
        </p:spPr>
        <p:txBody>
          <a:bodyPr anchorCtr="0" anchor="t" bIns="91425" lIns="91425" spcFirstLastPara="1" rIns="91425" wrap="square" tIns="91425">
            <a:spAutoFit/>
          </a:bodyPr>
          <a:lstStyle/>
          <a:p>
            <a:pPr indent="457200" lvl="0" marL="0" marR="0" rtl="0" algn="l">
              <a:lnSpc>
                <a:spcPct val="115000"/>
              </a:lnSpc>
              <a:spcBef>
                <a:spcPts val="1200"/>
              </a:spcBef>
              <a:spcAft>
                <a:spcPts val="0"/>
              </a:spcAft>
              <a:buClr>
                <a:srgbClr val="000000"/>
              </a:buClr>
              <a:buSzPts val="1300"/>
              <a:buFont typeface="Arial"/>
              <a:buNone/>
            </a:pPr>
            <a:r>
              <a:t/>
            </a:r>
            <a:endParaRPr b="0" i="0" sz="1300" u="none" cap="none" strike="noStrike">
              <a:solidFill>
                <a:srgbClr val="000000"/>
              </a:solidFill>
              <a:latin typeface="Times New Roman"/>
              <a:ea typeface="Times New Roman"/>
              <a:cs typeface="Times New Roman"/>
              <a:sym typeface="Times New Roman"/>
            </a:endParaRPr>
          </a:p>
        </p:txBody>
      </p:sp>
      <p:sp>
        <p:nvSpPr>
          <p:cNvPr id="151" name="Google Shape;151;g29da714ac84_0_72"/>
          <p:cNvSpPr txBox="1"/>
          <p:nvPr/>
        </p:nvSpPr>
        <p:spPr>
          <a:xfrm>
            <a:off x="8639100" y="4728000"/>
            <a:ext cx="5049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500"/>
              <a:buFont typeface="Arial"/>
              <a:buNone/>
            </a:pPr>
            <a:r>
              <a:rPr b="1" lang="en" sz="1500">
                <a:solidFill>
                  <a:schemeClr val="lt1"/>
                </a:solidFill>
                <a:latin typeface="Times New Roman"/>
                <a:ea typeface="Times New Roman"/>
                <a:cs typeface="Times New Roman"/>
                <a:sym typeface="Times New Roman"/>
              </a:rPr>
              <a:t>12</a:t>
            </a:r>
            <a:endParaRPr b="1" i="0" sz="1500" u="none" cap="none" strike="noStrike">
              <a:solidFill>
                <a:schemeClr val="lt1"/>
              </a:solidFill>
              <a:latin typeface="Times New Roman"/>
              <a:ea typeface="Times New Roman"/>
              <a:cs typeface="Times New Roman"/>
              <a:sym typeface="Times New Roman"/>
            </a:endParaRPr>
          </a:p>
        </p:txBody>
      </p:sp>
      <p:grpSp>
        <p:nvGrpSpPr>
          <p:cNvPr id="152" name="Google Shape;152;g29da714ac84_0_72"/>
          <p:cNvGrpSpPr/>
          <p:nvPr/>
        </p:nvGrpSpPr>
        <p:grpSpPr>
          <a:xfrm>
            <a:off x="0" y="1376675"/>
            <a:ext cx="9207125" cy="2853700"/>
            <a:chOff x="-63125" y="1144900"/>
            <a:chExt cx="9207125" cy="2853700"/>
          </a:xfrm>
        </p:grpSpPr>
        <p:pic>
          <p:nvPicPr>
            <p:cNvPr id="153" name="Google Shape;153;g29da714ac84_0_72"/>
            <p:cNvPicPr preferRelativeResize="0"/>
            <p:nvPr/>
          </p:nvPicPr>
          <p:blipFill>
            <a:blip r:embed="rId3">
              <a:alphaModFix/>
            </a:blip>
            <a:stretch>
              <a:fillRect/>
            </a:stretch>
          </p:blipFill>
          <p:spPr>
            <a:xfrm>
              <a:off x="-63125" y="1144900"/>
              <a:ext cx="9207125" cy="2853700"/>
            </a:xfrm>
            <a:prstGeom prst="rect">
              <a:avLst/>
            </a:prstGeom>
            <a:noFill/>
            <a:ln>
              <a:noFill/>
            </a:ln>
          </p:spPr>
        </p:pic>
        <p:sp>
          <p:nvSpPr>
            <p:cNvPr id="154" name="Google Shape;154;g29da714ac84_0_72"/>
            <p:cNvSpPr txBox="1"/>
            <p:nvPr/>
          </p:nvSpPr>
          <p:spPr>
            <a:xfrm>
              <a:off x="0" y="2476050"/>
              <a:ext cx="3105000" cy="326100"/>
            </a:xfrm>
            <a:prstGeom prst="rect">
              <a:avLst/>
            </a:prstGeom>
            <a:noFill/>
            <a:ln cap="flat" cmpd="sng" w="38100">
              <a:solidFill>
                <a:schemeClr val="accent5"/>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lt2"/>
                </a:solidFil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8" name="Shape 158"/>
        <p:cNvGrpSpPr/>
        <p:nvPr/>
      </p:nvGrpSpPr>
      <p:grpSpPr>
        <a:xfrm>
          <a:off x="0" y="0"/>
          <a:ext cx="0" cy="0"/>
          <a:chOff x="0" y="0"/>
          <a:chExt cx="0" cy="0"/>
        </a:xfrm>
      </p:grpSpPr>
      <p:sp>
        <p:nvSpPr>
          <p:cNvPr id="159" name="Google Shape;159;g29da714ac84_0_156"/>
          <p:cNvSpPr txBox="1"/>
          <p:nvPr/>
        </p:nvSpPr>
        <p:spPr>
          <a:xfrm>
            <a:off x="2643525" y="113625"/>
            <a:ext cx="6439500" cy="605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900"/>
              <a:buFont typeface="Arial"/>
              <a:buNone/>
            </a:pPr>
            <a:r>
              <a:rPr lang="en" sz="1900">
                <a:solidFill>
                  <a:schemeClr val="dk1"/>
                </a:solidFill>
                <a:latin typeface="Times New Roman"/>
                <a:ea typeface="Times New Roman"/>
                <a:cs typeface="Times New Roman"/>
                <a:sym typeface="Times New Roman"/>
              </a:rPr>
              <a:t>Forward-looking ANN implementation: model with increased learning rate</a:t>
            </a:r>
            <a:endParaRPr b="0" i="0" sz="19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chemeClr val="dk1"/>
              </a:solidFill>
              <a:latin typeface="Times New Roman"/>
              <a:ea typeface="Times New Roman"/>
              <a:cs typeface="Times New Roman"/>
              <a:sym typeface="Times New Roman"/>
            </a:endParaRPr>
          </a:p>
        </p:txBody>
      </p:sp>
      <p:sp>
        <p:nvSpPr>
          <p:cNvPr id="160" name="Google Shape;160;g29da714ac84_0_156"/>
          <p:cNvSpPr txBox="1"/>
          <p:nvPr/>
        </p:nvSpPr>
        <p:spPr>
          <a:xfrm>
            <a:off x="909100" y="1376675"/>
            <a:ext cx="7316400" cy="384900"/>
          </a:xfrm>
          <a:prstGeom prst="rect">
            <a:avLst/>
          </a:prstGeom>
          <a:noFill/>
          <a:ln>
            <a:noFill/>
          </a:ln>
        </p:spPr>
        <p:txBody>
          <a:bodyPr anchorCtr="0" anchor="t" bIns="91425" lIns="91425" spcFirstLastPara="1" rIns="91425" wrap="square" tIns="91425">
            <a:spAutoFit/>
          </a:bodyPr>
          <a:lstStyle/>
          <a:p>
            <a:pPr indent="457200" lvl="0" marL="0" marR="0" rtl="0" algn="l">
              <a:lnSpc>
                <a:spcPct val="115000"/>
              </a:lnSpc>
              <a:spcBef>
                <a:spcPts val="1200"/>
              </a:spcBef>
              <a:spcAft>
                <a:spcPts val="0"/>
              </a:spcAft>
              <a:buClr>
                <a:srgbClr val="000000"/>
              </a:buClr>
              <a:buSzPts val="1300"/>
              <a:buFont typeface="Arial"/>
              <a:buNone/>
            </a:pPr>
            <a:r>
              <a:t/>
            </a:r>
            <a:endParaRPr b="0" i="0" sz="1300" u="none" cap="none" strike="noStrike">
              <a:solidFill>
                <a:srgbClr val="000000"/>
              </a:solidFill>
              <a:latin typeface="Times New Roman"/>
              <a:ea typeface="Times New Roman"/>
              <a:cs typeface="Times New Roman"/>
              <a:sym typeface="Times New Roman"/>
            </a:endParaRPr>
          </a:p>
        </p:txBody>
      </p:sp>
      <p:sp>
        <p:nvSpPr>
          <p:cNvPr id="161" name="Google Shape;161;g29da714ac84_0_156"/>
          <p:cNvSpPr txBox="1"/>
          <p:nvPr/>
        </p:nvSpPr>
        <p:spPr>
          <a:xfrm>
            <a:off x="8639100" y="4728000"/>
            <a:ext cx="5049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Times New Roman"/>
              <a:ea typeface="Times New Roman"/>
              <a:cs typeface="Times New Roman"/>
              <a:sym typeface="Times New Roman"/>
            </a:endParaRPr>
          </a:p>
        </p:txBody>
      </p:sp>
      <p:sp>
        <p:nvSpPr>
          <p:cNvPr id="162" name="Google Shape;162;g29da714ac84_0_156"/>
          <p:cNvSpPr txBox="1"/>
          <p:nvPr/>
        </p:nvSpPr>
        <p:spPr>
          <a:xfrm>
            <a:off x="138300" y="993700"/>
            <a:ext cx="8867400" cy="25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lt1"/>
              </a:solidFill>
            </a:endParaRPr>
          </a:p>
        </p:txBody>
      </p:sp>
      <p:sp>
        <p:nvSpPr>
          <p:cNvPr id="163" name="Google Shape;163;g29da714ac84_0_156"/>
          <p:cNvSpPr txBox="1"/>
          <p:nvPr/>
        </p:nvSpPr>
        <p:spPr>
          <a:xfrm>
            <a:off x="8639100" y="4728000"/>
            <a:ext cx="5049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500"/>
              <a:buFont typeface="Arial"/>
              <a:buNone/>
            </a:pPr>
            <a:r>
              <a:rPr b="1" lang="en" sz="1500">
                <a:solidFill>
                  <a:schemeClr val="lt1"/>
                </a:solidFill>
                <a:latin typeface="Times New Roman"/>
                <a:ea typeface="Times New Roman"/>
                <a:cs typeface="Times New Roman"/>
                <a:sym typeface="Times New Roman"/>
              </a:rPr>
              <a:t>13</a:t>
            </a:r>
            <a:endParaRPr b="1" i="0" sz="1500" u="none" cap="none" strike="noStrike">
              <a:solidFill>
                <a:schemeClr val="lt1"/>
              </a:solidFill>
              <a:latin typeface="Times New Roman"/>
              <a:ea typeface="Times New Roman"/>
              <a:cs typeface="Times New Roman"/>
              <a:sym typeface="Times New Roman"/>
            </a:endParaRPr>
          </a:p>
        </p:txBody>
      </p:sp>
      <p:grpSp>
        <p:nvGrpSpPr>
          <p:cNvPr id="164" name="Google Shape;164;g29da714ac84_0_156"/>
          <p:cNvGrpSpPr/>
          <p:nvPr/>
        </p:nvGrpSpPr>
        <p:grpSpPr>
          <a:xfrm>
            <a:off x="-13075" y="1376672"/>
            <a:ext cx="9152375" cy="2863655"/>
            <a:chOff x="-13075" y="1376672"/>
            <a:chExt cx="9152375" cy="2863655"/>
          </a:xfrm>
        </p:grpSpPr>
        <p:pic>
          <p:nvPicPr>
            <p:cNvPr id="165" name="Google Shape;165;g29da714ac84_0_156"/>
            <p:cNvPicPr preferRelativeResize="0"/>
            <p:nvPr/>
          </p:nvPicPr>
          <p:blipFill>
            <a:blip r:embed="rId3">
              <a:alphaModFix/>
            </a:blip>
            <a:stretch>
              <a:fillRect/>
            </a:stretch>
          </p:blipFill>
          <p:spPr>
            <a:xfrm>
              <a:off x="-4700" y="1376672"/>
              <a:ext cx="9144000" cy="2863655"/>
            </a:xfrm>
            <a:prstGeom prst="rect">
              <a:avLst/>
            </a:prstGeom>
            <a:noFill/>
            <a:ln>
              <a:noFill/>
            </a:ln>
          </p:spPr>
        </p:pic>
        <p:sp>
          <p:nvSpPr>
            <p:cNvPr id="166" name="Google Shape;166;g29da714ac84_0_156"/>
            <p:cNvSpPr txBox="1"/>
            <p:nvPr/>
          </p:nvSpPr>
          <p:spPr>
            <a:xfrm>
              <a:off x="-13075" y="2707825"/>
              <a:ext cx="3105000" cy="326100"/>
            </a:xfrm>
            <a:prstGeom prst="rect">
              <a:avLst/>
            </a:prstGeom>
            <a:noFill/>
            <a:ln cap="flat" cmpd="sng" w="38100">
              <a:solidFill>
                <a:schemeClr val="accent5"/>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lt2"/>
                </a:solidFill>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70" name="Shape 170"/>
        <p:cNvGrpSpPr/>
        <p:nvPr/>
      </p:nvGrpSpPr>
      <p:grpSpPr>
        <a:xfrm>
          <a:off x="0" y="0"/>
          <a:ext cx="0" cy="0"/>
          <a:chOff x="0" y="0"/>
          <a:chExt cx="0" cy="0"/>
        </a:xfrm>
      </p:grpSpPr>
      <p:sp>
        <p:nvSpPr>
          <p:cNvPr id="171" name="Google Shape;171;g29da714ac84_0_90"/>
          <p:cNvSpPr txBox="1"/>
          <p:nvPr/>
        </p:nvSpPr>
        <p:spPr>
          <a:xfrm>
            <a:off x="2643525" y="113625"/>
            <a:ext cx="6439500" cy="605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900"/>
              <a:buFont typeface="Arial"/>
              <a:buNone/>
            </a:pPr>
            <a:r>
              <a:rPr lang="en" sz="1900">
                <a:solidFill>
                  <a:schemeClr val="dk1"/>
                </a:solidFill>
                <a:latin typeface="Times New Roman"/>
                <a:ea typeface="Times New Roman"/>
                <a:cs typeface="Times New Roman"/>
                <a:sym typeface="Times New Roman"/>
              </a:rPr>
              <a:t>Forward-looking ANN implementation: model with Dropout layer</a:t>
            </a:r>
            <a:endParaRPr b="0" i="0" sz="19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chemeClr val="dk1"/>
              </a:solidFill>
              <a:latin typeface="Times New Roman"/>
              <a:ea typeface="Times New Roman"/>
              <a:cs typeface="Times New Roman"/>
              <a:sym typeface="Times New Roman"/>
            </a:endParaRPr>
          </a:p>
        </p:txBody>
      </p:sp>
      <p:sp>
        <p:nvSpPr>
          <p:cNvPr id="172" name="Google Shape;172;g29da714ac84_0_90"/>
          <p:cNvSpPr txBox="1"/>
          <p:nvPr/>
        </p:nvSpPr>
        <p:spPr>
          <a:xfrm>
            <a:off x="909100" y="1376675"/>
            <a:ext cx="7316400" cy="384900"/>
          </a:xfrm>
          <a:prstGeom prst="rect">
            <a:avLst/>
          </a:prstGeom>
          <a:noFill/>
          <a:ln>
            <a:noFill/>
          </a:ln>
        </p:spPr>
        <p:txBody>
          <a:bodyPr anchorCtr="0" anchor="t" bIns="91425" lIns="91425" spcFirstLastPara="1" rIns="91425" wrap="square" tIns="91425">
            <a:spAutoFit/>
          </a:bodyPr>
          <a:lstStyle/>
          <a:p>
            <a:pPr indent="457200" lvl="0" marL="0" marR="0" rtl="0" algn="l">
              <a:lnSpc>
                <a:spcPct val="115000"/>
              </a:lnSpc>
              <a:spcBef>
                <a:spcPts val="1200"/>
              </a:spcBef>
              <a:spcAft>
                <a:spcPts val="0"/>
              </a:spcAft>
              <a:buClr>
                <a:srgbClr val="000000"/>
              </a:buClr>
              <a:buSzPts val="1300"/>
              <a:buFont typeface="Arial"/>
              <a:buNone/>
            </a:pPr>
            <a:r>
              <a:t/>
            </a:r>
            <a:endParaRPr b="0" i="0" sz="1300" u="none" cap="none" strike="noStrike">
              <a:solidFill>
                <a:srgbClr val="000000"/>
              </a:solidFill>
              <a:latin typeface="Times New Roman"/>
              <a:ea typeface="Times New Roman"/>
              <a:cs typeface="Times New Roman"/>
              <a:sym typeface="Times New Roman"/>
            </a:endParaRPr>
          </a:p>
        </p:txBody>
      </p:sp>
      <p:sp>
        <p:nvSpPr>
          <p:cNvPr id="173" name="Google Shape;173;g29da714ac84_0_90"/>
          <p:cNvSpPr txBox="1"/>
          <p:nvPr/>
        </p:nvSpPr>
        <p:spPr>
          <a:xfrm>
            <a:off x="8639100" y="4728000"/>
            <a:ext cx="5049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500"/>
              <a:buFont typeface="Arial"/>
              <a:buNone/>
            </a:pPr>
            <a:r>
              <a:rPr b="1" lang="en" sz="1500">
                <a:solidFill>
                  <a:schemeClr val="lt1"/>
                </a:solidFill>
                <a:latin typeface="Times New Roman"/>
                <a:ea typeface="Times New Roman"/>
                <a:cs typeface="Times New Roman"/>
                <a:sym typeface="Times New Roman"/>
              </a:rPr>
              <a:t>14</a:t>
            </a:r>
            <a:endParaRPr b="1" i="0" sz="1500" u="none" cap="none" strike="noStrike">
              <a:solidFill>
                <a:schemeClr val="lt1"/>
              </a:solidFill>
              <a:latin typeface="Times New Roman"/>
              <a:ea typeface="Times New Roman"/>
              <a:cs typeface="Times New Roman"/>
              <a:sym typeface="Times New Roman"/>
            </a:endParaRPr>
          </a:p>
        </p:txBody>
      </p:sp>
      <p:sp>
        <p:nvSpPr>
          <p:cNvPr id="174" name="Google Shape;174;g29da714ac84_0_90"/>
          <p:cNvSpPr txBox="1"/>
          <p:nvPr/>
        </p:nvSpPr>
        <p:spPr>
          <a:xfrm>
            <a:off x="138300" y="993700"/>
            <a:ext cx="8867400" cy="25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lt1"/>
              </a:solidFill>
            </a:endParaRPr>
          </a:p>
        </p:txBody>
      </p:sp>
      <p:sp>
        <p:nvSpPr>
          <p:cNvPr id="175" name="Google Shape;175;g29da714ac84_0_90"/>
          <p:cNvSpPr txBox="1"/>
          <p:nvPr/>
        </p:nvSpPr>
        <p:spPr>
          <a:xfrm>
            <a:off x="344925" y="1047475"/>
            <a:ext cx="8103300" cy="27543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sz="1800">
              <a:solidFill>
                <a:schemeClr val="lt1"/>
              </a:solidFill>
            </a:endParaRPr>
          </a:p>
        </p:txBody>
      </p:sp>
      <p:pic>
        <p:nvPicPr>
          <p:cNvPr id="176" name="Google Shape;176;g29da714ac84_0_90"/>
          <p:cNvPicPr preferRelativeResize="0"/>
          <p:nvPr/>
        </p:nvPicPr>
        <p:blipFill>
          <a:blip r:embed="rId3">
            <a:alphaModFix/>
          </a:blip>
          <a:stretch>
            <a:fillRect/>
          </a:stretch>
        </p:blipFill>
        <p:spPr>
          <a:xfrm>
            <a:off x="-4700" y="1376685"/>
            <a:ext cx="9144000" cy="2844630"/>
          </a:xfrm>
          <a:prstGeom prst="rect">
            <a:avLst/>
          </a:prstGeom>
          <a:noFill/>
          <a:ln>
            <a:noFill/>
          </a:ln>
        </p:spPr>
      </p:pic>
      <p:sp>
        <p:nvSpPr>
          <p:cNvPr id="177" name="Google Shape;177;g29da714ac84_0_90"/>
          <p:cNvSpPr txBox="1"/>
          <p:nvPr/>
        </p:nvSpPr>
        <p:spPr>
          <a:xfrm>
            <a:off x="268725" y="1916375"/>
            <a:ext cx="6885900" cy="251700"/>
          </a:xfrm>
          <a:prstGeom prst="rect">
            <a:avLst/>
          </a:prstGeom>
          <a:noFill/>
          <a:ln cap="flat" cmpd="sng" w="38100">
            <a:solidFill>
              <a:schemeClr val="accent5"/>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lt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81" name="Shape 181"/>
        <p:cNvGrpSpPr/>
        <p:nvPr/>
      </p:nvGrpSpPr>
      <p:grpSpPr>
        <a:xfrm>
          <a:off x="0" y="0"/>
          <a:ext cx="0" cy="0"/>
          <a:chOff x="0" y="0"/>
          <a:chExt cx="0" cy="0"/>
        </a:xfrm>
      </p:grpSpPr>
      <p:sp>
        <p:nvSpPr>
          <p:cNvPr id="182" name="Google Shape;182;g29da714ac84_0_102"/>
          <p:cNvSpPr txBox="1"/>
          <p:nvPr/>
        </p:nvSpPr>
        <p:spPr>
          <a:xfrm>
            <a:off x="2643525" y="113625"/>
            <a:ext cx="6439500" cy="605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900"/>
              <a:buFont typeface="Arial"/>
              <a:buNone/>
            </a:pPr>
            <a:r>
              <a:rPr lang="en" sz="1900">
                <a:solidFill>
                  <a:schemeClr val="dk1"/>
                </a:solidFill>
                <a:latin typeface="Times New Roman"/>
                <a:ea typeface="Times New Roman"/>
                <a:cs typeface="Times New Roman"/>
                <a:sym typeface="Times New Roman"/>
              </a:rPr>
              <a:t>Forward-looking ANN implementation: model with additional hidden layer</a:t>
            </a:r>
            <a:endParaRPr b="0" i="0" sz="19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chemeClr val="dk1"/>
              </a:solidFill>
              <a:latin typeface="Times New Roman"/>
              <a:ea typeface="Times New Roman"/>
              <a:cs typeface="Times New Roman"/>
              <a:sym typeface="Times New Roman"/>
            </a:endParaRPr>
          </a:p>
        </p:txBody>
      </p:sp>
      <p:sp>
        <p:nvSpPr>
          <p:cNvPr id="183" name="Google Shape;183;g29da714ac84_0_102"/>
          <p:cNvSpPr txBox="1"/>
          <p:nvPr/>
        </p:nvSpPr>
        <p:spPr>
          <a:xfrm>
            <a:off x="909100" y="1376675"/>
            <a:ext cx="7316400" cy="384900"/>
          </a:xfrm>
          <a:prstGeom prst="rect">
            <a:avLst/>
          </a:prstGeom>
          <a:noFill/>
          <a:ln>
            <a:noFill/>
          </a:ln>
        </p:spPr>
        <p:txBody>
          <a:bodyPr anchorCtr="0" anchor="t" bIns="91425" lIns="91425" spcFirstLastPara="1" rIns="91425" wrap="square" tIns="91425">
            <a:spAutoFit/>
          </a:bodyPr>
          <a:lstStyle/>
          <a:p>
            <a:pPr indent="457200" lvl="0" marL="0" marR="0" rtl="0" algn="l">
              <a:lnSpc>
                <a:spcPct val="115000"/>
              </a:lnSpc>
              <a:spcBef>
                <a:spcPts val="1200"/>
              </a:spcBef>
              <a:spcAft>
                <a:spcPts val="0"/>
              </a:spcAft>
              <a:buClr>
                <a:srgbClr val="000000"/>
              </a:buClr>
              <a:buSzPts val="1300"/>
              <a:buFont typeface="Arial"/>
              <a:buNone/>
            </a:pPr>
            <a:r>
              <a:t/>
            </a:r>
            <a:endParaRPr b="0" i="0" sz="1300" u="none" cap="none" strike="noStrike">
              <a:solidFill>
                <a:srgbClr val="000000"/>
              </a:solidFill>
              <a:latin typeface="Times New Roman"/>
              <a:ea typeface="Times New Roman"/>
              <a:cs typeface="Times New Roman"/>
              <a:sym typeface="Times New Roman"/>
            </a:endParaRPr>
          </a:p>
        </p:txBody>
      </p:sp>
      <p:sp>
        <p:nvSpPr>
          <p:cNvPr id="184" name="Google Shape;184;g29da714ac84_0_102"/>
          <p:cNvSpPr txBox="1"/>
          <p:nvPr/>
        </p:nvSpPr>
        <p:spPr>
          <a:xfrm>
            <a:off x="8639100" y="4728000"/>
            <a:ext cx="5049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500"/>
              <a:buFont typeface="Arial"/>
              <a:buNone/>
            </a:pPr>
            <a:r>
              <a:rPr b="1" lang="en" sz="1500">
                <a:solidFill>
                  <a:schemeClr val="lt1"/>
                </a:solidFill>
                <a:latin typeface="Times New Roman"/>
                <a:ea typeface="Times New Roman"/>
                <a:cs typeface="Times New Roman"/>
                <a:sym typeface="Times New Roman"/>
              </a:rPr>
              <a:t>15</a:t>
            </a:r>
            <a:endParaRPr b="1" i="0" sz="1500" u="none" cap="none" strike="noStrike">
              <a:solidFill>
                <a:schemeClr val="lt1"/>
              </a:solidFill>
              <a:latin typeface="Times New Roman"/>
              <a:ea typeface="Times New Roman"/>
              <a:cs typeface="Times New Roman"/>
              <a:sym typeface="Times New Roman"/>
            </a:endParaRPr>
          </a:p>
        </p:txBody>
      </p:sp>
      <p:sp>
        <p:nvSpPr>
          <p:cNvPr id="185" name="Google Shape;185;g29da714ac84_0_102"/>
          <p:cNvSpPr txBox="1"/>
          <p:nvPr/>
        </p:nvSpPr>
        <p:spPr>
          <a:xfrm>
            <a:off x="138300" y="993700"/>
            <a:ext cx="8867400" cy="25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lt1"/>
              </a:solidFill>
            </a:endParaRPr>
          </a:p>
        </p:txBody>
      </p:sp>
      <p:sp>
        <p:nvSpPr>
          <p:cNvPr id="186" name="Google Shape;186;g29da714ac84_0_102"/>
          <p:cNvSpPr txBox="1"/>
          <p:nvPr/>
        </p:nvSpPr>
        <p:spPr>
          <a:xfrm>
            <a:off x="344925" y="1047475"/>
            <a:ext cx="8103300" cy="27543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sz="1800">
              <a:solidFill>
                <a:schemeClr val="lt1"/>
              </a:solidFill>
            </a:endParaRPr>
          </a:p>
        </p:txBody>
      </p:sp>
      <p:grpSp>
        <p:nvGrpSpPr>
          <p:cNvPr id="187" name="Google Shape;187;g29da714ac84_0_102"/>
          <p:cNvGrpSpPr/>
          <p:nvPr/>
        </p:nvGrpSpPr>
        <p:grpSpPr>
          <a:xfrm>
            <a:off x="-4700" y="1376678"/>
            <a:ext cx="9144000" cy="2841744"/>
            <a:chOff x="-4700" y="1376678"/>
            <a:chExt cx="9144000" cy="2841744"/>
          </a:xfrm>
        </p:grpSpPr>
        <p:pic>
          <p:nvPicPr>
            <p:cNvPr id="188" name="Google Shape;188;g29da714ac84_0_102"/>
            <p:cNvPicPr preferRelativeResize="0"/>
            <p:nvPr/>
          </p:nvPicPr>
          <p:blipFill>
            <a:blip r:embed="rId3">
              <a:alphaModFix/>
            </a:blip>
            <a:stretch>
              <a:fillRect/>
            </a:stretch>
          </p:blipFill>
          <p:spPr>
            <a:xfrm>
              <a:off x="-4700" y="1376678"/>
              <a:ext cx="9144000" cy="2841744"/>
            </a:xfrm>
            <a:prstGeom prst="rect">
              <a:avLst/>
            </a:prstGeom>
            <a:noFill/>
            <a:ln>
              <a:noFill/>
            </a:ln>
          </p:spPr>
        </p:pic>
        <p:sp>
          <p:nvSpPr>
            <p:cNvPr id="189" name="Google Shape;189;g29da714ac84_0_102"/>
            <p:cNvSpPr txBox="1"/>
            <p:nvPr/>
          </p:nvSpPr>
          <p:spPr>
            <a:xfrm>
              <a:off x="268725" y="1992575"/>
              <a:ext cx="6885900" cy="251700"/>
            </a:xfrm>
            <a:prstGeom prst="rect">
              <a:avLst/>
            </a:prstGeom>
            <a:noFill/>
            <a:ln cap="flat" cmpd="sng" w="38100">
              <a:solidFill>
                <a:schemeClr val="accent5"/>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lt2"/>
                </a:solidFill>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93" name="Shape 193"/>
        <p:cNvGrpSpPr/>
        <p:nvPr/>
      </p:nvGrpSpPr>
      <p:grpSpPr>
        <a:xfrm>
          <a:off x="0" y="0"/>
          <a:ext cx="0" cy="0"/>
          <a:chOff x="0" y="0"/>
          <a:chExt cx="0" cy="0"/>
        </a:xfrm>
      </p:grpSpPr>
      <p:sp>
        <p:nvSpPr>
          <p:cNvPr id="194" name="Google Shape;194;g29da714ac84_0_112"/>
          <p:cNvSpPr txBox="1"/>
          <p:nvPr/>
        </p:nvSpPr>
        <p:spPr>
          <a:xfrm>
            <a:off x="2643525" y="113625"/>
            <a:ext cx="6439500" cy="605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900"/>
              <a:buFont typeface="Arial"/>
              <a:buNone/>
            </a:pPr>
            <a:r>
              <a:rPr lang="en" sz="1900">
                <a:solidFill>
                  <a:schemeClr val="dk1"/>
                </a:solidFill>
                <a:latin typeface="Times New Roman"/>
                <a:ea typeface="Times New Roman"/>
                <a:cs typeface="Times New Roman"/>
                <a:sym typeface="Times New Roman"/>
              </a:rPr>
              <a:t>Forward-looking ANN implementation: performance evaluation</a:t>
            </a:r>
            <a:endParaRPr b="0" i="0" sz="19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chemeClr val="dk1"/>
              </a:solidFill>
              <a:latin typeface="Times New Roman"/>
              <a:ea typeface="Times New Roman"/>
              <a:cs typeface="Times New Roman"/>
              <a:sym typeface="Times New Roman"/>
            </a:endParaRPr>
          </a:p>
        </p:txBody>
      </p:sp>
      <p:sp>
        <p:nvSpPr>
          <p:cNvPr id="195" name="Google Shape;195;g29da714ac84_0_112"/>
          <p:cNvSpPr txBox="1"/>
          <p:nvPr/>
        </p:nvSpPr>
        <p:spPr>
          <a:xfrm>
            <a:off x="8639100" y="4728000"/>
            <a:ext cx="5049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500"/>
              <a:buFont typeface="Arial"/>
              <a:buNone/>
            </a:pPr>
            <a:r>
              <a:rPr b="1" lang="en" sz="1500">
                <a:solidFill>
                  <a:schemeClr val="lt1"/>
                </a:solidFill>
                <a:latin typeface="Times New Roman"/>
                <a:ea typeface="Times New Roman"/>
                <a:cs typeface="Times New Roman"/>
                <a:sym typeface="Times New Roman"/>
              </a:rPr>
              <a:t>16</a:t>
            </a:r>
            <a:endParaRPr b="1" i="0" sz="1500" u="none" cap="none" strike="noStrike">
              <a:solidFill>
                <a:schemeClr val="lt1"/>
              </a:solidFill>
              <a:latin typeface="Times New Roman"/>
              <a:ea typeface="Times New Roman"/>
              <a:cs typeface="Times New Roman"/>
              <a:sym typeface="Times New Roman"/>
            </a:endParaRPr>
          </a:p>
        </p:txBody>
      </p:sp>
      <p:sp>
        <p:nvSpPr>
          <p:cNvPr id="196" name="Google Shape;196;g29da714ac84_0_112"/>
          <p:cNvSpPr txBox="1"/>
          <p:nvPr/>
        </p:nvSpPr>
        <p:spPr>
          <a:xfrm>
            <a:off x="138300" y="993700"/>
            <a:ext cx="8867400" cy="25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lt1"/>
              </a:solidFill>
            </a:endParaRPr>
          </a:p>
        </p:txBody>
      </p:sp>
      <p:graphicFrame>
        <p:nvGraphicFramePr>
          <p:cNvPr id="197" name="Google Shape;197;g29da714ac84_0_112"/>
          <p:cNvGraphicFramePr/>
          <p:nvPr/>
        </p:nvGraphicFramePr>
        <p:xfrm>
          <a:off x="2143675" y="1877400"/>
          <a:ext cx="3000000" cy="3000000"/>
        </p:xfrm>
        <a:graphic>
          <a:graphicData uri="http://schemas.openxmlformats.org/drawingml/2006/table">
            <a:tbl>
              <a:tblPr>
                <a:noFill/>
                <a:tableStyleId>{79AFFA6C-83D0-4DE8-AC06-174D8B316CFB}</a:tableStyleId>
              </a:tblPr>
              <a:tblGrid>
                <a:gridCol w="2174950"/>
                <a:gridCol w="1235000"/>
                <a:gridCol w="1446700"/>
              </a:tblGrid>
              <a:tr h="381000">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Model</a:t>
                      </a:r>
                      <a:endParaRPr>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Loss (MSE)</a:t>
                      </a:r>
                      <a:endParaRPr>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Metric (MAE)</a:t>
                      </a:r>
                      <a:endParaRPr>
                        <a:latin typeface="Times New Roman"/>
                        <a:ea typeface="Times New Roman"/>
                        <a:cs typeface="Times New Roman"/>
                        <a:sym typeface="Times New Roman"/>
                      </a:endParaRPr>
                    </a:p>
                  </a:txBody>
                  <a:tcPr marT="91425" marB="91425" marR="91425" marL="91425"/>
                </a:tc>
              </a:tr>
              <a:tr h="381000">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Original</a:t>
                      </a:r>
                      <a:endParaRPr>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0.0025</a:t>
                      </a:r>
                      <a:endParaRPr>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0.0283</a:t>
                      </a:r>
                      <a:endParaRPr>
                        <a:latin typeface="Times New Roman"/>
                        <a:ea typeface="Times New Roman"/>
                        <a:cs typeface="Times New Roman"/>
                        <a:sym typeface="Times New Roman"/>
                      </a:endParaRPr>
                    </a:p>
                  </a:txBody>
                  <a:tcPr marT="91425" marB="91425" marR="91425" marL="91425"/>
                </a:tc>
              </a:tr>
              <a:tr h="381000">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Learning rate = 0.0005</a:t>
                      </a:r>
                      <a:endParaRPr>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0.0020</a:t>
                      </a:r>
                      <a:endParaRPr>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0.0251</a:t>
                      </a:r>
                      <a:endParaRPr>
                        <a:latin typeface="Times New Roman"/>
                        <a:ea typeface="Times New Roman"/>
                        <a:cs typeface="Times New Roman"/>
                        <a:sym typeface="Times New Roman"/>
                      </a:endParaRPr>
                    </a:p>
                  </a:txBody>
                  <a:tcPr marT="91425" marB="91425" marR="91425" marL="91425"/>
                </a:tc>
              </a:tr>
              <a:tr h="381000">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Learning rate = 0.005</a:t>
                      </a:r>
                      <a:endParaRPr>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0.0025</a:t>
                      </a:r>
                      <a:endParaRPr>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0.0270</a:t>
                      </a:r>
                      <a:endParaRPr>
                        <a:latin typeface="Times New Roman"/>
                        <a:ea typeface="Times New Roman"/>
                        <a:cs typeface="Times New Roman"/>
                        <a:sym typeface="Times New Roman"/>
                      </a:endParaRPr>
                    </a:p>
                  </a:txBody>
                  <a:tcPr marT="91425" marB="91425" marR="91425" marL="91425"/>
                </a:tc>
              </a:tr>
              <a:tr h="381000">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Dropout layer</a:t>
                      </a:r>
                      <a:endParaRPr>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0.0018</a:t>
                      </a:r>
                      <a:endParaRPr>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0.0237</a:t>
                      </a:r>
                      <a:endParaRPr>
                        <a:latin typeface="Times New Roman"/>
                        <a:ea typeface="Times New Roman"/>
                        <a:cs typeface="Times New Roman"/>
                        <a:sym typeface="Times New Roman"/>
                      </a:endParaRPr>
                    </a:p>
                  </a:txBody>
                  <a:tcPr marT="91425" marB="91425" marR="91425" marL="91425"/>
                </a:tc>
              </a:tr>
              <a:tr h="381000">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Additional Hidden Layer</a:t>
                      </a:r>
                      <a:endParaRPr>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0.0023</a:t>
                      </a:r>
                      <a:endParaRPr>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0.0269</a:t>
                      </a:r>
                      <a:endParaRPr>
                        <a:latin typeface="Times New Roman"/>
                        <a:ea typeface="Times New Roman"/>
                        <a:cs typeface="Times New Roman"/>
                        <a:sym typeface="Times New Roman"/>
                      </a:endParaRPr>
                    </a:p>
                  </a:txBody>
                  <a:tcPr marT="91425" marB="91425" marR="91425" marL="91425"/>
                </a:tc>
              </a:tr>
            </a:tbl>
          </a:graphicData>
        </a:graphic>
      </p:graphicFrame>
      <p:sp>
        <p:nvSpPr>
          <p:cNvPr id="198" name="Google Shape;198;g29da714ac84_0_112"/>
          <p:cNvSpPr txBox="1"/>
          <p:nvPr/>
        </p:nvSpPr>
        <p:spPr>
          <a:xfrm>
            <a:off x="1909500" y="1369450"/>
            <a:ext cx="5325000" cy="426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lang="en">
                <a:latin typeface="Times New Roman"/>
                <a:ea typeface="Times New Roman"/>
                <a:cs typeface="Times New Roman"/>
                <a:sym typeface="Times New Roman"/>
              </a:rPr>
              <a:t>Table 1</a:t>
            </a:r>
            <a:r>
              <a:rPr b="0" i="0" lang="en" u="none" cap="none" strike="noStrike">
                <a:solidFill>
                  <a:srgbClr val="000000"/>
                </a:solidFill>
                <a:latin typeface="Times New Roman"/>
                <a:ea typeface="Times New Roman"/>
                <a:cs typeface="Times New Roman"/>
                <a:sym typeface="Times New Roman"/>
              </a:rPr>
              <a:t>. </a:t>
            </a:r>
            <a:r>
              <a:rPr lang="en">
                <a:latin typeface="Times New Roman"/>
                <a:ea typeface="Times New Roman"/>
                <a:cs typeface="Times New Roman"/>
                <a:sym typeface="Times New Roman"/>
              </a:rPr>
              <a:t>Performance evaluation on forward-looking ANN</a:t>
            </a:r>
            <a:endParaRPr b="0" i="0" u="none" cap="none" strike="noStrike">
              <a:solidFill>
                <a:srgbClr val="000000"/>
              </a:solidFill>
              <a:highlight>
                <a:srgbClr val="F8E71C"/>
              </a:highlight>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02" name="Shape 202"/>
        <p:cNvGrpSpPr/>
        <p:nvPr/>
      </p:nvGrpSpPr>
      <p:grpSpPr>
        <a:xfrm>
          <a:off x="0" y="0"/>
          <a:ext cx="0" cy="0"/>
          <a:chOff x="0" y="0"/>
          <a:chExt cx="0" cy="0"/>
        </a:xfrm>
      </p:grpSpPr>
      <p:sp>
        <p:nvSpPr>
          <p:cNvPr id="203" name="Google Shape;203;g29f0a189449_0_1"/>
          <p:cNvSpPr txBox="1"/>
          <p:nvPr/>
        </p:nvSpPr>
        <p:spPr>
          <a:xfrm>
            <a:off x="2643525" y="113625"/>
            <a:ext cx="6439500" cy="605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900"/>
              <a:buFont typeface="Arial"/>
              <a:buNone/>
            </a:pPr>
            <a:r>
              <a:rPr lang="en" sz="1900">
                <a:solidFill>
                  <a:schemeClr val="dk1"/>
                </a:solidFill>
                <a:latin typeface="Times New Roman"/>
                <a:ea typeface="Times New Roman"/>
                <a:cs typeface="Times New Roman"/>
                <a:sym typeface="Times New Roman"/>
              </a:rPr>
              <a:t>Forward-looking ANN: feature importances</a:t>
            </a:r>
            <a:endParaRPr b="0" i="0" sz="19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chemeClr val="dk1"/>
              </a:solidFill>
              <a:latin typeface="Times New Roman"/>
              <a:ea typeface="Times New Roman"/>
              <a:cs typeface="Times New Roman"/>
              <a:sym typeface="Times New Roman"/>
            </a:endParaRPr>
          </a:p>
        </p:txBody>
      </p:sp>
      <p:sp>
        <p:nvSpPr>
          <p:cNvPr id="204" name="Google Shape;204;g29f0a189449_0_1"/>
          <p:cNvSpPr txBox="1"/>
          <p:nvPr/>
        </p:nvSpPr>
        <p:spPr>
          <a:xfrm>
            <a:off x="8639100" y="4728000"/>
            <a:ext cx="5049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500"/>
              <a:buFont typeface="Arial"/>
              <a:buNone/>
            </a:pPr>
            <a:r>
              <a:rPr b="1" lang="en" sz="1500">
                <a:solidFill>
                  <a:schemeClr val="lt1"/>
                </a:solidFill>
                <a:latin typeface="Times New Roman"/>
                <a:ea typeface="Times New Roman"/>
                <a:cs typeface="Times New Roman"/>
                <a:sym typeface="Times New Roman"/>
              </a:rPr>
              <a:t>16</a:t>
            </a:r>
            <a:endParaRPr b="1" i="0" sz="1500" u="none" cap="none" strike="noStrike">
              <a:solidFill>
                <a:schemeClr val="lt1"/>
              </a:solidFill>
              <a:latin typeface="Times New Roman"/>
              <a:ea typeface="Times New Roman"/>
              <a:cs typeface="Times New Roman"/>
              <a:sym typeface="Times New Roman"/>
            </a:endParaRPr>
          </a:p>
        </p:txBody>
      </p:sp>
      <p:sp>
        <p:nvSpPr>
          <p:cNvPr id="205" name="Google Shape;205;g29f0a189449_0_1"/>
          <p:cNvSpPr txBox="1"/>
          <p:nvPr/>
        </p:nvSpPr>
        <p:spPr>
          <a:xfrm>
            <a:off x="138300" y="993700"/>
            <a:ext cx="8867400" cy="25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lt1"/>
              </a:solidFill>
            </a:endParaRPr>
          </a:p>
        </p:txBody>
      </p:sp>
      <p:sp>
        <p:nvSpPr>
          <p:cNvPr id="206" name="Google Shape;206;g29f0a189449_0_1"/>
          <p:cNvSpPr txBox="1"/>
          <p:nvPr/>
        </p:nvSpPr>
        <p:spPr>
          <a:xfrm>
            <a:off x="2325425" y="4765200"/>
            <a:ext cx="5325000" cy="426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lang="en">
                <a:latin typeface="Times New Roman"/>
                <a:ea typeface="Times New Roman"/>
                <a:cs typeface="Times New Roman"/>
                <a:sym typeface="Times New Roman"/>
              </a:rPr>
              <a:t>Table 2</a:t>
            </a:r>
            <a:r>
              <a:rPr b="0" i="0" lang="en" u="none" cap="none" strike="noStrike">
                <a:solidFill>
                  <a:srgbClr val="000000"/>
                </a:solidFill>
                <a:latin typeface="Times New Roman"/>
                <a:ea typeface="Times New Roman"/>
                <a:cs typeface="Times New Roman"/>
                <a:sym typeface="Times New Roman"/>
              </a:rPr>
              <a:t>. </a:t>
            </a:r>
            <a:r>
              <a:rPr lang="en">
                <a:latin typeface="Times New Roman"/>
                <a:ea typeface="Times New Roman"/>
                <a:cs typeface="Times New Roman"/>
                <a:sym typeface="Times New Roman"/>
              </a:rPr>
              <a:t>Feature importances of the</a:t>
            </a:r>
            <a:r>
              <a:rPr lang="en">
                <a:latin typeface="Times New Roman"/>
                <a:ea typeface="Times New Roman"/>
                <a:cs typeface="Times New Roman"/>
                <a:sym typeface="Times New Roman"/>
              </a:rPr>
              <a:t> forward-looking ANN model</a:t>
            </a:r>
            <a:endParaRPr b="0" i="0" u="none" cap="none" strike="noStrike">
              <a:solidFill>
                <a:srgbClr val="000000"/>
              </a:solidFill>
              <a:highlight>
                <a:srgbClr val="F8E71C"/>
              </a:highlight>
              <a:latin typeface="Times New Roman"/>
              <a:ea typeface="Times New Roman"/>
              <a:cs typeface="Times New Roman"/>
              <a:sym typeface="Times New Roman"/>
            </a:endParaRPr>
          </a:p>
        </p:txBody>
      </p:sp>
      <p:graphicFrame>
        <p:nvGraphicFramePr>
          <p:cNvPr id="207" name="Google Shape;207;g29f0a189449_0_1"/>
          <p:cNvGraphicFramePr/>
          <p:nvPr/>
        </p:nvGraphicFramePr>
        <p:xfrm>
          <a:off x="2563400" y="803200"/>
          <a:ext cx="3000000" cy="3000000"/>
        </p:xfrm>
        <a:graphic>
          <a:graphicData uri="http://schemas.openxmlformats.org/drawingml/2006/table">
            <a:tbl>
              <a:tblPr>
                <a:noFill/>
                <a:tableStyleId>{79AFFA6C-83D0-4DE8-AC06-174D8B316CFB}</a:tableStyleId>
              </a:tblPr>
              <a:tblGrid>
                <a:gridCol w="2353375"/>
                <a:gridCol w="2423075"/>
              </a:tblGrid>
              <a:tr h="381000">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Feature</a:t>
                      </a:r>
                      <a:endParaRPr>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Feature importance</a:t>
                      </a:r>
                      <a:endParaRPr>
                        <a:latin typeface="Times New Roman"/>
                        <a:ea typeface="Times New Roman"/>
                        <a:cs typeface="Times New Roman"/>
                        <a:sym typeface="Times New Roman"/>
                      </a:endParaRPr>
                    </a:p>
                  </a:txBody>
                  <a:tcPr marT="91425" marB="91425" marR="91425" marL="91425"/>
                </a:tc>
              </a:tr>
              <a:tr h="381000">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Area, acres</a:t>
                      </a:r>
                      <a:endParaRPr>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10.817078</a:t>
                      </a:r>
                      <a:endParaRPr>
                        <a:latin typeface="Times New Roman"/>
                        <a:ea typeface="Times New Roman"/>
                        <a:cs typeface="Times New Roman"/>
                        <a:sym typeface="Times New Roman"/>
                      </a:endParaRPr>
                    </a:p>
                  </a:txBody>
                  <a:tcPr marT="91425" marB="91425" marR="91425" marL="91425"/>
                </a:tc>
              </a:tr>
              <a:tr h="381000">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Porosity, %</a:t>
                      </a:r>
                      <a:endParaRPr>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10.004011</a:t>
                      </a:r>
                      <a:endParaRPr>
                        <a:latin typeface="Times New Roman"/>
                        <a:ea typeface="Times New Roman"/>
                        <a:cs typeface="Times New Roman"/>
                        <a:sym typeface="Times New Roman"/>
                      </a:endParaRPr>
                    </a:p>
                  </a:txBody>
                  <a:tcPr marT="91425" marB="91425" marR="91425" marL="91425"/>
                </a:tc>
              </a:tr>
              <a:tr h="381000">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Permeability, mD</a:t>
                      </a:r>
                      <a:endParaRPr>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9.383964</a:t>
                      </a:r>
                      <a:endParaRPr>
                        <a:latin typeface="Times New Roman"/>
                        <a:ea typeface="Times New Roman"/>
                        <a:cs typeface="Times New Roman"/>
                        <a:sym typeface="Times New Roman"/>
                      </a:endParaRPr>
                    </a:p>
                  </a:txBody>
                  <a:tcPr marT="91425" marB="91425" marR="91425" marL="91425"/>
                </a:tc>
              </a:tr>
              <a:tr h="381000">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Depth, ft</a:t>
                      </a:r>
                      <a:endParaRPr>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8.717274</a:t>
                      </a:r>
                      <a:endParaRPr>
                        <a:latin typeface="Times New Roman"/>
                        <a:ea typeface="Times New Roman"/>
                        <a:cs typeface="Times New Roman"/>
                        <a:sym typeface="Times New Roman"/>
                      </a:endParaRPr>
                    </a:p>
                  </a:txBody>
                  <a:tcPr marT="91425" marB="91425" marR="91425" marL="91425"/>
                </a:tc>
              </a:tr>
              <a:tr h="381000">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Gravity, °API</a:t>
                      </a:r>
                      <a:endParaRPr>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10.34064</a:t>
                      </a:r>
                      <a:endParaRPr>
                        <a:latin typeface="Times New Roman"/>
                        <a:ea typeface="Times New Roman"/>
                        <a:cs typeface="Times New Roman"/>
                        <a:sym typeface="Times New Roman"/>
                      </a:endParaRPr>
                    </a:p>
                  </a:txBody>
                  <a:tcPr marT="91425" marB="91425" marR="91425" marL="91425"/>
                </a:tc>
              </a:tr>
              <a:tr h="381000">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Oil, cp</a:t>
                      </a:r>
                      <a:endParaRPr>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10.360503</a:t>
                      </a:r>
                      <a:endParaRPr>
                        <a:latin typeface="Times New Roman"/>
                        <a:ea typeface="Times New Roman"/>
                        <a:cs typeface="Times New Roman"/>
                        <a:sym typeface="Times New Roman"/>
                      </a:endParaRPr>
                    </a:p>
                  </a:txBody>
                  <a:tcPr marT="91425" marB="91425" marR="91425" marL="91425"/>
                </a:tc>
              </a:tr>
              <a:tr h="381000">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Oil, °F</a:t>
                      </a:r>
                      <a:endParaRPr>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9.036829</a:t>
                      </a:r>
                      <a:endParaRPr>
                        <a:latin typeface="Times New Roman"/>
                        <a:ea typeface="Times New Roman"/>
                        <a:cs typeface="Times New Roman"/>
                        <a:sym typeface="Times New Roman"/>
                      </a:endParaRPr>
                    </a:p>
                  </a:txBody>
                  <a:tcPr marT="91425" marB="91425" marR="91425" marL="91425"/>
                </a:tc>
              </a:tr>
              <a:tr h="381000">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Initial oil saturation, %</a:t>
                      </a:r>
                      <a:endParaRPr>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9.131155</a:t>
                      </a:r>
                      <a:endParaRPr>
                        <a:latin typeface="Times New Roman"/>
                        <a:ea typeface="Times New Roman"/>
                        <a:cs typeface="Times New Roman"/>
                        <a:sym typeface="Times New Roman"/>
                      </a:endParaRPr>
                    </a:p>
                  </a:txBody>
                  <a:tcPr marT="91425" marB="91425" marR="91425" marL="91425"/>
                </a:tc>
              </a:tr>
              <a:tr h="381000">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End oil saturation, %</a:t>
                      </a:r>
                      <a:endParaRPr>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9.208746</a:t>
                      </a:r>
                      <a:endParaRPr>
                        <a:latin typeface="Times New Roman"/>
                        <a:ea typeface="Times New Roman"/>
                        <a:cs typeface="Times New Roman"/>
                        <a:sym typeface="Times New Roman"/>
                      </a:endParaRPr>
                    </a:p>
                  </a:txBody>
                  <a:tcPr marT="91425" marB="91425" marR="91425" marL="91425"/>
                </a:tc>
              </a:tr>
            </a:tbl>
          </a:graphicData>
        </a:graphic>
      </p:graphicFrame>
      <p:sp>
        <p:nvSpPr>
          <p:cNvPr id="208" name="Google Shape;208;g29f0a189449_0_1"/>
          <p:cNvSpPr txBox="1"/>
          <p:nvPr/>
        </p:nvSpPr>
        <p:spPr>
          <a:xfrm>
            <a:off x="411425" y="2128750"/>
            <a:ext cx="1914000" cy="116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Times New Roman"/>
                <a:ea typeface="Times New Roman"/>
                <a:cs typeface="Times New Roman"/>
                <a:sym typeface="Times New Roman"/>
              </a:rPr>
              <a:t>(feature importance computed as the sum of absolute weights for each feature)</a:t>
            </a:r>
            <a:endParaRPr>
              <a:solidFill>
                <a:schemeClr val="lt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12" name="Shape 212"/>
        <p:cNvGrpSpPr/>
        <p:nvPr/>
      </p:nvGrpSpPr>
      <p:grpSpPr>
        <a:xfrm>
          <a:off x="0" y="0"/>
          <a:ext cx="0" cy="0"/>
          <a:chOff x="0" y="0"/>
          <a:chExt cx="0" cy="0"/>
        </a:xfrm>
      </p:grpSpPr>
      <p:sp>
        <p:nvSpPr>
          <p:cNvPr id="213" name="Google Shape;213;g29da714ac84_0_234"/>
          <p:cNvSpPr txBox="1"/>
          <p:nvPr/>
        </p:nvSpPr>
        <p:spPr>
          <a:xfrm>
            <a:off x="2643525" y="113625"/>
            <a:ext cx="6439500" cy="605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900"/>
              <a:buFont typeface="Arial"/>
              <a:buNone/>
            </a:pPr>
            <a:r>
              <a:rPr lang="en" sz="1900">
                <a:solidFill>
                  <a:schemeClr val="dk1"/>
                </a:solidFill>
                <a:latin typeface="Times New Roman"/>
                <a:ea typeface="Times New Roman"/>
                <a:cs typeface="Times New Roman"/>
                <a:sym typeface="Times New Roman"/>
              </a:rPr>
              <a:t>Inverse design</a:t>
            </a:r>
            <a:r>
              <a:rPr lang="en" sz="1900">
                <a:solidFill>
                  <a:schemeClr val="dk1"/>
                </a:solidFill>
                <a:latin typeface="Times New Roman"/>
                <a:ea typeface="Times New Roman"/>
                <a:cs typeface="Times New Roman"/>
                <a:sym typeface="Times New Roman"/>
              </a:rPr>
              <a:t> ANN implementation</a:t>
            </a:r>
            <a:endParaRPr b="0" i="0" sz="19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chemeClr val="dk1"/>
              </a:solidFill>
              <a:latin typeface="Times New Roman"/>
              <a:ea typeface="Times New Roman"/>
              <a:cs typeface="Times New Roman"/>
              <a:sym typeface="Times New Roman"/>
            </a:endParaRPr>
          </a:p>
        </p:txBody>
      </p:sp>
      <p:sp>
        <p:nvSpPr>
          <p:cNvPr id="214" name="Google Shape;214;g29da714ac84_0_234"/>
          <p:cNvSpPr txBox="1"/>
          <p:nvPr/>
        </p:nvSpPr>
        <p:spPr>
          <a:xfrm>
            <a:off x="909100" y="1087463"/>
            <a:ext cx="7316400" cy="1049700"/>
          </a:xfrm>
          <a:prstGeom prst="rect">
            <a:avLst/>
          </a:prstGeom>
          <a:noFill/>
          <a:ln>
            <a:noFill/>
          </a:ln>
        </p:spPr>
        <p:txBody>
          <a:bodyPr anchorCtr="0" anchor="t" bIns="91425" lIns="91425" spcFirstLastPara="1" rIns="91425" wrap="square" tIns="91425">
            <a:spAutoFit/>
          </a:bodyPr>
          <a:lstStyle/>
          <a:p>
            <a:pPr indent="457200" lvl="0" marL="0" marR="0" rtl="0" algn="l">
              <a:lnSpc>
                <a:spcPct val="115000"/>
              </a:lnSpc>
              <a:spcBef>
                <a:spcPts val="1200"/>
              </a:spcBef>
              <a:spcAft>
                <a:spcPts val="0"/>
              </a:spcAft>
              <a:buClr>
                <a:srgbClr val="000000"/>
              </a:buClr>
              <a:buSzPts val="1300"/>
              <a:buFont typeface="Arial"/>
              <a:buNone/>
            </a:pPr>
            <a:r>
              <a:rPr b="1" lang="en">
                <a:latin typeface="Times New Roman"/>
                <a:ea typeface="Times New Roman"/>
                <a:cs typeface="Times New Roman"/>
                <a:sym typeface="Times New Roman"/>
              </a:rPr>
              <a:t>Input parameters:</a:t>
            </a:r>
            <a:r>
              <a:rPr lang="en">
                <a:latin typeface="Times New Roman"/>
                <a:ea typeface="Times New Roman"/>
                <a:cs typeface="Times New Roman"/>
                <a:sym typeface="Times New Roman"/>
              </a:rPr>
              <a:t> 'Area, acres', 'Permeability, mD', 'Depth, ft', 'Gravity, °API', 'Oil, cp', 'Oil, °F', 'Initial oil saturation, %', 'End oil saturation, %'</a:t>
            </a:r>
            <a:endParaRPr>
              <a:latin typeface="Times New Roman"/>
              <a:ea typeface="Times New Roman"/>
              <a:cs typeface="Times New Roman"/>
              <a:sym typeface="Times New Roman"/>
            </a:endParaRPr>
          </a:p>
          <a:p>
            <a:pPr indent="457200" lvl="0" marL="0" marR="0" rtl="0" algn="l">
              <a:lnSpc>
                <a:spcPct val="115000"/>
              </a:lnSpc>
              <a:spcBef>
                <a:spcPts val="1200"/>
              </a:spcBef>
              <a:spcAft>
                <a:spcPts val="0"/>
              </a:spcAft>
              <a:buClr>
                <a:srgbClr val="000000"/>
              </a:buClr>
              <a:buSzPts val="1300"/>
              <a:buFont typeface="Arial"/>
              <a:buNone/>
            </a:pPr>
            <a:r>
              <a:rPr b="1" lang="en">
                <a:latin typeface="Times New Roman"/>
                <a:ea typeface="Times New Roman"/>
                <a:cs typeface="Times New Roman"/>
                <a:sym typeface="Times New Roman"/>
              </a:rPr>
              <a:t>Output parameters</a:t>
            </a:r>
            <a:r>
              <a:rPr lang="en">
                <a:latin typeface="Times New Roman"/>
                <a:ea typeface="Times New Roman"/>
                <a:cs typeface="Times New Roman"/>
                <a:sym typeface="Times New Roman"/>
              </a:rPr>
              <a:t>: </a:t>
            </a:r>
            <a:r>
              <a:rPr lang="en">
                <a:latin typeface="Times New Roman"/>
                <a:ea typeface="Times New Roman"/>
                <a:cs typeface="Times New Roman"/>
                <a:sym typeface="Times New Roman"/>
              </a:rPr>
              <a:t>'Production wells', 'Injection wells'</a:t>
            </a:r>
            <a:endParaRPr b="0" i="0" u="none" cap="none" strike="noStrike">
              <a:solidFill>
                <a:srgbClr val="000000"/>
              </a:solidFill>
              <a:latin typeface="Times New Roman"/>
              <a:ea typeface="Times New Roman"/>
              <a:cs typeface="Times New Roman"/>
              <a:sym typeface="Times New Roman"/>
            </a:endParaRPr>
          </a:p>
        </p:txBody>
      </p:sp>
      <p:sp>
        <p:nvSpPr>
          <p:cNvPr id="215" name="Google Shape;215;g29da714ac84_0_234"/>
          <p:cNvSpPr txBox="1"/>
          <p:nvPr/>
        </p:nvSpPr>
        <p:spPr>
          <a:xfrm>
            <a:off x="8639100" y="4728000"/>
            <a:ext cx="5049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500"/>
              <a:buFont typeface="Arial"/>
              <a:buNone/>
            </a:pPr>
            <a:r>
              <a:rPr b="1" lang="en" sz="1500">
                <a:solidFill>
                  <a:schemeClr val="lt1"/>
                </a:solidFill>
                <a:latin typeface="Times New Roman"/>
                <a:ea typeface="Times New Roman"/>
                <a:cs typeface="Times New Roman"/>
                <a:sym typeface="Times New Roman"/>
              </a:rPr>
              <a:t>1</a:t>
            </a:r>
            <a:r>
              <a:rPr b="1" lang="en" sz="1500">
                <a:solidFill>
                  <a:schemeClr val="lt1"/>
                </a:solidFill>
                <a:latin typeface="Times New Roman"/>
                <a:ea typeface="Times New Roman"/>
                <a:cs typeface="Times New Roman"/>
                <a:sym typeface="Times New Roman"/>
              </a:rPr>
              <a:t>7</a:t>
            </a:r>
            <a:endParaRPr b="1" i="0" sz="1500" u="none" cap="none" strike="noStrike">
              <a:solidFill>
                <a:schemeClr val="lt1"/>
              </a:solidFill>
              <a:latin typeface="Times New Roman"/>
              <a:ea typeface="Times New Roman"/>
              <a:cs typeface="Times New Roman"/>
              <a:sym typeface="Times New Roman"/>
            </a:endParaRPr>
          </a:p>
        </p:txBody>
      </p:sp>
      <p:sp>
        <p:nvSpPr>
          <p:cNvPr id="216" name="Google Shape;216;g29da714ac84_0_234"/>
          <p:cNvSpPr txBox="1"/>
          <p:nvPr/>
        </p:nvSpPr>
        <p:spPr>
          <a:xfrm>
            <a:off x="-42075" y="4727550"/>
            <a:ext cx="7606800" cy="41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700"/>
              <a:t>Sun, Q., &amp; Ertekin, T. (2020). Screening and optimization of polymer flooding projects using artificial-neural-network (ANN) based proxies. Journal of Petroleum Science and Engineering, 185, 106617. </a:t>
            </a:r>
            <a:r>
              <a:rPr lang="en" sz="700" u="sng">
                <a:solidFill>
                  <a:schemeClr val="hlink"/>
                </a:solidFill>
                <a:hlinkClick r:id="rId3"/>
              </a:rPr>
              <a:t>https://doi.org/10.1016/j.petrol.2019.106617</a:t>
            </a:r>
            <a:r>
              <a:rPr lang="en" sz="700"/>
              <a:t> </a:t>
            </a:r>
            <a:endParaRPr sz="700"/>
          </a:p>
        </p:txBody>
      </p:sp>
      <p:sp>
        <p:nvSpPr>
          <p:cNvPr id="217" name="Google Shape;217;g29da714ac84_0_234"/>
          <p:cNvSpPr txBox="1"/>
          <p:nvPr/>
        </p:nvSpPr>
        <p:spPr>
          <a:xfrm>
            <a:off x="2785300" y="4384663"/>
            <a:ext cx="3564000" cy="426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u="none" cap="none" strike="noStrike">
                <a:solidFill>
                  <a:srgbClr val="000000"/>
                </a:solidFill>
                <a:latin typeface="Times New Roman"/>
                <a:ea typeface="Times New Roman"/>
                <a:cs typeface="Times New Roman"/>
                <a:sym typeface="Times New Roman"/>
              </a:rPr>
              <a:t>Figure </a:t>
            </a:r>
            <a:r>
              <a:rPr lang="en">
                <a:latin typeface="Times New Roman"/>
                <a:ea typeface="Times New Roman"/>
                <a:cs typeface="Times New Roman"/>
                <a:sym typeface="Times New Roman"/>
              </a:rPr>
              <a:t>5</a:t>
            </a:r>
            <a:r>
              <a:rPr b="0" i="0" lang="en" u="none" cap="none" strike="noStrike">
                <a:solidFill>
                  <a:srgbClr val="000000"/>
                </a:solidFill>
                <a:latin typeface="Times New Roman"/>
                <a:ea typeface="Times New Roman"/>
                <a:cs typeface="Times New Roman"/>
                <a:sym typeface="Times New Roman"/>
              </a:rPr>
              <a:t>. </a:t>
            </a:r>
            <a:r>
              <a:rPr lang="en">
                <a:latin typeface="Times New Roman"/>
                <a:ea typeface="Times New Roman"/>
                <a:cs typeface="Times New Roman"/>
                <a:sym typeface="Times New Roman"/>
              </a:rPr>
              <a:t>Inverse design</a:t>
            </a:r>
            <a:r>
              <a:rPr lang="en">
                <a:latin typeface="Times New Roman"/>
                <a:ea typeface="Times New Roman"/>
                <a:cs typeface="Times New Roman"/>
                <a:sym typeface="Times New Roman"/>
              </a:rPr>
              <a:t> ANN</a:t>
            </a:r>
            <a:endParaRPr b="0" i="0" u="none" cap="none" strike="noStrike">
              <a:solidFill>
                <a:srgbClr val="000000"/>
              </a:solidFill>
              <a:highlight>
                <a:srgbClr val="F8E71C"/>
              </a:highlight>
              <a:latin typeface="Times New Roman"/>
              <a:ea typeface="Times New Roman"/>
              <a:cs typeface="Times New Roman"/>
              <a:sym typeface="Times New Roman"/>
            </a:endParaRPr>
          </a:p>
        </p:txBody>
      </p:sp>
      <p:pic>
        <p:nvPicPr>
          <p:cNvPr id="218" name="Google Shape;218;g29da714ac84_0_234"/>
          <p:cNvPicPr preferRelativeResize="0"/>
          <p:nvPr/>
        </p:nvPicPr>
        <p:blipFill rotWithShape="1">
          <a:blip r:embed="rId4">
            <a:alphaModFix/>
          </a:blip>
          <a:srcRect b="7757" l="0" r="0" t="0"/>
          <a:stretch/>
        </p:blipFill>
        <p:spPr>
          <a:xfrm>
            <a:off x="2560550" y="2137175"/>
            <a:ext cx="3995625" cy="233734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22" name="Shape 222"/>
        <p:cNvGrpSpPr/>
        <p:nvPr/>
      </p:nvGrpSpPr>
      <p:grpSpPr>
        <a:xfrm>
          <a:off x="0" y="0"/>
          <a:ext cx="0" cy="0"/>
          <a:chOff x="0" y="0"/>
          <a:chExt cx="0" cy="0"/>
        </a:xfrm>
      </p:grpSpPr>
      <p:sp>
        <p:nvSpPr>
          <p:cNvPr id="223" name="Google Shape;223;g29da714ac84_0_123"/>
          <p:cNvSpPr txBox="1"/>
          <p:nvPr/>
        </p:nvSpPr>
        <p:spPr>
          <a:xfrm>
            <a:off x="2643525" y="113625"/>
            <a:ext cx="6439500" cy="605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900"/>
              <a:buFont typeface="Arial"/>
              <a:buNone/>
            </a:pPr>
            <a:r>
              <a:rPr lang="en" sz="1900">
                <a:solidFill>
                  <a:schemeClr val="dk1"/>
                </a:solidFill>
                <a:latin typeface="Times New Roman"/>
                <a:ea typeface="Times New Roman"/>
                <a:cs typeface="Times New Roman"/>
                <a:sym typeface="Times New Roman"/>
              </a:rPr>
              <a:t>Inverse design</a:t>
            </a:r>
            <a:r>
              <a:rPr lang="en" sz="1900">
                <a:solidFill>
                  <a:schemeClr val="dk1"/>
                </a:solidFill>
                <a:latin typeface="Times New Roman"/>
                <a:ea typeface="Times New Roman"/>
                <a:cs typeface="Times New Roman"/>
                <a:sym typeface="Times New Roman"/>
              </a:rPr>
              <a:t> ANN implementation: first attempt</a:t>
            </a:r>
            <a:endParaRPr b="0" i="0" sz="19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chemeClr val="dk1"/>
              </a:solidFill>
              <a:latin typeface="Times New Roman"/>
              <a:ea typeface="Times New Roman"/>
              <a:cs typeface="Times New Roman"/>
              <a:sym typeface="Times New Roman"/>
            </a:endParaRPr>
          </a:p>
        </p:txBody>
      </p:sp>
      <p:sp>
        <p:nvSpPr>
          <p:cNvPr id="224" name="Google Shape;224;g29da714ac84_0_123"/>
          <p:cNvSpPr txBox="1"/>
          <p:nvPr/>
        </p:nvSpPr>
        <p:spPr>
          <a:xfrm>
            <a:off x="909100" y="1376675"/>
            <a:ext cx="7316400" cy="384900"/>
          </a:xfrm>
          <a:prstGeom prst="rect">
            <a:avLst/>
          </a:prstGeom>
          <a:noFill/>
          <a:ln>
            <a:noFill/>
          </a:ln>
        </p:spPr>
        <p:txBody>
          <a:bodyPr anchorCtr="0" anchor="t" bIns="91425" lIns="91425" spcFirstLastPara="1" rIns="91425" wrap="square" tIns="91425">
            <a:spAutoFit/>
          </a:bodyPr>
          <a:lstStyle/>
          <a:p>
            <a:pPr indent="457200" lvl="0" marL="0" marR="0" rtl="0" algn="l">
              <a:lnSpc>
                <a:spcPct val="115000"/>
              </a:lnSpc>
              <a:spcBef>
                <a:spcPts val="1200"/>
              </a:spcBef>
              <a:spcAft>
                <a:spcPts val="0"/>
              </a:spcAft>
              <a:buClr>
                <a:srgbClr val="000000"/>
              </a:buClr>
              <a:buSzPts val="1300"/>
              <a:buFont typeface="Arial"/>
              <a:buNone/>
            </a:pPr>
            <a:r>
              <a:t/>
            </a:r>
            <a:endParaRPr b="0" i="0" sz="1300" u="none" cap="none" strike="noStrike">
              <a:solidFill>
                <a:srgbClr val="000000"/>
              </a:solidFill>
              <a:latin typeface="Times New Roman"/>
              <a:ea typeface="Times New Roman"/>
              <a:cs typeface="Times New Roman"/>
              <a:sym typeface="Times New Roman"/>
            </a:endParaRPr>
          </a:p>
        </p:txBody>
      </p:sp>
      <p:sp>
        <p:nvSpPr>
          <p:cNvPr id="225" name="Google Shape;225;g29da714ac84_0_123"/>
          <p:cNvSpPr txBox="1"/>
          <p:nvPr/>
        </p:nvSpPr>
        <p:spPr>
          <a:xfrm>
            <a:off x="8639100" y="4728000"/>
            <a:ext cx="5049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500"/>
              <a:buFont typeface="Arial"/>
              <a:buNone/>
            </a:pPr>
            <a:r>
              <a:rPr b="1" lang="en" sz="1500">
                <a:solidFill>
                  <a:schemeClr val="lt1"/>
                </a:solidFill>
                <a:latin typeface="Times New Roman"/>
                <a:ea typeface="Times New Roman"/>
                <a:cs typeface="Times New Roman"/>
                <a:sym typeface="Times New Roman"/>
              </a:rPr>
              <a:t>18</a:t>
            </a:r>
            <a:endParaRPr b="1" i="0" sz="1500" u="none" cap="none" strike="noStrike">
              <a:solidFill>
                <a:schemeClr val="lt1"/>
              </a:solidFill>
              <a:latin typeface="Times New Roman"/>
              <a:ea typeface="Times New Roman"/>
              <a:cs typeface="Times New Roman"/>
              <a:sym typeface="Times New Roman"/>
            </a:endParaRPr>
          </a:p>
        </p:txBody>
      </p:sp>
      <p:sp>
        <p:nvSpPr>
          <p:cNvPr id="226" name="Google Shape;226;g29da714ac84_0_123"/>
          <p:cNvSpPr txBox="1"/>
          <p:nvPr/>
        </p:nvSpPr>
        <p:spPr>
          <a:xfrm>
            <a:off x="109050" y="867425"/>
            <a:ext cx="7836900" cy="25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Times New Roman"/>
                <a:ea typeface="Times New Roman"/>
                <a:cs typeface="Times New Roman"/>
                <a:sym typeface="Times New Roman"/>
              </a:rPr>
              <a:t>Defining input and output parameters, train-validation-test set splitting</a:t>
            </a:r>
            <a:endParaRPr>
              <a:solidFill>
                <a:schemeClr val="lt1"/>
              </a:solidFill>
              <a:latin typeface="Times New Roman"/>
              <a:ea typeface="Times New Roman"/>
              <a:cs typeface="Times New Roman"/>
              <a:sym typeface="Times New Roman"/>
            </a:endParaRPr>
          </a:p>
        </p:txBody>
      </p:sp>
      <p:sp>
        <p:nvSpPr>
          <p:cNvPr id="227" name="Google Shape;227;g29da714ac84_0_123"/>
          <p:cNvSpPr txBox="1"/>
          <p:nvPr/>
        </p:nvSpPr>
        <p:spPr>
          <a:xfrm>
            <a:off x="712950" y="2295550"/>
            <a:ext cx="4933500" cy="25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Times New Roman"/>
                <a:ea typeface="Times New Roman"/>
                <a:cs typeface="Times New Roman"/>
                <a:sym typeface="Times New Roman"/>
              </a:rPr>
              <a:t>Model definition, compiling and training</a:t>
            </a:r>
            <a:endParaRPr>
              <a:solidFill>
                <a:schemeClr val="lt1"/>
              </a:solidFill>
              <a:latin typeface="Times New Roman"/>
              <a:ea typeface="Times New Roman"/>
              <a:cs typeface="Times New Roman"/>
              <a:sym typeface="Times New Roman"/>
            </a:endParaRPr>
          </a:p>
        </p:txBody>
      </p:sp>
      <p:pic>
        <p:nvPicPr>
          <p:cNvPr id="228" name="Google Shape;228;g29da714ac84_0_123"/>
          <p:cNvPicPr preferRelativeResize="0"/>
          <p:nvPr/>
        </p:nvPicPr>
        <p:blipFill>
          <a:blip r:embed="rId3">
            <a:alphaModFix/>
          </a:blip>
          <a:stretch>
            <a:fillRect/>
          </a:stretch>
        </p:blipFill>
        <p:spPr>
          <a:xfrm>
            <a:off x="182850" y="1267225"/>
            <a:ext cx="8930627" cy="1028330"/>
          </a:xfrm>
          <a:prstGeom prst="rect">
            <a:avLst/>
          </a:prstGeom>
          <a:noFill/>
          <a:ln>
            <a:noFill/>
          </a:ln>
        </p:spPr>
      </p:pic>
      <p:pic>
        <p:nvPicPr>
          <p:cNvPr id="229" name="Google Shape;229;g29da714ac84_0_123"/>
          <p:cNvPicPr preferRelativeResize="0"/>
          <p:nvPr/>
        </p:nvPicPr>
        <p:blipFill>
          <a:blip r:embed="rId4">
            <a:alphaModFix/>
          </a:blip>
          <a:stretch>
            <a:fillRect/>
          </a:stretch>
        </p:blipFill>
        <p:spPr>
          <a:xfrm>
            <a:off x="793025" y="2673600"/>
            <a:ext cx="7710273" cy="2170500"/>
          </a:xfrm>
          <a:prstGeom prst="rect">
            <a:avLst/>
          </a:prstGeom>
          <a:noFill/>
          <a:ln>
            <a:noFill/>
          </a:ln>
        </p:spPr>
      </p:pic>
      <p:sp>
        <p:nvSpPr>
          <p:cNvPr id="230" name="Google Shape;230;g29da714ac84_0_123"/>
          <p:cNvSpPr txBox="1"/>
          <p:nvPr/>
        </p:nvSpPr>
        <p:spPr>
          <a:xfrm>
            <a:off x="182850" y="1725238"/>
            <a:ext cx="5993700" cy="512100"/>
          </a:xfrm>
          <a:prstGeom prst="rect">
            <a:avLst/>
          </a:prstGeom>
          <a:noFill/>
          <a:ln cap="flat" cmpd="sng" w="38100">
            <a:solidFill>
              <a:schemeClr val="accent5"/>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lt2"/>
              </a:solidFill>
            </a:endParaRPr>
          </a:p>
        </p:txBody>
      </p:sp>
      <p:sp>
        <p:nvSpPr>
          <p:cNvPr id="231" name="Google Shape;231;g29da714ac84_0_123"/>
          <p:cNvSpPr txBox="1"/>
          <p:nvPr/>
        </p:nvSpPr>
        <p:spPr>
          <a:xfrm>
            <a:off x="793025" y="2843450"/>
            <a:ext cx="5436000" cy="512100"/>
          </a:xfrm>
          <a:prstGeom prst="rect">
            <a:avLst/>
          </a:prstGeom>
          <a:noFill/>
          <a:ln cap="flat" cmpd="sng" w="38100">
            <a:solidFill>
              <a:schemeClr val="accent5"/>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lt2"/>
              </a:solidFill>
            </a:endParaRPr>
          </a:p>
        </p:txBody>
      </p:sp>
      <p:sp>
        <p:nvSpPr>
          <p:cNvPr id="232" name="Google Shape;232;g29da714ac84_0_123"/>
          <p:cNvSpPr txBox="1"/>
          <p:nvPr/>
        </p:nvSpPr>
        <p:spPr>
          <a:xfrm>
            <a:off x="793025" y="3793775"/>
            <a:ext cx="6784800" cy="548700"/>
          </a:xfrm>
          <a:prstGeom prst="rect">
            <a:avLst/>
          </a:prstGeom>
          <a:noFill/>
          <a:ln cap="flat" cmpd="sng" w="38100">
            <a:solidFill>
              <a:schemeClr val="accent5"/>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lt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5" name="Shape 45"/>
        <p:cNvGrpSpPr/>
        <p:nvPr/>
      </p:nvGrpSpPr>
      <p:grpSpPr>
        <a:xfrm>
          <a:off x="0" y="0"/>
          <a:ext cx="0" cy="0"/>
          <a:chOff x="0" y="0"/>
          <a:chExt cx="0" cy="0"/>
        </a:xfrm>
      </p:grpSpPr>
      <p:sp>
        <p:nvSpPr>
          <p:cNvPr id="46" name="Google Shape;46;p2"/>
          <p:cNvSpPr txBox="1"/>
          <p:nvPr/>
        </p:nvSpPr>
        <p:spPr>
          <a:xfrm>
            <a:off x="4121450" y="150650"/>
            <a:ext cx="3544800" cy="578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700"/>
              <a:buFont typeface="Arial"/>
              <a:buNone/>
            </a:pPr>
            <a:r>
              <a:rPr b="0" i="0" lang="en" sz="1900" u="none" cap="none" strike="noStrike">
                <a:solidFill>
                  <a:schemeClr val="dk1"/>
                </a:solidFill>
                <a:latin typeface="Times New Roman"/>
                <a:ea typeface="Times New Roman"/>
                <a:cs typeface="Times New Roman"/>
                <a:sym typeface="Times New Roman"/>
              </a:rPr>
              <a:t>Outline</a:t>
            </a:r>
            <a:endParaRPr b="0" i="0" sz="1900" u="none" cap="none" strike="noStrike">
              <a:solidFill>
                <a:schemeClr val="dk1"/>
              </a:solidFill>
              <a:latin typeface="Times New Roman"/>
              <a:ea typeface="Times New Roman"/>
              <a:cs typeface="Times New Roman"/>
              <a:sym typeface="Times New Roman"/>
            </a:endParaRPr>
          </a:p>
        </p:txBody>
      </p:sp>
      <p:sp>
        <p:nvSpPr>
          <p:cNvPr id="47" name="Google Shape;47;p2"/>
          <p:cNvSpPr txBox="1"/>
          <p:nvPr/>
        </p:nvSpPr>
        <p:spPr>
          <a:xfrm>
            <a:off x="3072000" y="1770100"/>
            <a:ext cx="3512100" cy="16932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200000"/>
              </a:lnSpc>
              <a:spcBef>
                <a:spcPts val="0"/>
              </a:spcBef>
              <a:spcAft>
                <a:spcPts val="0"/>
              </a:spcAft>
              <a:buClr>
                <a:srgbClr val="000000"/>
              </a:buClr>
              <a:buSzPts val="1400"/>
              <a:buFont typeface="Times New Roman"/>
              <a:buAutoNum type="arabicPeriod"/>
            </a:pPr>
            <a:r>
              <a:rPr b="1" lang="en">
                <a:latin typeface="Times New Roman"/>
                <a:ea typeface="Times New Roman"/>
                <a:cs typeface="Times New Roman"/>
                <a:sym typeface="Times New Roman"/>
              </a:rPr>
              <a:t>Work on previous mistakes</a:t>
            </a:r>
            <a:endParaRPr b="1" i="0" u="none" cap="none" strike="noStrike">
              <a:solidFill>
                <a:srgbClr val="000000"/>
              </a:solidFill>
              <a:latin typeface="Times New Roman"/>
              <a:ea typeface="Times New Roman"/>
              <a:cs typeface="Times New Roman"/>
              <a:sym typeface="Times New Roman"/>
            </a:endParaRPr>
          </a:p>
          <a:p>
            <a:pPr indent="-317500" lvl="0" marL="457200" marR="0" rtl="0" algn="l">
              <a:lnSpc>
                <a:spcPct val="200000"/>
              </a:lnSpc>
              <a:spcBef>
                <a:spcPts val="0"/>
              </a:spcBef>
              <a:spcAft>
                <a:spcPts val="0"/>
              </a:spcAft>
              <a:buClr>
                <a:srgbClr val="000000"/>
              </a:buClr>
              <a:buSzPts val="1400"/>
              <a:buFont typeface="Times New Roman"/>
              <a:buAutoNum type="arabicPeriod"/>
            </a:pPr>
            <a:r>
              <a:rPr b="1" lang="en">
                <a:latin typeface="Times New Roman"/>
                <a:ea typeface="Times New Roman"/>
                <a:cs typeface="Times New Roman"/>
                <a:sym typeface="Times New Roman"/>
              </a:rPr>
              <a:t>Forward looking NN</a:t>
            </a:r>
            <a:endParaRPr b="1">
              <a:latin typeface="Times New Roman"/>
              <a:ea typeface="Times New Roman"/>
              <a:cs typeface="Times New Roman"/>
              <a:sym typeface="Times New Roman"/>
            </a:endParaRPr>
          </a:p>
          <a:p>
            <a:pPr indent="-317500" lvl="0" marL="457200" marR="0" rtl="0" algn="l">
              <a:lnSpc>
                <a:spcPct val="200000"/>
              </a:lnSpc>
              <a:spcBef>
                <a:spcPts val="0"/>
              </a:spcBef>
              <a:spcAft>
                <a:spcPts val="0"/>
              </a:spcAft>
              <a:buSzPts val="1400"/>
              <a:buFont typeface="Times New Roman"/>
              <a:buAutoNum type="arabicPeriod"/>
            </a:pPr>
            <a:r>
              <a:rPr b="1" lang="en">
                <a:latin typeface="Times New Roman"/>
                <a:ea typeface="Times New Roman"/>
                <a:cs typeface="Times New Roman"/>
                <a:sym typeface="Times New Roman"/>
              </a:rPr>
              <a:t>Inverse design  NN</a:t>
            </a:r>
            <a:endParaRPr b="1">
              <a:latin typeface="Times New Roman"/>
              <a:ea typeface="Times New Roman"/>
              <a:cs typeface="Times New Roman"/>
              <a:sym typeface="Times New Roman"/>
            </a:endParaRPr>
          </a:p>
          <a:p>
            <a:pPr indent="-317500" lvl="0" marL="457200" marR="0" rtl="0" algn="l">
              <a:lnSpc>
                <a:spcPct val="200000"/>
              </a:lnSpc>
              <a:spcBef>
                <a:spcPts val="0"/>
              </a:spcBef>
              <a:spcAft>
                <a:spcPts val="0"/>
              </a:spcAft>
              <a:buSzPts val="1400"/>
              <a:buFont typeface="Times New Roman"/>
              <a:buAutoNum type="arabicPeriod"/>
            </a:pPr>
            <a:r>
              <a:rPr b="1" lang="en">
                <a:latin typeface="Times New Roman"/>
                <a:ea typeface="Times New Roman"/>
                <a:cs typeface="Times New Roman"/>
                <a:sym typeface="Times New Roman"/>
              </a:rPr>
              <a:t>Conclusion</a:t>
            </a:r>
            <a:endParaRPr b="1">
              <a:latin typeface="Times New Roman"/>
              <a:ea typeface="Times New Roman"/>
              <a:cs typeface="Times New Roman"/>
              <a:sym typeface="Times New Roman"/>
            </a:endParaRPr>
          </a:p>
        </p:txBody>
      </p:sp>
      <p:sp>
        <p:nvSpPr>
          <p:cNvPr id="48" name="Google Shape;48;p2"/>
          <p:cNvSpPr txBox="1"/>
          <p:nvPr/>
        </p:nvSpPr>
        <p:spPr>
          <a:xfrm>
            <a:off x="8639100" y="4728000"/>
            <a:ext cx="5049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500"/>
              <a:buFont typeface="Arial"/>
              <a:buNone/>
            </a:pPr>
            <a:r>
              <a:rPr b="1" lang="en" sz="1500">
                <a:solidFill>
                  <a:schemeClr val="lt1"/>
                </a:solidFill>
                <a:latin typeface="Times New Roman"/>
                <a:ea typeface="Times New Roman"/>
                <a:cs typeface="Times New Roman"/>
                <a:sym typeface="Times New Roman"/>
              </a:rPr>
              <a:t>2</a:t>
            </a:r>
            <a:endParaRPr b="1" i="0" sz="15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36" name="Shape 236"/>
        <p:cNvGrpSpPr/>
        <p:nvPr/>
      </p:nvGrpSpPr>
      <p:grpSpPr>
        <a:xfrm>
          <a:off x="0" y="0"/>
          <a:ext cx="0" cy="0"/>
          <a:chOff x="0" y="0"/>
          <a:chExt cx="0" cy="0"/>
        </a:xfrm>
      </p:grpSpPr>
      <p:sp>
        <p:nvSpPr>
          <p:cNvPr id="237" name="Google Shape;237;g29da714ac84_0_246"/>
          <p:cNvSpPr txBox="1"/>
          <p:nvPr/>
        </p:nvSpPr>
        <p:spPr>
          <a:xfrm>
            <a:off x="2316450" y="84475"/>
            <a:ext cx="6786000" cy="605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900"/>
              <a:buFont typeface="Arial"/>
              <a:buNone/>
            </a:pPr>
            <a:r>
              <a:rPr lang="en" sz="1900">
                <a:solidFill>
                  <a:schemeClr val="dk1"/>
                </a:solidFill>
                <a:latin typeface="Times New Roman"/>
                <a:ea typeface="Times New Roman"/>
                <a:cs typeface="Times New Roman"/>
                <a:sym typeface="Times New Roman"/>
              </a:rPr>
              <a:t>Inverse design</a:t>
            </a:r>
            <a:r>
              <a:rPr lang="en" sz="1900">
                <a:solidFill>
                  <a:schemeClr val="dk1"/>
                </a:solidFill>
                <a:latin typeface="Times New Roman"/>
                <a:ea typeface="Times New Roman"/>
                <a:cs typeface="Times New Roman"/>
                <a:sym typeface="Times New Roman"/>
              </a:rPr>
              <a:t> ANN implementation: first result (with normalization)</a:t>
            </a:r>
            <a:endParaRPr b="0" i="0" sz="19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chemeClr val="dk1"/>
              </a:solidFill>
              <a:latin typeface="Times New Roman"/>
              <a:ea typeface="Times New Roman"/>
              <a:cs typeface="Times New Roman"/>
              <a:sym typeface="Times New Roman"/>
            </a:endParaRPr>
          </a:p>
        </p:txBody>
      </p:sp>
      <p:sp>
        <p:nvSpPr>
          <p:cNvPr id="238" name="Google Shape;238;g29da714ac84_0_246"/>
          <p:cNvSpPr txBox="1"/>
          <p:nvPr/>
        </p:nvSpPr>
        <p:spPr>
          <a:xfrm>
            <a:off x="909100" y="1376675"/>
            <a:ext cx="7316400" cy="384900"/>
          </a:xfrm>
          <a:prstGeom prst="rect">
            <a:avLst/>
          </a:prstGeom>
          <a:noFill/>
          <a:ln>
            <a:noFill/>
          </a:ln>
        </p:spPr>
        <p:txBody>
          <a:bodyPr anchorCtr="0" anchor="t" bIns="91425" lIns="91425" spcFirstLastPara="1" rIns="91425" wrap="square" tIns="91425">
            <a:spAutoFit/>
          </a:bodyPr>
          <a:lstStyle/>
          <a:p>
            <a:pPr indent="457200" lvl="0" marL="0" marR="0" rtl="0" algn="l">
              <a:lnSpc>
                <a:spcPct val="115000"/>
              </a:lnSpc>
              <a:spcBef>
                <a:spcPts val="1200"/>
              </a:spcBef>
              <a:spcAft>
                <a:spcPts val="0"/>
              </a:spcAft>
              <a:buClr>
                <a:srgbClr val="000000"/>
              </a:buClr>
              <a:buSzPts val="1300"/>
              <a:buFont typeface="Arial"/>
              <a:buNone/>
            </a:pPr>
            <a:r>
              <a:t/>
            </a:r>
            <a:endParaRPr b="0" i="0" sz="1300" u="none" cap="none" strike="noStrike">
              <a:solidFill>
                <a:srgbClr val="000000"/>
              </a:solidFill>
              <a:latin typeface="Times New Roman"/>
              <a:ea typeface="Times New Roman"/>
              <a:cs typeface="Times New Roman"/>
              <a:sym typeface="Times New Roman"/>
            </a:endParaRPr>
          </a:p>
        </p:txBody>
      </p:sp>
      <p:sp>
        <p:nvSpPr>
          <p:cNvPr id="239" name="Google Shape;239;g29da714ac84_0_246"/>
          <p:cNvSpPr txBox="1"/>
          <p:nvPr/>
        </p:nvSpPr>
        <p:spPr>
          <a:xfrm>
            <a:off x="8639100" y="4728000"/>
            <a:ext cx="5049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500"/>
              <a:buFont typeface="Arial"/>
              <a:buNone/>
            </a:pPr>
            <a:r>
              <a:rPr b="1" lang="en" sz="1500">
                <a:solidFill>
                  <a:schemeClr val="lt1"/>
                </a:solidFill>
                <a:latin typeface="Times New Roman"/>
                <a:ea typeface="Times New Roman"/>
                <a:cs typeface="Times New Roman"/>
                <a:sym typeface="Times New Roman"/>
              </a:rPr>
              <a:t>19</a:t>
            </a:r>
            <a:endParaRPr b="1" i="0" sz="1500" u="none" cap="none" strike="noStrike">
              <a:solidFill>
                <a:schemeClr val="lt1"/>
              </a:solidFill>
              <a:latin typeface="Times New Roman"/>
              <a:ea typeface="Times New Roman"/>
              <a:cs typeface="Times New Roman"/>
              <a:sym typeface="Times New Roman"/>
            </a:endParaRPr>
          </a:p>
        </p:txBody>
      </p:sp>
      <p:sp>
        <p:nvSpPr>
          <p:cNvPr id="240" name="Google Shape;240;g29da714ac84_0_246"/>
          <p:cNvSpPr txBox="1"/>
          <p:nvPr/>
        </p:nvSpPr>
        <p:spPr>
          <a:xfrm>
            <a:off x="138300" y="993700"/>
            <a:ext cx="8867400" cy="25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rPr>
              <a:t>.</a:t>
            </a:r>
            <a:endParaRPr sz="1800">
              <a:solidFill>
                <a:schemeClr val="lt1"/>
              </a:solidFill>
            </a:endParaRPr>
          </a:p>
        </p:txBody>
      </p:sp>
      <p:sp>
        <p:nvSpPr>
          <p:cNvPr id="241" name="Google Shape;241;g29da714ac84_0_246"/>
          <p:cNvSpPr txBox="1"/>
          <p:nvPr/>
        </p:nvSpPr>
        <p:spPr>
          <a:xfrm>
            <a:off x="6245975" y="4401900"/>
            <a:ext cx="2190900" cy="326100"/>
          </a:xfrm>
          <a:prstGeom prst="rect">
            <a:avLst/>
          </a:prstGeom>
          <a:noFill/>
          <a:ln cap="flat" cmpd="sng" w="38100">
            <a:solidFill>
              <a:schemeClr val="accent5"/>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lt2"/>
              </a:solidFill>
            </a:endParaRPr>
          </a:p>
        </p:txBody>
      </p:sp>
      <p:pic>
        <p:nvPicPr>
          <p:cNvPr id="242" name="Google Shape;242;g29da714ac84_0_246"/>
          <p:cNvPicPr preferRelativeResize="0"/>
          <p:nvPr/>
        </p:nvPicPr>
        <p:blipFill>
          <a:blip r:embed="rId3">
            <a:alphaModFix/>
          </a:blip>
          <a:stretch>
            <a:fillRect/>
          </a:stretch>
        </p:blipFill>
        <p:spPr>
          <a:xfrm>
            <a:off x="1483025" y="952598"/>
            <a:ext cx="6390324" cy="2950350"/>
          </a:xfrm>
          <a:prstGeom prst="rect">
            <a:avLst/>
          </a:prstGeom>
          <a:noFill/>
          <a:ln>
            <a:noFill/>
          </a:ln>
        </p:spPr>
      </p:pic>
      <p:pic>
        <p:nvPicPr>
          <p:cNvPr id="243" name="Google Shape;243;g29da714ac84_0_246"/>
          <p:cNvPicPr preferRelativeResize="0"/>
          <p:nvPr/>
        </p:nvPicPr>
        <p:blipFill>
          <a:blip r:embed="rId4">
            <a:alphaModFix/>
          </a:blip>
          <a:stretch>
            <a:fillRect/>
          </a:stretch>
        </p:blipFill>
        <p:spPr>
          <a:xfrm>
            <a:off x="1047075" y="4065038"/>
            <a:ext cx="7460150" cy="829681"/>
          </a:xfrm>
          <a:prstGeom prst="rect">
            <a:avLst/>
          </a:prstGeom>
          <a:noFill/>
          <a:ln>
            <a:noFill/>
          </a:ln>
        </p:spPr>
      </p:pic>
      <p:sp>
        <p:nvSpPr>
          <p:cNvPr id="244" name="Google Shape;244;g29da714ac84_0_246"/>
          <p:cNvSpPr txBox="1"/>
          <p:nvPr/>
        </p:nvSpPr>
        <p:spPr>
          <a:xfrm>
            <a:off x="4952375" y="4439100"/>
            <a:ext cx="3484500" cy="251700"/>
          </a:xfrm>
          <a:prstGeom prst="rect">
            <a:avLst/>
          </a:prstGeom>
          <a:noFill/>
          <a:ln cap="flat" cmpd="sng" w="38100">
            <a:solidFill>
              <a:schemeClr val="accent5"/>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lt2"/>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48" name="Shape 248"/>
        <p:cNvGrpSpPr/>
        <p:nvPr/>
      </p:nvGrpSpPr>
      <p:grpSpPr>
        <a:xfrm>
          <a:off x="0" y="0"/>
          <a:ext cx="0" cy="0"/>
          <a:chOff x="0" y="0"/>
          <a:chExt cx="0" cy="0"/>
        </a:xfrm>
      </p:grpSpPr>
      <p:sp>
        <p:nvSpPr>
          <p:cNvPr id="249" name="Google Shape;249;g29da714ac84_0_213"/>
          <p:cNvSpPr txBox="1"/>
          <p:nvPr/>
        </p:nvSpPr>
        <p:spPr>
          <a:xfrm>
            <a:off x="2643525" y="113625"/>
            <a:ext cx="6439500" cy="605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900"/>
              <a:buFont typeface="Arial"/>
              <a:buNone/>
            </a:pPr>
            <a:r>
              <a:rPr lang="en" sz="1900">
                <a:solidFill>
                  <a:schemeClr val="dk1"/>
                </a:solidFill>
                <a:latin typeface="Times New Roman"/>
                <a:ea typeface="Times New Roman"/>
                <a:cs typeface="Times New Roman"/>
                <a:sym typeface="Times New Roman"/>
              </a:rPr>
              <a:t>Inverse design</a:t>
            </a:r>
            <a:r>
              <a:rPr lang="en" sz="1900">
                <a:solidFill>
                  <a:schemeClr val="dk1"/>
                </a:solidFill>
                <a:latin typeface="Times New Roman"/>
                <a:ea typeface="Times New Roman"/>
                <a:cs typeface="Times New Roman"/>
                <a:sym typeface="Times New Roman"/>
              </a:rPr>
              <a:t> ANN implementation: improvement</a:t>
            </a:r>
            <a:endParaRPr b="0" i="0" sz="19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chemeClr val="dk1"/>
              </a:solidFill>
              <a:latin typeface="Times New Roman"/>
              <a:ea typeface="Times New Roman"/>
              <a:cs typeface="Times New Roman"/>
              <a:sym typeface="Times New Roman"/>
            </a:endParaRPr>
          </a:p>
        </p:txBody>
      </p:sp>
      <p:sp>
        <p:nvSpPr>
          <p:cNvPr id="250" name="Google Shape;250;g29da714ac84_0_213"/>
          <p:cNvSpPr txBox="1"/>
          <p:nvPr/>
        </p:nvSpPr>
        <p:spPr>
          <a:xfrm>
            <a:off x="909100" y="1376675"/>
            <a:ext cx="7316400" cy="384900"/>
          </a:xfrm>
          <a:prstGeom prst="rect">
            <a:avLst/>
          </a:prstGeom>
          <a:noFill/>
          <a:ln>
            <a:noFill/>
          </a:ln>
        </p:spPr>
        <p:txBody>
          <a:bodyPr anchorCtr="0" anchor="t" bIns="91425" lIns="91425" spcFirstLastPara="1" rIns="91425" wrap="square" tIns="91425">
            <a:spAutoFit/>
          </a:bodyPr>
          <a:lstStyle/>
          <a:p>
            <a:pPr indent="457200" lvl="0" marL="0" marR="0" rtl="0" algn="l">
              <a:lnSpc>
                <a:spcPct val="115000"/>
              </a:lnSpc>
              <a:spcBef>
                <a:spcPts val="1200"/>
              </a:spcBef>
              <a:spcAft>
                <a:spcPts val="0"/>
              </a:spcAft>
              <a:buClr>
                <a:srgbClr val="000000"/>
              </a:buClr>
              <a:buSzPts val="1300"/>
              <a:buFont typeface="Arial"/>
              <a:buNone/>
            </a:pPr>
            <a:r>
              <a:t/>
            </a:r>
            <a:endParaRPr b="0" i="0" sz="1300" u="none" cap="none" strike="noStrike">
              <a:solidFill>
                <a:srgbClr val="000000"/>
              </a:solidFill>
              <a:latin typeface="Times New Roman"/>
              <a:ea typeface="Times New Roman"/>
              <a:cs typeface="Times New Roman"/>
              <a:sym typeface="Times New Roman"/>
            </a:endParaRPr>
          </a:p>
        </p:txBody>
      </p:sp>
      <p:sp>
        <p:nvSpPr>
          <p:cNvPr id="251" name="Google Shape;251;g29da714ac84_0_213"/>
          <p:cNvSpPr txBox="1"/>
          <p:nvPr/>
        </p:nvSpPr>
        <p:spPr>
          <a:xfrm>
            <a:off x="8639100" y="4728000"/>
            <a:ext cx="5049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500"/>
              <a:buFont typeface="Arial"/>
              <a:buNone/>
            </a:pPr>
            <a:r>
              <a:rPr b="1" lang="en" sz="1500">
                <a:solidFill>
                  <a:schemeClr val="lt1"/>
                </a:solidFill>
                <a:latin typeface="Times New Roman"/>
                <a:ea typeface="Times New Roman"/>
                <a:cs typeface="Times New Roman"/>
                <a:sym typeface="Times New Roman"/>
              </a:rPr>
              <a:t>20</a:t>
            </a:r>
            <a:endParaRPr b="1" i="0" sz="1500" u="none" cap="none" strike="noStrike">
              <a:solidFill>
                <a:schemeClr val="lt1"/>
              </a:solidFill>
              <a:latin typeface="Times New Roman"/>
              <a:ea typeface="Times New Roman"/>
              <a:cs typeface="Times New Roman"/>
              <a:sym typeface="Times New Roman"/>
            </a:endParaRPr>
          </a:p>
        </p:txBody>
      </p:sp>
      <p:sp>
        <p:nvSpPr>
          <p:cNvPr id="252" name="Google Shape;252;g29da714ac84_0_213"/>
          <p:cNvSpPr txBox="1"/>
          <p:nvPr/>
        </p:nvSpPr>
        <p:spPr>
          <a:xfrm>
            <a:off x="909225" y="1047475"/>
            <a:ext cx="7316400" cy="275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Times New Roman"/>
                <a:ea typeface="Times New Roman"/>
                <a:cs typeface="Times New Roman"/>
                <a:sym typeface="Times New Roman"/>
              </a:rPr>
              <a:t>In order to increase the model performance, the following variations of the original model (learning rate = 0.001) are introduced, as in forward-looking NN case:</a:t>
            </a:r>
            <a:endParaRPr>
              <a:solidFill>
                <a:schemeClr val="lt1"/>
              </a:solidFill>
              <a:latin typeface="Times New Roman"/>
              <a:ea typeface="Times New Roman"/>
              <a:cs typeface="Times New Roman"/>
              <a:sym typeface="Times New Roman"/>
            </a:endParaRPr>
          </a:p>
          <a:p>
            <a:pPr indent="-317500" lvl="0" marL="457200" rtl="0" algn="l">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Model with decreased learning rate (0.0005);</a:t>
            </a:r>
            <a:endParaRPr>
              <a:solidFill>
                <a:schemeClr val="lt1"/>
              </a:solidFill>
              <a:latin typeface="Times New Roman"/>
              <a:ea typeface="Times New Roman"/>
              <a:cs typeface="Times New Roman"/>
              <a:sym typeface="Times New Roman"/>
            </a:endParaRPr>
          </a:p>
          <a:p>
            <a:pPr indent="-317500" lvl="0" marL="457200" rtl="0" algn="l">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Model with increased learning rate (0.005);</a:t>
            </a:r>
            <a:endParaRPr>
              <a:solidFill>
                <a:schemeClr val="lt1"/>
              </a:solidFill>
              <a:latin typeface="Times New Roman"/>
              <a:ea typeface="Times New Roman"/>
              <a:cs typeface="Times New Roman"/>
              <a:sym typeface="Times New Roman"/>
            </a:endParaRPr>
          </a:p>
          <a:p>
            <a:pPr indent="-317500" lvl="0" marL="457200" rtl="0" algn="l">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Model with Dropout layer;</a:t>
            </a:r>
            <a:endParaRPr>
              <a:solidFill>
                <a:schemeClr val="lt1"/>
              </a:solidFill>
              <a:latin typeface="Times New Roman"/>
              <a:ea typeface="Times New Roman"/>
              <a:cs typeface="Times New Roman"/>
              <a:sym typeface="Times New Roman"/>
            </a:endParaRPr>
          </a:p>
          <a:p>
            <a:pPr indent="-317500" lvl="0" marL="457200" rtl="0" algn="l">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Model with additional Hidden layer.</a:t>
            </a:r>
            <a:endParaRPr>
              <a:solidFill>
                <a:schemeClr val="lt1"/>
              </a:solidFill>
              <a:latin typeface="Times New Roman"/>
              <a:ea typeface="Times New Roman"/>
              <a:cs typeface="Times New Roman"/>
              <a:sym typeface="Times New Roman"/>
            </a:endParaRPr>
          </a:p>
        </p:txBody>
      </p:sp>
      <p:pic>
        <p:nvPicPr>
          <p:cNvPr id="253" name="Google Shape;253;g29da714ac84_0_213"/>
          <p:cNvPicPr preferRelativeResize="0"/>
          <p:nvPr/>
        </p:nvPicPr>
        <p:blipFill>
          <a:blip r:embed="rId3">
            <a:alphaModFix/>
          </a:blip>
          <a:stretch>
            <a:fillRect/>
          </a:stretch>
        </p:blipFill>
        <p:spPr>
          <a:xfrm>
            <a:off x="4365712" y="2252999"/>
            <a:ext cx="3854099" cy="2110499"/>
          </a:xfrm>
          <a:prstGeom prst="rect">
            <a:avLst/>
          </a:prstGeom>
          <a:noFill/>
          <a:ln>
            <a:noFill/>
          </a:ln>
        </p:spPr>
      </p:pic>
      <p:sp>
        <p:nvSpPr>
          <p:cNvPr id="254" name="Google Shape;254;g29da714ac84_0_213"/>
          <p:cNvSpPr txBox="1"/>
          <p:nvPr/>
        </p:nvSpPr>
        <p:spPr>
          <a:xfrm>
            <a:off x="0" y="4789500"/>
            <a:ext cx="7217700" cy="369300"/>
          </a:xfrm>
          <a:prstGeom prst="rect">
            <a:avLst/>
          </a:prstGeom>
          <a:noFill/>
          <a:ln>
            <a:noFill/>
          </a:ln>
        </p:spPr>
        <p:txBody>
          <a:bodyPr anchorCtr="0" anchor="t" bIns="91425" lIns="91425" spcFirstLastPara="1" rIns="91425" wrap="square" tIns="91425">
            <a:spAutoFit/>
          </a:bodyPr>
          <a:lstStyle/>
          <a:p>
            <a:pPr indent="-457200" lvl="0" marL="0" rtl="0" algn="l">
              <a:lnSpc>
                <a:spcPct val="200000"/>
              </a:lnSpc>
              <a:spcBef>
                <a:spcPts val="0"/>
              </a:spcBef>
              <a:spcAft>
                <a:spcPts val="0"/>
              </a:spcAft>
              <a:buNone/>
            </a:pPr>
            <a:r>
              <a:t/>
            </a:r>
            <a:endParaRPr sz="1200"/>
          </a:p>
        </p:txBody>
      </p:sp>
      <p:sp>
        <p:nvSpPr>
          <p:cNvPr id="255" name="Google Shape;255;g29da714ac84_0_213"/>
          <p:cNvSpPr txBox="1"/>
          <p:nvPr/>
        </p:nvSpPr>
        <p:spPr>
          <a:xfrm>
            <a:off x="-52575" y="4727550"/>
            <a:ext cx="3999000" cy="41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700"/>
              <a:t>Yadav, H. (2023, May 31). Dropout in neural networks - towards data science. Medium. </a:t>
            </a:r>
            <a:r>
              <a:rPr lang="en" sz="700" u="sng">
                <a:solidFill>
                  <a:schemeClr val="hlink"/>
                </a:solidFill>
                <a:hlinkClick r:id="rId4"/>
              </a:rPr>
              <a:t>https://towardsdatascience.com/dropout-in-neural-networks-47a162d621d9</a:t>
            </a:r>
            <a:r>
              <a:rPr lang="en" sz="700"/>
              <a:t> </a:t>
            </a:r>
            <a:endParaRPr sz="700" u="sng">
              <a:solidFill>
                <a:schemeClr val="hlink"/>
              </a:solidFill>
            </a:endParaRPr>
          </a:p>
        </p:txBody>
      </p:sp>
      <p:sp>
        <p:nvSpPr>
          <p:cNvPr id="256" name="Google Shape;256;g29da714ac84_0_213"/>
          <p:cNvSpPr txBox="1"/>
          <p:nvPr/>
        </p:nvSpPr>
        <p:spPr>
          <a:xfrm>
            <a:off x="4510763" y="4363488"/>
            <a:ext cx="3564000" cy="426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u="none" cap="none" strike="noStrike">
                <a:solidFill>
                  <a:srgbClr val="000000"/>
                </a:solidFill>
                <a:latin typeface="Times New Roman"/>
                <a:ea typeface="Times New Roman"/>
                <a:cs typeface="Times New Roman"/>
                <a:sym typeface="Times New Roman"/>
              </a:rPr>
              <a:t>Figure </a:t>
            </a:r>
            <a:r>
              <a:rPr lang="en">
                <a:latin typeface="Times New Roman"/>
                <a:ea typeface="Times New Roman"/>
                <a:cs typeface="Times New Roman"/>
                <a:sym typeface="Times New Roman"/>
              </a:rPr>
              <a:t>6</a:t>
            </a:r>
            <a:r>
              <a:rPr b="0" i="0" lang="en" u="none" cap="none" strike="noStrike">
                <a:solidFill>
                  <a:srgbClr val="000000"/>
                </a:solidFill>
                <a:latin typeface="Times New Roman"/>
                <a:ea typeface="Times New Roman"/>
                <a:cs typeface="Times New Roman"/>
                <a:sym typeface="Times New Roman"/>
              </a:rPr>
              <a:t>. </a:t>
            </a:r>
            <a:r>
              <a:rPr lang="en">
                <a:latin typeface="Times New Roman"/>
                <a:ea typeface="Times New Roman"/>
                <a:cs typeface="Times New Roman"/>
                <a:sym typeface="Times New Roman"/>
              </a:rPr>
              <a:t>Dropout applied to standard NN</a:t>
            </a:r>
            <a:endParaRPr b="0" i="0" u="none" cap="none" strike="noStrike">
              <a:solidFill>
                <a:srgbClr val="000000"/>
              </a:solidFill>
              <a:highlight>
                <a:srgbClr val="F8E71C"/>
              </a:highlight>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60" name="Shape 260"/>
        <p:cNvGrpSpPr/>
        <p:nvPr/>
      </p:nvGrpSpPr>
      <p:grpSpPr>
        <a:xfrm>
          <a:off x="0" y="0"/>
          <a:ext cx="0" cy="0"/>
          <a:chOff x="0" y="0"/>
          <a:chExt cx="0" cy="0"/>
        </a:xfrm>
      </p:grpSpPr>
      <p:sp>
        <p:nvSpPr>
          <p:cNvPr id="261" name="Google Shape;261;g29da714ac84_0_167"/>
          <p:cNvSpPr txBox="1"/>
          <p:nvPr/>
        </p:nvSpPr>
        <p:spPr>
          <a:xfrm>
            <a:off x="2643525" y="113625"/>
            <a:ext cx="6439500" cy="605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900"/>
              <a:buFont typeface="Arial"/>
              <a:buNone/>
            </a:pPr>
            <a:r>
              <a:rPr lang="en" sz="1900">
                <a:solidFill>
                  <a:schemeClr val="dk1"/>
                </a:solidFill>
                <a:latin typeface="Times New Roman"/>
                <a:ea typeface="Times New Roman"/>
                <a:cs typeface="Times New Roman"/>
                <a:sym typeface="Times New Roman"/>
              </a:rPr>
              <a:t>Inverse design ANN implementation: model with decreased learning rate</a:t>
            </a:r>
            <a:endParaRPr b="0" i="0" sz="19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chemeClr val="dk1"/>
              </a:solidFill>
              <a:latin typeface="Times New Roman"/>
              <a:ea typeface="Times New Roman"/>
              <a:cs typeface="Times New Roman"/>
              <a:sym typeface="Times New Roman"/>
            </a:endParaRPr>
          </a:p>
        </p:txBody>
      </p:sp>
      <p:sp>
        <p:nvSpPr>
          <p:cNvPr id="262" name="Google Shape;262;g29da714ac84_0_167"/>
          <p:cNvSpPr txBox="1"/>
          <p:nvPr/>
        </p:nvSpPr>
        <p:spPr>
          <a:xfrm>
            <a:off x="909100" y="1376675"/>
            <a:ext cx="7316400" cy="384900"/>
          </a:xfrm>
          <a:prstGeom prst="rect">
            <a:avLst/>
          </a:prstGeom>
          <a:noFill/>
          <a:ln>
            <a:noFill/>
          </a:ln>
        </p:spPr>
        <p:txBody>
          <a:bodyPr anchorCtr="0" anchor="t" bIns="91425" lIns="91425" spcFirstLastPara="1" rIns="91425" wrap="square" tIns="91425">
            <a:spAutoFit/>
          </a:bodyPr>
          <a:lstStyle/>
          <a:p>
            <a:pPr indent="457200" lvl="0" marL="0" marR="0" rtl="0" algn="l">
              <a:lnSpc>
                <a:spcPct val="115000"/>
              </a:lnSpc>
              <a:spcBef>
                <a:spcPts val="1200"/>
              </a:spcBef>
              <a:spcAft>
                <a:spcPts val="0"/>
              </a:spcAft>
              <a:buClr>
                <a:srgbClr val="000000"/>
              </a:buClr>
              <a:buSzPts val="1300"/>
              <a:buFont typeface="Arial"/>
              <a:buNone/>
            </a:pPr>
            <a:r>
              <a:t/>
            </a:r>
            <a:endParaRPr b="0" i="0" sz="1300" u="none" cap="none" strike="noStrike">
              <a:solidFill>
                <a:srgbClr val="000000"/>
              </a:solidFill>
              <a:latin typeface="Times New Roman"/>
              <a:ea typeface="Times New Roman"/>
              <a:cs typeface="Times New Roman"/>
              <a:sym typeface="Times New Roman"/>
            </a:endParaRPr>
          </a:p>
        </p:txBody>
      </p:sp>
      <p:sp>
        <p:nvSpPr>
          <p:cNvPr id="263" name="Google Shape;263;g29da714ac84_0_167"/>
          <p:cNvSpPr txBox="1"/>
          <p:nvPr/>
        </p:nvSpPr>
        <p:spPr>
          <a:xfrm>
            <a:off x="8639100" y="4728000"/>
            <a:ext cx="5049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500"/>
              <a:buFont typeface="Arial"/>
              <a:buNone/>
            </a:pPr>
            <a:r>
              <a:rPr b="1" lang="en" sz="1500">
                <a:solidFill>
                  <a:schemeClr val="lt1"/>
                </a:solidFill>
                <a:latin typeface="Times New Roman"/>
                <a:ea typeface="Times New Roman"/>
                <a:cs typeface="Times New Roman"/>
                <a:sym typeface="Times New Roman"/>
              </a:rPr>
              <a:t>22</a:t>
            </a:r>
            <a:endParaRPr b="1" i="0" sz="1500" u="none" cap="none" strike="noStrike">
              <a:solidFill>
                <a:schemeClr val="lt1"/>
              </a:solidFill>
              <a:latin typeface="Times New Roman"/>
              <a:ea typeface="Times New Roman"/>
              <a:cs typeface="Times New Roman"/>
              <a:sym typeface="Times New Roman"/>
            </a:endParaRPr>
          </a:p>
        </p:txBody>
      </p:sp>
      <p:grpSp>
        <p:nvGrpSpPr>
          <p:cNvPr id="264" name="Google Shape;264;g29da714ac84_0_167"/>
          <p:cNvGrpSpPr/>
          <p:nvPr/>
        </p:nvGrpSpPr>
        <p:grpSpPr>
          <a:xfrm>
            <a:off x="0" y="1376675"/>
            <a:ext cx="9186074" cy="2777550"/>
            <a:chOff x="0" y="1376675"/>
            <a:chExt cx="9186074" cy="2777550"/>
          </a:xfrm>
        </p:grpSpPr>
        <p:pic>
          <p:nvPicPr>
            <p:cNvPr id="265" name="Google Shape;265;g29da714ac84_0_167"/>
            <p:cNvPicPr preferRelativeResize="0"/>
            <p:nvPr/>
          </p:nvPicPr>
          <p:blipFill>
            <a:blip r:embed="rId3">
              <a:alphaModFix/>
            </a:blip>
            <a:stretch>
              <a:fillRect/>
            </a:stretch>
          </p:blipFill>
          <p:spPr>
            <a:xfrm>
              <a:off x="0" y="1376675"/>
              <a:ext cx="9186074" cy="2777550"/>
            </a:xfrm>
            <a:prstGeom prst="rect">
              <a:avLst/>
            </a:prstGeom>
            <a:noFill/>
            <a:ln>
              <a:noFill/>
            </a:ln>
          </p:spPr>
        </p:pic>
        <p:sp>
          <p:nvSpPr>
            <p:cNvPr id="266" name="Google Shape;266;g29da714ac84_0_167"/>
            <p:cNvSpPr txBox="1"/>
            <p:nvPr/>
          </p:nvSpPr>
          <p:spPr>
            <a:xfrm>
              <a:off x="42075" y="2717225"/>
              <a:ext cx="3073500" cy="263700"/>
            </a:xfrm>
            <a:prstGeom prst="rect">
              <a:avLst/>
            </a:prstGeom>
            <a:noFill/>
            <a:ln cap="flat" cmpd="sng" w="38100">
              <a:solidFill>
                <a:schemeClr val="accent5"/>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lt2"/>
                </a:solidFill>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70" name="Shape 270"/>
        <p:cNvGrpSpPr/>
        <p:nvPr/>
      </p:nvGrpSpPr>
      <p:grpSpPr>
        <a:xfrm>
          <a:off x="0" y="0"/>
          <a:ext cx="0" cy="0"/>
          <a:chOff x="0" y="0"/>
          <a:chExt cx="0" cy="0"/>
        </a:xfrm>
      </p:grpSpPr>
      <p:sp>
        <p:nvSpPr>
          <p:cNvPr id="271" name="Google Shape;271;g29da714ac84_0_146"/>
          <p:cNvSpPr txBox="1"/>
          <p:nvPr/>
        </p:nvSpPr>
        <p:spPr>
          <a:xfrm>
            <a:off x="2643525" y="113625"/>
            <a:ext cx="6439500" cy="605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900"/>
              <a:buFont typeface="Arial"/>
              <a:buNone/>
            </a:pPr>
            <a:r>
              <a:rPr lang="en" sz="1900">
                <a:solidFill>
                  <a:schemeClr val="dk1"/>
                </a:solidFill>
                <a:latin typeface="Times New Roman"/>
                <a:ea typeface="Times New Roman"/>
                <a:cs typeface="Times New Roman"/>
                <a:sym typeface="Times New Roman"/>
              </a:rPr>
              <a:t>Inverse design</a:t>
            </a:r>
            <a:r>
              <a:rPr lang="en" sz="1900">
                <a:solidFill>
                  <a:schemeClr val="dk1"/>
                </a:solidFill>
                <a:latin typeface="Times New Roman"/>
                <a:ea typeface="Times New Roman"/>
                <a:cs typeface="Times New Roman"/>
                <a:sym typeface="Times New Roman"/>
              </a:rPr>
              <a:t> ANN implementation: model with increased learning rate</a:t>
            </a:r>
            <a:endParaRPr b="0" i="0" sz="19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chemeClr val="dk1"/>
              </a:solidFill>
              <a:latin typeface="Times New Roman"/>
              <a:ea typeface="Times New Roman"/>
              <a:cs typeface="Times New Roman"/>
              <a:sym typeface="Times New Roman"/>
            </a:endParaRPr>
          </a:p>
        </p:txBody>
      </p:sp>
      <p:sp>
        <p:nvSpPr>
          <p:cNvPr id="272" name="Google Shape;272;g29da714ac84_0_146"/>
          <p:cNvSpPr txBox="1"/>
          <p:nvPr/>
        </p:nvSpPr>
        <p:spPr>
          <a:xfrm>
            <a:off x="909100" y="1376675"/>
            <a:ext cx="7316400" cy="384900"/>
          </a:xfrm>
          <a:prstGeom prst="rect">
            <a:avLst/>
          </a:prstGeom>
          <a:noFill/>
          <a:ln>
            <a:noFill/>
          </a:ln>
        </p:spPr>
        <p:txBody>
          <a:bodyPr anchorCtr="0" anchor="t" bIns="91425" lIns="91425" spcFirstLastPara="1" rIns="91425" wrap="square" tIns="91425">
            <a:spAutoFit/>
          </a:bodyPr>
          <a:lstStyle/>
          <a:p>
            <a:pPr indent="457200" lvl="0" marL="0" marR="0" rtl="0" algn="l">
              <a:lnSpc>
                <a:spcPct val="115000"/>
              </a:lnSpc>
              <a:spcBef>
                <a:spcPts val="1200"/>
              </a:spcBef>
              <a:spcAft>
                <a:spcPts val="0"/>
              </a:spcAft>
              <a:buClr>
                <a:srgbClr val="000000"/>
              </a:buClr>
              <a:buSzPts val="1300"/>
              <a:buFont typeface="Arial"/>
              <a:buNone/>
            </a:pPr>
            <a:r>
              <a:t/>
            </a:r>
            <a:endParaRPr b="0" i="0" sz="1300" u="none" cap="none" strike="noStrike">
              <a:solidFill>
                <a:srgbClr val="000000"/>
              </a:solidFill>
              <a:latin typeface="Times New Roman"/>
              <a:ea typeface="Times New Roman"/>
              <a:cs typeface="Times New Roman"/>
              <a:sym typeface="Times New Roman"/>
            </a:endParaRPr>
          </a:p>
        </p:txBody>
      </p:sp>
      <p:sp>
        <p:nvSpPr>
          <p:cNvPr id="273" name="Google Shape;273;g29da714ac84_0_146"/>
          <p:cNvSpPr txBox="1"/>
          <p:nvPr/>
        </p:nvSpPr>
        <p:spPr>
          <a:xfrm>
            <a:off x="8639100" y="4728000"/>
            <a:ext cx="5049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500"/>
              <a:buFont typeface="Arial"/>
              <a:buNone/>
            </a:pPr>
            <a:r>
              <a:rPr b="1" lang="en" sz="1500">
                <a:solidFill>
                  <a:schemeClr val="lt1"/>
                </a:solidFill>
                <a:latin typeface="Times New Roman"/>
                <a:ea typeface="Times New Roman"/>
                <a:cs typeface="Times New Roman"/>
                <a:sym typeface="Times New Roman"/>
              </a:rPr>
              <a:t>21</a:t>
            </a:r>
            <a:endParaRPr b="1" i="0" sz="1500" u="none" cap="none" strike="noStrike">
              <a:solidFill>
                <a:schemeClr val="lt1"/>
              </a:solidFill>
              <a:latin typeface="Times New Roman"/>
              <a:ea typeface="Times New Roman"/>
              <a:cs typeface="Times New Roman"/>
              <a:sym typeface="Times New Roman"/>
            </a:endParaRPr>
          </a:p>
        </p:txBody>
      </p:sp>
      <p:grpSp>
        <p:nvGrpSpPr>
          <p:cNvPr id="274" name="Google Shape;274;g29da714ac84_0_146"/>
          <p:cNvGrpSpPr/>
          <p:nvPr/>
        </p:nvGrpSpPr>
        <p:grpSpPr>
          <a:xfrm>
            <a:off x="275" y="1370751"/>
            <a:ext cx="9143998" cy="2705802"/>
            <a:chOff x="0" y="1218849"/>
            <a:chExt cx="9143998" cy="2705802"/>
          </a:xfrm>
        </p:grpSpPr>
        <p:pic>
          <p:nvPicPr>
            <p:cNvPr id="275" name="Google Shape;275;g29da714ac84_0_146"/>
            <p:cNvPicPr preferRelativeResize="0"/>
            <p:nvPr/>
          </p:nvPicPr>
          <p:blipFill>
            <a:blip r:embed="rId3">
              <a:alphaModFix/>
            </a:blip>
            <a:stretch>
              <a:fillRect/>
            </a:stretch>
          </p:blipFill>
          <p:spPr>
            <a:xfrm>
              <a:off x="0" y="1218849"/>
              <a:ext cx="9143998" cy="2705802"/>
            </a:xfrm>
            <a:prstGeom prst="rect">
              <a:avLst/>
            </a:prstGeom>
            <a:noFill/>
            <a:ln>
              <a:noFill/>
            </a:ln>
          </p:spPr>
        </p:pic>
        <p:sp>
          <p:nvSpPr>
            <p:cNvPr id="276" name="Google Shape;276;g29da714ac84_0_146"/>
            <p:cNvSpPr txBox="1"/>
            <p:nvPr/>
          </p:nvSpPr>
          <p:spPr>
            <a:xfrm>
              <a:off x="0" y="2518950"/>
              <a:ext cx="3115500" cy="251700"/>
            </a:xfrm>
            <a:prstGeom prst="rect">
              <a:avLst/>
            </a:prstGeom>
            <a:noFill/>
            <a:ln cap="flat" cmpd="sng" w="38100">
              <a:solidFill>
                <a:schemeClr val="accent5"/>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lt2"/>
                </a:solidFill>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80" name="Shape 280"/>
        <p:cNvGrpSpPr/>
        <p:nvPr/>
      </p:nvGrpSpPr>
      <p:grpSpPr>
        <a:xfrm>
          <a:off x="0" y="0"/>
          <a:ext cx="0" cy="0"/>
          <a:chOff x="0" y="0"/>
          <a:chExt cx="0" cy="0"/>
        </a:xfrm>
      </p:grpSpPr>
      <p:sp>
        <p:nvSpPr>
          <p:cNvPr id="281" name="Google Shape;281;g29da714ac84_0_178"/>
          <p:cNvSpPr txBox="1"/>
          <p:nvPr/>
        </p:nvSpPr>
        <p:spPr>
          <a:xfrm>
            <a:off x="2643525" y="113625"/>
            <a:ext cx="6439500" cy="605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900"/>
              <a:buFont typeface="Arial"/>
              <a:buNone/>
            </a:pPr>
            <a:r>
              <a:rPr lang="en" sz="1900">
                <a:solidFill>
                  <a:schemeClr val="dk1"/>
                </a:solidFill>
                <a:latin typeface="Times New Roman"/>
                <a:ea typeface="Times New Roman"/>
                <a:cs typeface="Times New Roman"/>
                <a:sym typeface="Times New Roman"/>
              </a:rPr>
              <a:t>Inverse design ANN implementation: model with Dropout layer</a:t>
            </a:r>
            <a:endParaRPr b="0" i="0" sz="19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chemeClr val="dk1"/>
              </a:solidFill>
              <a:latin typeface="Times New Roman"/>
              <a:ea typeface="Times New Roman"/>
              <a:cs typeface="Times New Roman"/>
              <a:sym typeface="Times New Roman"/>
            </a:endParaRPr>
          </a:p>
        </p:txBody>
      </p:sp>
      <p:sp>
        <p:nvSpPr>
          <p:cNvPr id="282" name="Google Shape;282;g29da714ac84_0_178"/>
          <p:cNvSpPr txBox="1"/>
          <p:nvPr/>
        </p:nvSpPr>
        <p:spPr>
          <a:xfrm>
            <a:off x="909100" y="1376675"/>
            <a:ext cx="7316400" cy="384900"/>
          </a:xfrm>
          <a:prstGeom prst="rect">
            <a:avLst/>
          </a:prstGeom>
          <a:noFill/>
          <a:ln>
            <a:noFill/>
          </a:ln>
        </p:spPr>
        <p:txBody>
          <a:bodyPr anchorCtr="0" anchor="t" bIns="91425" lIns="91425" spcFirstLastPara="1" rIns="91425" wrap="square" tIns="91425">
            <a:spAutoFit/>
          </a:bodyPr>
          <a:lstStyle/>
          <a:p>
            <a:pPr indent="457200" lvl="0" marL="0" marR="0" rtl="0" algn="l">
              <a:lnSpc>
                <a:spcPct val="115000"/>
              </a:lnSpc>
              <a:spcBef>
                <a:spcPts val="1200"/>
              </a:spcBef>
              <a:spcAft>
                <a:spcPts val="0"/>
              </a:spcAft>
              <a:buClr>
                <a:srgbClr val="000000"/>
              </a:buClr>
              <a:buSzPts val="1300"/>
              <a:buFont typeface="Arial"/>
              <a:buNone/>
            </a:pPr>
            <a:r>
              <a:t/>
            </a:r>
            <a:endParaRPr b="0" i="0" sz="1300" u="none" cap="none" strike="noStrike">
              <a:solidFill>
                <a:srgbClr val="000000"/>
              </a:solidFill>
              <a:latin typeface="Times New Roman"/>
              <a:ea typeface="Times New Roman"/>
              <a:cs typeface="Times New Roman"/>
              <a:sym typeface="Times New Roman"/>
            </a:endParaRPr>
          </a:p>
        </p:txBody>
      </p:sp>
      <p:sp>
        <p:nvSpPr>
          <p:cNvPr id="283" name="Google Shape;283;g29da714ac84_0_178"/>
          <p:cNvSpPr txBox="1"/>
          <p:nvPr/>
        </p:nvSpPr>
        <p:spPr>
          <a:xfrm>
            <a:off x="8639100" y="4728000"/>
            <a:ext cx="5049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500"/>
              <a:buFont typeface="Arial"/>
              <a:buNone/>
            </a:pPr>
            <a:r>
              <a:rPr b="1" lang="en" sz="1500">
                <a:solidFill>
                  <a:schemeClr val="lt1"/>
                </a:solidFill>
                <a:latin typeface="Times New Roman"/>
                <a:ea typeface="Times New Roman"/>
                <a:cs typeface="Times New Roman"/>
                <a:sym typeface="Times New Roman"/>
              </a:rPr>
              <a:t>23</a:t>
            </a:r>
            <a:endParaRPr b="1" i="0" sz="1500" u="none" cap="none" strike="noStrike">
              <a:solidFill>
                <a:schemeClr val="lt1"/>
              </a:solidFill>
              <a:latin typeface="Times New Roman"/>
              <a:ea typeface="Times New Roman"/>
              <a:cs typeface="Times New Roman"/>
              <a:sym typeface="Times New Roman"/>
            </a:endParaRPr>
          </a:p>
        </p:txBody>
      </p:sp>
      <p:grpSp>
        <p:nvGrpSpPr>
          <p:cNvPr id="284" name="Google Shape;284;g29da714ac84_0_178"/>
          <p:cNvGrpSpPr/>
          <p:nvPr/>
        </p:nvGrpSpPr>
        <p:grpSpPr>
          <a:xfrm>
            <a:off x="0" y="1376671"/>
            <a:ext cx="9144001" cy="2748358"/>
            <a:chOff x="0" y="1376671"/>
            <a:chExt cx="9144001" cy="2748358"/>
          </a:xfrm>
        </p:grpSpPr>
        <p:pic>
          <p:nvPicPr>
            <p:cNvPr id="285" name="Google Shape;285;g29da714ac84_0_178"/>
            <p:cNvPicPr preferRelativeResize="0"/>
            <p:nvPr/>
          </p:nvPicPr>
          <p:blipFill>
            <a:blip r:embed="rId3">
              <a:alphaModFix/>
            </a:blip>
            <a:stretch>
              <a:fillRect/>
            </a:stretch>
          </p:blipFill>
          <p:spPr>
            <a:xfrm>
              <a:off x="0" y="1376671"/>
              <a:ext cx="9144001" cy="2748358"/>
            </a:xfrm>
            <a:prstGeom prst="rect">
              <a:avLst/>
            </a:prstGeom>
            <a:noFill/>
            <a:ln>
              <a:noFill/>
            </a:ln>
          </p:spPr>
        </p:pic>
        <p:sp>
          <p:nvSpPr>
            <p:cNvPr id="286" name="Google Shape;286;g29da714ac84_0_178"/>
            <p:cNvSpPr txBox="1"/>
            <p:nvPr/>
          </p:nvSpPr>
          <p:spPr>
            <a:xfrm>
              <a:off x="288150" y="1892850"/>
              <a:ext cx="6077700" cy="251700"/>
            </a:xfrm>
            <a:prstGeom prst="rect">
              <a:avLst/>
            </a:prstGeom>
            <a:noFill/>
            <a:ln cap="flat" cmpd="sng" w="38100">
              <a:solidFill>
                <a:schemeClr val="accent5"/>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lt2"/>
                </a:solidFill>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90" name="Shape 290"/>
        <p:cNvGrpSpPr/>
        <p:nvPr/>
      </p:nvGrpSpPr>
      <p:grpSpPr>
        <a:xfrm>
          <a:off x="0" y="0"/>
          <a:ext cx="0" cy="0"/>
          <a:chOff x="0" y="0"/>
          <a:chExt cx="0" cy="0"/>
        </a:xfrm>
      </p:grpSpPr>
      <p:sp>
        <p:nvSpPr>
          <p:cNvPr id="291" name="Google Shape;291;g29da714ac84_0_188"/>
          <p:cNvSpPr txBox="1"/>
          <p:nvPr/>
        </p:nvSpPr>
        <p:spPr>
          <a:xfrm>
            <a:off x="2643525" y="113625"/>
            <a:ext cx="6439500" cy="605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900"/>
              <a:buFont typeface="Arial"/>
              <a:buNone/>
            </a:pPr>
            <a:r>
              <a:rPr lang="en" sz="1900">
                <a:solidFill>
                  <a:schemeClr val="dk1"/>
                </a:solidFill>
                <a:latin typeface="Times New Roman"/>
                <a:ea typeface="Times New Roman"/>
                <a:cs typeface="Times New Roman"/>
                <a:sym typeface="Times New Roman"/>
              </a:rPr>
              <a:t>Inverse design ANN implementation: model with additional hidden layer</a:t>
            </a:r>
            <a:endParaRPr b="0" i="0" sz="19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chemeClr val="dk1"/>
              </a:solidFill>
              <a:latin typeface="Times New Roman"/>
              <a:ea typeface="Times New Roman"/>
              <a:cs typeface="Times New Roman"/>
              <a:sym typeface="Times New Roman"/>
            </a:endParaRPr>
          </a:p>
        </p:txBody>
      </p:sp>
      <p:sp>
        <p:nvSpPr>
          <p:cNvPr id="292" name="Google Shape;292;g29da714ac84_0_188"/>
          <p:cNvSpPr txBox="1"/>
          <p:nvPr/>
        </p:nvSpPr>
        <p:spPr>
          <a:xfrm>
            <a:off x="909100" y="1376675"/>
            <a:ext cx="7316400" cy="384900"/>
          </a:xfrm>
          <a:prstGeom prst="rect">
            <a:avLst/>
          </a:prstGeom>
          <a:noFill/>
          <a:ln>
            <a:noFill/>
          </a:ln>
        </p:spPr>
        <p:txBody>
          <a:bodyPr anchorCtr="0" anchor="t" bIns="91425" lIns="91425" spcFirstLastPara="1" rIns="91425" wrap="square" tIns="91425">
            <a:spAutoFit/>
          </a:bodyPr>
          <a:lstStyle/>
          <a:p>
            <a:pPr indent="457200" lvl="0" marL="0" marR="0" rtl="0" algn="l">
              <a:lnSpc>
                <a:spcPct val="115000"/>
              </a:lnSpc>
              <a:spcBef>
                <a:spcPts val="1200"/>
              </a:spcBef>
              <a:spcAft>
                <a:spcPts val="0"/>
              </a:spcAft>
              <a:buClr>
                <a:srgbClr val="000000"/>
              </a:buClr>
              <a:buSzPts val="1300"/>
              <a:buFont typeface="Arial"/>
              <a:buNone/>
            </a:pPr>
            <a:r>
              <a:t/>
            </a:r>
            <a:endParaRPr b="0" i="0" sz="1300" u="none" cap="none" strike="noStrike">
              <a:solidFill>
                <a:srgbClr val="000000"/>
              </a:solidFill>
              <a:latin typeface="Times New Roman"/>
              <a:ea typeface="Times New Roman"/>
              <a:cs typeface="Times New Roman"/>
              <a:sym typeface="Times New Roman"/>
            </a:endParaRPr>
          </a:p>
        </p:txBody>
      </p:sp>
      <p:sp>
        <p:nvSpPr>
          <p:cNvPr id="293" name="Google Shape;293;g29da714ac84_0_188"/>
          <p:cNvSpPr txBox="1"/>
          <p:nvPr/>
        </p:nvSpPr>
        <p:spPr>
          <a:xfrm>
            <a:off x="8639100" y="4728000"/>
            <a:ext cx="5049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500"/>
              <a:buFont typeface="Arial"/>
              <a:buNone/>
            </a:pPr>
            <a:r>
              <a:rPr b="1" lang="en" sz="1500">
                <a:solidFill>
                  <a:schemeClr val="lt1"/>
                </a:solidFill>
                <a:latin typeface="Times New Roman"/>
                <a:ea typeface="Times New Roman"/>
                <a:cs typeface="Times New Roman"/>
                <a:sym typeface="Times New Roman"/>
              </a:rPr>
              <a:t>24</a:t>
            </a:r>
            <a:endParaRPr b="1" i="0" sz="1500" u="none" cap="none" strike="noStrike">
              <a:solidFill>
                <a:schemeClr val="lt1"/>
              </a:solidFill>
              <a:latin typeface="Times New Roman"/>
              <a:ea typeface="Times New Roman"/>
              <a:cs typeface="Times New Roman"/>
              <a:sym typeface="Times New Roman"/>
            </a:endParaRPr>
          </a:p>
        </p:txBody>
      </p:sp>
      <p:grpSp>
        <p:nvGrpSpPr>
          <p:cNvPr id="294" name="Google Shape;294;g29da714ac84_0_188"/>
          <p:cNvGrpSpPr/>
          <p:nvPr/>
        </p:nvGrpSpPr>
        <p:grpSpPr>
          <a:xfrm>
            <a:off x="0" y="1376667"/>
            <a:ext cx="9143998" cy="2764465"/>
            <a:chOff x="0" y="1376667"/>
            <a:chExt cx="9143998" cy="2764465"/>
          </a:xfrm>
        </p:grpSpPr>
        <p:pic>
          <p:nvPicPr>
            <p:cNvPr id="295" name="Google Shape;295;g29da714ac84_0_188"/>
            <p:cNvPicPr preferRelativeResize="0"/>
            <p:nvPr/>
          </p:nvPicPr>
          <p:blipFill>
            <a:blip r:embed="rId3">
              <a:alphaModFix/>
            </a:blip>
            <a:stretch>
              <a:fillRect/>
            </a:stretch>
          </p:blipFill>
          <p:spPr>
            <a:xfrm>
              <a:off x="0" y="1376667"/>
              <a:ext cx="9143998" cy="2764465"/>
            </a:xfrm>
            <a:prstGeom prst="rect">
              <a:avLst/>
            </a:prstGeom>
            <a:noFill/>
            <a:ln>
              <a:noFill/>
            </a:ln>
          </p:spPr>
        </p:pic>
        <p:sp>
          <p:nvSpPr>
            <p:cNvPr id="296" name="Google Shape;296;g29da714ac84_0_188"/>
            <p:cNvSpPr txBox="1"/>
            <p:nvPr/>
          </p:nvSpPr>
          <p:spPr>
            <a:xfrm>
              <a:off x="233500" y="1959900"/>
              <a:ext cx="6668700" cy="221700"/>
            </a:xfrm>
            <a:prstGeom prst="rect">
              <a:avLst/>
            </a:prstGeom>
            <a:noFill/>
            <a:ln cap="flat" cmpd="sng" w="38100">
              <a:solidFill>
                <a:schemeClr val="accent5"/>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lt2"/>
                </a:solidFill>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00" name="Shape 300"/>
        <p:cNvGrpSpPr/>
        <p:nvPr/>
      </p:nvGrpSpPr>
      <p:grpSpPr>
        <a:xfrm>
          <a:off x="0" y="0"/>
          <a:ext cx="0" cy="0"/>
          <a:chOff x="0" y="0"/>
          <a:chExt cx="0" cy="0"/>
        </a:xfrm>
      </p:grpSpPr>
      <p:sp>
        <p:nvSpPr>
          <p:cNvPr id="301" name="Google Shape;301;g29da714ac84_0_198"/>
          <p:cNvSpPr txBox="1"/>
          <p:nvPr/>
        </p:nvSpPr>
        <p:spPr>
          <a:xfrm>
            <a:off x="2643525" y="113625"/>
            <a:ext cx="6439500" cy="605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900"/>
              <a:buFont typeface="Arial"/>
              <a:buNone/>
            </a:pPr>
            <a:r>
              <a:rPr lang="en" sz="1900">
                <a:solidFill>
                  <a:schemeClr val="dk1"/>
                </a:solidFill>
                <a:latin typeface="Times New Roman"/>
                <a:ea typeface="Times New Roman"/>
                <a:cs typeface="Times New Roman"/>
                <a:sym typeface="Times New Roman"/>
              </a:rPr>
              <a:t>Inverse design</a:t>
            </a:r>
            <a:r>
              <a:rPr lang="en" sz="1900">
                <a:solidFill>
                  <a:schemeClr val="dk1"/>
                </a:solidFill>
                <a:latin typeface="Times New Roman"/>
                <a:ea typeface="Times New Roman"/>
                <a:cs typeface="Times New Roman"/>
                <a:sym typeface="Times New Roman"/>
              </a:rPr>
              <a:t> ANN implementation: performance evaluation</a:t>
            </a:r>
            <a:endParaRPr b="0" i="0" sz="19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chemeClr val="dk1"/>
              </a:solidFill>
              <a:latin typeface="Times New Roman"/>
              <a:ea typeface="Times New Roman"/>
              <a:cs typeface="Times New Roman"/>
              <a:sym typeface="Times New Roman"/>
            </a:endParaRPr>
          </a:p>
        </p:txBody>
      </p:sp>
      <p:sp>
        <p:nvSpPr>
          <p:cNvPr id="302" name="Google Shape;302;g29da714ac84_0_198"/>
          <p:cNvSpPr txBox="1"/>
          <p:nvPr/>
        </p:nvSpPr>
        <p:spPr>
          <a:xfrm>
            <a:off x="909100" y="1376675"/>
            <a:ext cx="7316400" cy="384900"/>
          </a:xfrm>
          <a:prstGeom prst="rect">
            <a:avLst/>
          </a:prstGeom>
          <a:noFill/>
          <a:ln>
            <a:noFill/>
          </a:ln>
        </p:spPr>
        <p:txBody>
          <a:bodyPr anchorCtr="0" anchor="t" bIns="91425" lIns="91425" spcFirstLastPara="1" rIns="91425" wrap="square" tIns="91425">
            <a:spAutoFit/>
          </a:bodyPr>
          <a:lstStyle/>
          <a:p>
            <a:pPr indent="457200" lvl="0" marL="0" marR="0" rtl="0" algn="l">
              <a:lnSpc>
                <a:spcPct val="115000"/>
              </a:lnSpc>
              <a:spcBef>
                <a:spcPts val="1200"/>
              </a:spcBef>
              <a:spcAft>
                <a:spcPts val="0"/>
              </a:spcAft>
              <a:buClr>
                <a:srgbClr val="000000"/>
              </a:buClr>
              <a:buSzPts val="1300"/>
              <a:buFont typeface="Arial"/>
              <a:buNone/>
            </a:pPr>
            <a:r>
              <a:t/>
            </a:r>
            <a:endParaRPr b="0" i="0" sz="1300" u="none" cap="none" strike="noStrike">
              <a:solidFill>
                <a:srgbClr val="000000"/>
              </a:solidFill>
              <a:latin typeface="Times New Roman"/>
              <a:ea typeface="Times New Roman"/>
              <a:cs typeface="Times New Roman"/>
              <a:sym typeface="Times New Roman"/>
            </a:endParaRPr>
          </a:p>
        </p:txBody>
      </p:sp>
      <p:sp>
        <p:nvSpPr>
          <p:cNvPr id="303" name="Google Shape;303;g29da714ac84_0_198"/>
          <p:cNvSpPr txBox="1"/>
          <p:nvPr/>
        </p:nvSpPr>
        <p:spPr>
          <a:xfrm>
            <a:off x="8639100" y="4728000"/>
            <a:ext cx="5049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500"/>
              <a:buFont typeface="Arial"/>
              <a:buNone/>
            </a:pPr>
            <a:r>
              <a:rPr b="1" lang="en" sz="1500">
                <a:solidFill>
                  <a:schemeClr val="lt1"/>
                </a:solidFill>
                <a:latin typeface="Times New Roman"/>
                <a:ea typeface="Times New Roman"/>
                <a:cs typeface="Times New Roman"/>
                <a:sym typeface="Times New Roman"/>
              </a:rPr>
              <a:t>25</a:t>
            </a:r>
            <a:endParaRPr b="1" i="0" sz="1500" u="none" cap="none" strike="noStrike">
              <a:solidFill>
                <a:schemeClr val="lt1"/>
              </a:solidFill>
              <a:latin typeface="Times New Roman"/>
              <a:ea typeface="Times New Roman"/>
              <a:cs typeface="Times New Roman"/>
              <a:sym typeface="Times New Roman"/>
            </a:endParaRPr>
          </a:p>
        </p:txBody>
      </p:sp>
      <p:graphicFrame>
        <p:nvGraphicFramePr>
          <p:cNvPr id="304" name="Google Shape;304;g29da714ac84_0_198"/>
          <p:cNvGraphicFramePr/>
          <p:nvPr/>
        </p:nvGraphicFramePr>
        <p:xfrm>
          <a:off x="2016650" y="1634250"/>
          <a:ext cx="3000000" cy="3000000"/>
        </p:xfrm>
        <a:graphic>
          <a:graphicData uri="http://schemas.openxmlformats.org/drawingml/2006/table">
            <a:tbl>
              <a:tblPr>
                <a:noFill/>
                <a:tableStyleId>{79AFFA6C-83D0-4DE8-AC06-174D8B316CFB}</a:tableStyleId>
              </a:tblPr>
              <a:tblGrid>
                <a:gridCol w="1956350"/>
                <a:gridCol w="1956350"/>
                <a:gridCol w="1496125"/>
              </a:tblGrid>
              <a:tr h="381000">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Model</a:t>
                      </a:r>
                      <a:endParaRPr>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Loss (MSE)</a:t>
                      </a:r>
                      <a:endParaRPr>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Metric (MAE)</a:t>
                      </a:r>
                      <a:endParaRPr>
                        <a:latin typeface="Times New Roman"/>
                        <a:ea typeface="Times New Roman"/>
                        <a:cs typeface="Times New Roman"/>
                        <a:sym typeface="Times New Roman"/>
                      </a:endParaRPr>
                    </a:p>
                  </a:txBody>
                  <a:tcPr marT="91425" marB="91425" marR="91425" marL="91425"/>
                </a:tc>
              </a:tr>
              <a:tr h="381000">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Original</a:t>
                      </a:r>
                      <a:endParaRPr>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4.8650e-04</a:t>
                      </a:r>
                      <a:endParaRPr>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0.0161</a:t>
                      </a:r>
                      <a:endParaRPr>
                        <a:latin typeface="Times New Roman"/>
                        <a:ea typeface="Times New Roman"/>
                        <a:cs typeface="Times New Roman"/>
                        <a:sym typeface="Times New Roman"/>
                      </a:endParaRPr>
                    </a:p>
                  </a:txBody>
                  <a:tcPr marT="91425" marB="91425" marR="91425" marL="91425"/>
                </a:tc>
              </a:tr>
              <a:tr h="381000">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Learning rate = 0.0005</a:t>
                      </a:r>
                      <a:endParaRPr>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5.3721e-04</a:t>
                      </a:r>
                      <a:endParaRPr>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0.0157</a:t>
                      </a:r>
                      <a:endParaRPr>
                        <a:latin typeface="Times New Roman"/>
                        <a:ea typeface="Times New Roman"/>
                        <a:cs typeface="Times New Roman"/>
                        <a:sym typeface="Times New Roman"/>
                      </a:endParaRPr>
                    </a:p>
                  </a:txBody>
                  <a:tcPr marT="91425" marB="91425" marR="91425" marL="91425"/>
                </a:tc>
              </a:tr>
              <a:tr h="381000">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Learning rate = 0.005</a:t>
                      </a:r>
                      <a:endParaRPr>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5.3789e-04</a:t>
                      </a:r>
                      <a:endParaRPr>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0.0159</a:t>
                      </a:r>
                      <a:endParaRPr>
                        <a:latin typeface="Times New Roman"/>
                        <a:ea typeface="Times New Roman"/>
                        <a:cs typeface="Times New Roman"/>
                        <a:sym typeface="Times New Roman"/>
                      </a:endParaRPr>
                    </a:p>
                  </a:txBody>
                  <a:tcPr marT="91425" marB="91425" marR="91425" marL="91425"/>
                </a:tc>
              </a:tr>
              <a:tr h="381000">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Dropout layer</a:t>
                      </a:r>
                      <a:endParaRPr>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4.4322e-04</a:t>
                      </a:r>
                      <a:endParaRPr>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0.0142</a:t>
                      </a:r>
                      <a:endParaRPr>
                        <a:latin typeface="Times New Roman"/>
                        <a:ea typeface="Times New Roman"/>
                        <a:cs typeface="Times New Roman"/>
                        <a:sym typeface="Times New Roman"/>
                      </a:endParaRPr>
                    </a:p>
                  </a:txBody>
                  <a:tcPr marT="91425" marB="91425" marR="91425" marL="91425"/>
                </a:tc>
              </a:tr>
              <a:tr h="381000">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Additional Hidden Layer</a:t>
                      </a:r>
                      <a:endParaRPr>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5.2291e-04</a:t>
                      </a:r>
                      <a:endParaRPr>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0.0183</a:t>
                      </a:r>
                      <a:endParaRPr>
                        <a:latin typeface="Times New Roman"/>
                        <a:ea typeface="Times New Roman"/>
                        <a:cs typeface="Times New Roman"/>
                        <a:sym typeface="Times New Roman"/>
                      </a:endParaRPr>
                    </a:p>
                  </a:txBody>
                  <a:tcPr marT="91425" marB="91425" marR="91425" marL="91425"/>
                </a:tc>
              </a:tr>
            </a:tbl>
          </a:graphicData>
        </a:graphic>
      </p:graphicFrame>
      <p:sp>
        <p:nvSpPr>
          <p:cNvPr id="305" name="Google Shape;305;g29da714ac84_0_198"/>
          <p:cNvSpPr txBox="1"/>
          <p:nvPr/>
        </p:nvSpPr>
        <p:spPr>
          <a:xfrm>
            <a:off x="1909500" y="1137400"/>
            <a:ext cx="5325000" cy="426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lang="en">
                <a:latin typeface="Times New Roman"/>
                <a:ea typeface="Times New Roman"/>
                <a:cs typeface="Times New Roman"/>
                <a:sym typeface="Times New Roman"/>
              </a:rPr>
              <a:t>Table 3</a:t>
            </a:r>
            <a:r>
              <a:rPr b="0" i="0" lang="en" u="none" cap="none" strike="noStrike">
                <a:solidFill>
                  <a:srgbClr val="000000"/>
                </a:solidFill>
                <a:latin typeface="Times New Roman"/>
                <a:ea typeface="Times New Roman"/>
                <a:cs typeface="Times New Roman"/>
                <a:sym typeface="Times New Roman"/>
              </a:rPr>
              <a:t>. </a:t>
            </a:r>
            <a:r>
              <a:rPr lang="en">
                <a:latin typeface="Times New Roman"/>
                <a:ea typeface="Times New Roman"/>
                <a:cs typeface="Times New Roman"/>
                <a:sym typeface="Times New Roman"/>
              </a:rPr>
              <a:t>Performance evaluation on inverse design ANN</a:t>
            </a:r>
            <a:endParaRPr b="0" i="0" u="none" cap="none" strike="noStrike">
              <a:solidFill>
                <a:srgbClr val="000000"/>
              </a:solidFill>
              <a:highlight>
                <a:srgbClr val="F8E71C"/>
              </a:highlight>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09" name="Shape 309"/>
        <p:cNvGrpSpPr/>
        <p:nvPr/>
      </p:nvGrpSpPr>
      <p:grpSpPr>
        <a:xfrm>
          <a:off x="0" y="0"/>
          <a:ext cx="0" cy="0"/>
          <a:chOff x="0" y="0"/>
          <a:chExt cx="0" cy="0"/>
        </a:xfrm>
      </p:grpSpPr>
      <p:sp>
        <p:nvSpPr>
          <p:cNvPr id="310" name="Google Shape;310;g29f0a189449_0_16"/>
          <p:cNvSpPr txBox="1"/>
          <p:nvPr/>
        </p:nvSpPr>
        <p:spPr>
          <a:xfrm>
            <a:off x="2643525" y="113625"/>
            <a:ext cx="6439500" cy="605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900"/>
              <a:buFont typeface="Arial"/>
              <a:buNone/>
            </a:pPr>
            <a:r>
              <a:rPr lang="en" sz="1900">
                <a:solidFill>
                  <a:schemeClr val="dk1"/>
                </a:solidFill>
                <a:latin typeface="Times New Roman"/>
                <a:ea typeface="Times New Roman"/>
                <a:cs typeface="Times New Roman"/>
                <a:sym typeface="Times New Roman"/>
              </a:rPr>
              <a:t>Inverse design</a:t>
            </a:r>
            <a:r>
              <a:rPr lang="en" sz="1900">
                <a:solidFill>
                  <a:schemeClr val="dk1"/>
                </a:solidFill>
                <a:latin typeface="Times New Roman"/>
                <a:ea typeface="Times New Roman"/>
                <a:cs typeface="Times New Roman"/>
                <a:sym typeface="Times New Roman"/>
              </a:rPr>
              <a:t> ANN: feature importances</a:t>
            </a:r>
            <a:endParaRPr b="0" i="0" sz="19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chemeClr val="dk1"/>
              </a:solidFill>
              <a:latin typeface="Times New Roman"/>
              <a:ea typeface="Times New Roman"/>
              <a:cs typeface="Times New Roman"/>
              <a:sym typeface="Times New Roman"/>
            </a:endParaRPr>
          </a:p>
        </p:txBody>
      </p:sp>
      <p:sp>
        <p:nvSpPr>
          <p:cNvPr id="311" name="Google Shape;311;g29f0a189449_0_16"/>
          <p:cNvSpPr txBox="1"/>
          <p:nvPr/>
        </p:nvSpPr>
        <p:spPr>
          <a:xfrm>
            <a:off x="8639100" y="4728000"/>
            <a:ext cx="5049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500"/>
              <a:buFont typeface="Arial"/>
              <a:buNone/>
            </a:pPr>
            <a:r>
              <a:rPr b="1" lang="en" sz="1500">
                <a:solidFill>
                  <a:schemeClr val="lt1"/>
                </a:solidFill>
                <a:latin typeface="Times New Roman"/>
                <a:ea typeface="Times New Roman"/>
                <a:cs typeface="Times New Roman"/>
                <a:sym typeface="Times New Roman"/>
              </a:rPr>
              <a:t>16</a:t>
            </a:r>
            <a:endParaRPr b="1" i="0" sz="1500" u="none" cap="none" strike="noStrike">
              <a:solidFill>
                <a:schemeClr val="lt1"/>
              </a:solidFill>
              <a:latin typeface="Times New Roman"/>
              <a:ea typeface="Times New Roman"/>
              <a:cs typeface="Times New Roman"/>
              <a:sym typeface="Times New Roman"/>
            </a:endParaRPr>
          </a:p>
        </p:txBody>
      </p:sp>
      <p:sp>
        <p:nvSpPr>
          <p:cNvPr id="312" name="Google Shape;312;g29f0a189449_0_16"/>
          <p:cNvSpPr txBox="1"/>
          <p:nvPr/>
        </p:nvSpPr>
        <p:spPr>
          <a:xfrm>
            <a:off x="138300" y="993700"/>
            <a:ext cx="8867400" cy="25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lt1"/>
              </a:solidFill>
            </a:endParaRPr>
          </a:p>
        </p:txBody>
      </p:sp>
      <p:sp>
        <p:nvSpPr>
          <p:cNvPr id="313" name="Google Shape;313;g29f0a189449_0_16"/>
          <p:cNvSpPr txBox="1"/>
          <p:nvPr/>
        </p:nvSpPr>
        <p:spPr>
          <a:xfrm>
            <a:off x="2325425" y="4765200"/>
            <a:ext cx="5325000" cy="426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lang="en">
                <a:latin typeface="Times New Roman"/>
                <a:ea typeface="Times New Roman"/>
                <a:cs typeface="Times New Roman"/>
                <a:sym typeface="Times New Roman"/>
              </a:rPr>
              <a:t>Table 4</a:t>
            </a:r>
            <a:r>
              <a:rPr b="0" i="0" lang="en" u="none" cap="none" strike="noStrike">
                <a:solidFill>
                  <a:srgbClr val="000000"/>
                </a:solidFill>
                <a:latin typeface="Times New Roman"/>
                <a:ea typeface="Times New Roman"/>
                <a:cs typeface="Times New Roman"/>
                <a:sym typeface="Times New Roman"/>
              </a:rPr>
              <a:t>. </a:t>
            </a:r>
            <a:r>
              <a:rPr lang="en">
                <a:latin typeface="Times New Roman"/>
                <a:ea typeface="Times New Roman"/>
                <a:cs typeface="Times New Roman"/>
                <a:sym typeface="Times New Roman"/>
              </a:rPr>
              <a:t>Feature importances of the inverse design ANN model</a:t>
            </a:r>
            <a:endParaRPr b="0" i="0" u="none" cap="none" strike="noStrike">
              <a:solidFill>
                <a:srgbClr val="000000"/>
              </a:solidFill>
              <a:highlight>
                <a:srgbClr val="F8E71C"/>
              </a:highlight>
              <a:latin typeface="Times New Roman"/>
              <a:ea typeface="Times New Roman"/>
              <a:cs typeface="Times New Roman"/>
              <a:sym typeface="Times New Roman"/>
            </a:endParaRPr>
          </a:p>
        </p:txBody>
      </p:sp>
      <p:graphicFrame>
        <p:nvGraphicFramePr>
          <p:cNvPr id="314" name="Google Shape;314;g29f0a189449_0_16"/>
          <p:cNvGraphicFramePr/>
          <p:nvPr/>
        </p:nvGraphicFramePr>
        <p:xfrm>
          <a:off x="2599700" y="1084425"/>
          <a:ext cx="3000000" cy="3000000"/>
        </p:xfrm>
        <a:graphic>
          <a:graphicData uri="http://schemas.openxmlformats.org/drawingml/2006/table">
            <a:tbl>
              <a:tblPr>
                <a:noFill/>
                <a:tableStyleId>{79AFFA6C-83D0-4DE8-AC06-174D8B316CFB}</a:tableStyleId>
              </a:tblPr>
              <a:tblGrid>
                <a:gridCol w="2353375"/>
                <a:gridCol w="2423075"/>
              </a:tblGrid>
              <a:tr h="381000">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Feature</a:t>
                      </a:r>
                      <a:endParaRPr>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Feature importance</a:t>
                      </a:r>
                      <a:endParaRPr>
                        <a:latin typeface="Times New Roman"/>
                        <a:ea typeface="Times New Roman"/>
                        <a:cs typeface="Times New Roman"/>
                        <a:sym typeface="Times New Roman"/>
                      </a:endParaRPr>
                    </a:p>
                  </a:txBody>
                  <a:tcPr marT="91425" marB="91425" marR="91425" marL="91425"/>
                </a:tc>
              </a:tr>
              <a:tr h="381000">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Area, acres</a:t>
                      </a:r>
                      <a:endParaRPr>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16.155445</a:t>
                      </a:r>
                      <a:endParaRPr>
                        <a:latin typeface="Times New Roman"/>
                        <a:ea typeface="Times New Roman"/>
                        <a:cs typeface="Times New Roman"/>
                        <a:sym typeface="Times New Roman"/>
                      </a:endParaRPr>
                    </a:p>
                  </a:txBody>
                  <a:tcPr marT="91425" marB="91425" marR="91425" marL="91425"/>
                </a:tc>
              </a:tr>
              <a:tr h="381000">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Permeability, mD</a:t>
                      </a:r>
                      <a:endParaRPr>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11.574677</a:t>
                      </a:r>
                      <a:endParaRPr>
                        <a:latin typeface="Times New Roman"/>
                        <a:ea typeface="Times New Roman"/>
                        <a:cs typeface="Times New Roman"/>
                        <a:sym typeface="Times New Roman"/>
                      </a:endParaRPr>
                    </a:p>
                  </a:txBody>
                  <a:tcPr marT="91425" marB="91425" marR="91425" marL="91425"/>
                </a:tc>
              </a:tr>
              <a:tr h="381000">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Depth, ft</a:t>
                      </a:r>
                      <a:endParaRPr>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10.208289</a:t>
                      </a:r>
                      <a:endParaRPr>
                        <a:latin typeface="Times New Roman"/>
                        <a:ea typeface="Times New Roman"/>
                        <a:cs typeface="Times New Roman"/>
                        <a:sym typeface="Times New Roman"/>
                      </a:endParaRPr>
                    </a:p>
                  </a:txBody>
                  <a:tcPr marT="91425" marB="91425" marR="91425" marL="91425"/>
                </a:tc>
              </a:tr>
              <a:tr h="381000">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Gravity, °API</a:t>
                      </a:r>
                      <a:endParaRPr>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12.66232</a:t>
                      </a:r>
                      <a:endParaRPr>
                        <a:latin typeface="Times New Roman"/>
                        <a:ea typeface="Times New Roman"/>
                        <a:cs typeface="Times New Roman"/>
                        <a:sym typeface="Times New Roman"/>
                      </a:endParaRPr>
                    </a:p>
                  </a:txBody>
                  <a:tcPr marT="91425" marB="91425" marR="91425" marL="91425"/>
                </a:tc>
              </a:tr>
              <a:tr h="100000">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Oil viscosity, cp</a:t>
                      </a:r>
                      <a:endParaRPr>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11.0673065</a:t>
                      </a:r>
                      <a:endParaRPr>
                        <a:latin typeface="Times New Roman"/>
                        <a:ea typeface="Times New Roman"/>
                        <a:cs typeface="Times New Roman"/>
                        <a:sym typeface="Times New Roman"/>
                      </a:endParaRPr>
                    </a:p>
                  </a:txBody>
                  <a:tcPr marT="91425" marB="91425" marR="91425" marL="91425"/>
                </a:tc>
              </a:tr>
              <a:tr h="381000">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Oil temperature, °F</a:t>
                      </a:r>
                      <a:endParaRPr>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11.692806</a:t>
                      </a:r>
                      <a:endParaRPr>
                        <a:latin typeface="Times New Roman"/>
                        <a:ea typeface="Times New Roman"/>
                        <a:cs typeface="Times New Roman"/>
                        <a:sym typeface="Times New Roman"/>
                      </a:endParaRPr>
                    </a:p>
                  </a:txBody>
                  <a:tcPr marT="91425" marB="91425" marR="91425" marL="91425"/>
                </a:tc>
              </a:tr>
              <a:tr h="381000">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Initial oil saturation, %</a:t>
                      </a:r>
                      <a:endParaRPr>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10.390817</a:t>
                      </a:r>
                      <a:endParaRPr>
                        <a:latin typeface="Times New Roman"/>
                        <a:ea typeface="Times New Roman"/>
                        <a:cs typeface="Times New Roman"/>
                        <a:sym typeface="Times New Roman"/>
                      </a:endParaRPr>
                    </a:p>
                  </a:txBody>
                  <a:tcPr marT="91425" marB="91425" marR="91425" marL="91425"/>
                </a:tc>
              </a:tr>
              <a:tr h="381000">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End oil saturation, %</a:t>
                      </a:r>
                      <a:endParaRPr>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11.689111</a:t>
                      </a:r>
                      <a:endParaRPr>
                        <a:latin typeface="Times New Roman"/>
                        <a:ea typeface="Times New Roman"/>
                        <a:cs typeface="Times New Roman"/>
                        <a:sym typeface="Times New Roman"/>
                      </a:endParaRPr>
                    </a:p>
                  </a:txBody>
                  <a:tcPr marT="91425" marB="91425" marR="91425" marL="91425"/>
                </a:tc>
              </a:tr>
            </a:tbl>
          </a:graphicData>
        </a:graphic>
      </p:graphicFrame>
      <p:sp>
        <p:nvSpPr>
          <p:cNvPr id="315" name="Google Shape;315;g29f0a189449_0_16"/>
          <p:cNvSpPr txBox="1"/>
          <p:nvPr/>
        </p:nvSpPr>
        <p:spPr>
          <a:xfrm>
            <a:off x="411425" y="2128750"/>
            <a:ext cx="1914000" cy="116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Times New Roman"/>
                <a:ea typeface="Times New Roman"/>
                <a:cs typeface="Times New Roman"/>
                <a:sym typeface="Times New Roman"/>
              </a:rPr>
              <a:t>(feature importance computed as the sum of absolute weights for each feature)</a:t>
            </a:r>
            <a:endParaRPr>
              <a:solidFill>
                <a:schemeClr val="lt1"/>
              </a:solidFill>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19" name="Shape 319"/>
        <p:cNvGrpSpPr/>
        <p:nvPr/>
      </p:nvGrpSpPr>
      <p:grpSpPr>
        <a:xfrm>
          <a:off x="0" y="0"/>
          <a:ext cx="0" cy="0"/>
          <a:chOff x="0" y="0"/>
          <a:chExt cx="0" cy="0"/>
        </a:xfrm>
      </p:grpSpPr>
      <p:sp>
        <p:nvSpPr>
          <p:cNvPr id="320" name="Google Shape;320;g29da714ac84_0_224"/>
          <p:cNvSpPr txBox="1"/>
          <p:nvPr/>
        </p:nvSpPr>
        <p:spPr>
          <a:xfrm>
            <a:off x="2643525" y="113625"/>
            <a:ext cx="6439500" cy="605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900"/>
              <a:buFont typeface="Arial"/>
              <a:buNone/>
            </a:pPr>
            <a:r>
              <a:rPr lang="en" sz="1900">
                <a:solidFill>
                  <a:schemeClr val="dk1"/>
                </a:solidFill>
                <a:latin typeface="Times New Roman"/>
                <a:ea typeface="Times New Roman"/>
                <a:cs typeface="Times New Roman"/>
                <a:sym typeface="Times New Roman"/>
              </a:rPr>
              <a:t>Conclusion</a:t>
            </a:r>
            <a:endParaRPr b="0" i="0" sz="19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chemeClr val="dk1"/>
              </a:solidFill>
              <a:latin typeface="Times New Roman"/>
              <a:ea typeface="Times New Roman"/>
              <a:cs typeface="Times New Roman"/>
              <a:sym typeface="Times New Roman"/>
            </a:endParaRPr>
          </a:p>
        </p:txBody>
      </p:sp>
      <p:sp>
        <p:nvSpPr>
          <p:cNvPr id="321" name="Google Shape;321;g29da714ac84_0_224"/>
          <p:cNvSpPr txBox="1"/>
          <p:nvPr/>
        </p:nvSpPr>
        <p:spPr>
          <a:xfrm>
            <a:off x="909100" y="1376675"/>
            <a:ext cx="7316400" cy="384900"/>
          </a:xfrm>
          <a:prstGeom prst="rect">
            <a:avLst/>
          </a:prstGeom>
          <a:noFill/>
          <a:ln>
            <a:noFill/>
          </a:ln>
        </p:spPr>
        <p:txBody>
          <a:bodyPr anchorCtr="0" anchor="t" bIns="91425" lIns="91425" spcFirstLastPara="1" rIns="91425" wrap="square" tIns="91425">
            <a:spAutoFit/>
          </a:bodyPr>
          <a:lstStyle/>
          <a:p>
            <a:pPr indent="457200" lvl="0" marL="0" marR="0" rtl="0" algn="l">
              <a:lnSpc>
                <a:spcPct val="115000"/>
              </a:lnSpc>
              <a:spcBef>
                <a:spcPts val="1200"/>
              </a:spcBef>
              <a:spcAft>
                <a:spcPts val="0"/>
              </a:spcAft>
              <a:buClr>
                <a:srgbClr val="000000"/>
              </a:buClr>
              <a:buSzPts val="1300"/>
              <a:buFont typeface="Arial"/>
              <a:buNone/>
            </a:pPr>
            <a:r>
              <a:t/>
            </a:r>
            <a:endParaRPr b="0" i="0" sz="1300" u="none" cap="none" strike="noStrike">
              <a:solidFill>
                <a:srgbClr val="000000"/>
              </a:solidFill>
              <a:latin typeface="Times New Roman"/>
              <a:ea typeface="Times New Roman"/>
              <a:cs typeface="Times New Roman"/>
              <a:sym typeface="Times New Roman"/>
            </a:endParaRPr>
          </a:p>
        </p:txBody>
      </p:sp>
      <p:sp>
        <p:nvSpPr>
          <p:cNvPr id="322" name="Google Shape;322;g29da714ac84_0_224"/>
          <p:cNvSpPr txBox="1"/>
          <p:nvPr/>
        </p:nvSpPr>
        <p:spPr>
          <a:xfrm>
            <a:off x="8639100" y="4728000"/>
            <a:ext cx="5049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500"/>
              <a:buFont typeface="Arial"/>
              <a:buNone/>
            </a:pPr>
            <a:r>
              <a:rPr b="1" lang="en" sz="1500">
                <a:solidFill>
                  <a:schemeClr val="lt1"/>
                </a:solidFill>
                <a:latin typeface="Times New Roman"/>
                <a:ea typeface="Times New Roman"/>
                <a:cs typeface="Times New Roman"/>
                <a:sym typeface="Times New Roman"/>
              </a:rPr>
              <a:t>26</a:t>
            </a:r>
            <a:endParaRPr b="1" i="0" sz="1500" u="none" cap="none" strike="noStrike">
              <a:solidFill>
                <a:schemeClr val="lt1"/>
              </a:solidFill>
              <a:latin typeface="Times New Roman"/>
              <a:ea typeface="Times New Roman"/>
              <a:cs typeface="Times New Roman"/>
              <a:sym typeface="Times New Roman"/>
            </a:endParaRPr>
          </a:p>
        </p:txBody>
      </p:sp>
      <p:sp>
        <p:nvSpPr>
          <p:cNvPr id="323" name="Google Shape;323;g29da714ac84_0_224"/>
          <p:cNvSpPr txBox="1"/>
          <p:nvPr/>
        </p:nvSpPr>
        <p:spPr>
          <a:xfrm>
            <a:off x="138300" y="993700"/>
            <a:ext cx="8867400" cy="25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lt1"/>
              </a:solidFill>
            </a:endParaRPr>
          </a:p>
        </p:txBody>
      </p:sp>
      <p:sp>
        <p:nvSpPr>
          <p:cNvPr id="324" name="Google Shape;324;g29da714ac84_0_224"/>
          <p:cNvSpPr txBox="1"/>
          <p:nvPr/>
        </p:nvSpPr>
        <p:spPr>
          <a:xfrm>
            <a:off x="344925" y="1047475"/>
            <a:ext cx="8103300" cy="27543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sz="1800">
              <a:solidFill>
                <a:schemeClr val="lt1"/>
              </a:solidFill>
            </a:endParaRPr>
          </a:p>
        </p:txBody>
      </p:sp>
      <p:sp>
        <p:nvSpPr>
          <p:cNvPr id="325" name="Google Shape;325;g29da714ac84_0_224"/>
          <p:cNvSpPr txBox="1"/>
          <p:nvPr/>
        </p:nvSpPr>
        <p:spPr>
          <a:xfrm>
            <a:off x="909100" y="1762900"/>
            <a:ext cx="7316400" cy="275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Times New Roman"/>
                <a:ea typeface="Times New Roman"/>
                <a:cs typeface="Times New Roman"/>
                <a:sym typeface="Times New Roman"/>
              </a:rPr>
              <a:t>Forward-looking ANN and Inverse design ANN models for screening polymer flooding were implemented along with their variations with different learning rate, additional Dropout or hidden layers. Loss (mean-squared-error) and metric (mean-absolute-error) values were obtained and models were compared using them.</a:t>
            </a:r>
            <a:endParaRPr>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lt1"/>
                </a:solidFill>
                <a:latin typeface="Times New Roman"/>
                <a:ea typeface="Times New Roman"/>
                <a:cs typeface="Times New Roman"/>
                <a:sym typeface="Times New Roman"/>
              </a:rPr>
              <a:t>To further improve our work, it is planned to use combination of the model improvement suggestions that indeed increase the model performance, to deduce even bigger progress. These new models will be included in the final report.</a:t>
            </a:r>
            <a:endParaRPr>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lt2"/>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2" name="Shape 52"/>
        <p:cNvGrpSpPr/>
        <p:nvPr/>
      </p:nvGrpSpPr>
      <p:grpSpPr>
        <a:xfrm>
          <a:off x="0" y="0"/>
          <a:ext cx="0" cy="0"/>
          <a:chOff x="0" y="0"/>
          <a:chExt cx="0" cy="0"/>
        </a:xfrm>
      </p:grpSpPr>
      <p:sp>
        <p:nvSpPr>
          <p:cNvPr id="53" name="Google Shape;53;p3"/>
          <p:cNvSpPr txBox="1"/>
          <p:nvPr/>
        </p:nvSpPr>
        <p:spPr>
          <a:xfrm>
            <a:off x="3897900" y="160350"/>
            <a:ext cx="3544800" cy="578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700"/>
              <a:buFont typeface="Arial"/>
              <a:buNone/>
            </a:pPr>
            <a:r>
              <a:rPr b="0" i="0" lang="en" sz="1900" u="none" cap="none" strike="noStrike">
                <a:solidFill>
                  <a:schemeClr val="dk1"/>
                </a:solidFill>
                <a:latin typeface="Times New Roman"/>
                <a:ea typeface="Times New Roman"/>
                <a:cs typeface="Times New Roman"/>
                <a:sym typeface="Times New Roman"/>
              </a:rPr>
              <a:t>Topic Description</a:t>
            </a:r>
            <a:endParaRPr b="0" i="0" sz="1900" u="none" cap="none" strike="noStrike">
              <a:solidFill>
                <a:schemeClr val="dk1"/>
              </a:solidFill>
              <a:latin typeface="Times New Roman"/>
              <a:ea typeface="Times New Roman"/>
              <a:cs typeface="Times New Roman"/>
              <a:sym typeface="Times New Roman"/>
            </a:endParaRPr>
          </a:p>
        </p:txBody>
      </p:sp>
      <p:sp>
        <p:nvSpPr>
          <p:cNvPr id="54" name="Google Shape;54;p3"/>
          <p:cNvSpPr txBox="1"/>
          <p:nvPr/>
        </p:nvSpPr>
        <p:spPr>
          <a:xfrm>
            <a:off x="919950" y="1907200"/>
            <a:ext cx="7304100" cy="1793100"/>
          </a:xfrm>
          <a:prstGeom prst="rect">
            <a:avLst/>
          </a:prstGeom>
          <a:noFill/>
          <a:ln>
            <a:noFill/>
          </a:ln>
        </p:spPr>
        <p:txBody>
          <a:bodyPr anchorCtr="0" anchor="t" bIns="91425" lIns="91425" spcFirstLastPara="1" rIns="91425" wrap="square" tIns="91425">
            <a:spAutoFit/>
          </a:bodyPr>
          <a:lstStyle/>
          <a:p>
            <a:pPr indent="0" lvl="0" marL="457200" marR="0" rtl="0" algn="l">
              <a:lnSpc>
                <a:spcPct val="115000"/>
              </a:lnSpc>
              <a:spcBef>
                <a:spcPts val="0"/>
              </a:spcBef>
              <a:spcAft>
                <a:spcPts val="0"/>
              </a:spcAft>
              <a:buClr>
                <a:srgbClr val="000000"/>
              </a:buClr>
              <a:buSzPts val="1300"/>
              <a:buFont typeface="Arial"/>
              <a:buNone/>
            </a:pPr>
            <a:r>
              <a:rPr b="0" i="0" lang="en" u="none" cap="none" strike="noStrike">
                <a:solidFill>
                  <a:srgbClr val="000000"/>
                </a:solidFill>
                <a:latin typeface="Times New Roman"/>
                <a:ea typeface="Times New Roman"/>
                <a:cs typeface="Times New Roman"/>
                <a:sym typeface="Times New Roman"/>
              </a:rPr>
              <a:t>The research topic is about using Artificial-Neural-Network to solve </a:t>
            </a:r>
            <a:r>
              <a:rPr lang="en">
                <a:latin typeface="Times New Roman"/>
                <a:ea typeface="Times New Roman"/>
                <a:cs typeface="Times New Roman"/>
                <a:sym typeface="Times New Roman"/>
              </a:rPr>
              <a:t>two</a:t>
            </a:r>
            <a:r>
              <a:rPr b="0" i="0" lang="en" u="none" cap="none" strike="noStrike">
                <a:solidFill>
                  <a:srgbClr val="000000"/>
                </a:solidFill>
                <a:latin typeface="Times New Roman"/>
                <a:ea typeface="Times New Roman"/>
                <a:cs typeface="Times New Roman"/>
                <a:sym typeface="Times New Roman"/>
              </a:rPr>
              <a:t> kinds of reservoir engineering problems in polymer flooding:</a:t>
            </a:r>
            <a:endParaRPr b="0" i="0" u="none" cap="none" strike="noStrike">
              <a:solidFill>
                <a:srgbClr val="000000"/>
              </a:solidFill>
              <a:latin typeface="Times New Roman"/>
              <a:ea typeface="Times New Roman"/>
              <a:cs typeface="Times New Roman"/>
              <a:sym typeface="Times New Roman"/>
            </a:endParaRPr>
          </a:p>
          <a:p>
            <a:pPr indent="-317500" lvl="0" marL="457200" marR="0" rtl="0" algn="l">
              <a:lnSpc>
                <a:spcPct val="115000"/>
              </a:lnSpc>
              <a:spcBef>
                <a:spcPts val="1200"/>
              </a:spcBef>
              <a:spcAft>
                <a:spcPts val="0"/>
              </a:spcAft>
              <a:buClr>
                <a:srgbClr val="000000"/>
              </a:buClr>
              <a:buSzPts val="1400"/>
              <a:buFont typeface="Playfair Display"/>
              <a:buAutoNum type="arabicPeriod"/>
            </a:pPr>
            <a:r>
              <a:rPr b="1" i="0" lang="en" u="none" cap="none" strike="noStrike">
                <a:solidFill>
                  <a:srgbClr val="000000"/>
                </a:solidFill>
                <a:latin typeface="Times New Roman"/>
                <a:ea typeface="Times New Roman"/>
                <a:cs typeface="Times New Roman"/>
                <a:sym typeface="Times New Roman"/>
              </a:rPr>
              <a:t>Forward-looking problems</a:t>
            </a:r>
            <a:r>
              <a:rPr b="0" i="0" lang="en" u="none" cap="none" strike="noStrike">
                <a:solidFill>
                  <a:srgbClr val="000000"/>
                </a:solidFill>
                <a:latin typeface="Times New Roman"/>
                <a:ea typeface="Times New Roman"/>
                <a:cs typeface="Times New Roman"/>
                <a:sym typeface="Times New Roman"/>
              </a:rPr>
              <a:t>: prediction of the project response surface and fluid productions, pressure responses.</a:t>
            </a:r>
            <a:endParaRPr b="0" i="0" u="none" cap="none" strike="noStrike">
              <a:solidFill>
                <a:srgbClr val="000000"/>
              </a:solidFill>
              <a:latin typeface="Times New Roman"/>
              <a:ea typeface="Times New Roman"/>
              <a:cs typeface="Times New Roman"/>
              <a:sym typeface="Times New Roman"/>
            </a:endParaRPr>
          </a:p>
          <a:p>
            <a:pPr indent="-317500" lvl="0" marL="457200" marR="0" rtl="0" algn="l">
              <a:lnSpc>
                <a:spcPct val="115000"/>
              </a:lnSpc>
              <a:spcBef>
                <a:spcPts val="0"/>
              </a:spcBef>
              <a:spcAft>
                <a:spcPts val="0"/>
              </a:spcAft>
              <a:buClr>
                <a:srgbClr val="000000"/>
              </a:buClr>
              <a:buSzPts val="1400"/>
              <a:buFont typeface="Playfair Display"/>
              <a:buAutoNum type="arabicPeriod"/>
            </a:pPr>
            <a:r>
              <a:rPr b="1" i="0" lang="en" u="none" cap="none" strike="noStrike">
                <a:solidFill>
                  <a:srgbClr val="000000"/>
                </a:solidFill>
                <a:latin typeface="Times New Roman"/>
                <a:ea typeface="Times New Roman"/>
                <a:cs typeface="Times New Roman"/>
                <a:sym typeface="Times New Roman"/>
              </a:rPr>
              <a:t>Inverse project design problems</a:t>
            </a:r>
            <a:r>
              <a:rPr b="0" i="0" lang="en" u="none" cap="none" strike="noStrike">
                <a:solidFill>
                  <a:srgbClr val="000000"/>
                </a:solidFill>
                <a:latin typeface="Times New Roman"/>
                <a:ea typeface="Times New Roman"/>
                <a:cs typeface="Times New Roman"/>
                <a:sym typeface="Times New Roman"/>
              </a:rPr>
              <a:t>: prediction of the required </a:t>
            </a:r>
            <a:r>
              <a:rPr b="1" i="0" lang="en" u="none" cap="none" strike="noStrike">
                <a:solidFill>
                  <a:srgbClr val="000000"/>
                </a:solidFill>
                <a:latin typeface="Times New Roman"/>
                <a:ea typeface="Times New Roman"/>
                <a:cs typeface="Times New Roman"/>
                <a:sym typeface="Times New Roman"/>
              </a:rPr>
              <a:t>design parameters </a:t>
            </a:r>
            <a:r>
              <a:rPr b="0" i="0" lang="en" u="none" cap="none" strike="noStrike">
                <a:solidFill>
                  <a:srgbClr val="000000"/>
                </a:solidFill>
                <a:latin typeface="Times New Roman"/>
                <a:ea typeface="Times New Roman"/>
                <a:cs typeface="Times New Roman"/>
                <a:sym typeface="Times New Roman"/>
              </a:rPr>
              <a:t>to achieve the optimal project outcome.</a:t>
            </a:r>
            <a:endParaRPr b="0" i="0" u="none" cap="none" strike="noStrike">
              <a:solidFill>
                <a:srgbClr val="000000"/>
              </a:solidFill>
              <a:latin typeface="Times New Roman"/>
              <a:ea typeface="Times New Roman"/>
              <a:cs typeface="Times New Roman"/>
              <a:sym typeface="Times New Roman"/>
            </a:endParaRPr>
          </a:p>
        </p:txBody>
      </p:sp>
      <p:sp>
        <p:nvSpPr>
          <p:cNvPr id="55" name="Google Shape;55;p3"/>
          <p:cNvSpPr txBox="1"/>
          <p:nvPr/>
        </p:nvSpPr>
        <p:spPr>
          <a:xfrm>
            <a:off x="8639100" y="4728000"/>
            <a:ext cx="5049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500"/>
              <a:buFont typeface="Arial"/>
              <a:buNone/>
            </a:pPr>
            <a:r>
              <a:rPr b="1" lang="en" sz="1500">
                <a:solidFill>
                  <a:schemeClr val="lt1"/>
                </a:solidFill>
                <a:latin typeface="Times New Roman"/>
                <a:ea typeface="Times New Roman"/>
                <a:cs typeface="Times New Roman"/>
                <a:sym typeface="Times New Roman"/>
              </a:rPr>
              <a:t>3</a:t>
            </a:r>
            <a:endParaRPr b="1" i="0" sz="15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9" name="Shape 59"/>
        <p:cNvGrpSpPr/>
        <p:nvPr/>
      </p:nvGrpSpPr>
      <p:grpSpPr>
        <a:xfrm>
          <a:off x="0" y="0"/>
          <a:ext cx="0" cy="0"/>
          <a:chOff x="0" y="0"/>
          <a:chExt cx="0" cy="0"/>
        </a:xfrm>
      </p:grpSpPr>
      <p:sp>
        <p:nvSpPr>
          <p:cNvPr id="60" name="Google Shape;60;p4"/>
          <p:cNvSpPr txBox="1"/>
          <p:nvPr/>
        </p:nvSpPr>
        <p:spPr>
          <a:xfrm>
            <a:off x="3975650" y="170075"/>
            <a:ext cx="3544800" cy="578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700"/>
              <a:buFont typeface="Arial"/>
              <a:buNone/>
            </a:pPr>
            <a:r>
              <a:rPr b="0" i="0" lang="en" sz="1900" u="none" cap="none" strike="noStrike">
                <a:solidFill>
                  <a:schemeClr val="dk1"/>
                </a:solidFill>
                <a:latin typeface="Times New Roman"/>
                <a:ea typeface="Times New Roman"/>
                <a:cs typeface="Times New Roman"/>
                <a:sym typeface="Times New Roman"/>
              </a:rPr>
              <a:t>Literature Review</a:t>
            </a:r>
            <a:endParaRPr b="0" i="0" sz="1900" u="none" cap="none" strike="noStrike">
              <a:solidFill>
                <a:schemeClr val="dk1"/>
              </a:solidFill>
              <a:latin typeface="Times New Roman"/>
              <a:ea typeface="Times New Roman"/>
              <a:cs typeface="Times New Roman"/>
              <a:sym typeface="Times New Roman"/>
            </a:endParaRPr>
          </a:p>
        </p:txBody>
      </p:sp>
      <p:sp>
        <p:nvSpPr>
          <p:cNvPr id="61" name="Google Shape;61;p4"/>
          <p:cNvSpPr txBox="1"/>
          <p:nvPr/>
        </p:nvSpPr>
        <p:spPr>
          <a:xfrm>
            <a:off x="909075" y="1775400"/>
            <a:ext cx="7306500" cy="20163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50000"/>
              </a:lnSpc>
              <a:spcBef>
                <a:spcPts val="0"/>
              </a:spcBef>
              <a:spcAft>
                <a:spcPts val="0"/>
              </a:spcAft>
              <a:buClr>
                <a:srgbClr val="000000"/>
              </a:buClr>
              <a:buSzPts val="1400"/>
              <a:buFont typeface="Times New Roman"/>
              <a:buAutoNum type="arabicPeriod"/>
            </a:pPr>
            <a:r>
              <a:rPr b="0" i="0" lang="en" u="none" cap="none" strike="noStrike">
                <a:solidFill>
                  <a:srgbClr val="000000"/>
                </a:solidFill>
                <a:latin typeface="Times New Roman"/>
                <a:ea typeface="Times New Roman"/>
                <a:cs typeface="Times New Roman"/>
                <a:sym typeface="Times New Roman"/>
              </a:rPr>
              <a:t>Screening and optimization of polymer flooding projects using artificial-neural-network (ANN) based proxies (Sun &amp; Ertekin, 2020);</a:t>
            </a:r>
            <a:endParaRPr b="0" i="0" u="none" cap="none" strike="noStrike">
              <a:solidFill>
                <a:srgbClr val="000000"/>
              </a:solidFill>
              <a:latin typeface="Times New Roman"/>
              <a:ea typeface="Times New Roman"/>
              <a:cs typeface="Times New Roman"/>
              <a:sym typeface="Times New Roman"/>
            </a:endParaRPr>
          </a:p>
          <a:p>
            <a:pPr indent="-317500" lvl="0" marL="457200" marR="0" rtl="0" algn="l">
              <a:lnSpc>
                <a:spcPct val="150000"/>
              </a:lnSpc>
              <a:spcBef>
                <a:spcPts val="0"/>
              </a:spcBef>
              <a:spcAft>
                <a:spcPts val="0"/>
              </a:spcAft>
              <a:buClr>
                <a:srgbClr val="000000"/>
              </a:buClr>
              <a:buSzPts val="1400"/>
              <a:buFont typeface="Times New Roman"/>
              <a:buAutoNum type="arabicPeriod"/>
            </a:pPr>
            <a:r>
              <a:rPr b="0" i="0" lang="en" u="none" cap="none" strike="noStrike">
                <a:solidFill>
                  <a:srgbClr val="000000"/>
                </a:solidFill>
                <a:latin typeface="Times New Roman"/>
                <a:ea typeface="Times New Roman"/>
                <a:cs typeface="Times New Roman"/>
                <a:sym typeface="Times New Roman"/>
              </a:rPr>
              <a:t>Assisted Design of Polymer-Gel Floods in Naturally Fractured Reservoirs Using Neuro-Simulation Based Models (Al-Ghazal &amp; Ertekin, 2018);</a:t>
            </a:r>
            <a:endParaRPr b="0" i="0" u="none" cap="none" strike="noStrike">
              <a:solidFill>
                <a:srgbClr val="000000"/>
              </a:solidFill>
              <a:latin typeface="Times New Roman"/>
              <a:ea typeface="Times New Roman"/>
              <a:cs typeface="Times New Roman"/>
              <a:sym typeface="Times New Roman"/>
            </a:endParaRPr>
          </a:p>
          <a:p>
            <a:pPr indent="-317500" lvl="0" marL="457200" marR="0" rtl="0" algn="l">
              <a:lnSpc>
                <a:spcPct val="150000"/>
              </a:lnSpc>
              <a:spcBef>
                <a:spcPts val="0"/>
              </a:spcBef>
              <a:spcAft>
                <a:spcPts val="0"/>
              </a:spcAft>
              <a:buClr>
                <a:srgbClr val="000000"/>
              </a:buClr>
              <a:buSzPts val="1400"/>
              <a:buFont typeface="Times New Roman"/>
              <a:buAutoNum type="arabicPeriod"/>
            </a:pPr>
            <a:r>
              <a:rPr b="0" i="0" lang="en" u="none" cap="none" strike="noStrike">
                <a:solidFill>
                  <a:srgbClr val="000000"/>
                </a:solidFill>
                <a:latin typeface="Times New Roman"/>
                <a:ea typeface="Times New Roman"/>
                <a:cs typeface="Times New Roman"/>
                <a:sym typeface="Times New Roman"/>
              </a:rPr>
              <a:t>Data Analysis and Updated Screening Criteria for Polymer Flooding Based on Oilfield Data (Saleh et al., 2014b);</a:t>
            </a:r>
            <a:endParaRPr b="0" i="0" u="none" cap="none" strike="noStrike">
              <a:solidFill>
                <a:srgbClr val="000000"/>
              </a:solidFill>
              <a:latin typeface="Times New Roman"/>
              <a:ea typeface="Times New Roman"/>
              <a:cs typeface="Times New Roman"/>
              <a:sym typeface="Times New Roman"/>
            </a:endParaRPr>
          </a:p>
        </p:txBody>
      </p:sp>
      <p:sp>
        <p:nvSpPr>
          <p:cNvPr id="62" name="Google Shape;62;p4"/>
          <p:cNvSpPr txBox="1"/>
          <p:nvPr/>
        </p:nvSpPr>
        <p:spPr>
          <a:xfrm>
            <a:off x="8639100" y="4728000"/>
            <a:ext cx="5049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500"/>
              <a:buFont typeface="Arial"/>
              <a:buNone/>
            </a:pPr>
            <a:r>
              <a:rPr b="1" lang="en" sz="1500">
                <a:solidFill>
                  <a:schemeClr val="lt1"/>
                </a:solidFill>
                <a:latin typeface="Times New Roman"/>
                <a:ea typeface="Times New Roman"/>
                <a:cs typeface="Times New Roman"/>
                <a:sym typeface="Times New Roman"/>
              </a:rPr>
              <a:t>4</a:t>
            </a:r>
            <a:endParaRPr b="1" i="0" sz="15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6" name="Shape 66"/>
        <p:cNvGrpSpPr/>
        <p:nvPr/>
      </p:nvGrpSpPr>
      <p:grpSpPr>
        <a:xfrm>
          <a:off x="0" y="0"/>
          <a:ext cx="0" cy="0"/>
          <a:chOff x="0" y="0"/>
          <a:chExt cx="0" cy="0"/>
        </a:xfrm>
      </p:grpSpPr>
      <p:sp>
        <p:nvSpPr>
          <p:cNvPr id="67" name="Google Shape;67;p12"/>
          <p:cNvSpPr txBox="1"/>
          <p:nvPr/>
        </p:nvSpPr>
        <p:spPr>
          <a:xfrm>
            <a:off x="2643525" y="113625"/>
            <a:ext cx="6439500" cy="605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900"/>
              <a:buFont typeface="Arial"/>
              <a:buNone/>
            </a:pPr>
            <a:r>
              <a:rPr lang="en" sz="1900">
                <a:solidFill>
                  <a:schemeClr val="dk1"/>
                </a:solidFill>
                <a:latin typeface="Times New Roman"/>
                <a:ea typeface="Times New Roman"/>
                <a:cs typeface="Times New Roman"/>
                <a:sym typeface="Times New Roman"/>
              </a:rPr>
              <a:t>Work on previous mistakes: addition of new variables</a:t>
            </a:r>
            <a:endParaRPr b="0" i="0" sz="1900" u="none" cap="none" strike="noStrike">
              <a:solidFill>
                <a:schemeClr val="dk1"/>
              </a:solidFill>
              <a:latin typeface="Times New Roman"/>
              <a:ea typeface="Times New Roman"/>
              <a:cs typeface="Times New Roman"/>
              <a:sym typeface="Times New Roman"/>
            </a:endParaRPr>
          </a:p>
        </p:txBody>
      </p:sp>
      <p:sp>
        <p:nvSpPr>
          <p:cNvPr id="68" name="Google Shape;68;p12"/>
          <p:cNvSpPr txBox="1"/>
          <p:nvPr/>
        </p:nvSpPr>
        <p:spPr>
          <a:xfrm>
            <a:off x="456800" y="1286125"/>
            <a:ext cx="3399000" cy="33741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15000"/>
              </a:lnSpc>
              <a:spcBef>
                <a:spcPts val="0"/>
              </a:spcBef>
              <a:spcAft>
                <a:spcPts val="0"/>
              </a:spcAft>
              <a:buClr>
                <a:srgbClr val="000000"/>
              </a:buClr>
              <a:buSzPts val="1400"/>
              <a:buFont typeface="Times New Roman"/>
              <a:buChar char="●"/>
            </a:pPr>
            <a:r>
              <a:rPr b="0" i="0" lang="en" u="none" cap="none" strike="noStrike">
                <a:solidFill>
                  <a:srgbClr val="000000"/>
                </a:solidFill>
                <a:latin typeface="Times New Roman"/>
                <a:ea typeface="Times New Roman"/>
                <a:cs typeface="Times New Roman"/>
                <a:sym typeface="Times New Roman"/>
              </a:rPr>
              <a:t>Area, acres</a:t>
            </a:r>
            <a:endParaRPr b="0" i="0" u="none" cap="none" strike="noStrike">
              <a:solidFill>
                <a:srgbClr val="000000"/>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Char char="●"/>
            </a:pPr>
            <a:r>
              <a:rPr lang="en">
                <a:latin typeface="Times New Roman"/>
                <a:ea typeface="Times New Roman"/>
                <a:cs typeface="Times New Roman"/>
                <a:sym typeface="Times New Roman"/>
              </a:rPr>
              <a:t>Num. prod. wells</a:t>
            </a:r>
            <a:endParaRPr>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Char char="●"/>
            </a:pPr>
            <a:r>
              <a:rPr lang="en">
                <a:latin typeface="Times New Roman"/>
                <a:ea typeface="Times New Roman"/>
                <a:cs typeface="Times New Roman"/>
                <a:sym typeface="Times New Roman"/>
              </a:rPr>
              <a:t>Num. inj. wells</a:t>
            </a:r>
            <a:endParaRPr>
              <a:latin typeface="Times New Roman"/>
              <a:ea typeface="Times New Roman"/>
              <a:cs typeface="Times New Roman"/>
              <a:sym typeface="Times New Roman"/>
            </a:endParaRPr>
          </a:p>
          <a:p>
            <a:pPr indent="-317500" lvl="0" marL="457200" marR="0" rtl="0" algn="l">
              <a:lnSpc>
                <a:spcPct val="115000"/>
              </a:lnSpc>
              <a:spcBef>
                <a:spcPts val="0"/>
              </a:spcBef>
              <a:spcAft>
                <a:spcPts val="0"/>
              </a:spcAft>
              <a:buClr>
                <a:srgbClr val="000000"/>
              </a:buClr>
              <a:buSzPts val="1400"/>
              <a:buFont typeface="Times New Roman"/>
              <a:buChar char="●"/>
            </a:pPr>
            <a:r>
              <a:rPr b="0" i="0" lang="en" u="none" cap="none" strike="noStrike">
                <a:solidFill>
                  <a:srgbClr val="000000"/>
                </a:solidFill>
                <a:latin typeface="Times New Roman"/>
                <a:ea typeface="Times New Roman"/>
                <a:cs typeface="Times New Roman"/>
                <a:sym typeface="Times New Roman"/>
              </a:rPr>
              <a:t>Porosity, %</a:t>
            </a:r>
            <a:endParaRPr b="0" i="0" u="none" cap="none" strike="noStrike">
              <a:solidFill>
                <a:srgbClr val="000000"/>
              </a:solidFill>
              <a:latin typeface="Times New Roman"/>
              <a:ea typeface="Times New Roman"/>
              <a:cs typeface="Times New Roman"/>
              <a:sym typeface="Times New Roman"/>
            </a:endParaRPr>
          </a:p>
          <a:p>
            <a:pPr indent="-317500" lvl="0" marL="457200" marR="0" rtl="0" algn="l">
              <a:lnSpc>
                <a:spcPct val="115000"/>
              </a:lnSpc>
              <a:spcBef>
                <a:spcPts val="0"/>
              </a:spcBef>
              <a:spcAft>
                <a:spcPts val="0"/>
              </a:spcAft>
              <a:buClr>
                <a:srgbClr val="000000"/>
              </a:buClr>
              <a:buSzPts val="1400"/>
              <a:buFont typeface="Times New Roman"/>
              <a:buChar char="●"/>
            </a:pPr>
            <a:r>
              <a:rPr b="0" i="0" lang="en" u="none" cap="none" strike="noStrike">
                <a:solidFill>
                  <a:srgbClr val="000000"/>
                </a:solidFill>
                <a:latin typeface="Times New Roman"/>
                <a:ea typeface="Times New Roman"/>
                <a:cs typeface="Times New Roman"/>
                <a:sym typeface="Times New Roman"/>
              </a:rPr>
              <a:t>Permeability, md</a:t>
            </a:r>
            <a:endParaRPr b="0" i="0" u="none" cap="none" strike="noStrike">
              <a:solidFill>
                <a:srgbClr val="000000"/>
              </a:solidFill>
              <a:latin typeface="Times New Roman"/>
              <a:ea typeface="Times New Roman"/>
              <a:cs typeface="Times New Roman"/>
              <a:sym typeface="Times New Roman"/>
            </a:endParaRPr>
          </a:p>
          <a:p>
            <a:pPr indent="-317500" lvl="0" marL="457200" marR="0" rtl="0" algn="l">
              <a:lnSpc>
                <a:spcPct val="115000"/>
              </a:lnSpc>
              <a:spcBef>
                <a:spcPts val="0"/>
              </a:spcBef>
              <a:spcAft>
                <a:spcPts val="0"/>
              </a:spcAft>
              <a:buClr>
                <a:srgbClr val="000000"/>
              </a:buClr>
              <a:buSzPts val="1400"/>
              <a:buFont typeface="Times New Roman"/>
              <a:buChar char="●"/>
            </a:pPr>
            <a:r>
              <a:rPr b="0" i="0" lang="en" u="none" cap="none" strike="noStrike">
                <a:solidFill>
                  <a:srgbClr val="000000"/>
                </a:solidFill>
                <a:latin typeface="Times New Roman"/>
                <a:ea typeface="Times New Roman"/>
                <a:cs typeface="Times New Roman"/>
                <a:sym typeface="Times New Roman"/>
              </a:rPr>
              <a:t>Depth, ft</a:t>
            </a:r>
            <a:endParaRPr b="0" i="0" u="none" cap="none" strike="noStrike">
              <a:solidFill>
                <a:srgbClr val="000000"/>
              </a:solidFill>
              <a:latin typeface="Times New Roman"/>
              <a:ea typeface="Times New Roman"/>
              <a:cs typeface="Times New Roman"/>
              <a:sym typeface="Times New Roman"/>
            </a:endParaRPr>
          </a:p>
          <a:p>
            <a:pPr indent="-317500" lvl="0" marL="457200" marR="0" rtl="0" algn="l">
              <a:lnSpc>
                <a:spcPct val="115000"/>
              </a:lnSpc>
              <a:spcBef>
                <a:spcPts val="0"/>
              </a:spcBef>
              <a:spcAft>
                <a:spcPts val="0"/>
              </a:spcAft>
              <a:buClr>
                <a:srgbClr val="000000"/>
              </a:buClr>
              <a:buSzPts val="1400"/>
              <a:buFont typeface="Times New Roman"/>
              <a:buChar char="●"/>
            </a:pPr>
            <a:r>
              <a:rPr b="0" i="0" lang="en" u="none" cap="none" strike="noStrike">
                <a:solidFill>
                  <a:srgbClr val="000000"/>
                </a:solidFill>
                <a:latin typeface="Times New Roman"/>
                <a:ea typeface="Times New Roman"/>
                <a:cs typeface="Times New Roman"/>
                <a:sym typeface="Times New Roman"/>
              </a:rPr>
              <a:t>Gravity, °API</a:t>
            </a:r>
            <a:endParaRPr b="0" i="0" u="none" cap="none" strike="noStrike">
              <a:solidFill>
                <a:srgbClr val="000000"/>
              </a:solidFill>
              <a:latin typeface="Times New Roman"/>
              <a:ea typeface="Times New Roman"/>
              <a:cs typeface="Times New Roman"/>
              <a:sym typeface="Times New Roman"/>
            </a:endParaRPr>
          </a:p>
          <a:p>
            <a:pPr indent="-317500" lvl="0" marL="457200" marR="0" rtl="0" algn="l">
              <a:lnSpc>
                <a:spcPct val="115000"/>
              </a:lnSpc>
              <a:spcBef>
                <a:spcPts val="0"/>
              </a:spcBef>
              <a:spcAft>
                <a:spcPts val="0"/>
              </a:spcAft>
              <a:buClr>
                <a:srgbClr val="000000"/>
              </a:buClr>
              <a:buSzPts val="1400"/>
              <a:buFont typeface="Times New Roman"/>
              <a:buChar char="●"/>
            </a:pPr>
            <a:r>
              <a:rPr b="0" i="0" lang="en" u="none" cap="none" strike="noStrike">
                <a:solidFill>
                  <a:srgbClr val="000000"/>
                </a:solidFill>
                <a:latin typeface="Times New Roman"/>
                <a:ea typeface="Times New Roman"/>
                <a:cs typeface="Times New Roman"/>
                <a:sym typeface="Times New Roman"/>
              </a:rPr>
              <a:t>Oil viscosity, cp</a:t>
            </a:r>
            <a:endParaRPr b="0" i="0" u="none" cap="none" strike="noStrike">
              <a:solidFill>
                <a:srgbClr val="000000"/>
              </a:solidFill>
              <a:latin typeface="Times New Roman"/>
              <a:ea typeface="Times New Roman"/>
              <a:cs typeface="Times New Roman"/>
              <a:sym typeface="Times New Roman"/>
            </a:endParaRPr>
          </a:p>
          <a:p>
            <a:pPr indent="-317500" lvl="0" marL="457200" marR="0" rtl="0" algn="l">
              <a:lnSpc>
                <a:spcPct val="115000"/>
              </a:lnSpc>
              <a:spcBef>
                <a:spcPts val="0"/>
              </a:spcBef>
              <a:spcAft>
                <a:spcPts val="0"/>
              </a:spcAft>
              <a:buClr>
                <a:srgbClr val="000000"/>
              </a:buClr>
              <a:buSzPts val="1400"/>
              <a:buFont typeface="Times New Roman"/>
              <a:buChar char="●"/>
            </a:pPr>
            <a:r>
              <a:rPr b="0" i="0" lang="en" u="none" cap="none" strike="noStrike">
                <a:solidFill>
                  <a:srgbClr val="000000"/>
                </a:solidFill>
                <a:latin typeface="Times New Roman"/>
                <a:ea typeface="Times New Roman"/>
                <a:cs typeface="Times New Roman"/>
                <a:sym typeface="Times New Roman"/>
              </a:rPr>
              <a:t>Temperature, °F</a:t>
            </a:r>
            <a:endParaRPr b="0" i="0" u="none" cap="none" strike="noStrike">
              <a:solidFill>
                <a:srgbClr val="000000"/>
              </a:solidFill>
              <a:latin typeface="Times New Roman"/>
              <a:ea typeface="Times New Roman"/>
              <a:cs typeface="Times New Roman"/>
              <a:sym typeface="Times New Roman"/>
            </a:endParaRPr>
          </a:p>
          <a:p>
            <a:pPr indent="-317500" lvl="0" marL="457200" marR="0" rtl="0" algn="l">
              <a:lnSpc>
                <a:spcPct val="115000"/>
              </a:lnSpc>
              <a:spcBef>
                <a:spcPts val="0"/>
              </a:spcBef>
              <a:spcAft>
                <a:spcPts val="0"/>
              </a:spcAft>
              <a:buClr>
                <a:srgbClr val="000000"/>
              </a:buClr>
              <a:buSzPts val="1400"/>
              <a:buFont typeface="Times New Roman"/>
              <a:buChar char="●"/>
            </a:pPr>
            <a:r>
              <a:rPr b="0" i="0" lang="en" u="none" cap="none" strike="noStrike">
                <a:solidFill>
                  <a:srgbClr val="000000"/>
                </a:solidFill>
                <a:latin typeface="Times New Roman"/>
                <a:ea typeface="Times New Roman"/>
                <a:cs typeface="Times New Roman"/>
                <a:sym typeface="Times New Roman"/>
              </a:rPr>
              <a:t>Satur., % start</a:t>
            </a:r>
            <a:endParaRPr b="0" i="0" u="none" cap="none" strike="noStrike">
              <a:solidFill>
                <a:srgbClr val="000000"/>
              </a:solidFill>
              <a:latin typeface="Times New Roman"/>
              <a:ea typeface="Times New Roman"/>
              <a:cs typeface="Times New Roman"/>
              <a:sym typeface="Times New Roman"/>
            </a:endParaRPr>
          </a:p>
          <a:p>
            <a:pPr indent="-317500" lvl="0" marL="457200" marR="0" rtl="0" algn="l">
              <a:lnSpc>
                <a:spcPct val="115000"/>
              </a:lnSpc>
              <a:spcBef>
                <a:spcPts val="0"/>
              </a:spcBef>
              <a:spcAft>
                <a:spcPts val="0"/>
              </a:spcAft>
              <a:buClr>
                <a:srgbClr val="000000"/>
              </a:buClr>
              <a:buSzPts val="1400"/>
              <a:buFont typeface="Times New Roman"/>
              <a:buChar char="●"/>
            </a:pPr>
            <a:r>
              <a:rPr b="0" i="0" lang="en" u="none" cap="none" strike="noStrike">
                <a:solidFill>
                  <a:srgbClr val="000000"/>
                </a:solidFill>
                <a:latin typeface="Times New Roman"/>
                <a:ea typeface="Times New Roman"/>
                <a:cs typeface="Times New Roman"/>
                <a:sym typeface="Times New Roman"/>
              </a:rPr>
              <a:t>Satur., % end</a:t>
            </a:r>
            <a:endParaRPr>
              <a:latin typeface="Times New Roman"/>
              <a:ea typeface="Times New Roman"/>
              <a:cs typeface="Times New Roman"/>
              <a:sym typeface="Times New Roman"/>
            </a:endParaRPr>
          </a:p>
          <a:p>
            <a:pPr indent="-317500" lvl="0" marL="457200" marR="0" rtl="0" algn="l">
              <a:lnSpc>
                <a:spcPct val="115000"/>
              </a:lnSpc>
              <a:spcBef>
                <a:spcPts val="0"/>
              </a:spcBef>
              <a:spcAft>
                <a:spcPts val="0"/>
              </a:spcAft>
              <a:buClr>
                <a:srgbClr val="000000"/>
              </a:buClr>
              <a:buSzPts val="1400"/>
              <a:buFont typeface="Times New Roman"/>
              <a:buChar char="●"/>
            </a:pPr>
            <a:r>
              <a:rPr b="0" i="0" lang="en" u="none" cap="none" strike="noStrike">
                <a:solidFill>
                  <a:srgbClr val="000000"/>
                </a:solidFill>
                <a:latin typeface="Times New Roman"/>
                <a:ea typeface="Times New Roman"/>
                <a:cs typeface="Times New Roman"/>
                <a:sym typeface="Times New Roman"/>
              </a:rPr>
              <a:t>Tot.prod., b/d </a:t>
            </a:r>
            <a:endParaRPr b="0" i="0" u="none" cap="none" strike="noStrike">
              <a:solidFill>
                <a:srgbClr val="000000"/>
              </a:solidFill>
              <a:latin typeface="Times New Roman"/>
              <a:ea typeface="Times New Roman"/>
              <a:cs typeface="Times New Roman"/>
              <a:sym typeface="Times New Roman"/>
            </a:endParaRPr>
          </a:p>
          <a:p>
            <a:pPr indent="-317500" lvl="0" marL="457200" marR="0" rtl="0" algn="l">
              <a:lnSpc>
                <a:spcPct val="115000"/>
              </a:lnSpc>
              <a:spcBef>
                <a:spcPts val="0"/>
              </a:spcBef>
              <a:spcAft>
                <a:spcPts val="0"/>
              </a:spcAft>
              <a:buClr>
                <a:srgbClr val="000000"/>
              </a:buClr>
              <a:buSzPts val="1400"/>
              <a:buFont typeface="Times New Roman"/>
              <a:buChar char="●"/>
            </a:pPr>
            <a:r>
              <a:rPr b="0" i="0" lang="en" u="none" cap="none" strike="noStrike">
                <a:solidFill>
                  <a:srgbClr val="000000"/>
                </a:solidFill>
                <a:latin typeface="Times New Roman"/>
                <a:ea typeface="Times New Roman"/>
                <a:cs typeface="Times New Roman"/>
                <a:sym typeface="Times New Roman"/>
              </a:rPr>
              <a:t>Enh.prod., b/d</a:t>
            </a:r>
            <a:endParaRPr b="0" i="0" u="none" cap="none" strike="noStrike">
              <a:solidFill>
                <a:srgbClr val="000000"/>
              </a:solidFill>
              <a:latin typeface="Times New Roman"/>
              <a:ea typeface="Times New Roman"/>
              <a:cs typeface="Times New Roman"/>
              <a:sym typeface="Times New Roman"/>
            </a:endParaRPr>
          </a:p>
        </p:txBody>
      </p:sp>
      <p:sp>
        <p:nvSpPr>
          <p:cNvPr id="69" name="Google Shape;69;p12"/>
          <p:cNvSpPr txBox="1"/>
          <p:nvPr/>
        </p:nvSpPr>
        <p:spPr>
          <a:xfrm>
            <a:off x="3635500" y="4605538"/>
            <a:ext cx="3564000" cy="426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u="none" cap="none" strike="noStrike">
                <a:solidFill>
                  <a:srgbClr val="000000"/>
                </a:solidFill>
                <a:latin typeface="Times New Roman"/>
                <a:ea typeface="Times New Roman"/>
                <a:cs typeface="Times New Roman"/>
                <a:sym typeface="Times New Roman"/>
              </a:rPr>
              <a:t>Figure </a:t>
            </a:r>
            <a:r>
              <a:rPr lang="en">
                <a:latin typeface="Times New Roman"/>
                <a:ea typeface="Times New Roman"/>
                <a:cs typeface="Times New Roman"/>
                <a:sym typeface="Times New Roman"/>
              </a:rPr>
              <a:t>1</a:t>
            </a:r>
            <a:r>
              <a:rPr b="0" i="0" lang="en" u="none" cap="none" strike="noStrike">
                <a:solidFill>
                  <a:srgbClr val="000000"/>
                </a:solidFill>
                <a:latin typeface="Times New Roman"/>
                <a:ea typeface="Times New Roman"/>
                <a:cs typeface="Times New Roman"/>
                <a:sym typeface="Times New Roman"/>
              </a:rPr>
              <a:t>. Part of collected data</a:t>
            </a:r>
            <a:endParaRPr b="0" i="0" u="none" cap="none" strike="noStrike">
              <a:solidFill>
                <a:srgbClr val="000000"/>
              </a:solidFill>
              <a:highlight>
                <a:srgbClr val="F8E71C"/>
              </a:highlight>
              <a:latin typeface="Times New Roman"/>
              <a:ea typeface="Times New Roman"/>
              <a:cs typeface="Times New Roman"/>
              <a:sym typeface="Times New Roman"/>
            </a:endParaRPr>
          </a:p>
        </p:txBody>
      </p:sp>
      <p:pic>
        <p:nvPicPr>
          <p:cNvPr id="70" name="Google Shape;70;p12"/>
          <p:cNvPicPr preferRelativeResize="0"/>
          <p:nvPr/>
        </p:nvPicPr>
        <p:blipFill>
          <a:blip r:embed="rId3">
            <a:alphaModFix/>
          </a:blip>
          <a:stretch>
            <a:fillRect/>
          </a:stretch>
        </p:blipFill>
        <p:spPr>
          <a:xfrm>
            <a:off x="2489133" y="1222600"/>
            <a:ext cx="5749441" cy="3146100"/>
          </a:xfrm>
          <a:prstGeom prst="rect">
            <a:avLst/>
          </a:prstGeom>
          <a:noFill/>
          <a:ln>
            <a:noFill/>
          </a:ln>
        </p:spPr>
      </p:pic>
      <p:sp>
        <p:nvSpPr>
          <p:cNvPr id="71" name="Google Shape;71;p12"/>
          <p:cNvSpPr txBox="1"/>
          <p:nvPr/>
        </p:nvSpPr>
        <p:spPr>
          <a:xfrm>
            <a:off x="8639100" y="4728000"/>
            <a:ext cx="5049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500"/>
              <a:buFont typeface="Arial"/>
              <a:buNone/>
            </a:pPr>
            <a:r>
              <a:rPr b="1" lang="en" sz="1500">
                <a:solidFill>
                  <a:schemeClr val="lt1"/>
                </a:solidFill>
                <a:latin typeface="Times New Roman"/>
                <a:ea typeface="Times New Roman"/>
                <a:cs typeface="Times New Roman"/>
                <a:sym typeface="Times New Roman"/>
              </a:rPr>
              <a:t>5</a:t>
            </a:r>
            <a:endParaRPr b="1" i="0" sz="1500" u="none" cap="none" strike="noStrike">
              <a:solidFill>
                <a:schemeClr val="lt1"/>
              </a:solidFill>
              <a:latin typeface="Times New Roman"/>
              <a:ea typeface="Times New Roman"/>
              <a:cs typeface="Times New Roman"/>
              <a:sym typeface="Times New Roman"/>
            </a:endParaRPr>
          </a:p>
        </p:txBody>
      </p:sp>
      <p:sp>
        <p:nvSpPr>
          <p:cNvPr id="72" name="Google Shape;72;p12"/>
          <p:cNvSpPr txBox="1"/>
          <p:nvPr/>
        </p:nvSpPr>
        <p:spPr>
          <a:xfrm>
            <a:off x="651350" y="1603725"/>
            <a:ext cx="1641000" cy="531300"/>
          </a:xfrm>
          <a:prstGeom prst="rect">
            <a:avLst/>
          </a:prstGeom>
          <a:noFill/>
          <a:ln cap="flat" cmpd="sng" w="38100">
            <a:solidFill>
              <a:schemeClr val="accent5"/>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lt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6" name="Shape 76"/>
        <p:cNvGrpSpPr/>
        <p:nvPr/>
      </p:nvGrpSpPr>
      <p:grpSpPr>
        <a:xfrm>
          <a:off x="0" y="0"/>
          <a:ext cx="0" cy="0"/>
          <a:chOff x="0" y="0"/>
          <a:chExt cx="0" cy="0"/>
        </a:xfrm>
      </p:grpSpPr>
      <p:sp>
        <p:nvSpPr>
          <p:cNvPr id="77" name="Google Shape;77;g29da714ac84_0_16"/>
          <p:cNvSpPr txBox="1"/>
          <p:nvPr/>
        </p:nvSpPr>
        <p:spPr>
          <a:xfrm>
            <a:off x="2643525" y="113625"/>
            <a:ext cx="6439500" cy="605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900"/>
              <a:buFont typeface="Arial"/>
              <a:buNone/>
            </a:pPr>
            <a:r>
              <a:rPr lang="en" sz="1900">
                <a:solidFill>
                  <a:schemeClr val="dk1"/>
                </a:solidFill>
                <a:latin typeface="Times New Roman"/>
                <a:ea typeface="Times New Roman"/>
                <a:cs typeface="Times New Roman"/>
                <a:sym typeface="Times New Roman"/>
              </a:rPr>
              <a:t>Work on previous mistakes: preprocessing mistakes</a:t>
            </a:r>
            <a:endParaRPr b="0" i="0" sz="1900" u="none" cap="none" strike="noStrike">
              <a:solidFill>
                <a:schemeClr val="dk1"/>
              </a:solidFill>
              <a:latin typeface="Times New Roman"/>
              <a:ea typeface="Times New Roman"/>
              <a:cs typeface="Times New Roman"/>
              <a:sym typeface="Times New Roman"/>
            </a:endParaRPr>
          </a:p>
        </p:txBody>
      </p:sp>
      <p:sp>
        <p:nvSpPr>
          <p:cNvPr id="78" name="Google Shape;78;g29da714ac84_0_16"/>
          <p:cNvSpPr txBox="1"/>
          <p:nvPr/>
        </p:nvSpPr>
        <p:spPr>
          <a:xfrm>
            <a:off x="2092050" y="4548875"/>
            <a:ext cx="4959900" cy="426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u="none" cap="none" strike="noStrike">
                <a:solidFill>
                  <a:srgbClr val="000000"/>
                </a:solidFill>
                <a:latin typeface="Times New Roman"/>
                <a:ea typeface="Times New Roman"/>
                <a:cs typeface="Times New Roman"/>
                <a:sym typeface="Times New Roman"/>
              </a:rPr>
              <a:t>Figure </a:t>
            </a:r>
            <a:r>
              <a:rPr lang="en">
                <a:latin typeface="Times New Roman"/>
                <a:ea typeface="Times New Roman"/>
                <a:cs typeface="Times New Roman"/>
                <a:sym typeface="Times New Roman"/>
              </a:rPr>
              <a:t>2</a:t>
            </a:r>
            <a:r>
              <a:rPr b="0" i="0" lang="en" u="none" cap="none" strike="noStrike">
                <a:solidFill>
                  <a:srgbClr val="000000"/>
                </a:solidFill>
                <a:latin typeface="Times New Roman"/>
                <a:ea typeface="Times New Roman"/>
                <a:cs typeface="Times New Roman"/>
                <a:sym typeface="Times New Roman"/>
              </a:rPr>
              <a:t>. </a:t>
            </a:r>
            <a:r>
              <a:rPr lang="en">
                <a:latin typeface="Times New Roman"/>
                <a:ea typeface="Times New Roman"/>
                <a:cs typeface="Times New Roman"/>
                <a:sym typeface="Times New Roman"/>
              </a:rPr>
              <a:t>Improvement on the column of Initial oil saturation, %</a:t>
            </a:r>
            <a:endParaRPr b="0" i="0" u="none" cap="none" strike="noStrike">
              <a:solidFill>
                <a:srgbClr val="000000"/>
              </a:solidFill>
              <a:highlight>
                <a:srgbClr val="F8E71C"/>
              </a:highlight>
              <a:latin typeface="Times New Roman"/>
              <a:ea typeface="Times New Roman"/>
              <a:cs typeface="Times New Roman"/>
              <a:sym typeface="Times New Roman"/>
            </a:endParaRPr>
          </a:p>
        </p:txBody>
      </p:sp>
      <p:sp>
        <p:nvSpPr>
          <p:cNvPr id="79" name="Google Shape;79;g29da714ac84_0_16"/>
          <p:cNvSpPr txBox="1"/>
          <p:nvPr/>
        </p:nvSpPr>
        <p:spPr>
          <a:xfrm>
            <a:off x="8639100" y="4728000"/>
            <a:ext cx="5049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500"/>
              <a:buFont typeface="Arial"/>
              <a:buNone/>
            </a:pPr>
            <a:r>
              <a:rPr b="1" lang="en" sz="1500">
                <a:solidFill>
                  <a:schemeClr val="lt1"/>
                </a:solidFill>
                <a:latin typeface="Times New Roman"/>
                <a:ea typeface="Times New Roman"/>
                <a:cs typeface="Times New Roman"/>
                <a:sym typeface="Times New Roman"/>
              </a:rPr>
              <a:t>6</a:t>
            </a:r>
            <a:endParaRPr b="1" i="0" sz="1500" u="none" cap="none" strike="noStrike">
              <a:solidFill>
                <a:schemeClr val="lt1"/>
              </a:solidFill>
              <a:latin typeface="Times New Roman"/>
              <a:ea typeface="Times New Roman"/>
              <a:cs typeface="Times New Roman"/>
              <a:sym typeface="Times New Roman"/>
            </a:endParaRPr>
          </a:p>
        </p:txBody>
      </p:sp>
      <p:sp>
        <p:nvSpPr>
          <p:cNvPr id="80" name="Google Shape;80;g29da714ac84_0_16"/>
          <p:cNvSpPr txBox="1"/>
          <p:nvPr/>
        </p:nvSpPr>
        <p:spPr>
          <a:xfrm>
            <a:off x="454400" y="1028550"/>
            <a:ext cx="8184600" cy="11436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15000"/>
              </a:lnSpc>
              <a:spcBef>
                <a:spcPts val="0"/>
              </a:spcBef>
              <a:spcAft>
                <a:spcPts val="0"/>
              </a:spcAft>
              <a:buSzPts val="1400"/>
              <a:buFont typeface="Times New Roman"/>
              <a:buChar char="●"/>
            </a:pPr>
            <a:r>
              <a:rPr lang="en">
                <a:latin typeface="Times New Roman"/>
                <a:ea typeface="Times New Roman"/>
                <a:cs typeface="Times New Roman"/>
                <a:sym typeface="Times New Roman"/>
              </a:rPr>
              <a:t>On final stage of this project the errors from </a:t>
            </a:r>
            <a:r>
              <a:rPr lang="en">
                <a:latin typeface="Times New Roman"/>
                <a:ea typeface="Times New Roman"/>
                <a:cs typeface="Times New Roman"/>
                <a:sym typeface="Times New Roman"/>
              </a:rPr>
              <a:t>previous</a:t>
            </a:r>
            <a:r>
              <a:rPr lang="en">
                <a:latin typeface="Times New Roman"/>
                <a:ea typeface="Times New Roman"/>
                <a:cs typeface="Times New Roman"/>
                <a:sym typeface="Times New Roman"/>
              </a:rPr>
              <a:t> presentation were fixed, where several variables had not </a:t>
            </a:r>
            <a:r>
              <a:rPr lang="en">
                <a:latin typeface="Times New Roman"/>
                <a:ea typeface="Times New Roman"/>
                <a:cs typeface="Times New Roman"/>
                <a:sym typeface="Times New Roman"/>
              </a:rPr>
              <a:t>reasonable</a:t>
            </a:r>
            <a:r>
              <a:rPr lang="en">
                <a:latin typeface="Times New Roman"/>
                <a:ea typeface="Times New Roman"/>
                <a:cs typeface="Times New Roman"/>
                <a:sym typeface="Times New Roman"/>
              </a:rPr>
              <a:t> values, now all the values make sense;</a:t>
            </a:r>
            <a:endParaRPr>
              <a:latin typeface="Times New Roman"/>
              <a:ea typeface="Times New Roman"/>
              <a:cs typeface="Times New Roman"/>
              <a:sym typeface="Times New Roman"/>
            </a:endParaRPr>
          </a:p>
          <a:p>
            <a:pPr indent="-317500" lvl="0" marL="457200" marR="0" rtl="0" algn="l">
              <a:lnSpc>
                <a:spcPct val="115000"/>
              </a:lnSpc>
              <a:spcBef>
                <a:spcPts val="0"/>
              </a:spcBef>
              <a:spcAft>
                <a:spcPts val="0"/>
              </a:spcAft>
              <a:buSzPts val="1400"/>
              <a:buFont typeface="Times New Roman"/>
              <a:buChar char="●"/>
            </a:pPr>
            <a:r>
              <a:rPr lang="en">
                <a:latin typeface="Times New Roman"/>
                <a:ea typeface="Times New Roman"/>
                <a:cs typeface="Times New Roman"/>
                <a:sym typeface="Times New Roman"/>
              </a:rPr>
              <a:t>In order to build the reverse </a:t>
            </a:r>
            <a:r>
              <a:rPr lang="en">
                <a:latin typeface="Times New Roman"/>
                <a:ea typeface="Times New Roman"/>
                <a:cs typeface="Times New Roman"/>
                <a:sym typeface="Times New Roman"/>
              </a:rPr>
              <a:t>design</a:t>
            </a:r>
            <a:r>
              <a:rPr lang="en">
                <a:latin typeface="Times New Roman"/>
                <a:ea typeface="Times New Roman"/>
                <a:cs typeface="Times New Roman"/>
                <a:sym typeface="Times New Roman"/>
              </a:rPr>
              <a:t> ANN, the additional </a:t>
            </a:r>
            <a:r>
              <a:rPr lang="en">
                <a:latin typeface="Times New Roman"/>
                <a:ea typeface="Times New Roman"/>
                <a:cs typeface="Times New Roman"/>
                <a:sym typeface="Times New Roman"/>
              </a:rPr>
              <a:t>columns of number of production and injection wells were added.</a:t>
            </a:r>
            <a:endParaRPr>
              <a:latin typeface="Times New Roman"/>
              <a:ea typeface="Times New Roman"/>
              <a:cs typeface="Times New Roman"/>
              <a:sym typeface="Times New Roman"/>
            </a:endParaRPr>
          </a:p>
        </p:txBody>
      </p:sp>
      <p:grpSp>
        <p:nvGrpSpPr>
          <p:cNvPr id="81" name="Google Shape;81;g29da714ac84_0_16"/>
          <p:cNvGrpSpPr/>
          <p:nvPr/>
        </p:nvGrpSpPr>
        <p:grpSpPr>
          <a:xfrm>
            <a:off x="1384475" y="2110825"/>
            <a:ext cx="6375039" cy="2381400"/>
            <a:chOff x="924925" y="2421000"/>
            <a:chExt cx="6375039" cy="2381400"/>
          </a:xfrm>
        </p:grpSpPr>
        <p:pic>
          <p:nvPicPr>
            <p:cNvPr id="82" name="Google Shape;82;g29da714ac84_0_16"/>
            <p:cNvPicPr preferRelativeResize="0"/>
            <p:nvPr/>
          </p:nvPicPr>
          <p:blipFill>
            <a:blip r:embed="rId3">
              <a:alphaModFix/>
            </a:blip>
            <a:stretch>
              <a:fillRect/>
            </a:stretch>
          </p:blipFill>
          <p:spPr>
            <a:xfrm>
              <a:off x="924925" y="2421000"/>
              <a:ext cx="3053700" cy="2356475"/>
            </a:xfrm>
            <a:prstGeom prst="rect">
              <a:avLst/>
            </a:prstGeom>
            <a:noFill/>
            <a:ln>
              <a:noFill/>
            </a:ln>
          </p:spPr>
        </p:pic>
        <p:pic>
          <p:nvPicPr>
            <p:cNvPr id="83" name="Google Shape;83;g29da714ac84_0_16"/>
            <p:cNvPicPr preferRelativeResize="0"/>
            <p:nvPr/>
          </p:nvPicPr>
          <p:blipFill>
            <a:blip r:embed="rId4">
              <a:alphaModFix/>
            </a:blip>
            <a:stretch>
              <a:fillRect/>
            </a:stretch>
          </p:blipFill>
          <p:spPr>
            <a:xfrm>
              <a:off x="4148700" y="2445925"/>
              <a:ext cx="3151264" cy="2356475"/>
            </a:xfrm>
            <a:prstGeom prst="rect">
              <a:avLst/>
            </a:prstGeom>
            <a:noFill/>
            <a:ln>
              <a:noFill/>
            </a:ln>
          </p:spPr>
        </p:pic>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7" name="Shape 87"/>
        <p:cNvGrpSpPr/>
        <p:nvPr/>
      </p:nvGrpSpPr>
      <p:grpSpPr>
        <a:xfrm>
          <a:off x="0" y="0"/>
          <a:ext cx="0" cy="0"/>
          <a:chOff x="0" y="0"/>
          <a:chExt cx="0" cy="0"/>
        </a:xfrm>
      </p:grpSpPr>
      <p:sp>
        <p:nvSpPr>
          <p:cNvPr id="88" name="Google Shape;88;p13"/>
          <p:cNvSpPr txBox="1"/>
          <p:nvPr/>
        </p:nvSpPr>
        <p:spPr>
          <a:xfrm>
            <a:off x="2643525" y="113625"/>
            <a:ext cx="6439500" cy="605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900"/>
              <a:buFont typeface="Arial"/>
              <a:buNone/>
            </a:pPr>
            <a:r>
              <a:rPr lang="en" sz="1900">
                <a:solidFill>
                  <a:schemeClr val="dk1"/>
                </a:solidFill>
                <a:latin typeface="Times New Roman"/>
                <a:ea typeface="Times New Roman"/>
                <a:cs typeface="Times New Roman"/>
                <a:sym typeface="Times New Roman"/>
              </a:rPr>
              <a:t>Forward-looking ANN implementation</a:t>
            </a:r>
            <a:endParaRPr b="0" i="0" sz="19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chemeClr val="dk1"/>
              </a:solidFill>
              <a:latin typeface="Times New Roman"/>
              <a:ea typeface="Times New Roman"/>
              <a:cs typeface="Times New Roman"/>
              <a:sym typeface="Times New Roman"/>
            </a:endParaRPr>
          </a:p>
        </p:txBody>
      </p:sp>
      <p:sp>
        <p:nvSpPr>
          <p:cNvPr id="89" name="Google Shape;89;p13"/>
          <p:cNvSpPr txBox="1"/>
          <p:nvPr/>
        </p:nvSpPr>
        <p:spPr>
          <a:xfrm>
            <a:off x="909100" y="1087463"/>
            <a:ext cx="7316400" cy="1049700"/>
          </a:xfrm>
          <a:prstGeom prst="rect">
            <a:avLst/>
          </a:prstGeom>
          <a:noFill/>
          <a:ln>
            <a:noFill/>
          </a:ln>
        </p:spPr>
        <p:txBody>
          <a:bodyPr anchorCtr="0" anchor="t" bIns="91425" lIns="91425" spcFirstLastPara="1" rIns="91425" wrap="square" tIns="91425">
            <a:spAutoFit/>
          </a:bodyPr>
          <a:lstStyle/>
          <a:p>
            <a:pPr indent="457200" lvl="0" marL="0" marR="0" rtl="0" algn="l">
              <a:lnSpc>
                <a:spcPct val="115000"/>
              </a:lnSpc>
              <a:spcBef>
                <a:spcPts val="1200"/>
              </a:spcBef>
              <a:spcAft>
                <a:spcPts val="0"/>
              </a:spcAft>
              <a:buClr>
                <a:srgbClr val="000000"/>
              </a:buClr>
              <a:buSzPts val="1300"/>
              <a:buFont typeface="Arial"/>
              <a:buNone/>
            </a:pPr>
            <a:r>
              <a:rPr b="1" lang="en">
                <a:latin typeface="Times New Roman"/>
                <a:ea typeface="Times New Roman"/>
                <a:cs typeface="Times New Roman"/>
                <a:sym typeface="Times New Roman"/>
              </a:rPr>
              <a:t>Input parameters:</a:t>
            </a:r>
            <a:r>
              <a:rPr lang="en">
                <a:latin typeface="Times New Roman"/>
                <a:ea typeface="Times New Roman"/>
                <a:cs typeface="Times New Roman"/>
                <a:sym typeface="Times New Roman"/>
              </a:rPr>
              <a:t> 'Area, acres', 'Porosity, %', 'Permeability, mD', 'Depth, ft', 'Gravity, °API', 'Oil viscosity, cp', 'Oil temperature, °F', 'Initial oil saturation, %', 'End oil saturation, %'</a:t>
            </a:r>
            <a:endParaRPr>
              <a:latin typeface="Times New Roman"/>
              <a:ea typeface="Times New Roman"/>
              <a:cs typeface="Times New Roman"/>
              <a:sym typeface="Times New Roman"/>
            </a:endParaRPr>
          </a:p>
          <a:p>
            <a:pPr indent="457200" lvl="0" marL="0" marR="0" rtl="0" algn="l">
              <a:lnSpc>
                <a:spcPct val="115000"/>
              </a:lnSpc>
              <a:spcBef>
                <a:spcPts val="1200"/>
              </a:spcBef>
              <a:spcAft>
                <a:spcPts val="0"/>
              </a:spcAft>
              <a:buClr>
                <a:srgbClr val="000000"/>
              </a:buClr>
              <a:buSzPts val="1300"/>
              <a:buFont typeface="Arial"/>
              <a:buNone/>
            </a:pPr>
            <a:r>
              <a:rPr b="1" lang="en">
                <a:latin typeface="Times New Roman"/>
                <a:ea typeface="Times New Roman"/>
                <a:cs typeface="Times New Roman"/>
                <a:sym typeface="Times New Roman"/>
              </a:rPr>
              <a:t>Output parameters</a:t>
            </a:r>
            <a:r>
              <a:rPr lang="en">
                <a:latin typeface="Times New Roman"/>
                <a:ea typeface="Times New Roman"/>
                <a:cs typeface="Times New Roman"/>
                <a:sym typeface="Times New Roman"/>
              </a:rPr>
              <a:t>: 'Tot. prod., b/d', 'Enh. prod., b/d'</a:t>
            </a:r>
            <a:endParaRPr b="0" i="0" u="none" cap="none" strike="noStrike">
              <a:solidFill>
                <a:srgbClr val="000000"/>
              </a:solidFill>
              <a:latin typeface="Times New Roman"/>
              <a:ea typeface="Times New Roman"/>
              <a:cs typeface="Times New Roman"/>
              <a:sym typeface="Times New Roman"/>
            </a:endParaRPr>
          </a:p>
        </p:txBody>
      </p:sp>
      <p:pic>
        <p:nvPicPr>
          <p:cNvPr id="90" name="Google Shape;90;p13"/>
          <p:cNvPicPr preferRelativeResize="0"/>
          <p:nvPr/>
        </p:nvPicPr>
        <p:blipFill>
          <a:blip r:embed="rId3">
            <a:alphaModFix/>
          </a:blip>
          <a:stretch>
            <a:fillRect/>
          </a:stretch>
        </p:blipFill>
        <p:spPr>
          <a:xfrm>
            <a:off x="2501763" y="2086475"/>
            <a:ext cx="4140477" cy="2361675"/>
          </a:xfrm>
          <a:prstGeom prst="rect">
            <a:avLst/>
          </a:prstGeom>
          <a:noFill/>
          <a:ln>
            <a:noFill/>
          </a:ln>
        </p:spPr>
      </p:pic>
      <p:sp>
        <p:nvSpPr>
          <p:cNvPr id="91" name="Google Shape;91;p13"/>
          <p:cNvSpPr txBox="1"/>
          <p:nvPr/>
        </p:nvSpPr>
        <p:spPr>
          <a:xfrm>
            <a:off x="8639100" y="4728000"/>
            <a:ext cx="5049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500"/>
              <a:buFont typeface="Arial"/>
              <a:buNone/>
            </a:pPr>
            <a:r>
              <a:rPr b="1" lang="en" sz="1500">
                <a:solidFill>
                  <a:schemeClr val="lt1"/>
                </a:solidFill>
                <a:latin typeface="Times New Roman"/>
                <a:ea typeface="Times New Roman"/>
                <a:cs typeface="Times New Roman"/>
                <a:sym typeface="Times New Roman"/>
              </a:rPr>
              <a:t>7</a:t>
            </a:r>
            <a:endParaRPr b="1" i="0" sz="1500" u="none" cap="none" strike="noStrike">
              <a:solidFill>
                <a:schemeClr val="lt1"/>
              </a:solidFill>
              <a:latin typeface="Times New Roman"/>
              <a:ea typeface="Times New Roman"/>
              <a:cs typeface="Times New Roman"/>
              <a:sym typeface="Times New Roman"/>
            </a:endParaRPr>
          </a:p>
        </p:txBody>
      </p:sp>
      <p:sp>
        <p:nvSpPr>
          <p:cNvPr id="92" name="Google Shape;92;p13"/>
          <p:cNvSpPr txBox="1"/>
          <p:nvPr/>
        </p:nvSpPr>
        <p:spPr>
          <a:xfrm>
            <a:off x="-42075" y="4727550"/>
            <a:ext cx="7606800" cy="41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700"/>
              <a:t>Sun, Q., &amp; Ertekin, T. (2020). Screening and optimization of polymer flooding projects using artificial-neural-network (ANN) based proxies. Journal of Petroleum Science and Engineering, 185, 106617. </a:t>
            </a:r>
            <a:r>
              <a:rPr lang="en" sz="700" u="sng">
                <a:solidFill>
                  <a:schemeClr val="hlink"/>
                </a:solidFill>
                <a:hlinkClick r:id="rId4"/>
              </a:rPr>
              <a:t>https://doi.org/10.1016/j.petrol.2019.106617</a:t>
            </a:r>
            <a:r>
              <a:rPr lang="en" sz="700"/>
              <a:t> </a:t>
            </a:r>
            <a:endParaRPr sz="700"/>
          </a:p>
        </p:txBody>
      </p:sp>
      <p:sp>
        <p:nvSpPr>
          <p:cNvPr id="93" name="Google Shape;93;p13"/>
          <p:cNvSpPr txBox="1"/>
          <p:nvPr/>
        </p:nvSpPr>
        <p:spPr>
          <a:xfrm>
            <a:off x="2785300" y="4384663"/>
            <a:ext cx="3564000" cy="426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u="none" cap="none" strike="noStrike">
                <a:solidFill>
                  <a:srgbClr val="000000"/>
                </a:solidFill>
                <a:latin typeface="Times New Roman"/>
                <a:ea typeface="Times New Roman"/>
                <a:cs typeface="Times New Roman"/>
                <a:sym typeface="Times New Roman"/>
              </a:rPr>
              <a:t>Figure </a:t>
            </a:r>
            <a:r>
              <a:rPr lang="en">
                <a:latin typeface="Times New Roman"/>
                <a:ea typeface="Times New Roman"/>
                <a:cs typeface="Times New Roman"/>
                <a:sym typeface="Times New Roman"/>
              </a:rPr>
              <a:t>3</a:t>
            </a:r>
            <a:r>
              <a:rPr b="0" i="0" lang="en" u="none" cap="none" strike="noStrike">
                <a:solidFill>
                  <a:srgbClr val="000000"/>
                </a:solidFill>
                <a:latin typeface="Times New Roman"/>
                <a:ea typeface="Times New Roman"/>
                <a:cs typeface="Times New Roman"/>
                <a:sym typeface="Times New Roman"/>
              </a:rPr>
              <a:t>. </a:t>
            </a:r>
            <a:r>
              <a:rPr lang="en">
                <a:latin typeface="Times New Roman"/>
                <a:ea typeface="Times New Roman"/>
                <a:cs typeface="Times New Roman"/>
                <a:sym typeface="Times New Roman"/>
              </a:rPr>
              <a:t>Forward looking ANN</a:t>
            </a:r>
            <a:endParaRPr b="0" i="0" u="none" cap="none" strike="noStrike">
              <a:solidFill>
                <a:srgbClr val="000000"/>
              </a:solidFill>
              <a:highlight>
                <a:srgbClr val="F8E71C"/>
              </a:highlight>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7" name="Shape 97"/>
        <p:cNvGrpSpPr/>
        <p:nvPr/>
      </p:nvGrpSpPr>
      <p:grpSpPr>
        <a:xfrm>
          <a:off x="0" y="0"/>
          <a:ext cx="0" cy="0"/>
          <a:chOff x="0" y="0"/>
          <a:chExt cx="0" cy="0"/>
        </a:xfrm>
      </p:grpSpPr>
      <p:sp>
        <p:nvSpPr>
          <p:cNvPr id="98" name="Google Shape;98;g29da714ac84_0_24"/>
          <p:cNvSpPr txBox="1"/>
          <p:nvPr/>
        </p:nvSpPr>
        <p:spPr>
          <a:xfrm>
            <a:off x="2643525" y="113625"/>
            <a:ext cx="6439500" cy="605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900"/>
              <a:buFont typeface="Arial"/>
              <a:buNone/>
            </a:pPr>
            <a:r>
              <a:rPr lang="en" sz="1900">
                <a:solidFill>
                  <a:schemeClr val="dk1"/>
                </a:solidFill>
                <a:latin typeface="Times New Roman"/>
                <a:ea typeface="Times New Roman"/>
                <a:cs typeface="Times New Roman"/>
                <a:sym typeface="Times New Roman"/>
              </a:rPr>
              <a:t>Forward-looking ANN implementation: first attempt</a:t>
            </a:r>
            <a:endParaRPr b="0" i="0" sz="19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chemeClr val="dk1"/>
              </a:solidFill>
              <a:latin typeface="Times New Roman"/>
              <a:ea typeface="Times New Roman"/>
              <a:cs typeface="Times New Roman"/>
              <a:sym typeface="Times New Roman"/>
            </a:endParaRPr>
          </a:p>
        </p:txBody>
      </p:sp>
      <p:sp>
        <p:nvSpPr>
          <p:cNvPr id="99" name="Google Shape;99;g29da714ac84_0_24"/>
          <p:cNvSpPr txBox="1"/>
          <p:nvPr/>
        </p:nvSpPr>
        <p:spPr>
          <a:xfrm>
            <a:off x="909100" y="1376675"/>
            <a:ext cx="7316400" cy="384900"/>
          </a:xfrm>
          <a:prstGeom prst="rect">
            <a:avLst/>
          </a:prstGeom>
          <a:noFill/>
          <a:ln>
            <a:noFill/>
          </a:ln>
        </p:spPr>
        <p:txBody>
          <a:bodyPr anchorCtr="0" anchor="t" bIns="91425" lIns="91425" spcFirstLastPara="1" rIns="91425" wrap="square" tIns="91425">
            <a:spAutoFit/>
          </a:bodyPr>
          <a:lstStyle/>
          <a:p>
            <a:pPr indent="457200" lvl="0" marL="0" marR="0" rtl="0" algn="l">
              <a:lnSpc>
                <a:spcPct val="115000"/>
              </a:lnSpc>
              <a:spcBef>
                <a:spcPts val="1200"/>
              </a:spcBef>
              <a:spcAft>
                <a:spcPts val="0"/>
              </a:spcAft>
              <a:buClr>
                <a:srgbClr val="000000"/>
              </a:buClr>
              <a:buSzPts val="1300"/>
              <a:buFont typeface="Arial"/>
              <a:buNone/>
            </a:pPr>
            <a:r>
              <a:t/>
            </a:r>
            <a:endParaRPr b="0" i="0" sz="1300" u="none" cap="none" strike="noStrike">
              <a:solidFill>
                <a:srgbClr val="000000"/>
              </a:solidFill>
              <a:latin typeface="Times New Roman"/>
              <a:ea typeface="Times New Roman"/>
              <a:cs typeface="Times New Roman"/>
              <a:sym typeface="Times New Roman"/>
            </a:endParaRPr>
          </a:p>
        </p:txBody>
      </p:sp>
      <p:sp>
        <p:nvSpPr>
          <p:cNvPr id="100" name="Google Shape;100;g29da714ac84_0_24"/>
          <p:cNvSpPr txBox="1"/>
          <p:nvPr/>
        </p:nvSpPr>
        <p:spPr>
          <a:xfrm>
            <a:off x="8639100" y="4728000"/>
            <a:ext cx="5049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500"/>
              <a:buFont typeface="Arial"/>
              <a:buNone/>
            </a:pPr>
            <a:r>
              <a:rPr b="1" lang="en" sz="1500">
                <a:solidFill>
                  <a:schemeClr val="lt1"/>
                </a:solidFill>
                <a:latin typeface="Times New Roman"/>
                <a:ea typeface="Times New Roman"/>
                <a:cs typeface="Times New Roman"/>
                <a:sym typeface="Times New Roman"/>
              </a:rPr>
              <a:t>8</a:t>
            </a:r>
            <a:endParaRPr b="1" i="0" sz="1500" u="none" cap="none" strike="noStrike">
              <a:solidFill>
                <a:schemeClr val="lt1"/>
              </a:solidFill>
              <a:latin typeface="Times New Roman"/>
              <a:ea typeface="Times New Roman"/>
              <a:cs typeface="Times New Roman"/>
              <a:sym typeface="Times New Roman"/>
            </a:endParaRPr>
          </a:p>
        </p:txBody>
      </p:sp>
      <p:pic>
        <p:nvPicPr>
          <p:cNvPr id="101" name="Google Shape;101;g29da714ac84_0_24"/>
          <p:cNvPicPr preferRelativeResize="0"/>
          <p:nvPr/>
        </p:nvPicPr>
        <p:blipFill>
          <a:blip r:embed="rId3">
            <a:alphaModFix/>
          </a:blip>
          <a:stretch>
            <a:fillRect/>
          </a:stretch>
        </p:blipFill>
        <p:spPr>
          <a:xfrm>
            <a:off x="152400" y="1267225"/>
            <a:ext cx="8839198" cy="949582"/>
          </a:xfrm>
          <a:prstGeom prst="rect">
            <a:avLst/>
          </a:prstGeom>
          <a:noFill/>
          <a:ln>
            <a:noFill/>
          </a:ln>
        </p:spPr>
      </p:pic>
      <p:sp>
        <p:nvSpPr>
          <p:cNvPr id="102" name="Google Shape;102;g29da714ac84_0_24"/>
          <p:cNvSpPr txBox="1"/>
          <p:nvPr/>
        </p:nvSpPr>
        <p:spPr>
          <a:xfrm>
            <a:off x="109050" y="867425"/>
            <a:ext cx="7836900" cy="25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Times New Roman"/>
                <a:ea typeface="Times New Roman"/>
                <a:cs typeface="Times New Roman"/>
                <a:sym typeface="Times New Roman"/>
              </a:rPr>
              <a:t>Defining input and output parameters, train-validation-test set splitting</a:t>
            </a:r>
            <a:endParaRPr>
              <a:solidFill>
                <a:schemeClr val="lt1"/>
              </a:solidFill>
              <a:latin typeface="Times New Roman"/>
              <a:ea typeface="Times New Roman"/>
              <a:cs typeface="Times New Roman"/>
              <a:sym typeface="Times New Roman"/>
            </a:endParaRPr>
          </a:p>
        </p:txBody>
      </p:sp>
      <p:sp>
        <p:nvSpPr>
          <p:cNvPr id="103" name="Google Shape;103;g29da714ac84_0_24"/>
          <p:cNvSpPr txBox="1"/>
          <p:nvPr/>
        </p:nvSpPr>
        <p:spPr>
          <a:xfrm>
            <a:off x="667000" y="2245400"/>
            <a:ext cx="8867400" cy="25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Times New Roman"/>
                <a:ea typeface="Times New Roman"/>
                <a:cs typeface="Times New Roman"/>
                <a:sym typeface="Times New Roman"/>
              </a:rPr>
              <a:t>Model definition, compiling and training</a:t>
            </a:r>
            <a:endParaRPr>
              <a:solidFill>
                <a:schemeClr val="lt1"/>
              </a:solidFill>
              <a:latin typeface="Times New Roman"/>
              <a:ea typeface="Times New Roman"/>
              <a:cs typeface="Times New Roman"/>
              <a:sym typeface="Times New Roman"/>
            </a:endParaRPr>
          </a:p>
        </p:txBody>
      </p:sp>
      <p:grpSp>
        <p:nvGrpSpPr>
          <p:cNvPr id="104" name="Google Shape;104;g29da714ac84_0_24"/>
          <p:cNvGrpSpPr/>
          <p:nvPr/>
        </p:nvGrpSpPr>
        <p:grpSpPr>
          <a:xfrm>
            <a:off x="755450" y="2678107"/>
            <a:ext cx="7633098" cy="2206393"/>
            <a:chOff x="152400" y="2757707"/>
            <a:chExt cx="7633098" cy="2206393"/>
          </a:xfrm>
        </p:grpSpPr>
        <p:pic>
          <p:nvPicPr>
            <p:cNvPr id="105" name="Google Shape;105;g29da714ac84_0_24"/>
            <p:cNvPicPr preferRelativeResize="0"/>
            <p:nvPr/>
          </p:nvPicPr>
          <p:blipFill>
            <a:blip r:embed="rId4">
              <a:alphaModFix/>
            </a:blip>
            <a:stretch>
              <a:fillRect/>
            </a:stretch>
          </p:blipFill>
          <p:spPr>
            <a:xfrm>
              <a:off x="152400" y="2757707"/>
              <a:ext cx="7633098" cy="2206393"/>
            </a:xfrm>
            <a:prstGeom prst="rect">
              <a:avLst/>
            </a:prstGeom>
            <a:noFill/>
            <a:ln>
              <a:noFill/>
            </a:ln>
          </p:spPr>
        </p:pic>
        <p:sp>
          <p:nvSpPr>
            <p:cNvPr id="106" name="Google Shape;106;g29da714ac84_0_24"/>
            <p:cNvSpPr txBox="1"/>
            <p:nvPr/>
          </p:nvSpPr>
          <p:spPr>
            <a:xfrm>
              <a:off x="1790225" y="2980925"/>
              <a:ext cx="3786600" cy="326100"/>
            </a:xfrm>
            <a:prstGeom prst="rect">
              <a:avLst/>
            </a:prstGeom>
            <a:noFill/>
            <a:ln cap="flat" cmpd="sng" w="38100">
              <a:solidFill>
                <a:schemeClr val="accent5"/>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lt2"/>
                </a:solidFill>
              </a:endParaRPr>
            </a:p>
          </p:txBody>
        </p:sp>
        <p:sp>
          <p:nvSpPr>
            <p:cNvPr id="107" name="Google Shape;107;g29da714ac84_0_24"/>
            <p:cNvSpPr txBox="1"/>
            <p:nvPr/>
          </p:nvSpPr>
          <p:spPr>
            <a:xfrm>
              <a:off x="1574475" y="3743400"/>
              <a:ext cx="3181800" cy="714600"/>
            </a:xfrm>
            <a:prstGeom prst="rect">
              <a:avLst/>
            </a:prstGeom>
            <a:noFill/>
            <a:ln cap="flat" cmpd="sng" w="38100">
              <a:solidFill>
                <a:schemeClr val="accent5"/>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lt2"/>
                </a:solidFil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1" name="Shape 111"/>
        <p:cNvGrpSpPr/>
        <p:nvPr/>
      </p:nvGrpSpPr>
      <p:grpSpPr>
        <a:xfrm>
          <a:off x="0" y="0"/>
          <a:ext cx="0" cy="0"/>
          <a:chOff x="0" y="0"/>
          <a:chExt cx="0" cy="0"/>
        </a:xfrm>
      </p:grpSpPr>
      <p:sp>
        <p:nvSpPr>
          <p:cNvPr id="112" name="Google Shape;112;g29da714ac84_0_34"/>
          <p:cNvSpPr txBox="1"/>
          <p:nvPr/>
        </p:nvSpPr>
        <p:spPr>
          <a:xfrm>
            <a:off x="2643525" y="113625"/>
            <a:ext cx="6439500" cy="605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900"/>
              <a:buFont typeface="Arial"/>
              <a:buNone/>
            </a:pPr>
            <a:r>
              <a:rPr lang="en" sz="1900">
                <a:solidFill>
                  <a:schemeClr val="dk1"/>
                </a:solidFill>
                <a:latin typeface="Times New Roman"/>
                <a:ea typeface="Times New Roman"/>
                <a:cs typeface="Times New Roman"/>
                <a:sym typeface="Times New Roman"/>
              </a:rPr>
              <a:t>Forward-looking ANN implementation: need for normalization</a:t>
            </a:r>
            <a:endParaRPr b="0" i="0" sz="19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chemeClr val="dk1"/>
              </a:solidFill>
              <a:latin typeface="Times New Roman"/>
              <a:ea typeface="Times New Roman"/>
              <a:cs typeface="Times New Roman"/>
              <a:sym typeface="Times New Roman"/>
            </a:endParaRPr>
          </a:p>
        </p:txBody>
      </p:sp>
      <p:sp>
        <p:nvSpPr>
          <p:cNvPr id="113" name="Google Shape;113;g29da714ac84_0_34"/>
          <p:cNvSpPr txBox="1"/>
          <p:nvPr/>
        </p:nvSpPr>
        <p:spPr>
          <a:xfrm>
            <a:off x="909100" y="1376675"/>
            <a:ext cx="7316400" cy="384900"/>
          </a:xfrm>
          <a:prstGeom prst="rect">
            <a:avLst/>
          </a:prstGeom>
          <a:noFill/>
          <a:ln>
            <a:noFill/>
          </a:ln>
        </p:spPr>
        <p:txBody>
          <a:bodyPr anchorCtr="0" anchor="t" bIns="91425" lIns="91425" spcFirstLastPara="1" rIns="91425" wrap="square" tIns="91425">
            <a:spAutoFit/>
          </a:bodyPr>
          <a:lstStyle/>
          <a:p>
            <a:pPr indent="457200" lvl="0" marL="0" marR="0" rtl="0" algn="l">
              <a:lnSpc>
                <a:spcPct val="115000"/>
              </a:lnSpc>
              <a:spcBef>
                <a:spcPts val="1200"/>
              </a:spcBef>
              <a:spcAft>
                <a:spcPts val="0"/>
              </a:spcAft>
              <a:buClr>
                <a:srgbClr val="000000"/>
              </a:buClr>
              <a:buSzPts val="1300"/>
              <a:buFont typeface="Arial"/>
              <a:buNone/>
            </a:pPr>
            <a:r>
              <a:t/>
            </a:r>
            <a:endParaRPr b="0" i="0" sz="1300" u="none" cap="none" strike="noStrike">
              <a:solidFill>
                <a:srgbClr val="000000"/>
              </a:solidFill>
              <a:latin typeface="Times New Roman"/>
              <a:ea typeface="Times New Roman"/>
              <a:cs typeface="Times New Roman"/>
              <a:sym typeface="Times New Roman"/>
            </a:endParaRPr>
          </a:p>
        </p:txBody>
      </p:sp>
      <p:sp>
        <p:nvSpPr>
          <p:cNvPr id="114" name="Google Shape;114;g29da714ac84_0_34"/>
          <p:cNvSpPr txBox="1"/>
          <p:nvPr/>
        </p:nvSpPr>
        <p:spPr>
          <a:xfrm>
            <a:off x="8639100" y="4728000"/>
            <a:ext cx="5049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500"/>
              <a:buFont typeface="Arial"/>
              <a:buNone/>
            </a:pPr>
            <a:r>
              <a:rPr b="1" lang="en" sz="1500">
                <a:solidFill>
                  <a:schemeClr val="lt1"/>
                </a:solidFill>
                <a:latin typeface="Times New Roman"/>
                <a:ea typeface="Times New Roman"/>
                <a:cs typeface="Times New Roman"/>
                <a:sym typeface="Times New Roman"/>
              </a:rPr>
              <a:t>9</a:t>
            </a:r>
            <a:endParaRPr b="1" i="0" sz="1500" u="none" cap="none" strike="noStrike">
              <a:solidFill>
                <a:schemeClr val="lt1"/>
              </a:solidFill>
              <a:latin typeface="Times New Roman"/>
              <a:ea typeface="Times New Roman"/>
              <a:cs typeface="Times New Roman"/>
              <a:sym typeface="Times New Roman"/>
            </a:endParaRPr>
          </a:p>
        </p:txBody>
      </p:sp>
      <p:sp>
        <p:nvSpPr>
          <p:cNvPr id="115" name="Google Shape;115;g29da714ac84_0_34"/>
          <p:cNvSpPr txBox="1"/>
          <p:nvPr/>
        </p:nvSpPr>
        <p:spPr>
          <a:xfrm>
            <a:off x="133600" y="2009525"/>
            <a:ext cx="8867400" cy="25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Times New Roman"/>
                <a:ea typeface="Times New Roman"/>
                <a:cs typeface="Times New Roman"/>
                <a:sym typeface="Times New Roman"/>
              </a:rPr>
              <a:t>Due to having observed a big loss value, data normalization has to be introduced.</a:t>
            </a:r>
            <a:endParaRPr>
              <a:solidFill>
                <a:schemeClr val="lt1"/>
              </a:solidFill>
              <a:latin typeface="Times New Roman"/>
              <a:ea typeface="Times New Roman"/>
              <a:cs typeface="Times New Roman"/>
              <a:sym typeface="Times New Roman"/>
            </a:endParaRPr>
          </a:p>
        </p:txBody>
      </p:sp>
      <p:pic>
        <p:nvPicPr>
          <p:cNvPr id="116" name="Google Shape;116;g29da714ac84_0_34"/>
          <p:cNvPicPr preferRelativeResize="0"/>
          <p:nvPr/>
        </p:nvPicPr>
        <p:blipFill>
          <a:blip r:embed="rId3">
            <a:alphaModFix/>
          </a:blip>
          <a:stretch>
            <a:fillRect/>
          </a:stretch>
        </p:blipFill>
        <p:spPr>
          <a:xfrm>
            <a:off x="2159425" y="3130700"/>
            <a:ext cx="4825162" cy="1678975"/>
          </a:xfrm>
          <a:prstGeom prst="rect">
            <a:avLst/>
          </a:prstGeom>
          <a:noFill/>
          <a:ln>
            <a:noFill/>
          </a:ln>
        </p:spPr>
      </p:pic>
      <p:pic>
        <p:nvPicPr>
          <p:cNvPr id="117" name="Google Shape;117;g29da714ac84_0_34"/>
          <p:cNvPicPr preferRelativeResize="0"/>
          <p:nvPr/>
        </p:nvPicPr>
        <p:blipFill>
          <a:blip r:embed="rId4">
            <a:alphaModFix/>
          </a:blip>
          <a:stretch>
            <a:fillRect/>
          </a:stretch>
        </p:blipFill>
        <p:spPr>
          <a:xfrm>
            <a:off x="2858498" y="2571762"/>
            <a:ext cx="3367410" cy="415500"/>
          </a:xfrm>
          <a:prstGeom prst="rect">
            <a:avLst/>
          </a:prstGeom>
          <a:noFill/>
          <a:ln>
            <a:noFill/>
          </a:ln>
        </p:spPr>
      </p:pic>
      <p:grpSp>
        <p:nvGrpSpPr>
          <p:cNvPr id="118" name="Google Shape;118;g29da714ac84_0_34"/>
          <p:cNvGrpSpPr/>
          <p:nvPr/>
        </p:nvGrpSpPr>
        <p:grpSpPr>
          <a:xfrm>
            <a:off x="133600" y="1000350"/>
            <a:ext cx="8817201" cy="950025"/>
            <a:chOff x="133600" y="874125"/>
            <a:chExt cx="8817201" cy="950025"/>
          </a:xfrm>
        </p:grpSpPr>
        <p:pic>
          <p:nvPicPr>
            <p:cNvPr id="119" name="Google Shape;119;g29da714ac84_0_34"/>
            <p:cNvPicPr preferRelativeResize="0"/>
            <p:nvPr/>
          </p:nvPicPr>
          <p:blipFill>
            <a:blip r:embed="rId5">
              <a:alphaModFix/>
            </a:blip>
            <a:stretch>
              <a:fillRect/>
            </a:stretch>
          </p:blipFill>
          <p:spPr>
            <a:xfrm>
              <a:off x="133600" y="874125"/>
              <a:ext cx="8817201" cy="950025"/>
            </a:xfrm>
            <a:prstGeom prst="rect">
              <a:avLst/>
            </a:prstGeom>
            <a:noFill/>
            <a:ln>
              <a:noFill/>
            </a:ln>
          </p:spPr>
        </p:pic>
        <p:sp>
          <p:nvSpPr>
            <p:cNvPr id="120" name="Google Shape;120;g29da714ac84_0_34"/>
            <p:cNvSpPr txBox="1"/>
            <p:nvPr/>
          </p:nvSpPr>
          <p:spPr>
            <a:xfrm>
              <a:off x="4367250" y="1245400"/>
              <a:ext cx="4512300" cy="326100"/>
            </a:xfrm>
            <a:prstGeom prst="rect">
              <a:avLst/>
            </a:prstGeom>
            <a:noFill/>
            <a:ln cap="flat" cmpd="sng" w="38100">
              <a:solidFill>
                <a:schemeClr val="accent5"/>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lt2"/>
                </a:solidFill>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NU green theme">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