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6" r:id="rId2"/>
    <p:sldId id="257" r:id="rId3"/>
    <p:sldId id="258" r:id="rId4"/>
    <p:sldId id="265" r:id="rId5"/>
    <p:sldId id="266" r:id="rId6"/>
    <p:sldId id="262" r:id="rId7"/>
    <p:sldId id="259" r:id="rId8"/>
    <p:sldId id="260" r:id="rId9"/>
    <p:sldId id="261" r:id="rId10"/>
    <p:sldId id="263" r:id="rId11"/>
    <p:sldId id="264"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21890F0-650D-5043-9763-7EBCDEE781B1}">
          <p14:sldIdLst>
            <p14:sldId id="256"/>
            <p14:sldId id="257"/>
            <p14:sldId id="258"/>
            <p14:sldId id="265"/>
            <p14:sldId id="266"/>
            <p14:sldId id="262"/>
          </p14:sldIdLst>
        </p14:section>
        <p14:section name="The data" id="{073524F9-BB48-B641-8058-E348C1C44A92}">
          <p14:sldIdLst>
            <p14:sldId id="259"/>
            <p14:sldId id="260"/>
            <p14:sldId id="261"/>
          </p14:sldIdLst>
        </p14:section>
        <p14:section name="Methods" id="{ABF897AE-2F4A-E04E-9942-B9DAF9D351D0}">
          <p14:sldIdLst>
            <p14:sldId id="263"/>
            <p14:sldId id="264"/>
            <p14:sldId id="268"/>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80"/>
    <p:restoredTop sz="93750"/>
  </p:normalViewPr>
  <p:slideViewPr>
    <p:cSldViewPr snapToGrid="0">
      <p:cViewPr varScale="1">
        <p:scale>
          <a:sx n="105" d="100"/>
          <a:sy n="105" d="100"/>
        </p:scale>
        <p:origin x="6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67CD7D-9B91-6148-A68F-FDE50D115589}" type="datetimeFigureOut">
              <a:rPr lang="en-US" smtClean="0"/>
              <a:t>11/21/24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A53E2E-6044-5A4C-8673-DE7C693AD125}" type="slidenum">
              <a:rPr lang="en-US" smtClean="0"/>
              <a:t>‹#›</a:t>
            </a:fld>
            <a:endParaRPr lang="en-US"/>
          </a:p>
        </p:txBody>
      </p:sp>
    </p:spTree>
    <p:extLst>
      <p:ext uri="{BB962C8B-B14F-4D97-AF65-F5344CB8AC3E}">
        <p14:creationId xmlns:p14="http://schemas.microsoft.com/office/powerpoint/2010/main" val="1057041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A53E2E-6044-5A4C-8673-DE7C693AD125}" type="slidenum">
              <a:rPr lang="en-US" smtClean="0"/>
              <a:t>4</a:t>
            </a:fld>
            <a:endParaRPr lang="en-US"/>
          </a:p>
        </p:txBody>
      </p:sp>
    </p:spTree>
    <p:extLst>
      <p:ext uri="{BB962C8B-B14F-4D97-AF65-F5344CB8AC3E}">
        <p14:creationId xmlns:p14="http://schemas.microsoft.com/office/powerpoint/2010/main" val="1203255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08D26E6-57BD-2641-89D6-526E8399CC9A}" type="datetimeFigureOut">
              <a:rPr lang="en-US" smtClean="0"/>
              <a:t>11/21/24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455349D-F039-C046-8398-2B4A83C493F3}"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4647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08D26E6-57BD-2641-89D6-526E8399CC9A}" type="datetimeFigureOut">
              <a:rPr lang="en-US" smtClean="0"/>
              <a:t>11/21/24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5349D-F039-C046-8398-2B4A83C493F3}"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5791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08D26E6-57BD-2641-89D6-526E8399CC9A}" type="datetimeFigureOut">
              <a:rPr lang="en-US" smtClean="0"/>
              <a:t>11/21/24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5349D-F039-C046-8398-2B4A83C493F3}"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813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08D26E6-57BD-2641-89D6-526E8399CC9A}" type="datetimeFigureOut">
              <a:rPr lang="en-US" smtClean="0"/>
              <a:t>11/21/24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5349D-F039-C046-8398-2B4A83C493F3}"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3915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08D26E6-57BD-2641-89D6-526E8399CC9A}" type="datetimeFigureOut">
              <a:rPr lang="en-US" smtClean="0"/>
              <a:t>11/21/24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55349D-F039-C046-8398-2B4A83C493F3}"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6121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08D26E6-57BD-2641-89D6-526E8399CC9A}" type="datetimeFigureOut">
              <a:rPr lang="en-US" smtClean="0"/>
              <a:t>11/21/24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55349D-F039-C046-8398-2B4A83C493F3}"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7642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08D26E6-57BD-2641-89D6-526E8399CC9A}" type="datetimeFigureOut">
              <a:rPr lang="en-US" smtClean="0"/>
              <a:t>11/21/24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55349D-F039-C046-8398-2B4A83C493F3}"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0371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08D26E6-57BD-2641-89D6-526E8399CC9A}" type="datetimeFigureOut">
              <a:rPr lang="en-US" smtClean="0"/>
              <a:t>11/21/24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55349D-F039-C046-8398-2B4A83C493F3}"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125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8D26E6-57BD-2641-89D6-526E8399CC9A}" type="datetimeFigureOut">
              <a:rPr lang="en-US" smtClean="0"/>
              <a:t>11/21/24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55349D-F039-C046-8398-2B4A83C493F3}" type="slidenum">
              <a:rPr lang="en-US" smtClean="0"/>
              <a:t>‹#›</a:t>
            </a:fld>
            <a:endParaRPr lang="en-US"/>
          </a:p>
        </p:txBody>
      </p:sp>
    </p:spTree>
    <p:extLst>
      <p:ext uri="{BB962C8B-B14F-4D97-AF65-F5344CB8AC3E}">
        <p14:creationId xmlns:p14="http://schemas.microsoft.com/office/powerpoint/2010/main" val="3864941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08D26E6-57BD-2641-89D6-526E8399CC9A}" type="datetimeFigureOut">
              <a:rPr lang="en-US" smtClean="0"/>
              <a:t>11/21/24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55349D-F039-C046-8398-2B4A83C493F3}"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8845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08D26E6-57BD-2641-89D6-526E8399CC9A}" type="datetimeFigureOut">
              <a:rPr lang="en-US" smtClean="0"/>
              <a:t>11/21/24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455349D-F039-C046-8398-2B4A83C493F3}"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458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08D26E6-57BD-2641-89D6-526E8399CC9A}" type="datetimeFigureOut">
              <a:rPr lang="en-US" smtClean="0"/>
              <a:t>11/21/24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455349D-F039-C046-8398-2B4A83C493F3}"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91245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3B124-70E3-2022-01B3-B9F99A1753AA}"/>
              </a:ext>
            </a:extLst>
          </p:cNvPr>
          <p:cNvSpPr>
            <a:spLocks noGrp="1"/>
          </p:cNvSpPr>
          <p:nvPr>
            <p:ph type="ctrTitle"/>
          </p:nvPr>
        </p:nvSpPr>
        <p:spPr/>
        <p:txBody>
          <a:bodyPr/>
          <a:lstStyle/>
          <a:p>
            <a:r>
              <a:rPr lang="en-US" dirty="0" err="1"/>
              <a:t>Ttile</a:t>
            </a:r>
            <a:endParaRPr lang="en-US" dirty="0"/>
          </a:p>
        </p:txBody>
      </p:sp>
      <p:sp>
        <p:nvSpPr>
          <p:cNvPr id="3" name="Subtitle 2">
            <a:extLst>
              <a:ext uri="{FF2B5EF4-FFF2-40B4-BE49-F238E27FC236}">
                <a16:creationId xmlns:a16="http://schemas.microsoft.com/office/drawing/2014/main" id="{090957A5-7CD9-2882-CC09-4460EB77E42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2678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2" name="Picture 2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5" name="Picture 24" descr="Complex maths formulae on a blackboard">
            <a:extLst>
              <a:ext uri="{FF2B5EF4-FFF2-40B4-BE49-F238E27FC236}">
                <a16:creationId xmlns:a16="http://schemas.microsoft.com/office/drawing/2014/main" id="{C054EAB0-CD0A-8BFF-7FDE-B4730C36A576}"/>
              </a:ext>
            </a:extLst>
          </p:cNvPr>
          <p:cNvPicPr>
            <a:picLocks noChangeAspect="1"/>
          </p:cNvPicPr>
          <p:nvPr/>
        </p:nvPicPr>
        <p:blipFill>
          <a:blip r:embed="rId3"/>
          <a:srcRect t="19001" r="-1" b="3942"/>
          <a:stretch/>
        </p:blipFill>
        <p:spPr>
          <a:xfrm>
            <a:off x="2" y="10"/>
            <a:ext cx="12191695" cy="6857990"/>
          </a:xfrm>
          <a:prstGeom prst="rect">
            <a:avLst/>
          </a:prstGeom>
        </p:spPr>
      </p:pic>
      <p:sp>
        <p:nvSpPr>
          <p:cNvPr id="26" name="Rectangle 25">
            <a:extLst>
              <a:ext uri="{FF2B5EF4-FFF2-40B4-BE49-F238E27FC236}">
                <a16:creationId xmlns:a16="http://schemas.microsoft.com/office/drawing/2014/main" id="{6A0FFA78-985C-4F50-B21A-77045C7DF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BA9B79-A0E8-E0B5-FE76-A65F3E73CFD7}"/>
              </a:ext>
            </a:extLst>
          </p:cNvPr>
          <p:cNvSpPr>
            <a:spLocks noGrp="1"/>
          </p:cNvSpPr>
          <p:nvPr>
            <p:ph type="title"/>
          </p:nvPr>
        </p:nvSpPr>
        <p:spPr>
          <a:xfrm>
            <a:off x="4065511" y="3236470"/>
            <a:ext cx="6832500" cy="1252601"/>
          </a:xfrm>
        </p:spPr>
        <p:txBody>
          <a:bodyPr vert="horz" lIns="91440" tIns="45720" rIns="91440" bIns="0" rtlCol="0" anchor="b">
            <a:normAutofit/>
          </a:bodyPr>
          <a:lstStyle/>
          <a:p>
            <a:r>
              <a:rPr lang="en-US" sz="4400" dirty="0">
                <a:solidFill>
                  <a:srgbClr val="FFFFFE"/>
                </a:solidFill>
              </a:rPr>
              <a:t>Methods</a:t>
            </a:r>
          </a:p>
        </p:txBody>
      </p:sp>
      <p:cxnSp>
        <p:nvCxnSpPr>
          <p:cNvPr id="27" name="Straight Connector 26">
            <a:extLst>
              <a:ext uri="{FF2B5EF4-FFF2-40B4-BE49-F238E27FC236}">
                <a16:creationId xmlns:a16="http://schemas.microsoft.com/office/drawing/2014/main" id="{65409EC7-69B1-45CC-8FB7-1964C1AB67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509" y="4666480"/>
            <a:ext cx="683249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1712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42C14A9-3617-46DD-9FC4-ED828A7D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19AB0109-1C89-41F0-9EDF-3DE017BE3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D0E013C1-6EC1-27AD-5200-0B275FEE96EE}"/>
              </a:ext>
            </a:extLst>
          </p:cNvPr>
          <p:cNvSpPr>
            <a:spLocks noGrp="1"/>
          </p:cNvSpPr>
          <p:nvPr>
            <p:ph type="title"/>
          </p:nvPr>
        </p:nvSpPr>
        <p:spPr>
          <a:xfrm>
            <a:off x="1451578" y="1231215"/>
            <a:ext cx="5550357" cy="531551"/>
          </a:xfrm>
        </p:spPr>
        <p:txBody>
          <a:bodyPr>
            <a:normAutofit/>
          </a:bodyPr>
          <a:lstStyle/>
          <a:p>
            <a:r>
              <a:rPr lang="en-US" dirty="0"/>
              <a:t>My methods so far …</a:t>
            </a:r>
          </a:p>
        </p:txBody>
      </p:sp>
      <p:sp>
        <p:nvSpPr>
          <p:cNvPr id="19" name="Rectangle 18">
            <a:extLst>
              <a:ext uri="{FF2B5EF4-FFF2-40B4-BE49-F238E27FC236}">
                <a16:creationId xmlns:a16="http://schemas.microsoft.com/office/drawing/2014/main" id="{19E5CB6C-D5A1-44AB-BAD0-E76C67ED2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FC25C55C-CBED-5BA7-2EA2-A5051DB25EF7}"/>
              </a:ext>
            </a:extLst>
          </p:cNvPr>
          <p:cNvSpPr>
            <a:spLocks noGrp="1"/>
          </p:cNvSpPr>
          <p:nvPr>
            <p:ph idx="1"/>
          </p:nvPr>
        </p:nvSpPr>
        <p:spPr>
          <a:xfrm>
            <a:off x="1451579" y="2015732"/>
            <a:ext cx="5550357" cy="3450613"/>
          </a:xfrm>
        </p:spPr>
        <p:txBody>
          <a:bodyPr>
            <a:normAutofit/>
          </a:bodyPr>
          <a:lstStyle/>
          <a:p>
            <a:pPr marL="0" indent="0">
              <a:lnSpc>
                <a:spcPct val="110000"/>
              </a:lnSpc>
              <a:buNone/>
            </a:pPr>
            <a:r>
              <a:rPr lang="en-GB" sz="1500" b="1"/>
              <a:t>Sentiment Analysis </a:t>
            </a:r>
          </a:p>
          <a:p>
            <a:pPr marL="0" indent="0">
              <a:lnSpc>
                <a:spcPct val="110000"/>
              </a:lnSpc>
              <a:buNone/>
            </a:pPr>
            <a:r>
              <a:rPr lang="en-GB" sz="1500" b="1"/>
              <a:t>Use Case:</a:t>
            </a:r>
            <a:endParaRPr lang="en-GB" sz="1500"/>
          </a:p>
          <a:p>
            <a:pPr marL="742950" lvl="1" indent="-285750">
              <a:lnSpc>
                <a:spcPct val="110000"/>
              </a:lnSpc>
              <a:buFont typeface="Arial" panose="020B0604020202020204" pitchFamily="34" charset="0"/>
              <a:buChar char="•"/>
            </a:pPr>
            <a:r>
              <a:rPr lang="en-GB" sz="1500"/>
              <a:t>Analyse the emotional tone of discussions around isotretinoin in social media posts, news articles, and literature.</a:t>
            </a:r>
          </a:p>
          <a:p>
            <a:pPr marL="742950" lvl="1" indent="-285750">
              <a:lnSpc>
                <a:spcPct val="110000"/>
              </a:lnSpc>
              <a:buFont typeface="Arial" panose="020B0604020202020204" pitchFamily="34" charset="0"/>
              <a:buChar char="•"/>
            </a:pPr>
            <a:r>
              <a:rPr lang="en-GB" sz="1500"/>
              <a:t>Compare sentiment trends across different platforms or time periods.</a:t>
            </a:r>
          </a:p>
          <a:p>
            <a:pPr>
              <a:lnSpc>
                <a:spcPct val="110000"/>
              </a:lnSpc>
              <a:buFont typeface="Arial" panose="020B0604020202020204" pitchFamily="34" charset="0"/>
              <a:buChar char="•"/>
            </a:pPr>
            <a:r>
              <a:rPr lang="en-GB" sz="1500" b="1"/>
              <a:t>Method:</a:t>
            </a:r>
            <a:r>
              <a:rPr lang="en-GB" sz="1500"/>
              <a:t> Use sentiment lexicons (e.g., NRC, Bing,  AFINN) to identify positive, negative, or neutral sentiments.</a:t>
            </a:r>
          </a:p>
          <a:p>
            <a:pPr>
              <a:lnSpc>
                <a:spcPct val="110000"/>
              </a:lnSpc>
            </a:pPr>
            <a:endParaRPr lang="en-US" sz="1500"/>
          </a:p>
        </p:txBody>
      </p:sp>
      <p:pic>
        <p:nvPicPr>
          <p:cNvPr id="8" name="Picture 7" descr="A graph with red bars&#10;&#10;Description automatically generated">
            <a:extLst>
              <a:ext uri="{FF2B5EF4-FFF2-40B4-BE49-F238E27FC236}">
                <a16:creationId xmlns:a16="http://schemas.microsoft.com/office/drawing/2014/main" id="{D1787A00-A7BF-F6DD-900B-D0241CCC482E}"/>
              </a:ext>
            </a:extLst>
          </p:cNvPr>
          <p:cNvPicPr>
            <a:picLocks noChangeAspect="1"/>
          </p:cNvPicPr>
          <p:nvPr/>
        </p:nvPicPr>
        <p:blipFill>
          <a:blip r:embed="rId2"/>
          <a:stretch>
            <a:fillRect/>
          </a:stretch>
        </p:blipFill>
        <p:spPr>
          <a:xfrm>
            <a:off x="8082985" y="83182"/>
            <a:ext cx="3234361" cy="2821981"/>
          </a:xfrm>
          <a:prstGeom prst="rect">
            <a:avLst/>
          </a:prstGeom>
        </p:spPr>
      </p:pic>
      <p:pic>
        <p:nvPicPr>
          <p:cNvPr id="10" name="Picture 9" descr="A graph of different colored squares&#10;&#10;Description automatically generated">
            <a:extLst>
              <a:ext uri="{FF2B5EF4-FFF2-40B4-BE49-F238E27FC236}">
                <a16:creationId xmlns:a16="http://schemas.microsoft.com/office/drawing/2014/main" id="{8471736D-75D5-6ED6-0FA3-90EFE3B012E2}"/>
              </a:ext>
            </a:extLst>
          </p:cNvPr>
          <p:cNvPicPr>
            <a:picLocks noChangeAspect="1"/>
          </p:cNvPicPr>
          <p:nvPr/>
        </p:nvPicPr>
        <p:blipFill>
          <a:blip r:embed="rId3"/>
          <a:stretch>
            <a:fillRect/>
          </a:stretch>
        </p:blipFill>
        <p:spPr>
          <a:xfrm>
            <a:off x="8082985" y="3138486"/>
            <a:ext cx="3234361" cy="2821981"/>
          </a:xfrm>
          <a:prstGeom prst="rect">
            <a:avLst/>
          </a:prstGeom>
        </p:spPr>
      </p:pic>
      <p:pic>
        <p:nvPicPr>
          <p:cNvPr id="21" name="Picture 20">
            <a:extLst>
              <a:ext uri="{FF2B5EF4-FFF2-40B4-BE49-F238E27FC236}">
                <a16:creationId xmlns:a16="http://schemas.microsoft.com/office/drawing/2014/main" id="{D5A16967-5C32-4A48-9F02-4F0228AC8D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id="{942D078B-EF20-4DB1-AA1B-87F212C56A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8ABF7C1E-12F4-D570-2CB0-F6416B569EAE}"/>
              </a:ext>
            </a:extLst>
          </p:cNvPr>
          <p:cNvSpPr txBox="1">
            <a:spLocks/>
          </p:cNvSpPr>
          <p:nvPr/>
        </p:nvSpPr>
        <p:spPr>
          <a:xfrm>
            <a:off x="4054643" y="2240321"/>
            <a:ext cx="4054642"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endParaRPr lang="en-US" dirty="0"/>
          </a:p>
        </p:txBody>
      </p:sp>
      <p:sp>
        <p:nvSpPr>
          <p:cNvPr id="11" name="TextBox 10">
            <a:extLst>
              <a:ext uri="{FF2B5EF4-FFF2-40B4-BE49-F238E27FC236}">
                <a16:creationId xmlns:a16="http://schemas.microsoft.com/office/drawing/2014/main" id="{842C663E-4927-4A4C-830B-71BDB952B690}"/>
              </a:ext>
            </a:extLst>
          </p:cNvPr>
          <p:cNvSpPr txBox="1"/>
          <p:nvPr/>
        </p:nvSpPr>
        <p:spPr>
          <a:xfrm>
            <a:off x="4526060" y="239323"/>
            <a:ext cx="1791612" cy="738664"/>
          </a:xfrm>
          <a:prstGeom prst="rect">
            <a:avLst/>
          </a:prstGeom>
          <a:noFill/>
        </p:spPr>
        <p:txBody>
          <a:bodyPr wrap="square" rtlCol="0">
            <a:spAutoFit/>
          </a:bodyPr>
          <a:lstStyle/>
          <a:p>
            <a:r>
              <a:rPr lang="en-US" sz="1400" dirty="0">
                <a:solidFill>
                  <a:srgbClr val="FF0000"/>
                </a:solidFill>
              </a:rPr>
              <a:t>PMID article numbers here will be good for my discussion section</a:t>
            </a:r>
          </a:p>
        </p:txBody>
      </p:sp>
      <p:sp>
        <p:nvSpPr>
          <p:cNvPr id="14" name="Right Arrow 13">
            <a:extLst>
              <a:ext uri="{FF2B5EF4-FFF2-40B4-BE49-F238E27FC236}">
                <a16:creationId xmlns:a16="http://schemas.microsoft.com/office/drawing/2014/main" id="{3F68351D-8513-7B5E-64D1-5F34A46A9B49}"/>
              </a:ext>
            </a:extLst>
          </p:cNvPr>
          <p:cNvSpPr/>
          <p:nvPr/>
        </p:nvSpPr>
        <p:spPr>
          <a:xfrm>
            <a:off x="6317673" y="566133"/>
            <a:ext cx="1791612" cy="116517"/>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8" name="TextBox 17">
            <a:extLst>
              <a:ext uri="{FF2B5EF4-FFF2-40B4-BE49-F238E27FC236}">
                <a16:creationId xmlns:a16="http://schemas.microsoft.com/office/drawing/2014/main" id="{827E6A1B-AD6D-3BBC-C53A-5A749B51E441}"/>
              </a:ext>
            </a:extLst>
          </p:cNvPr>
          <p:cNvSpPr txBox="1"/>
          <p:nvPr/>
        </p:nvSpPr>
        <p:spPr>
          <a:xfrm>
            <a:off x="429208" y="4889241"/>
            <a:ext cx="7184572" cy="923330"/>
          </a:xfrm>
          <a:prstGeom prst="rect">
            <a:avLst/>
          </a:prstGeom>
          <a:noFill/>
        </p:spPr>
        <p:txBody>
          <a:bodyPr wrap="square" rtlCol="0">
            <a:spAutoFit/>
          </a:bodyPr>
          <a:lstStyle/>
          <a:p>
            <a:r>
              <a:rPr lang="en-US" dirty="0"/>
              <a:t>I then plan to perform similar analysis on both reddit and twitter posts, for comparison. Statistical analysis will then be performed after to assess whether difference in sentiments is significant.</a:t>
            </a:r>
          </a:p>
        </p:txBody>
      </p:sp>
    </p:spTree>
    <p:extLst>
      <p:ext uri="{BB962C8B-B14F-4D97-AF65-F5344CB8AC3E}">
        <p14:creationId xmlns:p14="http://schemas.microsoft.com/office/powerpoint/2010/main" val="3952031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9F8CE-8E5A-AA1B-02D8-2DE9E6D0B914}"/>
              </a:ext>
            </a:extLst>
          </p:cNvPr>
          <p:cNvSpPr>
            <a:spLocks noGrp="1"/>
          </p:cNvSpPr>
          <p:nvPr>
            <p:ph type="title"/>
          </p:nvPr>
        </p:nvSpPr>
        <p:spPr>
          <a:xfrm>
            <a:off x="207396" y="719092"/>
            <a:ext cx="9603275" cy="1049235"/>
          </a:xfrm>
        </p:spPr>
        <p:txBody>
          <a:bodyPr/>
          <a:lstStyle/>
          <a:p>
            <a:r>
              <a:rPr lang="en-US" dirty="0"/>
              <a:t>Sentiment lexicons</a:t>
            </a:r>
          </a:p>
        </p:txBody>
      </p:sp>
      <p:pic>
        <p:nvPicPr>
          <p:cNvPr id="5" name="Content Placeholder 4" descr="A screenshot of a computer screen&#10;&#10;Description automatically generated">
            <a:extLst>
              <a:ext uri="{FF2B5EF4-FFF2-40B4-BE49-F238E27FC236}">
                <a16:creationId xmlns:a16="http://schemas.microsoft.com/office/drawing/2014/main" id="{79034676-7FD0-F0FF-FFA2-08A0C1F41943}"/>
              </a:ext>
            </a:extLst>
          </p:cNvPr>
          <p:cNvPicPr>
            <a:picLocks noGrp="1" noChangeAspect="1"/>
          </p:cNvPicPr>
          <p:nvPr>
            <p:ph idx="1"/>
          </p:nvPr>
        </p:nvPicPr>
        <p:blipFill>
          <a:blip r:embed="rId2"/>
          <a:stretch>
            <a:fillRect/>
          </a:stretch>
        </p:blipFill>
        <p:spPr>
          <a:xfrm>
            <a:off x="827506" y="2123396"/>
            <a:ext cx="5425710" cy="4734604"/>
          </a:xfrm>
        </p:spPr>
      </p:pic>
      <p:sp>
        <p:nvSpPr>
          <p:cNvPr id="6" name="TextBox 5">
            <a:extLst>
              <a:ext uri="{FF2B5EF4-FFF2-40B4-BE49-F238E27FC236}">
                <a16:creationId xmlns:a16="http://schemas.microsoft.com/office/drawing/2014/main" id="{E4E083E3-63C8-0262-3B5E-6C543A90CF47}"/>
              </a:ext>
            </a:extLst>
          </p:cNvPr>
          <p:cNvSpPr txBox="1"/>
          <p:nvPr/>
        </p:nvSpPr>
        <p:spPr>
          <a:xfrm>
            <a:off x="7383096" y="2736372"/>
            <a:ext cx="3881534" cy="3139321"/>
          </a:xfrm>
          <a:prstGeom prst="rect">
            <a:avLst/>
          </a:prstGeom>
          <a:noFill/>
        </p:spPr>
        <p:txBody>
          <a:bodyPr wrap="square" rtlCol="0">
            <a:spAutoFit/>
          </a:bodyPr>
          <a:lstStyle/>
          <a:p>
            <a:r>
              <a:rPr lang="en-US" dirty="0"/>
              <a:t>All sentiment lexicons appear to be similar.  </a:t>
            </a:r>
          </a:p>
          <a:p>
            <a:endParaRPr lang="en-US" dirty="0"/>
          </a:p>
          <a:p>
            <a:r>
              <a:rPr lang="en-US" dirty="0"/>
              <a:t>This is good, but I am leaning towards using AFINN and NRC.</a:t>
            </a:r>
          </a:p>
          <a:p>
            <a:endParaRPr lang="en-US" dirty="0"/>
          </a:p>
          <a:p>
            <a:r>
              <a:rPr lang="en-US" dirty="0"/>
              <a:t>Bing is similar to AFINN but provides less insight.</a:t>
            </a:r>
          </a:p>
          <a:p>
            <a:endParaRPr lang="en-US" dirty="0"/>
          </a:p>
          <a:p>
            <a:endParaRPr lang="en-US" dirty="0"/>
          </a:p>
          <a:p>
            <a:endParaRPr lang="en-US" dirty="0"/>
          </a:p>
        </p:txBody>
      </p:sp>
      <p:pic>
        <p:nvPicPr>
          <p:cNvPr id="8" name="Picture 7" descr="A screen shot of a computer code&#10;&#10;Description automatically generated">
            <a:extLst>
              <a:ext uri="{FF2B5EF4-FFF2-40B4-BE49-F238E27FC236}">
                <a16:creationId xmlns:a16="http://schemas.microsoft.com/office/drawing/2014/main" id="{381AAF7E-6B94-987C-CB66-AA8ED6A591AE}"/>
              </a:ext>
            </a:extLst>
          </p:cNvPr>
          <p:cNvPicPr>
            <a:picLocks noChangeAspect="1"/>
          </p:cNvPicPr>
          <p:nvPr/>
        </p:nvPicPr>
        <p:blipFill>
          <a:blip r:embed="rId3"/>
          <a:stretch>
            <a:fillRect/>
          </a:stretch>
        </p:blipFill>
        <p:spPr>
          <a:xfrm>
            <a:off x="5009033" y="672615"/>
            <a:ext cx="7150100" cy="927100"/>
          </a:xfrm>
          <a:prstGeom prst="rect">
            <a:avLst/>
          </a:prstGeom>
        </p:spPr>
      </p:pic>
    </p:spTree>
    <p:extLst>
      <p:ext uri="{BB962C8B-B14F-4D97-AF65-F5344CB8AC3E}">
        <p14:creationId xmlns:p14="http://schemas.microsoft.com/office/powerpoint/2010/main" val="2826427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3E3A5-997C-C3EA-AC84-68E14538C21F}"/>
              </a:ext>
            </a:extLst>
          </p:cNvPr>
          <p:cNvSpPr>
            <a:spLocks noGrp="1"/>
          </p:cNvSpPr>
          <p:nvPr>
            <p:ph type="title"/>
          </p:nvPr>
        </p:nvSpPr>
        <p:spPr/>
        <p:txBody>
          <a:bodyPr/>
          <a:lstStyle/>
          <a:p>
            <a:r>
              <a:rPr lang="en-US" dirty="0"/>
              <a:t>Further methods</a:t>
            </a:r>
          </a:p>
        </p:txBody>
      </p:sp>
      <p:sp>
        <p:nvSpPr>
          <p:cNvPr id="4" name="Content Placeholder 2">
            <a:extLst>
              <a:ext uri="{FF2B5EF4-FFF2-40B4-BE49-F238E27FC236}">
                <a16:creationId xmlns:a16="http://schemas.microsoft.com/office/drawing/2014/main" id="{1ECD95FE-B47D-C54E-D5B7-DCC5C11E7A3F}"/>
              </a:ext>
            </a:extLst>
          </p:cNvPr>
          <p:cNvSpPr txBox="1">
            <a:spLocks noGrp="1"/>
          </p:cNvSpPr>
          <p:nvPr>
            <p:ph idx="1"/>
          </p:nvPr>
        </p:nvSpPr>
        <p:spPr>
          <a:xfrm>
            <a:off x="160995" y="1985252"/>
            <a:ext cx="5759745" cy="3942019"/>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GB" b="1" dirty="0"/>
              <a:t>TF-IDF comparison</a:t>
            </a:r>
          </a:p>
          <a:p>
            <a:pPr marL="0" indent="0">
              <a:buNone/>
            </a:pPr>
            <a:r>
              <a:rPr lang="en-GB" b="1" dirty="0"/>
              <a:t>Use Case:</a:t>
            </a:r>
          </a:p>
          <a:p>
            <a:pPr marL="0" indent="0">
              <a:buNone/>
            </a:pPr>
            <a:r>
              <a:rPr lang="en-GB" dirty="0"/>
              <a:t>Identify key terms or phrases uniquely associated with isotretinoin in each source (social media, literature, news).</a:t>
            </a:r>
          </a:p>
          <a:p>
            <a:pPr marL="0" indent="0">
              <a:buNone/>
            </a:pPr>
            <a:r>
              <a:rPr lang="en-GB" dirty="0"/>
              <a:t>TF-IDF helps identify the most relevant terms associated with isotretinoin in each source type (literature, social media, news). It highlights how topics or terms differ across these contexts, offering insights into how isotretinoin is discussed in unique or shared ways.</a:t>
            </a:r>
          </a:p>
          <a:p>
            <a:pPr marL="0" indent="0">
              <a:buNone/>
            </a:pPr>
            <a:r>
              <a:rPr lang="en-GB" b="1" dirty="0"/>
              <a:t>Method:</a:t>
            </a:r>
            <a:r>
              <a:rPr lang="en-GB" dirty="0"/>
              <a:t> </a:t>
            </a:r>
          </a:p>
          <a:p>
            <a:pPr marL="0" indent="0">
              <a:buNone/>
            </a:pPr>
            <a:r>
              <a:rPr lang="en-GB" dirty="0"/>
              <a:t>Calculate term frequency-inverse document frequency (TF-IDF) to emphasize important words in context.</a:t>
            </a:r>
          </a:p>
          <a:p>
            <a:endParaRPr lang="en-US" dirty="0"/>
          </a:p>
        </p:txBody>
      </p:sp>
      <p:sp>
        <p:nvSpPr>
          <p:cNvPr id="5" name="Content Placeholder 2">
            <a:extLst>
              <a:ext uri="{FF2B5EF4-FFF2-40B4-BE49-F238E27FC236}">
                <a16:creationId xmlns:a16="http://schemas.microsoft.com/office/drawing/2014/main" id="{8BA09B93-FB0D-512C-504A-3DE907C886FC}"/>
              </a:ext>
            </a:extLst>
          </p:cNvPr>
          <p:cNvSpPr txBox="1">
            <a:spLocks/>
          </p:cNvSpPr>
          <p:nvPr/>
        </p:nvSpPr>
        <p:spPr>
          <a:xfrm>
            <a:off x="5796644" y="1985252"/>
            <a:ext cx="6234362" cy="4068229"/>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GB" b="1" dirty="0"/>
              <a:t>Topic Modelling with LDA</a:t>
            </a:r>
          </a:p>
          <a:p>
            <a:pPr marL="0" indent="0">
              <a:buNone/>
            </a:pPr>
            <a:r>
              <a:rPr lang="en-GB" b="1" dirty="0"/>
              <a:t>Use Case:</a:t>
            </a:r>
            <a:br>
              <a:rPr lang="en-GB" dirty="0"/>
            </a:br>
            <a:r>
              <a:rPr lang="en-GB" dirty="0"/>
              <a:t>Discover overarching themes about isotretinoin across abstracts and social media (potentially news articles but lack data for these + bias).</a:t>
            </a:r>
          </a:p>
          <a:p>
            <a:pPr marL="0" indent="0">
              <a:buNone/>
            </a:pPr>
            <a:r>
              <a:rPr lang="en-GB" dirty="0"/>
              <a:t>LDA (Latent Dirichlet Allocation) identifies topics as clusters of related terms, enabling a structured comparison of how isotretinoin is discussed in different contexts. This helps uncover shared or unique themes, offering insights into narratives that are present.</a:t>
            </a:r>
          </a:p>
          <a:p>
            <a:pPr marL="0" indent="0">
              <a:buNone/>
            </a:pPr>
            <a:r>
              <a:rPr lang="en-GB" b="1" dirty="0"/>
              <a:t>Method:</a:t>
            </a:r>
          </a:p>
          <a:p>
            <a:pPr marL="0" indent="0">
              <a:buNone/>
            </a:pPr>
            <a:r>
              <a:rPr lang="en-GB" dirty="0"/>
              <a:t>Apply LDA on pre-processed text data to extract latent topics. Each source is analysed independently to identify its dominant themes, represented by the most frequent and relevant terms in each topic. The results can highlight cross-source similarities and distinctions in how isotretinoin is portrayed or perceived.</a:t>
            </a:r>
          </a:p>
          <a:p>
            <a:pPr marL="0" indent="0">
              <a:buNone/>
            </a:pPr>
            <a:endParaRPr lang="en-US" dirty="0"/>
          </a:p>
        </p:txBody>
      </p:sp>
    </p:spTree>
    <p:extLst>
      <p:ext uri="{BB962C8B-B14F-4D97-AF65-F5344CB8AC3E}">
        <p14:creationId xmlns:p14="http://schemas.microsoft.com/office/powerpoint/2010/main" val="3602392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A7355-44A9-9B2E-7114-28DCB685E563}"/>
              </a:ext>
            </a:extLst>
          </p:cNvPr>
          <p:cNvSpPr>
            <a:spLocks noGrp="1"/>
          </p:cNvSpPr>
          <p:nvPr>
            <p:ph type="title"/>
          </p:nvPr>
        </p:nvSpPr>
        <p:spPr>
          <a:xfrm>
            <a:off x="1451579" y="804519"/>
            <a:ext cx="9603275" cy="1049235"/>
          </a:xfrm>
        </p:spPr>
        <p:txBody>
          <a:bodyPr>
            <a:normAutofit/>
          </a:bodyPr>
          <a:lstStyle/>
          <a:p>
            <a:r>
              <a:rPr lang="en-US" dirty="0"/>
              <a:t>What is isotretinoin</a:t>
            </a:r>
          </a:p>
        </p:txBody>
      </p:sp>
      <p:sp>
        <p:nvSpPr>
          <p:cNvPr id="3" name="Content Placeholder 2">
            <a:extLst>
              <a:ext uri="{FF2B5EF4-FFF2-40B4-BE49-F238E27FC236}">
                <a16:creationId xmlns:a16="http://schemas.microsoft.com/office/drawing/2014/main" id="{A43DBD46-2FEE-B1D2-044D-E600AFFFB13D}"/>
              </a:ext>
            </a:extLst>
          </p:cNvPr>
          <p:cNvSpPr>
            <a:spLocks noGrp="1"/>
          </p:cNvSpPr>
          <p:nvPr>
            <p:ph idx="1"/>
          </p:nvPr>
        </p:nvSpPr>
        <p:spPr>
          <a:xfrm>
            <a:off x="0" y="2015734"/>
            <a:ext cx="8337884" cy="4037747"/>
          </a:xfrm>
        </p:spPr>
        <p:txBody>
          <a:bodyPr>
            <a:normAutofit/>
          </a:bodyPr>
          <a:lstStyle/>
          <a:p>
            <a:pPr marL="0" indent="0">
              <a:lnSpc>
                <a:spcPct val="110000"/>
              </a:lnSpc>
              <a:buNone/>
            </a:pPr>
            <a:r>
              <a:rPr lang="en-GB" sz="1400" dirty="0"/>
              <a:t>Isotretinoin,  sold under brand names like Accutane, is a potent oral retinoid medication primarily used to treat severe cases of acne. It is derived from vitamin A and works by reducing the size and activity of sebaceous glands, decreasing sebum production which in turn helps prevent acne.</a:t>
            </a:r>
          </a:p>
          <a:p>
            <a:pPr>
              <a:lnSpc>
                <a:spcPct val="110000"/>
              </a:lnSpc>
              <a:buFont typeface="Arial" panose="020B0604020202020204" pitchFamily="34" charset="0"/>
              <a:buChar char="•"/>
            </a:pPr>
            <a:r>
              <a:rPr lang="en-GB" sz="1400" b="1" dirty="0"/>
              <a:t>Use:</a:t>
            </a:r>
            <a:r>
              <a:rPr lang="en-GB" sz="1400" dirty="0"/>
              <a:t> Initially designed for severe, nodular, or cystic acne that hasn't responded to other treatments, isotretinoin is now also prescribed for moderate acne in some cases.</a:t>
            </a:r>
          </a:p>
          <a:p>
            <a:pPr>
              <a:lnSpc>
                <a:spcPct val="110000"/>
              </a:lnSpc>
              <a:buFont typeface="Arial" panose="020B0604020202020204" pitchFamily="34" charset="0"/>
              <a:buChar char="•"/>
            </a:pPr>
            <a:r>
              <a:rPr lang="en-GB" sz="1400" b="1" dirty="0"/>
              <a:t>Mechanism:</a:t>
            </a:r>
            <a:r>
              <a:rPr lang="en-GB" sz="1400" dirty="0"/>
              <a:t> Targets several acne-causing factors, including sebaceous glands.</a:t>
            </a:r>
          </a:p>
          <a:p>
            <a:pPr>
              <a:lnSpc>
                <a:spcPct val="110000"/>
              </a:lnSpc>
              <a:buFont typeface="Arial" panose="020B0604020202020204" pitchFamily="34" charset="0"/>
              <a:buChar char="•"/>
            </a:pPr>
            <a:r>
              <a:rPr lang="en-GB" sz="1400" b="1" dirty="0"/>
              <a:t>Side Effects:</a:t>
            </a:r>
            <a:r>
              <a:rPr lang="en-GB" sz="1400" dirty="0"/>
              <a:t> It has significant side effects, including dry skin, lips and eyes, along with more serious risks like teratogenic effects (birth defects if taken during pregnancy) and potential mental health impacts. Regular monitoring by a healthcare professional is essential.</a:t>
            </a:r>
          </a:p>
          <a:p>
            <a:pPr>
              <a:lnSpc>
                <a:spcPct val="110000"/>
              </a:lnSpc>
              <a:buFont typeface="Arial" panose="020B0604020202020204" pitchFamily="34" charset="0"/>
              <a:buChar char="•"/>
            </a:pPr>
            <a:r>
              <a:rPr lang="en-GB" sz="1400" b="1" dirty="0"/>
              <a:t>Monitoring:</a:t>
            </a:r>
            <a:r>
              <a:rPr lang="en-GB" sz="1400" dirty="0"/>
              <a:t> Patients often undergo regular blood tests to monitor for potential side effects, such as liver function abnormalities or changes in lipid levels.</a:t>
            </a:r>
          </a:p>
          <a:p>
            <a:pPr marL="0" indent="0">
              <a:lnSpc>
                <a:spcPct val="110000"/>
              </a:lnSpc>
              <a:buNone/>
            </a:pPr>
            <a:r>
              <a:rPr lang="en-GB" sz="1400" dirty="0"/>
              <a:t>Isotretinoin is considered the "nuclear option" for acne due to its effectiveness but is only used when other treatments fail or for particularly severe cases.</a:t>
            </a:r>
          </a:p>
          <a:p>
            <a:pPr>
              <a:lnSpc>
                <a:spcPct val="110000"/>
              </a:lnSpc>
            </a:pPr>
            <a:endParaRPr lang="en-US" sz="1100" dirty="0"/>
          </a:p>
        </p:txBody>
      </p:sp>
      <p:pic>
        <p:nvPicPr>
          <p:cNvPr id="5" name="Picture 4" descr="A pack of orange pills&#10;&#10;Description automatically generated">
            <a:extLst>
              <a:ext uri="{FF2B5EF4-FFF2-40B4-BE49-F238E27FC236}">
                <a16:creationId xmlns:a16="http://schemas.microsoft.com/office/drawing/2014/main" id="{64F462B1-9674-0CE8-65EC-38891A709900}"/>
              </a:ext>
            </a:extLst>
          </p:cNvPr>
          <p:cNvPicPr>
            <a:picLocks noChangeAspect="1"/>
          </p:cNvPicPr>
          <p:nvPr/>
        </p:nvPicPr>
        <p:blipFill>
          <a:blip r:embed="rId2"/>
          <a:stretch>
            <a:fillRect/>
          </a:stretch>
        </p:blipFill>
        <p:spPr>
          <a:xfrm>
            <a:off x="8432444" y="2352752"/>
            <a:ext cx="3500715" cy="3185650"/>
          </a:xfrm>
          <a:prstGeom prst="rect">
            <a:avLst/>
          </a:prstGeom>
        </p:spPr>
      </p:pic>
    </p:spTree>
    <p:extLst>
      <p:ext uri="{BB962C8B-B14F-4D97-AF65-F5344CB8AC3E}">
        <p14:creationId xmlns:p14="http://schemas.microsoft.com/office/powerpoint/2010/main" val="1293357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9626-D6EF-C1EF-9ADD-0085105D8A06}"/>
              </a:ext>
            </a:extLst>
          </p:cNvPr>
          <p:cNvSpPr>
            <a:spLocks noGrp="1"/>
          </p:cNvSpPr>
          <p:nvPr>
            <p:ph type="title"/>
          </p:nvPr>
        </p:nvSpPr>
        <p:spPr>
          <a:xfrm>
            <a:off x="292984" y="376478"/>
            <a:ext cx="11604895" cy="1049235"/>
          </a:xfrm>
        </p:spPr>
        <p:txBody>
          <a:bodyPr/>
          <a:lstStyle/>
          <a:p>
            <a:r>
              <a:rPr lang="en-US" dirty="0"/>
              <a:t>But why is isotretinoin considered controversial?</a:t>
            </a:r>
          </a:p>
        </p:txBody>
      </p:sp>
      <p:sp>
        <p:nvSpPr>
          <p:cNvPr id="3" name="Content Placeholder 2">
            <a:extLst>
              <a:ext uri="{FF2B5EF4-FFF2-40B4-BE49-F238E27FC236}">
                <a16:creationId xmlns:a16="http://schemas.microsoft.com/office/drawing/2014/main" id="{3E7CA2F3-7661-A6B3-2F35-BFD2ED665290}"/>
              </a:ext>
            </a:extLst>
          </p:cNvPr>
          <p:cNvSpPr>
            <a:spLocks noGrp="1"/>
          </p:cNvSpPr>
          <p:nvPr>
            <p:ph idx="1"/>
          </p:nvPr>
        </p:nvSpPr>
        <p:spPr>
          <a:xfrm>
            <a:off x="234043" y="2185028"/>
            <a:ext cx="5861957" cy="3450613"/>
          </a:xfrm>
        </p:spPr>
        <p:txBody>
          <a:bodyPr>
            <a:normAutofit fontScale="92500" lnSpcReduction="20000"/>
          </a:bodyPr>
          <a:lstStyle/>
          <a:p>
            <a:pPr marL="0" indent="0">
              <a:buNone/>
            </a:pPr>
            <a:r>
              <a:rPr lang="en-GB" b="1" dirty="0"/>
              <a:t>Severe Birth Defects (Teratogenicity)</a:t>
            </a:r>
          </a:p>
          <a:p>
            <a:pPr marL="0" indent="0">
              <a:buNone/>
            </a:pPr>
            <a:r>
              <a:rPr lang="en-GB" dirty="0"/>
              <a:t>Isotretinoin is highly teratogenic, meaning it can cause severe birth defects if taken during pregnancy.</a:t>
            </a:r>
          </a:p>
          <a:p>
            <a:pPr>
              <a:buFont typeface="Arial" panose="020B0604020202020204" pitchFamily="34" charset="0"/>
              <a:buChar char="•"/>
            </a:pPr>
            <a:r>
              <a:rPr lang="en-GB" b="1" dirty="0"/>
              <a:t>Risks:</a:t>
            </a:r>
            <a:r>
              <a:rPr lang="en-GB" dirty="0"/>
              <a:t> Heart defects, cleft palate, brain abnormalities, and developmental delays in infants.</a:t>
            </a:r>
          </a:p>
          <a:p>
            <a:pPr>
              <a:buFont typeface="Arial" panose="020B0604020202020204" pitchFamily="34" charset="0"/>
              <a:buChar char="•"/>
            </a:pPr>
            <a:r>
              <a:rPr lang="en-GB" b="1" dirty="0"/>
              <a:t>Regulations:</a:t>
            </a:r>
            <a:r>
              <a:rPr lang="en-GB" dirty="0"/>
              <a:t> Women of childbearing age must </a:t>
            </a:r>
            <a:r>
              <a:rPr lang="en-GB" dirty="0" err="1"/>
              <a:t>enroll</a:t>
            </a:r>
            <a:r>
              <a:rPr lang="en-GB" dirty="0"/>
              <a:t> in strict pregnancy prevention programs (e.g., </a:t>
            </a:r>
            <a:r>
              <a:rPr lang="en-GB" dirty="0" err="1"/>
              <a:t>iPledge</a:t>
            </a:r>
            <a:r>
              <a:rPr lang="en-GB" dirty="0"/>
              <a:t> in the U.S.) and adhere to regular pregnancy tests and contraceptive use. Despite these safeguards, concerns remain over accidental pregnancies.</a:t>
            </a:r>
          </a:p>
        </p:txBody>
      </p:sp>
      <p:sp>
        <p:nvSpPr>
          <p:cNvPr id="4" name="Content Placeholder 2">
            <a:extLst>
              <a:ext uri="{FF2B5EF4-FFF2-40B4-BE49-F238E27FC236}">
                <a16:creationId xmlns:a16="http://schemas.microsoft.com/office/drawing/2014/main" id="{38920646-C5EF-17A3-0370-3CAC4758F250}"/>
              </a:ext>
            </a:extLst>
          </p:cNvPr>
          <p:cNvSpPr txBox="1">
            <a:spLocks/>
          </p:cNvSpPr>
          <p:nvPr/>
        </p:nvSpPr>
        <p:spPr>
          <a:xfrm>
            <a:off x="5741803" y="2602868"/>
            <a:ext cx="6450197"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endParaRPr lang="en-GB" dirty="0"/>
          </a:p>
        </p:txBody>
      </p:sp>
      <p:sp>
        <p:nvSpPr>
          <p:cNvPr id="6" name="Content Placeholder 2">
            <a:extLst>
              <a:ext uri="{FF2B5EF4-FFF2-40B4-BE49-F238E27FC236}">
                <a16:creationId xmlns:a16="http://schemas.microsoft.com/office/drawing/2014/main" id="{36EB9E7B-445F-8754-31BC-A2A6104AC0C5}"/>
              </a:ext>
            </a:extLst>
          </p:cNvPr>
          <p:cNvSpPr txBox="1">
            <a:spLocks/>
          </p:cNvSpPr>
          <p:nvPr/>
        </p:nvSpPr>
        <p:spPr>
          <a:xfrm>
            <a:off x="6035922" y="2185029"/>
            <a:ext cx="5861957" cy="3450613"/>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GB" b="1" dirty="0"/>
              <a:t>Over-Prescription and Use in Less Severe Cases</a:t>
            </a:r>
          </a:p>
          <a:p>
            <a:r>
              <a:rPr lang="en-GB" dirty="0"/>
              <a:t>Originally intended for severe, nodular, or cystic acne, isotretinoin is increasingly prescribed for moderate acne.</a:t>
            </a:r>
          </a:p>
          <a:p>
            <a:pPr>
              <a:buFont typeface="Arial" panose="020B0604020202020204" pitchFamily="34" charset="0"/>
              <a:buChar char="•"/>
            </a:pPr>
            <a:r>
              <a:rPr lang="en-GB" b="1" dirty="0"/>
              <a:t>Criticism:</a:t>
            </a:r>
            <a:r>
              <a:rPr lang="en-GB" dirty="0"/>
              <a:t> Some argue that this use exposes patients to unnecessary risks when safer alternatives (like antibiotics or topical treatments) are available.</a:t>
            </a:r>
          </a:p>
          <a:p>
            <a:pPr>
              <a:buFont typeface="Arial" panose="020B0604020202020204" pitchFamily="34" charset="0"/>
              <a:buChar char="•"/>
            </a:pPr>
            <a:r>
              <a:rPr lang="en-GB" b="1" dirty="0"/>
              <a:t>Support:</a:t>
            </a:r>
            <a:r>
              <a:rPr lang="en-GB" dirty="0"/>
              <a:t> Proponents argue that early use can prevent scarring and long-term psychological damage.</a:t>
            </a:r>
          </a:p>
          <a:p>
            <a:pPr marL="0" indent="0">
              <a:buFont typeface="Arial" panose="020B0604020202020204" pitchFamily="34" charset="0"/>
              <a:buNone/>
            </a:pPr>
            <a:endParaRPr lang="en-GB" dirty="0"/>
          </a:p>
        </p:txBody>
      </p:sp>
      <p:sp>
        <p:nvSpPr>
          <p:cNvPr id="8" name="Title 1">
            <a:extLst>
              <a:ext uri="{FF2B5EF4-FFF2-40B4-BE49-F238E27FC236}">
                <a16:creationId xmlns:a16="http://schemas.microsoft.com/office/drawing/2014/main" id="{460EB5D6-6609-CAB9-8E85-368001F14BD9}"/>
              </a:ext>
            </a:extLst>
          </p:cNvPr>
          <p:cNvSpPr txBox="1">
            <a:spLocks/>
          </p:cNvSpPr>
          <p:nvPr/>
        </p:nvSpPr>
        <p:spPr>
          <a:xfrm>
            <a:off x="292984" y="1222358"/>
            <a:ext cx="9603275"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a:t>Some examples…</a:t>
            </a:r>
          </a:p>
        </p:txBody>
      </p:sp>
    </p:spTree>
    <p:extLst>
      <p:ext uri="{BB962C8B-B14F-4D97-AF65-F5344CB8AC3E}">
        <p14:creationId xmlns:p14="http://schemas.microsoft.com/office/powerpoint/2010/main" val="1422865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905CFAD9-EABE-4F83-B098-604752164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7" name="Picture 36">
            <a:extLst>
              <a:ext uri="{FF2B5EF4-FFF2-40B4-BE49-F238E27FC236}">
                <a16:creationId xmlns:a16="http://schemas.microsoft.com/office/drawing/2014/main" id="{C99610E4-6194-4817-B152-498995E771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9" name="Straight Connector 38">
            <a:extLst>
              <a:ext uri="{FF2B5EF4-FFF2-40B4-BE49-F238E27FC236}">
                <a16:creationId xmlns:a16="http://schemas.microsoft.com/office/drawing/2014/main" id="{D885E9F4-7DB6-4B77-B1FF-80BFCE8127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B639A2B-C30C-4F6F-B847-6960F3CF8A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3" name="Rectangle 42">
            <a:extLst>
              <a:ext uri="{FF2B5EF4-FFF2-40B4-BE49-F238E27FC236}">
                <a16:creationId xmlns:a16="http://schemas.microsoft.com/office/drawing/2014/main" id="{AD356384-AA06-485D-9636-EB17EFE5E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24D11ECD-703D-41EC-8EF6-8AAD971B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7" name="Picture 6" descr="A screenshot of a phone&#10;&#10;Description automatically generated">
            <a:extLst>
              <a:ext uri="{FF2B5EF4-FFF2-40B4-BE49-F238E27FC236}">
                <a16:creationId xmlns:a16="http://schemas.microsoft.com/office/drawing/2014/main" id="{D5FFACCE-C2C4-B373-C388-FF9698DF28FF}"/>
              </a:ext>
            </a:extLst>
          </p:cNvPr>
          <p:cNvPicPr>
            <a:picLocks noChangeAspect="1"/>
          </p:cNvPicPr>
          <p:nvPr/>
        </p:nvPicPr>
        <p:blipFill>
          <a:blip r:embed="rId4"/>
          <a:stretch>
            <a:fillRect/>
          </a:stretch>
        </p:blipFill>
        <p:spPr>
          <a:xfrm>
            <a:off x="6112756" y="3582954"/>
            <a:ext cx="5989709" cy="2560600"/>
          </a:xfrm>
          <a:prstGeom prst="rect">
            <a:avLst/>
          </a:prstGeom>
        </p:spPr>
      </p:pic>
      <p:pic>
        <p:nvPicPr>
          <p:cNvPr id="11" name="Picture 10" descr="A screenshot of a chat&#10;&#10;Description automatically generated">
            <a:extLst>
              <a:ext uri="{FF2B5EF4-FFF2-40B4-BE49-F238E27FC236}">
                <a16:creationId xmlns:a16="http://schemas.microsoft.com/office/drawing/2014/main" id="{28588108-9763-EF08-C9D3-8C57507DCFB7}"/>
              </a:ext>
            </a:extLst>
          </p:cNvPr>
          <p:cNvPicPr>
            <a:picLocks noChangeAspect="1"/>
          </p:cNvPicPr>
          <p:nvPr/>
        </p:nvPicPr>
        <p:blipFill>
          <a:blip r:embed="rId5"/>
          <a:stretch>
            <a:fillRect/>
          </a:stretch>
        </p:blipFill>
        <p:spPr>
          <a:xfrm>
            <a:off x="5618228" y="90200"/>
            <a:ext cx="6463918" cy="2553247"/>
          </a:xfrm>
          <a:prstGeom prst="rect">
            <a:avLst/>
          </a:prstGeom>
        </p:spPr>
      </p:pic>
      <p:pic>
        <p:nvPicPr>
          <p:cNvPr id="9" name="Picture 8" descr="A screenshot of a phone&#10;&#10;Description automatically generated">
            <a:extLst>
              <a:ext uri="{FF2B5EF4-FFF2-40B4-BE49-F238E27FC236}">
                <a16:creationId xmlns:a16="http://schemas.microsoft.com/office/drawing/2014/main" id="{5B54E6FA-64D3-01E7-FB1C-750797EA42A6}"/>
              </a:ext>
            </a:extLst>
          </p:cNvPr>
          <p:cNvPicPr>
            <a:picLocks noChangeAspect="1"/>
          </p:cNvPicPr>
          <p:nvPr/>
        </p:nvPicPr>
        <p:blipFill>
          <a:blip r:embed="rId6"/>
          <a:stretch>
            <a:fillRect/>
          </a:stretch>
        </p:blipFill>
        <p:spPr>
          <a:xfrm>
            <a:off x="143120" y="2823370"/>
            <a:ext cx="5880404" cy="2337460"/>
          </a:xfrm>
          <a:prstGeom prst="rect">
            <a:avLst/>
          </a:prstGeom>
        </p:spPr>
      </p:pic>
      <p:pic>
        <p:nvPicPr>
          <p:cNvPr id="5" name="Picture 4" descr="A screenshot of a phone&#10;&#10;Description automatically generated">
            <a:extLst>
              <a:ext uri="{FF2B5EF4-FFF2-40B4-BE49-F238E27FC236}">
                <a16:creationId xmlns:a16="http://schemas.microsoft.com/office/drawing/2014/main" id="{8BED991C-BC71-A9E1-8433-1B91D77B1B10}"/>
              </a:ext>
            </a:extLst>
          </p:cNvPr>
          <p:cNvPicPr>
            <a:picLocks noChangeAspect="1"/>
          </p:cNvPicPr>
          <p:nvPr/>
        </p:nvPicPr>
        <p:blipFill>
          <a:blip r:embed="rId7"/>
          <a:stretch>
            <a:fillRect/>
          </a:stretch>
        </p:blipFill>
        <p:spPr>
          <a:xfrm>
            <a:off x="109854" y="531366"/>
            <a:ext cx="5488282" cy="1536719"/>
          </a:xfrm>
          <a:prstGeom prst="rect">
            <a:avLst/>
          </a:prstGeom>
        </p:spPr>
      </p:pic>
      <p:cxnSp>
        <p:nvCxnSpPr>
          <p:cNvPr id="47" name="Straight Connector 46">
            <a:extLst>
              <a:ext uri="{FF2B5EF4-FFF2-40B4-BE49-F238E27FC236}">
                <a16:creationId xmlns:a16="http://schemas.microsoft.com/office/drawing/2014/main" id="{CBDB9CC5-B3CE-47A0-9E65-9BA6DF87AE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0960" y="3526496"/>
            <a:ext cx="284442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9" name="Picture 48">
            <a:extLst>
              <a:ext uri="{FF2B5EF4-FFF2-40B4-BE49-F238E27FC236}">
                <a16:creationId xmlns:a16="http://schemas.microsoft.com/office/drawing/2014/main" id="{2B685894-6C5B-4457-AAAF-D072E1C13F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1" name="Straight Connector 50">
            <a:extLst>
              <a:ext uri="{FF2B5EF4-FFF2-40B4-BE49-F238E27FC236}">
                <a16:creationId xmlns:a16="http://schemas.microsoft.com/office/drawing/2014/main" id="{0E98CCF0-2A50-4A7C-8DB2-0A6D9B6DB8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4864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medical report&#10;&#10;Description automatically generated">
            <a:extLst>
              <a:ext uri="{FF2B5EF4-FFF2-40B4-BE49-F238E27FC236}">
                <a16:creationId xmlns:a16="http://schemas.microsoft.com/office/drawing/2014/main" id="{7F8D9385-B3D9-FCB1-7CA2-DFB7C62D3280}"/>
              </a:ext>
            </a:extLst>
          </p:cNvPr>
          <p:cNvPicPr>
            <a:picLocks noGrp="1" noChangeAspect="1"/>
          </p:cNvPicPr>
          <p:nvPr>
            <p:ph idx="1"/>
          </p:nvPr>
        </p:nvPicPr>
        <p:blipFill>
          <a:blip r:embed="rId2"/>
          <a:stretch>
            <a:fillRect/>
          </a:stretch>
        </p:blipFill>
        <p:spPr>
          <a:xfrm>
            <a:off x="0" y="1312755"/>
            <a:ext cx="5689829" cy="4232489"/>
          </a:xfrm>
        </p:spPr>
      </p:pic>
      <p:pic>
        <p:nvPicPr>
          <p:cNvPr id="7" name="Picture 6" descr="A screenshot of a medical report&#10;&#10;Description automatically generated">
            <a:extLst>
              <a:ext uri="{FF2B5EF4-FFF2-40B4-BE49-F238E27FC236}">
                <a16:creationId xmlns:a16="http://schemas.microsoft.com/office/drawing/2014/main" id="{FD2F1C48-8DB0-AE34-3B1B-9C66B1CD6AC5}"/>
              </a:ext>
            </a:extLst>
          </p:cNvPr>
          <p:cNvPicPr>
            <a:picLocks noChangeAspect="1"/>
          </p:cNvPicPr>
          <p:nvPr/>
        </p:nvPicPr>
        <p:blipFill>
          <a:blip r:embed="rId3"/>
          <a:stretch>
            <a:fillRect/>
          </a:stretch>
        </p:blipFill>
        <p:spPr>
          <a:xfrm>
            <a:off x="5760986" y="1104009"/>
            <a:ext cx="6431014" cy="4649982"/>
          </a:xfrm>
          <a:prstGeom prst="rect">
            <a:avLst/>
          </a:prstGeom>
        </p:spPr>
      </p:pic>
      <p:sp>
        <p:nvSpPr>
          <p:cNvPr id="8" name="Rectangle 7">
            <a:extLst>
              <a:ext uri="{FF2B5EF4-FFF2-40B4-BE49-F238E27FC236}">
                <a16:creationId xmlns:a16="http://schemas.microsoft.com/office/drawing/2014/main" id="{3E9B2BDE-6E84-5D7D-B656-E63DE6F49507}"/>
              </a:ext>
            </a:extLst>
          </p:cNvPr>
          <p:cNvSpPr/>
          <p:nvPr/>
        </p:nvSpPr>
        <p:spPr>
          <a:xfrm>
            <a:off x="-1" y="4766310"/>
            <a:ext cx="5689829" cy="778933"/>
          </a:xfrm>
          <a:prstGeom prst="rect">
            <a:avLst/>
          </a:prstGeom>
          <a:solidFill>
            <a:srgbClr val="FFFF00">
              <a:alpha val="2725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BD56820-F963-3784-8F04-7994FAD31DE0}"/>
              </a:ext>
            </a:extLst>
          </p:cNvPr>
          <p:cNvSpPr/>
          <p:nvPr/>
        </p:nvSpPr>
        <p:spPr>
          <a:xfrm>
            <a:off x="5829992" y="5099472"/>
            <a:ext cx="5774575" cy="654519"/>
          </a:xfrm>
          <a:prstGeom prst="rect">
            <a:avLst/>
          </a:prstGeom>
          <a:solidFill>
            <a:srgbClr val="FFFF00">
              <a:alpha val="2725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8989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801B1-713F-ADCF-F101-4A0EAF3E3A8A}"/>
              </a:ext>
            </a:extLst>
          </p:cNvPr>
          <p:cNvSpPr>
            <a:spLocks noGrp="1"/>
          </p:cNvSpPr>
          <p:nvPr>
            <p:ph type="title"/>
          </p:nvPr>
        </p:nvSpPr>
        <p:spPr/>
        <p:txBody>
          <a:bodyPr/>
          <a:lstStyle/>
          <a:p>
            <a:r>
              <a:rPr lang="en-US" dirty="0"/>
              <a:t>What do I want to find out?</a:t>
            </a:r>
          </a:p>
        </p:txBody>
      </p:sp>
      <p:sp>
        <p:nvSpPr>
          <p:cNvPr id="3" name="Content Placeholder 2">
            <a:extLst>
              <a:ext uri="{FF2B5EF4-FFF2-40B4-BE49-F238E27FC236}">
                <a16:creationId xmlns:a16="http://schemas.microsoft.com/office/drawing/2014/main" id="{66D59EF6-B48F-B3AD-7225-AE2057967519}"/>
              </a:ext>
            </a:extLst>
          </p:cNvPr>
          <p:cNvSpPr>
            <a:spLocks noGrp="1"/>
          </p:cNvSpPr>
          <p:nvPr>
            <p:ph idx="1"/>
          </p:nvPr>
        </p:nvSpPr>
        <p:spPr>
          <a:xfrm>
            <a:off x="192595" y="2364743"/>
            <a:ext cx="11806810" cy="2798928"/>
          </a:xfrm>
        </p:spPr>
        <p:txBody>
          <a:bodyPr>
            <a:normAutofit/>
          </a:bodyPr>
          <a:lstStyle/>
          <a:p>
            <a:pPr marL="0" indent="0">
              <a:buNone/>
            </a:pPr>
            <a:r>
              <a:rPr lang="en-GB" b="1" dirty="0"/>
              <a:t>Comparison of Sentiments Across Time (Pre- and Post-Regulation of the drug e.g. </a:t>
            </a:r>
            <a:r>
              <a:rPr lang="en-GB" b="1" dirty="0" err="1"/>
              <a:t>iPLEDGE</a:t>
            </a:r>
            <a:r>
              <a:rPr lang="en-GB" b="1" dirty="0"/>
              <a:t>)</a:t>
            </a:r>
            <a:endParaRPr lang="en-GB" dirty="0"/>
          </a:p>
          <a:p>
            <a:pPr marL="0" indent="0">
              <a:buNone/>
            </a:pPr>
            <a:endParaRPr lang="en-GB" dirty="0"/>
          </a:p>
          <a:p>
            <a:pPr marL="0" indent="0">
              <a:buNone/>
            </a:pPr>
            <a:r>
              <a:rPr lang="en-GB" b="1" dirty="0"/>
              <a:t>Comparison of Sentiment Analysis to Other Treatments (adapalene, retinoic acid, etc.)</a:t>
            </a:r>
          </a:p>
          <a:p>
            <a:pPr marL="0" indent="0">
              <a:buNone/>
            </a:pPr>
            <a:endParaRPr lang="en-GB" dirty="0"/>
          </a:p>
          <a:p>
            <a:pPr marL="0" indent="0">
              <a:buNone/>
            </a:pPr>
            <a:r>
              <a:rPr lang="en-GB" b="1" dirty="0"/>
              <a:t>Comparison of topics and sentiments apparent in Reddit, Twitter and academic literature (only articles after the introduction of social media will be used to test this hypothesis)</a:t>
            </a:r>
          </a:p>
          <a:p>
            <a:pPr marL="0" indent="0">
              <a:buNone/>
            </a:pPr>
            <a:endParaRPr lang="en-GB" b="1" dirty="0"/>
          </a:p>
          <a:p>
            <a:endParaRPr lang="en-US" dirty="0"/>
          </a:p>
        </p:txBody>
      </p:sp>
      <p:sp>
        <p:nvSpPr>
          <p:cNvPr id="4" name="TextBox 3">
            <a:extLst>
              <a:ext uri="{FF2B5EF4-FFF2-40B4-BE49-F238E27FC236}">
                <a16:creationId xmlns:a16="http://schemas.microsoft.com/office/drawing/2014/main" id="{87FA33CB-F58C-B05A-BC52-42FB57EB0751}"/>
              </a:ext>
            </a:extLst>
          </p:cNvPr>
          <p:cNvSpPr txBox="1"/>
          <p:nvPr/>
        </p:nvSpPr>
        <p:spPr>
          <a:xfrm>
            <a:off x="2105526" y="-1708484"/>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82281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101010 data lines to infinity">
            <a:extLst>
              <a:ext uri="{FF2B5EF4-FFF2-40B4-BE49-F238E27FC236}">
                <a16:creationId xmlns:a16="http://schemas.microsoft.com/office/drawing/2014/main" id="{CEC20538-4C77-BBC5-1FB7-3265971655B4}"/>
              </a:ext>
            </a:extLst>
          </p:cNvPr>
          <p:cNvPicPr>
            <a:picLocks noChangeAspect="1"/>
          </p:cNvPicPr>
          <p:nvPr/>
        </p:nvPicPr>
        <p:blipFill>
          <a:blip r:embed="rId3"/>
          <a:srcRect t="13125" r="-1" b="-1"/>
          <a:stretch/>
        </p:blipFill>
        <p:spPr>
          <a:xfrm>
            <a:off x="2" y="10"/>
            <a:ext cx="12191695" cy="6857990"/>
          </a:xfrm>
          <a:prstGeom prst="rect">
            <a:avLst/>
          </a:prstGeom>
        </p:spPr>
      </p:pic>
      <p:sp>
        <p:nvSpPr>
          <p:cNvPr id="17" name="Rectangle 16">
            <a:extLst>
              <a:ext uri="{FF2B5EF4-FFF2-40B4-BE49-F238E27FC236}">
                <a16:creationId xmlns:a16="http://schemas.microsoft.com/office/drawing/2014/main" id="{6A0FFA78-985C-4F50-B21A-77045C7DF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FCDFC7-3B1A-D1FB-DEE9-5748AA04DF5B}"/>
              </a:ext>
            </a:extLst>
          </p:cNvPr>
          <p:cNvSpPr>
            <a:spLocks noGrp="1"/>
          </p:cNvSpPr>
          <p:nvPr>
            <p:ph type="title"/>
          </p:nvPr>
        </p:nvSpPr>
        <p:spPr>
          <a:xfrm>
            <a:off x="4065511" y="3236470"/>
            <a:ext cx="6832500" cy="1252601"/>
          </a:xfrm>
        </p:spPr>
        <p:txBody>
          <a:bodyPr vert="horz" lIns="91440" tIns="45720" rIns="91440" bIns="0" rtlCol="0" anchor="b">
            <a:normAutofit/>
          </a:bodyPr>
          <a:lstStyle/>
          <a:p>
            <a:r>
              <a:rPr lang="en-US" sz="4400">
                <a:solidFill>
                  <a:srgbClr val="FFFFFE"/>
                </a:solidFill>
              </a:rPr>
              <a:t>The data</a:t>
            </a:r>
          </a:p>
        </p:txBody>
      </p:sp>
      <p:cxnSp>
        <p:nvCxnSpPr>
          <p:cNvPr id="19" name="Straight Connector 18">
            <a:extLst>
              <a:ext uri="{FF2B5EF4-FFF2-40B4-BE49-F238E27FC236}">
                <a16:creationId xmlns:a16="http://schemas.microsoft.com/office/drawing/2014/main" id="{65409EC7-69B1-45CC-8FB7-1964C1AB67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509" y="4666480"/>
            <a:ext cx="6832499" cy="0"/>
          </a:xfrm>
          <a:prstGeom prst="line">
            <a:avLst/>
          </a:prstGeom>
          <a:ln w="31750">
            <a:solidFill>
              <a:srgbClr val="3CD3E7"/>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7230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1DE53-E454-2FB2-A44A-E974EFD6E8F9}"/>
              </a:ext>
            </a:extLst>
          </p:cNvPr>
          <p:cNvSpPr>
            <a:spLocks noGrp="1"/>
          </p:cNvSpPr>
          <p:nvPr>
            <p:ph type="title"/>
          </p:nvPr>
        </p:nvSpPr>
        <p:spPr/>
        <p:txBody>
          <a:bodyPr/>
          <a:lstStyle/>
          <a:p>
            <a:r>
              <a:rPr lang="en-US" dirty="0"/>
              <a:t>Where will the data come from</a:t>
            </a:r>
          </a:p>
        </p:txBody>
      </p:sp>
      <p:pic>
        <p:nvPicPr>
          <p:cNvPr id="7" name="Content Placeholder 6" descr="A screen shot of a computer code&#10;&#10;Description automatically generated">
            <a:extLst>
              <a:ext uri="{FF2B5EF4-FFF2-40B4-BE49-F238E27FC236}">
                <a16:creationId xmlns:a16="http://schemas.microsoft.com/office/drawing/2014/main" id="{BB976820-BDB4-6BAB-A7D2-43621001F81F}"/>
              </a:ext>
            </a:extLst>
          </p:cNvPr>
          <p:cNvPicPr>
            <a:picLocks noGrp="1" noChangeAspect="1"/>
          </p:cNvPicPr>
          <p:nvPr>
            <p:ph idx="1"/>
          </p:nvPr>
        </p:nvPicPr>
        <p:blipFill>
          <a:blip r:embed="rId2"/>
          <a:stretch>
            <a:fillRect/>
          </a:stretch>
        </p:blipFill>
        <p:spPr>
          <a:xfrm>
            <a:off x="0" y="2527523"/>
            <a:ext cx="5292953" cy="1307653"/>
          </a:xfrm>
        </p:spPr>
      </p:pic>
      <p:pic>
        <p:nvPicPr>
          <p:cNvPr id="9" name="Picture 8" descr="A computer screen with white text&#10;&#10;Description automatically generated">
            <a:extLst>
              <a:ext uri="{FF2B5EF4-FFF2-40B4-BE49-F238E27FC236}">
                <a16:creationId xmlns:a16="http://schemas.microsoft.com/office/drawing/2014/main" id="{3A7F2848-8BB1-479F-307D-D2DDDF3C9CE6}"/>
              </a:ext>
            </a:extLst>
          </p:cNvPr>
          <p:cNvPicPr>
            <a:picLocks noChangeAspect="1"/>
          </p:cNvPicPr>
          <p:nvPr/>
        </p:nvPicPr>
        <p:blipFill>
          <a:blip r:embed="rId3"/>
          <a:stretch>
            <a:fillRect/>
          </a:stretch>
        </p:blipFill>
        <p:spPr>
          <a:xfrm>
            <a:off x="5453743" y="2044700"/>
            <a:ext cx="6738257" cy="2273300"/>
          </a:xfrm>
          <a:prstGeom prst="rect">
            <a:avLst/>
          </a:prstGeom>
        </p:spPr>
      </p:pic>
    </p:spTree>
    <p:extLst>
      <p:ext uri="{BB962C8B-B14F-4D97-AF65-F5344CB8AC3E}">
        <p14:creationId xmlns:p14="http://schemas.microsoft.com/office/powerpoint/2010/main" val="1676684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5D8C1-7EA9-3652-3AE3-B423EAFD9FEA}"/>
              </a:ext>
            </a:extLst>
          </p:cNvPr>
          <p:cNvSpPr>
            <a:spLocks noGrp="1"/>
          </p:cNvSpPr>
          <p:nvPr>
            <p:ph type="title"/>
          </p:nvPr>
        </p:nvSpPr>
        <p:spPr/>
        <p:txBody>
          <a:bodyPr/>
          <a:lstStyle/>
          <a:p>
            <a:r>
              <a:rPr lang="en-US" dirty="0"/>
              <a:t>Interesting data so far …</a:t>
            </a:r>
          </a:p>
        </p:txBody>
      </p:sp>
      <p:pic>
        <p:nvPicPr>
          <p:cNvPr id="9" name="Picture 8" descr="A graph of a number of different colored bars&#10;&#10;Description automatically generated with medium confidence">
            <a:extLst>
              <a:ext uri="{FF2B5EF4-FFF2-40B4-BE49-F238E27FC236}">
                <a16:creationId xmlns:a16="http://schemas.microsoft.com/office/drawing/2014/main" id="{70B70E12-8EE0-A00A-5FB9-AC0A2A557291}"/>
              </a:ext>
            </a:extLst>
          </p:cNvPr>
          <p:cNvPicPr>
            <a:picLocks noChangeAspect="1"/>
          </p:cNvPicPr>
          <p:nvPr/>
        </p:nvPicPr>
        <p:blipFill>
          <a:blip r:embed="rId2"/>
          <a:stretch>
            <a:fillRect/>
          </a:stretch>
        </p:blipFill>
        <p:spPr>
          <a:xfrm>
            <a:off x="356981" y="1774648"/>
            <a:ext cx="3483499" cy="3229599"/>
          </a:xfrm>
          <a:prstGeom prst="rect">
            <a:avLst/>
          </a:prstGeom>
        </p:spPr>
      </p:pic>
      <p:pic>
        <p:nvPicPr>
          <p:cNvPr id="11" name="Picture 10" descr="A graph with green text&#10;&#10;Description automatically generated">
            <a:extLst>
              <a:ext uri="{FF2B5EF4-FFF2-40B4-BE49-F238E27FC236}">
                <a16:creationId xmlns:a16="http://schemas.microsoft.com/office/drawing/2014/main" id="{8E420781-07E7-D816-40F7-25DC667AA58D}"/>
              </a:ext>
            </a:extLst>
          </p:cNvPr>
          <p:cNvPicPr>
            <a:picLocks noChangeAspect="1"/>
          </p:cNvPicPr>
          <p:nvPr/>
        </p:nvPicPr>
        <p:blipFill>
          <a:blip r:embed="rId3"/>
          <a:stretch>
            <a:fillRect/>
          </a:stretch>
        </p:blipFill>
        <p:spPr>
          <a:xfrm>
            <a:off x="4477871" y="2102177"/>
            <a:ext cx="6870988" cy="3951304"/>
          </a:xfrm>
          <a:prstGeom prst="rect">
            <a:avLst/>
          </a:prstGeom>
        </p:spPr>
      </p:pic>
      <p:sp>
        <p:nvSpPr>
          <p:cNvPr id="12" name="TextBox 11">
            <a:extLst>
              <a:ext uri="{FF2B5EF4-FFF2-40B4-BE49-F238E27FC236}">
                <a16:creationId xmlns:a16="http://schemas.microsoft.com/office/drawing/2014/main" id="{E9598FCB-299D-82FD-25FB-EE4B3FE610F6}"/>
              </a:ext>
            </a:extLst>
          </p:cNvPr>
          <p:cNvSpPr txBox="1"/>
          <p:nvPr/>
        </p:nvSpPr>
        <p:spPr>
          <a:xfrm>
            <a:off x="8487580" y="1034585"/>
            <a:ext cx="2937510" cy="646331"/>
          </a:xfrm>
          <a:prstGeom prst="rect">
            <a:avLst/>
          </a:prstGeom>
          <a:noFill/>
        </p:spPr>
        <p:txBody>
          <a:bodyPr wrap="square" rtlCol="0">
            <a:spAutoFit/>
          </a:bodyPr>
          <a:lstStyle/>
          <a:p>
            <a:r>
              <a:rPr lang="en-US" dirty="0">
                <a:solidFill>
                  <a:srgbClr val="FF0000"/>
                </a:solidFill>
              </a:rPr>
              <a:t>No outliers of note, but may discuss further</a:t>
            </a:r>
          </a:p>
        </p:txBody>
      </p:sp>
      <p:sp>
        <p:nvSpPr>
          <p:cNvPr id="13" name="Frame 12">
            <a:extLst>
              <a:ext uri="{FF2B5EF4-FFF2-40B4-BE49-F238E27FC236}">
                <a16:creationId xmlns:a16="http://schemas.microsoft.com/office/drawing/2014/main" id="{0B6035FE-B5AA-5358-5A06-C5CE9E3DF723}"/>
              </a:ext>
            </a:extLst>
          </p:cNvPr>
          <p:cNvSpPr/>
          <p:nvPr/>
        </p:nvSpPr>
        <p:spPr>
          <a:xfrm>
            <a:off x="4834890" y="4286250"/>
            <a:ext cx="662940" cy="217170"/>
          </a:xfrm>
          <a:prstGeom prst="fram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ame 13">
            <a:extLst>
              <a:ext uri="{FF2B5EF4-FFF2-40B4-BE49-F238E27FC236}">
                <a16:creationId xmlns:a16="http://schemas.microsoft.com/office/drawing/2014/main" id="{C255C13F-94DF-8BC2-3BC0-97922E1B398C}"/>
              </a:ext>
            </a:extLst>
          </p:cNvPr>
          <p:cNvSpPr/>
          <p:nvPr/>
        </p:nvSpPr>
        <p:spPr>
          <a:xfrm>
            <a:off x="8838281" y="5498827"/>
            <a:ext cx="484395" cy="171505"/>
          </a:xfrm>
          <a:prstGeom prst="fram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a:extLst>
              <a:ext uri="{FF2B5EF4-FFF2-40B4-BE49-F238E27FC236}">
                <a16:creationId xmlns:a16="http://schemas.microsoft.com/office/drawing/2014/main" id="{C15D81D0-97F0-DDA1-CDFE-04017D634DAB}"/>
              </a:ext>
            </a:extLst>
          </p:cNvPr>
          <p:cNvSpPr txBox="1"/>
          <p:nvPr/>
        </p:nvSpPr>
        <p:spPr>
          <a:xfrm>
            <a:off x="411480" y="5051046"/>
            <a:ext cx="3429000" cy="923330"/>
          </a:xfrm>
          <a:prstGeom prst="rect">
            <a:avLst/>
          </a:prstGeom>
          <a:noFill/>
        </p:spPr>
        <p:txBody>
          <a:bodyPr wrap="square" rtlCol="0">
            <a:spAutoFit/>
          </a:bodyPr>
          <a:lstStyle/>
          <a:p>
            <a:r>
              <a:rPr lang="en-US" dirty="0">
                <a:solidFill>
                  <a:srgbClr val="FF0000"/>
                </a:solidFill>
              </a:rPr>
              <a:t>35+ years of articles. Social media posts will only be compared to articles after its’ introduction.</a:t>
            </a:r>
          </a:p>
        </p:txBody>
      </p:sp>
    </p:spTree>
    <p:extLst>
      <p:ext uri="{BB962C8B-B14F-4D97-AF65-F5344CB8AC3E}">
        <p14:creationId xmlns:p14="http://schemas.microsoft.com/office/powerpoint/2010/main" val="422693447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374</TotalTime>
  <Words>834</Words>
  <Application>Microsoft Macintosh PowerPoint</Application>
  <PresentationFormat>Widescreen</PresentationFormat>
  <Paragraphs>58</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Aptos</vt:lpstr>
      <vt:lpstr>Arial</vt:lpstr>
      <vt:lpstr>Gill Sans MT</vt:lpstr>
      <vt:lpstr>Gallery</vt:lpstr>
      <vt:lpstr>Ttile</vt:lpstr>
      <vt:lpstr>What is isotretinoin</vt:lpstr>
      <vt:lpstr>But why is isotretinoin considered controversial?</vt:lpstr>
      <vt:lpstr>PowerPoint Presentation</vt:lpstr>
      <vt:lpstr>PowerPoint Presentation</vt:lpstr>
      <vt:lpstr>What do I want to find out?</vt:lpstr>
      <vt:lpstr>The data</vt:lpstr>
      <vt:lpstr>Where will the data come from</vt:lpstr>
      <vt:lpstr>Interesting data so far …</vt:lpstr>
      <vt:lpstr>Methods</vt:lpstr>
      <vt:lpstr>My methods so far …</vt:lpstr>
      <vt:lpstr>Sentiment lexicons</vt:lpstr>
      <vt:lpstr>Further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Oliver McQuillan</dc:creator>
  <cp:lastModifiedBy>Oliver McQuillan</cp:lastModifiedBy>
  <cp:revision>4</cp:revision>
  <dcterms:created xsi:type="dcterms:W3CDTF">2024-11-19T13:37:43Z</dcterms:created>
  <dcterms:modified xsi:type="dcterms:W3CDTF">2024-11-21T12:33:50Z</dcterms:modified>
</cp:coreProperties>
</file>