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0" r:id="rId4"/>
    <p:sldId id="291" r:id="rId5"/>
    <p:sldId id="292" r:id="rId6"/>
    <p:sldId id="293" r:id="rId7"/>
    <p:sldId id="302" r:id="rId8"/>
    <p:sldId id="303" r:id="rId9"/>
    <p:sldId id="299" r:id="rId10"/>
    <p:sldId id="294" r:id="rId11"/>
    <p:sldId id="297" r:id="rId12"/>
    <p:sldId id="298" r:id="rId13"/>
    <p:sldId id="300" r:id="rId14"/>
    <p:sldId id="301" r:id="rId15"/>
    <p:sldId id="295" r:id="rId16"/>
    <p:sldId id="296" r:id="rId17"/>
    <p:sldId id="305"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FCE1E-FFCA-4507-AA32-0855D2DEF84D}" type="datetimeFigureOut">
              <a:rPr lang="en-IN" smtClean="0"/>
              <a:t>11-01-2025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DE7D1-137F-445A-B0BD-BEF058966F71}" type="slidenum">
              <a:rPr lang="en-IN" smtClean="0"/>
              <a:t>‹#›</a:t>
            </a:fld>
            <a:endParaRPr lang="en-IN"/>
          </a:p>
        </p:txBody>
      </p:sp>
    </p:spTree>
    <p:extLst>
      <p:ext uri="{BB962C8B-B14F-4D97-AF65-F5344CB8AC3E}">
        <p14:creationId xmlns:p14="http://schemas.microsoft.com/office/powerpoint/2010/main" val="409329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FA19-AA32-438E-8355-8B83785E83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717161-7315-4C6C-A2E4-B8088BFF91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FD9FF0-871B-4F0C-894D-F66F0283B47E}"/>
              </a:ext>
            </a:extLst>
          </p:cNvPr>
          <p:cNvSpPr>
            <a:spLocks noGrp="1"/>
          </p:cNvSpPr>
          <p:nvPr>
            <p:ph type="dt" sz="half" idx="10"/>
          </p:nvPr>
        </p:nvSpPr>
        <p:spPr/>
        <p:txBody>
          <a:bodyPr/>
          <a:lstStyle/>
          <a:p>
            <a:fld id="{0DD8ACA6-D458-4A74-9C1B-1664476AFC82}" type="datetime1">
              <a:rPr lang="en-IN" smtClean="0"/>
              <a:t>11-01-2025</a:t>
            </a:fld>
            <a:endParaRPr lang="en-IN"/>
          </a:p>
        </p:txBody>
      </p:sp>
      <p:sp>
        <p:nvSpPr>
          <p:cNvPr id="5" name="Footer Placeholder 4">
            <a:extLst>
              <a:ext uri="{FF2B5EF4-FFF2-40B4-BE49-F238E27FC236}">
                <a16:creationId xmlns:a16="http://schemas.microsoft.com/office/drawing/2014/main" id="{71D800B7-F7FC-4FEF-8AFF-6D2E3CFF9ED5}"/>
              </a:ext>
            </a:extLst>
          </p:cNvPr>
          <p:cNvSpPr>
            <a:spLocks noGrp="1"/>
          </p:cNvSpPr>
          <p:nvPr>
            <p:ph type="ftr" sz="quarter" idx="11"/>
          </p:nvPr>
        </p:nvSpPr>
        <p:spPr/>
        <p:txBody>
          <a:bodyPr/>
          <a:lstStyle/>
          <a:p>
            <a:r>
              <a:rPr lang="en-IN"/>
              <a:t>School of Computer Science and Engineering</a:t>
            </a:r>
          </a:p>
        </p:txBody>
      </p:sp>
      <p:sp>
        <p:nvSpPr>
          <p:cNvPr id="6" name="Slide Number Placeholder 5">
            <a:extLst>
              <a:ext uri="{FF2B5EF4-FFF2-40B4-BE49-F238E27FC236}">
                <a16:creationId xmlns:a16="http://schemas.microsoft.com/office/drawing/2014/main" id="{90B0DF59-A688-424D-83C2-A4DFC4BC7998}"/>
              </a:ext>
            </a:extLst>
          </p:cNvPr>
          <p:cNvSpPr>
            <a:spLocks noGrp="1"/>
          </p:cNvSpPr>
          <p:nvPr>
            <p:ph type="sldNum" sz="quarter" idx="12"/>
          </p:nvPr>
        </p:nvSpPr>
        <p:spPr/>
        <p:txBody>
          <a:bodyPr/>
          <a:lstStyle/>
          <a:p>
            <a:fld id="{F255757B-4AFB-4B97-A659-1F93CEAAA291}" type="slidenum">
              <a:rPr lang="en-IN" smtClean="0"/>
              <a:t>‹#›</a:t>
            </a:fld>
            <a:endParaRPr lang="en-IN"/>
          </a:p>
        </p:txBody>
      </p:sp>
    </p:spTree>
    <p:extLst>
      <p:ext uri="{BB962C8B-B14F-4D97-AF65-F5344CB8AC3E}">
        <p14:creationId xmlns:p14="http://schemas.microsoft.com/office/powerpoint/2010/main" val="3280324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E7FD-B730-4DC4-A912-A7188C8745A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3821C-69CF-4B0D-9494-D2668870C8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26DCDC-BE0F-458F-B153-B1FE280522B5}"/>
              </a:ext>
            </a:extLst>
          </p:cNvPr>
          <p:cNvSpPr>
            <a:spLocks noGrp="1"/>
          </p:cNvSpPr>
          <p:nvPr>
            <p:ph type="dt" sz="half" idx="10"/>
          </p:nvPr>
        </p:nvSpPr>
        <p:spPr/>
        <p:txBody>
          <a:bodyPr/>
          <a:lstStyle/>
          <a:p>
            <a:fld id="{BB3F7F98-7DAC-40E7-8A58-F63448D089A0}" type="datetime1">
              <a:rPr lang="en-IN" smtClean="0"/>
              <a:t>11-01-2025</a:t>
            </a:fld>
            <a:endParaRPr lang="en-IN"/>
          </a:p>
        </p:txBody>
      </p:sp>
      <p:sp>
        <p:nvSpPr>
          <p:cNvPr id="5" name="Footer Placeholder 4">
            <a:extLst>
              <a:ext uri="{FF2B5EF4-FFF2-40B4-BE49-F238E27FC236}">
                <a16:creationId xmlns:a16="http://schemas.microsoft.com/office/drawing/2014/main" id="{D1ED4B8D-2429-4FA8-A2FA-2150592F0571}"/>
              </a:ext>
            </a:extLst>
          </p:cNvPr>
          <p:cNvSpPr>
            <a:spLocks noGrp="1"/>
          </p:cNvSpPr>
          <p:nvPr>
            <p:ph type="ftr" sz="quarter" idx="11"/>
          </p:nvPr>
        </p:nvSpPr>
        <p:spPr/>
        <p:txBody>
          <a:bodyPr/>
          <a:lstStyle/>
          <a:p>
            <a:r>
              <a:rPr lang="en-IN"/>
              <a:t>School of Computer Science and Engineering</a:t>
            </a:r>
          </a:p>
        </p:txBody>
      </p:sp>
      <p:sp>
        <p:nvSpPr>
          <p:cNvPr id="6" name="Slide Number Placeholder 5">
            <a:extLst>
              <a:ext uri="{FF2B5EF4-FFF2-40B4-BE49-F238E27FC236}">
                <a16:creationId xmlns:a16="http://schemas.microsoft.com/office/drawing/2014/main" id="{82E200B1-4C11-4A10-8A54-4DFA90C0FB36}"/>
              </a:ext>
            </a:extLst>
          </p:cNvPr>
          <p:cNvSpPr>
            <a:spLocks noGrp="1"/>
          </p:cNvSpPr>
          <p:nvPr>
            <p:ph type="sldNum" sz="quarter" idx="12"/>
          </p:nvPr>
        </p:nvSpPr>
        <p:spPr/>
        <p:txBody>
          <a:bodyPr/>
          <a:lstStyle/>
          <a:p>
            <a:fld id="{F255757B-4AFB-4B97-A659-1F93CEAAA291}" type="slidenum">
              <a:rPr lang="en-IN" smtClean="0"/>
              <a:t>‹#›</a:t>
            </a:fld>
            <a:endParaRPr lang="en-IN"/>
          </a:p>
        </p:txBody>
      </p:sp>
    </p:spTree>
    <p:extLst>
      <p:ext uri="{BB962C8B-B14F-4D97-AF65-F5344CB8AC3E}">
        <p14:creationId xmlns:p14="http://schemas.microsoft.com/office/powerpoint/2010/main" val="279336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39C2B-B006-40CD-9F60-6F7A034554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23F33D-004C-4752-B8F0-EAAA72018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B9A9F8-1F69-460B-9B60-D5CA1BC0139D}"/>
              </a:ext>
            </a:extLst>
          </p:cNvPr>
          <p:cNvSpPr>
            <a:spLocks noGrp="1"/>
          </p:cNvSpPr>
          <p:nvPr>
            <p:ph type="dt" sz="half" idx="10"/>
          </p:nvPr>
        </p:nvSpPr>
        <p:spPr/>
        <p:txBody>
          <a:bodyPr/>
          <a:lstStyle/>
          <a:p>
            <a:fld id="{47B0AFA6-3A48-45F9-9137-932E7E79DD11}" type="datetime1">
              <a:rPr lang="en-IN" smtClean="0"/>
              <a:t>11-01-2025</a:t>
            </a:fld>
            <a:endParaRPr lang="en-IN"/>
          </a:p>
        </p:txBody>
      </p:sp>
      <p:sp>
        <p:nvSpPr>
          <p:cNvPr id="5" name="Footer Placeholder 4">
            <a:extLst>
              <a:ext uri="{FF2B5EF4-FFF2-40B4-BE49-F238E27FC236}">
                <a16:creationId xmlns:a16="http://schemas.microsoft.com/office/drawing/2014/main" id="{90BDB4A4-619E-4E5A-87BA-62BEF46D90A1}"/>
              </a:ext>
            </a:extLst>
          </p:cNvPr>
          <p:cNvSpPr>
            <a:spLocks noGrp="1"/>
          </p:cNvSpPr>
          <p:nvPr>
            <p:ph type="ftr" sz="quarter" idx="11"/>
          </p:nvPr>
        </p:nvSpPr>
        <p:spPr/>
        <p:txBody>
          <a:bodyPr/>
          <a:lstStyle/>
          <a:p>
            <a:r>
              <a:rPr lang="en-IN"/>
              <a:t>School of Computer Science and Engineering</a:t>
            </a:r>
          </a:p>
        </p:txBody>
      </p:sp>
      <p:sp>
        <p:nvSpPr>
          <p:cNvPr id="6" name="Slide Number Placeholder 5">
            <a:extLst>
              <a:ext uri="{FF2B5EF4-FFF2-40B4-BE49-F238E27FC236}">
                <a16:creationId xmlns:a16="http://schemas.microsoft.com/office/drawing/2014/main" id="{F9194CC9-FB7E-4A76-B226-9C992182D999}"/>
              </a:ext>
            </a:extLst>
          </p:cNvPr>
          <p:cNvSpPr>
            <a:spLocks noGrp="1"/>
          </p:cNvSpPr>
          <p:nvPr>
            <p:ph type="sldNum" sz="quarter" idx="12"/>
          </p:nvPr>
        </p:nvSpPr>
        <p:spPr/>
        <p:txBody>
          <a:bodyPr/>
          <a:lstStyle/>
          <a:p>
            <a:fld id="{F255757B-4AFB-4B97-A659-1F93CEAAA291}" type="slidenum">
              <a:rPr lang="en-IN" smtClean="0"/>
              <a:t>‹#›</a:t>
            </a:fld>
            <a:endParaRPr lang="en-IN"/>
          </a:p>
        </p:txBody>
      </p:sp>
    </p:spTree>
    <p:extLst>
      <p:ext uri="{BB962C8B-B14F-4D97-AF65-F5344CB8AC3E}">
        <p14:creationId xmlns:p14="http://schemas.microsoft.com/office/powerpoint/2010/main" val="294645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43F6-D11D-4106-823B-E7B2973356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648E4A-0E1E-4E7A-87CD-3AF50A4278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13434-A42C-4C43-8EA1-E4C1A5B99F35}"/>
              </a:ext>
            </a:extLst>
          </p:cNvPr>
          <p:cNvSpPr>
            <a:spLocks noGrp="1"/>
          </p:cNvSpPr>
          <p:nvPr>
            <p:ph type="dt" sz="half" idx="10"/>
          </p:nvPr>
        </p:nvSpPr>
        <p:spPr/>
        <p:txBody>
          <a:bodyPr/>
          <a:lstStyle/>
          <a:p>
            <a:fld id="{1913C024-20F8-434E-8205-2C2D36D17DE7}" type="datetime1">
              <a:rPr lang="en-IN" smtClean="0"/>
              <a:t>11-01-2025</a:t>
            </a:fld>
            <a:endParaRPr lang="en-IN"/>
          </a:p>
        </p:txBody>
      </p:sp>
      <p:sp>
        <p:nvSpPr>
          <p:cNvPr id="5" name="Footer Placeholder 4">
            <a:extLst>
              <a:ext uri="{FF2B5EF4-FFF2-40B4-BE49-F238E27FC236}">
                <a16:creationId xmlns:a16="http://schemas.microsoft.com/office/drawing/2014/main" id="{6DC1BBB9-C7AC-480D-B845-79A4FA1DFF47}"/>
              </a:ext>
            </a:extLst>
          </p:cNvPr>
          <p:cNvSpPr>
            <a:spLocks noGrp="1"/>
          </p:cNvSpPr>
          <p:nvPr>
            <p:ph type="ftr" sz="quarter" idx="11"/>
          </p:nvPr>
        </p:nvSpPr>
        <p:spPr/>
        <p:txBody>
          <a:bodyPr/>
          <a:lstStyle/>
          <a:p>
            <a:r>
              <a:rPr lang="en-IN"/>
              <a:t>School of Computer Science and Engineering</a:t>
            </a:r>
          </a:p>
        </p:txBody>
      </p:sp>
      <p:sp>
        <p:nvSpPr>
          <p:cNvPr id="6" name="Slide Number Placeholder 5">
            <a:extLst>
              <a:ext uri="{FF2B5EF4-FFF2-40B4-BE49-F238E27FC236}">
                <a16:creationId xmlns:a16="http://schemas.microsoft.com/office/drawing/2014/main" id="{7EB27A20-9340-4093-994A-A1F512B7CDB3}"/>
              </a:ext>
            </a:extLst>
          </p:cNvPr>
          <p:cNvSpPr>
            <a:spLocks noGrp="1"/>
          </p:cNvSpPr>
          <p:nvPr>
            <p:ph type="sldNum" sz="quarter" idx="12"/>
          </p:nvPr>
        </p:nvSpPr>
        <p:spPr/>
        <p:txBody>
          <a:bodyPr/>
          <a:lstStyle/>
          <a:p>
            <a:fld id="{F255757B-4AFB-4B97-A659-1F93CEAAA291}" type="slidenum">
              <a:rPr lang="en-IN" smtClean="0"/>
              <a:t>‹#›</a:t>
            </a:fld>
            <a:endParaRPr lang="en-IN"/>
          </a:p>
        </p:txBody>
      </p:sp>
    </p:spTree>
    <p:extLst>
      <p:ext uri="{BB962C8B-B14F-4D97-AF65-F5344CB8AC3E}">
        <p14:creationId xmlns:p14="http://schemas.microsoft.com/office/powerpoint/2010/main" val="30065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8A48-38A0-4071-B60E-B30DCB24EB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4597C3-0CC5-4F2B-ABFA-FD649CEAAA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F211BF-DA27-499C-ADA0-FEE42F14BA5B}"/>
              </a:ext>
            </a:extLst>
          </p:cNvPr>
          <p:cNvSpPr>
            <a:spLocks noGrp="1"/>
          </p:cNvSpPr>
          <p:nvPr>
            <p:ph type="dt" sz="half" idx="10"/>
          </p:nvPr>
        </p:nvSpPr>
        <p:spPr/>
        <p:txBody>
          <a:bodyPr/>
          <a:lstStyle/>
          <a:p>
            <a:fld id="{813B068C-4497-4DAB-BB12-412FDAF170A0}" type="datetime1">
              <a:rPr lang="en-IN" smtClean="0"/>
              <a:t>11-01-2025</a:t>
            </a:fld>
            <a:endParaRPr lang="en-IN"/>
          </a:p>
        </p:txBody>
      </p:sp>
      <p:sp>
        <p:nvSpPr>
          <p:cNvPr id="5" name="Footer Placeholder 4">
            <a:extLst>
              <a:ext uri="{FF2B5EF4-FFF2-40B4-BE49-F238E27FC236}">
                <a16:creationId xmlns:a16="http://schemas.microsoft.com/office/drawing/2014/main" id="{6840E2F0-E53B-4BA1-90A5-36EE57C266F7}"/>
              </a:ext>
            </a:extLst>
          </p:cNvPr>
          <p:cNvSpPr>
            <a:spLocks noGrp="1"/>
          </p:cNvSpPr>
          <p:nvPr>
            <p:ph type="ftr" sz="quarter" idx="11"/>
          </p:nvPr>
        </p:nvSpPr>
        <p:spPr/>
        <p:txBody>
          <a:bodyPr/>
          <a:lstStyle/>
          <a:p>
            <a:r>
              <a:rPr lang="en-IN"/>
              <a:t>School of Computer Science and Engineering</a:t>
            </a:r>
          </a:p>
        </p:txBody>
      </p:sp>
      <p:sp>
        <p:nvSpPr>
          <p:cNvPr id="6" name="Slide Number Placeholder 5">
            <a:extLst>
              <a:ext uri="{FF2B5EF4-FFF2-40B4-BE49-F238E27FC236}">
                <a16:creationId xmlns:a16="http://schemas.microsoft.com/office/drawing/2014/main" id="{3CD476D6-7609-45B6-B389-585DA5199E94}"/>
              </a:ext>
            </a:extLst>
          </p:cNvPr>
          <p:cNvSpPr>
            <a:spLocks noGrp="1"/>
          </p:cNvSpPr>
          <p:nvPr>
            <p:ph type="sldNum" sz="quarter" idx="12"/>
          </p:nvPr>
        </p:nvSpPr>
        <p:spPr/>
        <p:txBody>
          <a:bodyPr/>
          <a:lstStyle/>
          <a:p>
            <a:fld id="{F255757B-4AFB-4B97-A659-1F93CEAAA291}" type="slidenum">
              <a:rPr lang="en-IN" smtClean="0"/>
              <a:t>‹#›</a:t>
            </a:fld>
            <a:endParaRPr lang="en-IN"/>
          </a:p>
        </p:txBody>
      </p:sp>
    </p:spTree>
    <p:extLst>
      <p:ext uri="{BB962C8B-B14F-4D97-AF65-F5344CB8AC3E}">
        <p14:creationId xmlns:p14="http://schemas.microsoft.com/office/powerpoint/2010/main" val="1831526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5D41-2D62-4FFE-97F4-895F44D65C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C5AD51-5A05-4023-9FB2-38828B653C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0FDE4A4-3249-4B13-BF49-E304C02D2C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CD1A7D-3686-4111-995E-101BC826E544}"/>
              </a:ext>
            </a:extLst>
          </p:cNvPr>
          <p:cNvSpPr>
            <a:spLocks noGrp="1"/>
          </p:cNvSpPr>
          <p:nvPr>
            <p:ph type="dt" sz="half" idx="10"/>
          </p:nvPr>
        </p:nvSpPr>
        <p:spPr/>
        <p:txBody>
          <a:bodyPr/>
          <a:lstStyle/>
          <a:p>
            <a:fld id="{8F2C15FC-987D-4E65-BAB4-43395B22FC23}" type="datetime1">
              <a:rPr lang="en-IN" smtClean="0"/>
              <a:t>11-01-2025</a:t>
            </a:fld>
            <a:endParaRPr lang="en-IN"/>
          </a:p>
        </p:txBody>
      </p:sp>
      <p:sp>
        <p:nvSpPr>
          <p:cNvPr id="6" name="Footer Placeholder 5">
            <a:extLst>
              <a:ext uri="{FF2B5EF4-FFF2-40B4-BE49-F238E27FC236}">
                <a16:creationId xmlns:a16="http://schemas.microsoft.com/office/drawing/2014/main" id="{43ECE6DF-ED13-433D-B103-AC195F7E848B}"/>
              </a:ext>
            </a:extLst>
          </p:cNvPr>
          <p:cNvSpPr>
            <a:spLocks noGrp="1"/>
          </p:cNvSpPr>
          <p:nvPr>
            <p:ph type="ftr" sz="quarter" idx="11"/>
          </p:nvPr>
        </p:nvSpPr>
        <p:spPr/>
        <p:txBody>
          <a:bodyPr/>
          <a:lstStyle/>
          <a:p>
            <a:r>
              <a:rPr lang="en-IN"/>
              <a:t>School of Computer Science and Engineering</a:t>
            </a:r>
          </a:p>
        </p:txBody>
      </p:sp>
      <p:sp>
        <p:nvSpPr>
          <p:cNvPr id="7" name="Slide Number Placeholder 6">
            <a:extLst>
              <a:ext uri="{FF2B5EF4-FFF2-40B4-BE49-F238E27FC236}">
                <a16:creationId xmlns:a16="http://schemas.microsoft.com/office/drawing/2014/main" id="{D8BADDB3-E8CD-4BF0-A70E-2885FB55F93B}"/>
              </a:ext>
            </a:extLst>
          </p:cNvPr>
          <p:cNvSpPr>
            <a:spLocks noGrp="1"/>
          </p:cNvSpPr>
          <p:nvPr>
            <p:ph type="sldNum" sz="quarter" idx="12"/>
          </p:nvPr>
        </p:nvSpPr>
        <p:spPr/>
        <p:txBody>
          <a:bodyPr/>
          <a:lstStyle/>
          <a:p>
            <a:fld id="{F255757B-4AFB-4B97-A659-1F93CEAAA291}" type="slidenum">
              <a:rPr lang="en-IN" smtClean="0"/>
              <a:t>‹#›</a:t>
            </a:fld>
            <a:endParaRPr lang="en-IN"/>
          </a:p>
        </p:txBody>
      </p:sp>
    </p:spTree>
    <p:extLst>
      <p:ext uri="{BB962C8B-B14F-4D97-AF65-F5344CB8AC3E}">
        <p14:creationId xmlns:p14="http://schemas.microsoft.com/office/powerpoint/2010/main" val="766720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FAA5-F392-47D0-8786-CD001B2F44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83AC29-963D-41DB-9A1B-F567D4265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87ACD5-5645-4B5E-B679-52A4FE98DB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1F7D8F-E6E5-4C07-ACDB-908D7567D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EC5560-823A-4173-AEDE-642CBCDD1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D3C9AC-070A-4308-8728-8CBE946AA741}"/>
              </a:ext>
            </a:extLst>
          </p:cNvPr>
          <p:cNvSpPr>
            <a:spLocks noGrp="1"/>
          </p:cNvSpPr>
          <p:nvPr>
            <p:ph type="dt" sz="half" idx="10"/>
          </p:nvPr>
        </p:nvSpPr>
        <p:spPr/>
        <p:txBody>
          <a:bodyPr/>
          <a:lstStyle/>
          <a:p>
            <a:fld id="{AB5C0EB1-ECD3-4017-B20F-E76CF3006B6B}" type="datetime1">
              <a:rPr lang="en-IN" smtClean="0"/>
              <a:t>11-01-2025</a:t>
            </a:fld>
            <a:endParaRPr lang="en-IN"/>
          </a:p>
        </p:txBody>
      </p:sp>
      <p:sp>
        <p:nvSpPr>
          <p:cNvPr id="8" name="Footer Placeholder 7">
            <a:extLst>
              <a:ext uri="{FF2B5EF4-FFF2-40B4-BE49-F238E27FC236}">
                <a16:creationId xmlns:a16="http://schemas.microsoft.com/office/drawing/2014/main" id="{A67483AA-B475-43F8-8F08-CB3AB0CE85A2}"/>
              </a:ext>
            </a:extLst>
          </p:cNvPr>
          <p:cNvSpPr>
            <a:spLocks noGrp="1"/>
          </p:cNvSpPr>
          <p:nvPr>
            <p:ph type="ftr" sz="quarter" idx="11"/>
          </p:nvPr>
        </p:nvSpPr>
        <p:spPr/>
        <p:txBody>
          <a:bodyPr/>
          <a:lstStyle/>
          <a:p>
            <a:r>
              <a:rPr lang="en-IN"/>
              <a:t>School of Computer Science and Engineering</a:t>
            </a:r>
          </a:p>
        </p:txBody>
      </p:sp>
      <p:sp>
        <p:nvSpPr>
          <p:cNvPr id="9" name="Slide Number Placeholder 8">
            <a:extLst>
              <a:ext uri="{FF2B5EF4-FFF2-40B4-BE49-F238E27FC236}">
                <a16:creationId xmlns:a16="http://schemas.microsoft.com/office/drawing/2014/main" id="{8212AF2C-162C-4814-93E3-6A33CFFFE16D}"/>
              </a:ext>
            </a:extLst>
          </p:cNvPr>
          <p:cNvSpPr>
            <a:spLocks noGrp="1"/>
          </p:cNvSpPr>
          <p:nvPr>
            <p:ph type="sldNum" sz="quarter" idx="12"/>
          </p:nvPr>
        </p:nvSpPr>
        <p:spPr/>
        <p:txBody>
          <a:bodyPr/>
          <a:lstStyle/>
          <a:p>
            <a:fld id="{F255757B-4AFB-4B97-A659-1F93CEAAA291}" type="slidenum">
              <a:rPr lang="en-IN" smtClean="0"/>
              <a:t>‹#›</a:t>
            </a:fld>
            <a:endParaRPr lang="en-IN"/>
          </a:p>
        </p:txBody>
      </p:sp>
    </p:spTree>
    <p:extLst>
      <p:ext uri="{BB962C8B-B14F-4D97-AF65-F5344CB8AC3E}">
        <p14:creationId xmlns:p14="http://schemas.microsoft.com/office/powerpoint/2010/main" val="2608528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A11E-15A1-419E-99B9-5275EC89FF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A0B18A-2597-4D5D-AF54-11831E4EE775}"/>
              </a:ext>
            </a:extLst>
          </p:cNvPr>
          <p:cNvSpPr>
            <a:spLocks noGrp="1"/>
          </p:cNvSpPr>
          <p:nvPr>
            <p:ph type="dt" sz="half" idx="10"/>
          </p:nvPr>
        </p:nvSpPr>
        <p:spPr/>
        <p:txBody>
          <a:bodyPr/>
          <a:lstStyle/>
          <a:p>
            <a:fld id="{5F6A05DD-3BB9-4814-8C53-F52591FCA50E}" type="datetime1">
              <a:rPr lang="en-IN" smtClean="0"/>
              <a:t>11-01-2025</a:t>
            </a:fld>
            <a:endParaRPr lang="en-IN"/>
          </a:p>
        </p:txBody>
      </p:sp>
      <p:sp>
        <p:nvSpPr>
          <p:cNvPr id="4" name="Footer Placeholder 3">
            <a:extLst>
              <a:ext uri="{FF2B5EF4-FFF2-40B4-BE49-F238E27FC236}">
                <a16:creationId xmlns:a16="http://schemas.microsoft.com/office/drawing/2014/main" id="{DD9DAD06-6AFF-4CE8-ABCB-E70E51AF4E9D}"/>
              </a:ext>
            </a:extLst>
          </p:cNvPr>
          <p:cNvSpPr>
            <a:spLocks noGrp="1"/>
          </p:cNvSpPr>
          <p:nvPr>
            <p:ph type="ftr" sz="quarter" idx="11"/>
          </p:nvPr>
        </p:nvSpPr>
        <p:spPr/>
        <p:txBody>
          <a:bodyPr/>
          <a:lstStyle/>
          <a:p>
            <a:r>
              <a:rPr lang="en-IN"/>
              <a:t>School of Computer Science and Engineering</a:t>
            </a:r>
          </a:p>
        </p:txBody>
      </p:sp>
      <p:sp>
        <p:nvSpPr>
          <p:cNvPr id="5" name="Slide Number Placeholder 4">
            <a:extLst>
              <a:ext uri="{FF2B5EF4-FFF2-40B4-BE49-F238E27FC236}">
                <a16:creationId xmlns:a16="http://schemas.microsoft.com/office/drawing/2014/main" id="{156A5976-E54A-4AED-BEBE-E4E74242817F}"/>
              </a:ext>
            </a:extLst>
          </p:cNvPr>
          <p:cNvSpPr>
            <a:spLocks noGrp="1"/>
          </p:cNvSpPr>
          <p:nvPr>
            <p:ph type="sldNum" sz="quarter" idx="12"/>
          </p:nvPr>
        </p:nvSpPr>
        <p:spPr/>
        <p:txBody>
          <a:bodyPr/>
          <a:lstStyle/>
          <a:p>
            <a:fld id="{F255757B-4AFB-4B97-A659-1F93CEAAA291}" type="slidenum">
              <a:rPr lang="en-IN" smtClean="0"/>
              <a:t>‹#›</a:t>
            </a:fld>
            <a:endParaRPr lang="en-IN"/>
          </a:p>
        </p:txBody>
      </p:sp>
    </p:spTree>
    <p:extLst>
      <p:ext uri="{BB962C8B-B14F-4D97-AF65-F5344CB8AC3E}">
        <p14:creationId xmlns:p14="http://schemas.microsoft.com/office/powerpoint/2010/main" val="143847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13758B-9B14-4C95-A57C-66C6472B2776}"/>
              </a:ext>
            </a:extLst>
          </p:cNvPr>
          <p:cNvSpPr>
            <a:spLocks noGrp="1"/>
          </p:cNvSpPr>
          <p:nvPr>
            <p:ph type="dt" sz="half" idx="10"/>
          </p:nvPr>
        </p:nvSpPr>
        <p:spPr/>
        <p:txBody>
          <a:bodyPr/>
          <a:lstStyle/>
          <a:p>
            <a:fld id="{49B466E3-211D-4023-9F7A-BDC6E32967FC}" type="datetime1">
              <a:rPr lang="en-IN" smtClean="0"/>
              <a:t>11-01-2025</a:t>
            </a:fld>
            <a:endParaRPr lang="en-IN"/>
          </a:p>
        </p:txBody>
      </p:sp>
      <p:sp>
        <p:nvSpPr>
          <p:cNvPr id="3" name="Footer Placeholder 2">
            <a:extLst>
              <a:ext uri="{FF2B5EF4-FFF2-40B4-BE49-F238E27FC236}">
                <a16:creationId xmlns:a16="http://schemas.microsoft.com/office/drawing/2014/main" id="{704292F3-3DA9-4DBB-83D1-8A818317563C}"/>
              </a:ext>
            </a:extLst>
          </p:cNvPr>
          <p:cNvSpPr>
            <a:spLocks noGrp="1"/>
          </p:cNvSpPr>
          <p:nvPr>
            <p:ph type="ftr" sz="quarter" idx="11"/>
          </p:nvPr>
        </p:nvSpPr>
        <p:spPr/>
        <p:txBody>
          <a:bodyPr/>
          <a:lstStyle/>
          <a:p>
            <a:r>
              <a:rPr lang="en-IN"/>
              <a:t>School of Computer Science and Engineering</a:t>
            </a:r>
          </a:p>
        </p:txBody>
      </p:sp>
      <p:sp>
        <p:nvSpPr>
          <p:cNvPr id="4" name="Slide Number Placeholder 3">
            <a:extLst>
              <a:ext uri="{FF2B5EF4-FFF2-40B4-BE49-F238E27FC236}">
                <a16:creationId xmlns:a16="http://schemas.microsoft.com/office/drawing/2014/main" id="{6F96F582-C461-4D63-ACCD-74E5A83C845D}"/>
              </a:ext>
            </a:extLst>
          </p:cNvPr>
          <p:cNvSpPr>
            <a:spLocks noGrp="1"/>
          </p:cNvSpPr>
          <p:nvPr>
            <p:ph type="sldNum" sz="quarter" idx="12"/>
          </p:nvPr>
        </p:nvSpPr>
        <p:spPr/>
        <p:txBody>
          <a:bodyPr/>
          <a:lstStyle/>
          <a:p>
            <a:fld id="{F255757B-4AFB-4B97-A659-1F93CEAAA291}" type="slidenum">
              <a:rPr lang="en-IN" smtClean="0"/>
              <a:t>‹#›</a:t>
            </a:fld>
            <a:endParaRPr lang="en-IN"/>
          </a:p>
        </p:txBody>
      </p:sp>
    </p:spTree>
    <p:extLst>
      <p:ext uri="{BB962C8B-B14F-4D97-AF65-F5344CB8AC3E}">
        <p14:creationId xmlns:p14="http://schemas.microsoft.com/office/powerpoint/2010/main" val="307581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24A8-2137-4D9F-AC76-6B706F0002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0FA910A-228F-4FB8-AC1E-5CF14540D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C2068C-4B0B-4C12-A839-39833B021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F4EA7-3127-4C8B-80AF-6F450FD67EC6}"/>
              </a:ext>
            </a:extLst>
          </p:cNvPr>
          <p:cNvSpPr>
            <a:spLocks noGrp="1"/>
          </p:cNvSpPr>
          <p:nvPr>
            <p:ph type="dt" sz="half" idx="10"/>
          </p:nvPr>
        </p:nvSpPr>
        <p:spPr/>
        <p:txBody>
          <a:bodyPr/>
          <a:lstStyle/>
          <a:p>
            <a:fld id="{7D533850-7F1C-4499-82D0-850B7276789F}" type="datetime1">
              <a:rPr lang="en-IN" smtClean="0"/>
              <a:t>11-01-2025</a:t>
            </a:fld>
            <a:endParaRPr lang="en-IN"/>
          </a:p>
        </p:txBody>
      </p:sp>
      <p:sp>
        <p:nvSpPr>
          <p:cNvPr id="6" name="Footer Placeholder 5">
            <a:extLst>
              <a:ext uri="{FF2B5EF4-FFF2-40B4-BE49-F238E27FC236}">
                <a16:creationId xmlns:a16="http://schemas.microsoft.com/office/drawing/2014/main" id="{91C7BDC0-4105-4E97-BF87-633511644716}"/>
              </a:ext>
            </a:extLst>
          </p:cNvPr>
          <p:cNvSpPr>
            <a:spLocks noGrp="1"/>
          </p:cNvSpPr>
          <p:nvPr>
            <p:ph type="ftr" sz="quarter" idx="11"/>
          </p:nvPr>
        </p:nvSpPr>
        <p:spPr/>
        <p:txBody>
          <a:bodyPr/>
          <a:lstStyle/>
          <a:p>
            <a:r>
              <a:rPr lang="en-IN"/>
              <a:t>School of Computer Science and Engineering</a:t>
            </a:r>
          </a:p>
        </p:txBody>
      </p:sp>
      <p:sp>
        <p:nvSpPr>
          <p:cNvPr id="7" name="Slide Number Placeholder 6">
            <a:extLst>
              <a:ext uri="{FF2B5EF4-FFF2-40B4-BE49-F238E27FC236}">
                <a16:creationId xmlns:a16="http://schemas.microsoft.com/office/drawing/2014/main" id="{B2C2BAE3-F3D4-4416-AB54-C8E9ACBB06DA}"/>
              </a:ext>
            </a:extLst>
          </p:cNvPr>
          <p:cNvSpPr>
            <a:spLocks noGrp="1"/>
          </p:cNvSpPr>
          <p:nvPr>
            <p:ph type="sldNum" sz="quarter" idx="12"/>
          </p:nvPr>
        </p:nvSpPr>
        <p:spPr/>
        <p:txBody>
          <a:bodyPr/>
          <a:lstStyle/>
          <a:p>
            <a:fld id="{F255757B-4AFB-4B97-A659-1F93CEAAA291}" type="slidenum">
              <a:rPr lang="en-IN" smtClean="0"/>
              <a:t>‹#›</a:t>
            </a:fld>
            <a:endParaRPr lang="en-IN"/>
          </a:p>
        </p:txBody>
      </p:sp>
    </p:spTree>
    <p:extLst>
      <p:ext uri="{BB962C8B-B14F-4D97-AF65-F5344CB8AC3E}">
        <p14:creationId xmlns:p14="http://schemas.microsoft.com/office/powerpoint/2010/main" val="3156182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C032-D3E5-49F0-8BBE-F3D60E1A1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4CABFE-073F-411C-93DE-50FFA0FB4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111BDF-87AA-4F93-8489-644D014F5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3DF569-5829-44E1-8757-18CEC05FEF11}"/>
              </a:ext>
            </a:extLst>
          </p:cNvPr>
          <p:cNvSpPr>
            <a:spLocks noGrp="1"/>
          </p:cNvSpPr>
          <p:nvPr>
            <p:ph type="dt" sz="half" idx="10"/>
          </p:nvPr>
        </p:nvSpPr>
        <p:spPr/>
        <p:txBody>
          <a:bodyPr/>
          <a:lstStyle/>
          <a:p>
            <a:fld id="{C461F131-26F0-464A-95FD-058D3C615420}" type="datetime1">
              <a:rPr lang="en-IN" smtClean="0"/>
              <a:t>11-01-2025</a:t>
            </a:fld>
            <a:endParaRPr lang="en-IN"/>
          </a:p>
        </p:txBody>
      </p:sp>
      <p:sp>
        <p:nvSpPr>
          <p:cNvPr id="6" name="Footer Placeholder 5">
            <a:extLst>
              <a:ext uri="{FF2B5EF4-FFF2-40B4-BE49-F238E27FC236}">
                <a16:creationId xmlns:a16="http://schemas.microsoft.com/office/drawing/2014/main" id="{59119A2C-6AF0-4670-9C88-21F835097596}"/>
              </a:ext>
            </a:extLst>
          </p:cNvPr>
          <p:cNvSpPr>
            <a:spLocks noGrp="1"/>
          </p:cNvSpPr>
          <p:nvPr>
            <p:ph type="ftr" sz="quarter" idx="11"/>
          </p:nvPr>
        </p:nvSpPr>
        <p:spPr/>
        <p:txBody>
          <a:bodyPr/>
          <a:lstStyle/>
          <a:p>
            <a:r>
              <a:rPr lang="en-IN"/>
              <a:t>School of Computer Science and Engineering</a:t>
            </a:r>
          </a:p>
        </p:txBody>
      </p:sp>
      <p:sp>
        <p:nvSpPr>
          <p:cNvPr id="7" name="Slide Number Placeholder 6">
            <a:extLst>
              <a:ext uri="{FF2B5EF4-FFF2-40B4-BE49-F238E27FC236}">
                <a16:creationId xmlns:a16="http://schemas.microsoft.com/office/drawing/2014/main" id="{32945DCB-8A30-423F-A01A-F2A9FD32A87F}"/>
              </a:ext>
            </a:extLst>
          </p:cNvPr>
          <p:cNvSpPr>
            <a:spLocks noGrp="1"/>
          </p:cNvSpPr>
          <p:nvPr>
            <p:ph type="sldNum" sz="quarter" idx="12"/>
          </p:nvPr>
        </p:nvSpPr>
        <p:spPr/>
        <p:txBody>
          <a:bodyPr/>
          <a:lstStyle/>
          <a:p>
            <a:fld id="{F255757B-4AFB-4B97-A659-1F93CEAAA291}" type="slidenum">
              <a:rPr lang="en-IN" smtClean="0"/>
              <a:t>‹#›</a:t>
            </a:fld>
            <a:endParaRPr lang="en-IN"/>
          </a:p>
        </p:txBody>
      </p:sp>
    </p:spTree>
    <p:extLst>
      <p:ext uri="{BB962C8B-B14F-4D97-AF65-F5344CB8AC3E}">
        <p14:creationId xmlns:p14="http://schemas.microsoft.com/office/powerpoint/2010/main" val="2287853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ED2BE3-6877-44E7-BC84-0244225CB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F5717B7-46CA-4874-8B66-45DC93BB99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05E7F5-55B0-4196-9010-A8A27B0A3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E13ECA-C165-4BA5-807C-953846D8569F}" type="datetime1">
              <a:rPr lang="en-IN" smtClean="0"/>
              <a:t>11-01-2025</a:t>
            </a:fld>
            <a:endParaRPr lang="en-IN"/>
          </a:p>
        </p:txBody>
      </p:sp>
      <p:sp>
        <p:nvSpPr>
          <p:cNvPr id="5" name="Footer Placeholder 4">
            <a:extLst>
              <a:ext uri="{FF2B5EF4-FFF2-40B4-BE49-F238E27FC236}">
                <a16:creationId xmlns:a16="http://schemas.microsoft.com/office/drawing/2014/main" id="{BAF3BD42-49D7-4817-8806-0EF9D75AD1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School of Computer Science and Engineering</a:t>
            </a:r>
          </a:p>
        </p:txBody>
      </p:sp>
      <p:sp>
        <p:nvSpPr>
          <p:cNvPr id="6" name="Slide Number Placeholder 5">
            <a:extLst>
              <a:ext uri="{FF2B5EF4-FFF2-40B4-BE49-F238E27FC236}">
                <a16:creationId xmlns:a16="http://schemas.microsoft.com/office/drawing/2014/main" id="{EA9B4ABF-58A1-474F-8C2D-141B86573E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5757B-4AFB-4B97-A659-1F93CEAAA291}" type="slidenum">
              <a:rPr lang="en-IN" smtClean="0"/>
              <a:t>‹#›</a:t>
            </a:fld>
            <a:endParaRPr lang="en-IN"/>
          </a:p>
        </p:txBody>
      </p:sp>
    </p:spTree>
    <p:extLst>
      <p:ext uri="{BB962C8B-B14F-4D97-AF65-F5344CB8AC3E}">
        <p14:creationId xmlns:p14="http://schemas.microsoft.com/office/powerpoint/2010/main" val="2973089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79BA2-EAE3-44A7-8B2F-D100FF173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435447"/>
            <a:ext cx="3481137" cy="8679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15">
            <a:extLst>
              <a:ext uri="{FF2B5EF4-FFF2-40B4-BE49-F238E27FC236}">
                <a16:creationId xmlns:a16="http://schemas.microsoft.com/office/drawing/2014/main" id="{9EEF6D0D-702E-4146-8733-4705FAF3E23D}"/>
              </a:ext>
            </a:extLst>
          </p:cNvPr>
          <p:cNvGraphicFramePr>
            <a:graphicFrameLocks noGrp="1"/>
          </p:cNvGraphicFramePr>
          <p:nvPr>
            <p:extLst>
              <p:ext uri="{D42A27DB-BD31-4B8C-83A1-F6EECF244321}">
                <p14:modId xmlns:p14="http://schemas.microsoft.com/office/powerpoint/2010/main" val="867295814"/>
              </p:ext>
            </p:extLst>
          </p:nvPr>
        </p:nvGraphicFramePr>
        <p:xfrm>
          <a:off x="2764007" y="3801998"/>
          <a:ext cx="6502400" cy="1849120"/>
        </p:xfrm>
        <a:graphic>
          <a:graphicData uri="http://schemas.openxmlformats.org/drawingml/2006/table">
            <a:tbl>
              <a:tblPr firstRow="1" bandRow="1">
                <a:tableStyleId>{5C22544A-7EE6-4342-B048-85BDC9FD1C3A}</a:tableStyleId>
              </a:tblPr>
              <a:tblGrid>
                <a:gridCol w="958165">
                  <a:extLst>
                    <a:ext uri="{9D8B030D-6E8A-4147-A177-3AD203B41FA5}">
                      <a16:colId xmlns:a16="http://schemas.microsoft.com/office/drawing/2014/main" val="2733763701"/>
                    </a:ext>
                  </a:extLst>
                </a:gridCol>
                <a:gridCol w="2293035">
                  <a:extLst>
                    <a:ext uri="{9D8B030D-6E8A-4147-A177-3AD203B41FA5}">
                      <a16:colId xmlns:a16="http://schemas.microsoft.com/office/drawing/2014/main" val="974136437"/>
                    </a:ext>
                  </a:extLst>
                </a:gridCol>
                <a:gridCol w="1655011">
                  <a:extLst>
                    <a:ext uri="{9D8B030D-6E8A-4147-A177-3AD203B41FA5}">
                      <a16:colId xmlns:a16="http://schemas.microsoft.com/office/drawing/2014/main" val="1400527385"/>
                    </a:ext>
                  </a:extLst>
                </a:gridCol>
                <a:gridCol w="1596189">
                  <a:extLst>
                    <a:ext uri="{9D8B030D-6E8A-4147-A177-3AD203B41FA5}">
                      <a16:colId xmlns:a16="http://schemas.microsoft.com/office/drawing/2014/main" val="684770405"/>
                    </a:ext>
                  </a:extLst>
                </a:gridCol>
              </a:tblGrid>
              <a:tr h="0">
                <a:tc>
                  <a:txBody>
                    <a:bodyPr/>
                    <a:lstStyle/>
                    <a:p>
                      <a:r>
                        <a:rPr lang="en-IN" err="1"/>
                        <a:t>Sl</a:t>
                      </a:r>
                      <a:r>
                        <a:rPr lang="en-IN"/>
                        <a:t> No</a:t>
                      </a:r>
                    </a:p>
                  </a:txBody>
                  <a:tcPr/>
                </a:tc>
                <a:tc>
                  <a:txBody>
                    <a:bodyPr/>
                    <a:lstStyle/>
                    <a:p>
                      <a:r>
                        <a:rPr lang="en-IN" dirty="0"/>
                        <a:t>Name</a:t>
                      </a:r>
                    </a:p>
                  </a:txBody>
                  <a:tcPr/>
                </a:tc>
                <a:tc>
                  <a:txBody>
                    <a:bodyPr/>
                    <a:lstStyle/>
                    <a:p>
                      <a:r>
                        <a:rPr lang="en-IN"/>
                        <a:t>Roll No</a:t>
                      </a:r>
                    </a:p>
                  </a:txBody>
                  <a:tcPr/>
                </a:tc>
                <a:tc>
                  <a:txBody>
                    <a:bodyPr/>
                    <a:lstStyle/>
                    <a:p>
                      <a:r>
                        <a:rPr lang="en-IN"/>
                        <a:t>USN</a:t>
                      </a:r>
                    </a:p>
                  </a:txBody>
                  <a:tcPr/>
                </a:tc>
                <a:extLst>
                  <a:ext uri="{0D108BD9-81ED-4DB2-BD59-A6C34878D82A}">
                    <a16:rowId xmlns:a16="http://schemas.microsoft.com/office/drawing/2014/main" val="329475920"/>
                  </a:ext>
                </a:extLst>
              </a:tr>
              <a:tr h="370840">
                <a:tc>
                  <a:txBody>
                    <a:bodyPr/>
                    <a:lstStyle/>
                    <a:p>
                      <a:r>
                        <a:rPr lang="en-IN"/>
                        <a:t>1</a:t>
                      </a:r>
                    </a:p>
                  </a:txBody>
                  <a:tcPr/>
                </a:tc>
                <a:tc>
                  <a:txBody>
                    <a:bodyPr/>
                    <a:lstStyle/>
                    <a:p>
                      <a:r>
                        <a:rPr lang="en-IN" dirty="0"/>
                        <a:t>Swati Bhat</a:t>
                      </a:r>
                    </a:p>
                  </a:txBody>
                  <a:tcPr/>
                </a:tc>
                <a:tc>
                  <a:txBody>
                    <a:bodyPr/>
                    <a:lstStyle/>
                    <a:p>
                      <a:r>
                        <a:rPr lang="en-IN"/>
                        <a:t>155</a:t>
                      </a:r>
                    </a:p>
                  </a:txBody>
                  <a:tcPr/>
                </a:tc>
                <a:tc>
                  <a:txBody>
                    <a:bodyPr/>
                    <a:lstStyle/>
                    <a:p>
                      <a:r>
                        <a:rPr lang="en-IN"/>
                        <a:t>01FE22BCS273</a:t>
                      </a:r>
                    </a:p>
                  </a:txBody>
                  <a:tcPr/>
                </a:tc>
                <a:extLst>
                  <a:ext uri="{0D108BD9-81ED-4DB2-BD59-A6C34878D82A}">
                    <a16:rowId xmlns:a16="http://schemas.microsoft.com/office/drawing/2014/main" val="1935954461"/>
                  </a:ext>
                </a:extLst>
              </a:tr>
              <a:tr h="370840">
                <a:tc>
                  <a:txBody>
                    <a:bodyPr/>
                    <a:lstStyle/>
                    <a:p>
                      <a:r>
                        <a:rPr lang="en-IN"/>
                        <a:t>2</a:t>
                      </a:r>
                    </a:p>
                  </a:txBody>
                  <a:tcPr/>
                </a:tc>
                <a:tc>
                  <a:txBody>
                    <a:bodyPr/>
                    <a:lstStyle/>
                    <a:p>
                      <a:r>
                        <a:rPr lang="en-IN" dirty="0"/>
                        <a:t>Vidhi Patel</a:t>
                      </a:r>
                    </a:p>
                  </a:txBody>
                  <a:tcPr/>
                </a:tc>
                <a:tc>
                  <a:txBody>
                    <a:bodyPr/>
                    <a:lstStyle/>
                    <a:p>
                      <a:r>
                        <a:rPr lang="en-IN"/>
                        <a:t>154</a:t>
                      </a:r>
                    </a:p>
                  </a:txBody>
                  <a:tcPr/>
                </a:tc>
                <a:tc>
                  <a:txBody>
                    <a:bodyPr/>
                    <a:lstStyle/>
                    <a:p>
                      <a:r>
                        <a:rPr lang="en-IN"/>
                        <a:t>01FE22BCS269</a:t>
                      </a:r>
                    </a:p>
                  </a:txBody>
                  <a:tcPr/>
                </a:tc>
                <a:extLst>
                  <a:ext uri="{0D108BD9-81ED-4DB2-BD59-A6C34878D82A}">
                    <a16:rowId xmlns:a16="http://schemas.microsoft.com/office/drawing/2014/main" val="1197433727"/>
                  </a:ext>
                </a:extLst>
              </a:tr>
              <a:tr h="370840">
                <a:tc>
                  <a:txBody>
                    <a:bodyPr/>
                    <a:lstStyle/>
                    <a:p>
                      <a:r>
                        <a:rPr lang="en-IN"/>
                        <a:t>3</a:t>
                      </a:r>
                    </a:p>
                  </a:txBody>
                  <a:tcPr/>
                </a:tc>
                <a:tc>
                  <a:txBody>
                    <a:bodyPr/>
                    <a:lstStyle/>
                    <a:p>
                      <a:r>
                        <a:rPr lang="en-IN" dirty="0"/>
                        <a:t>Om R Muddapur</a:t>
                      </a:r>
                    </a:p>
                  </a:txBody>
                  <a:tcPr/>
                </a:tc>
                <a:tc>
                  <a:txBody>
                    <a:bodyPr/>
                    <a:lstStyle/>
                    <a:p>
                      <a:r>
                        <a:rPr lang="en-IN"/>
                        <a:t>153</a:t>
                      </a:r>
                    </a:p>
                  </a:txBody>
                  <a:tcPr/>
                </a:tc>
                <a:tc>
                  <a:txBody>
                    <a:bodyPr/>
                    <a:lstStyle/>
                    <a:p>
                      <a:r>
                        <a:rPr lang="en-IN"/>
                        <a:t>01FE22BCS262</a:t>
                      </a:r>
                    </a:p>
                  </a:txBody>
                  <a:tcPr/>
                </a:tc>
                <a:extLst>
                  <a:ext uri="{0D108BD9-81ED-4DB2-BD59-A6C34878D82A}">
                    <a16:rowId xmlns:a16="http://schemas.microsoft.com/office/drawing/2014/main" val="3091944649"/>
                  </a:ext>
                </a:extLst>
              </a:tr>
              <a:tr h="370840">
                <a:tc>
                  <a:txBody>
                    <a:bodyPr/>
                    <a:lstStyle/>
                    <a:p>
                      <a:r>
                        <a:rPr lang="en-IN"/>
                        <a:t>4</a:t>
                      </a:r>
                    </a:p>
                  </a:txBody>
                  <a:tcPr/>
                </a:tc>
                <a:tc>
                  <a:txBody>
                    <a:bodyPr/>
                    <a:lstStyle/>
                    <a:p>
                      <a:r>
                        <a:rPr lang="en-IN" dirty="0"/>
                        <a:t>Chandanagouda B H</a:t>
                      </a:r>
                    </a:p>
                  </a:txBody>
                  <a:tcPr/>
                </a:tc>
                <a:tc>
                  <a:txBody>
                    <a:bodyPr/>
                    <a:lstStyle/>
                    <a:p>
                      <a:r>
                        <a:rPr lang="en-IN"/>
                        <a:t>161</a:t>
                      </a:r>
                    </a:p>
                  </a:txBody>
                  <a:tcPr/>
                </a:tc>
                <a:tc>
                  <a:txBody>
                    <a:bodyPr/>
                    <a:lstStyle/>
                    <a:p>
                      <a:r>
                        <a:rPr lang="en-IN" dirty="0"/>
                        <a:t>01FE22BCS287</a:t>
                      </a:r>
                    </a:p>
                  </a:txBody>
                  <a:tcPr/>
                </a:tc>
                <a:extLst>
                  <a:ext uri="{0D108BD9-81ED-4DB2-BD59-A6C34878D82A}">
                    <a16:rowId xmlns:a16="http://schemas.microsoft.com/office/drawing/2014/main" val="2235592504"/>
                  </a:ext>
                </a:extLst>
              </a:tr>
            </a:tbl>
          </a:graphicData>
        </a:graphic>
      </p:graphicFrame>
      <p:sp>
        <p:nvSpPr>
          <p:cNvPr id="16" name="TextBox 15">
            <a:extLst>
              <a:ext uri="{FF2B5EF4-FFF2-40B4-BE49-F238E27FC236}">
                <a16:creationId xmlns:a16="http://schemas.microsoft.com/office/drawing/2014/main" id="{0E7BDED8-3783-4AFF-890E-57E3C2C64BF1}"/>
              </a:ext>
            </a:extLst>
          </p:cNvPr>
          <p:cNvSpPr txBox="1"/>
          <p:nvPr/>
        </p:nvSpPr>
        <p:spPr>
          <a:xfrm>
            <a:off x="2612349" y="3244334"/>
            <a:ext cx="1444883" cy="369332"/>
          </a:xfrm>
          <a:prstGeom prst="rect">
            <a:avLst/>
          </a:prstGeom>
          <a:noFill/>
        </p:spPr>
        <p:txBody>
          <a:bodyPr wrap="none" rtlCol="0">
            <a:spAutoFit/>
          </a:bodyPr>
          <a:lstStyle/>
          <a:p>
            <a:r>
              <a:rPr lang="en-IN" b="1" dirty="0"/>
              <a:t>Team details:</a:t>
            </a:r>
          </a:p>
        </p:txBody>
      </p:sp>
      <p:sp>
        <p:nvSpPr>
          <p:cNvPr id="17" name="TextBox 16">
            <a:extLst>
              <a:ext uri="{FF2B5EF4-FFF2-40B4-BE49-F238E27FC236}">
                <a16:creationId xmlns:a16="http://schemas.microsoft.com/office/drawing/2014/main" id="{90D4241F-CC47-4451-899D-848F3274598F}"/>
              </a:ext>
            </a:extLst>
          </p:cNvPr>
          <p:cNvSpPr txBox="1"/>
          <p:nvPr/>
        </p:nvSpPr>
        <p:spPr>
          <a:xfrm>
            <a:off x="7935126" y="3244334"/>
            <a:ext cx="1350947" cy="369332"/>
          </a:xfrm>
          <a:prstGeom prst="rect">
            <a:avLst/>
          </a:prstGeom>
          <a:noFill/>
        </p:spPr>
        <p:txBody>
          <a:bodyPr wrap="none" rtlCol="0">
            <a:spAutoFit/>
          </a:bodyPr>
          <a:lstStyle/>
          <a:p>
            <a:r>
              <a:rPr lang="en-IN" b="1" dirty="0"/>
              <a:t>Team No-A3</a:t>
            </a:r>
          </a:p>
        </p:txBody>
      </p:sp>
      <p:sp>
        <p:nvSpPr>
          <p:cNvPr id="18" name="TextBox 17">
            <a:extLst>
              <a:ext uri="{FF2B5EF4-FFF2-40B4-BE49-F238E27FC236}">
                <a16:creationId xmlns:a16="http://schemas.microsoft.com/office/drawing/2014/main" id="{AC35F3C1-9557-4280-AC78-4402715AB985}"/>
              </a:ext>
            </a:extLst>
          </p:cNvPr>
          <p:cNvSpPr txBox="1"/>
          <p:nvPr/>
        </p:nvSpPr>
        <p:spPr>
          <a:xfrm>
            <a:off x="2473122" y="1486669"/>
            <a:ext cx="7245755" cy="1446550"/>
          </a:xfrm>
          <a:prstGeom prst="rect">
            <a:avLst/>
          </a:prstGeom>
          <a:noFill/>
        </p:spPr>
        <p:txBody>
          <a:bodyPr wrap="square" rtlCol="0">
            <a:spAutoFit/>
          </a:bodyPr>
          <a:lstStyle/>
          <a:p>
            <a:pPr algn="ctr"/>
            <a:r>
              <a:rPr lang="en-IN" sz="4400" b="1" dirty="0">
                <a:solidFill>
                  <a:schemeClr val="accent1">
                    <a:lumMod val="75000"/>
                  </a:schemeClr>
                </a:solidFill>
              </a:rPr>
              <a:t>Sentiment Analysis of Indian Political Tweets</a:t>
            </a:r>
          </a:p>
        </p:txBody>
      </p:sp>
      <p:sp>
        <p:nvSpPr>
          <p:cNvPr id="6" name="Slide Number Placeholder 5">
            <a:extLst>
              <a:ext uri="{FF2B5EF4-FFF2-40B4-BE49-F238E27FC236}">
                <a16:creationId xmlns:a16="http://schemas.microsoft.com/office/drawing/2014/main" id="{20D3A99C-8609-872B-A39D-935DEFE4BE2A}"/>
              </a:ext>
            </a:extLst>
          </p:cNvPr>
          <p:cNvSpPr>
            <a:spLocks noGrp="1"/>
          </p:cNvSpPr>
          <p:nvPr>
            <p:ph type="sldNum" sz="quarter" idx="12"/>
          </p:nvPr>
        </p:nvSpPr>
        <p:spPr/>
        <p:txBody>
          <a:bodyPr/>
          <a:lstStyle/>
          <a:p>
            <a:fld id="{F255757B-4AFB-4B97-A659-1F93CEAAA291}" type="slidenum">
              <a:rPr lang="en-IN" smtClean="0"/>
              <a:t>1</a:t>
            </a:fld>
            <a:endParaRPr lang="en-US"/>
          </a:p>
        </p:txBody>
      </p:sp>
      <p:sp>
        <p:nvSpPr>
          <p:cNvPr id="5" name="Footer Placeholder 4">
            <a:extLst>
              <a:ext uri="{FF2B5EF4-FFF2-40B4-BE49-F238E27FC236}">
                <a16:creationId xmlns:a16="http://schemas.microsoft.com/office/drawing/2014/main" id="{6B2DE569-982D-45A2-D931-94513773294A}"/>
              </a:ext>
            </a:extLst>
          </p:cNvPr>
          <p:cNvSpPr>
            <a:spLocks noGrp="1"/>
          </p:cNvSpPr>
          <p:nvPr>
            <p:ph type="ftr" sz="quarter" idx="11"/>
          </p:nvPr>
        </p:nvSpPr>
        <p:spPr/>
        <p:txBody>
          <a:bodyPr/>
          <a:lstStyle/>
          <a:p>
            <a:r>
              <a:rPr lang="en-IN"/>
              <a:t>School of Computer Science and Engineering</a:t>
            </a:r>
            <a:endParaRPr lang="en-US"/>
          </a:p>
        </p:txBody>
      </p:sp>
    </p:spTree>
    <p:extLst>
      <p:ext uri="{BB962C8B-B14F-4D97-AF65-F5344CB8AC3E}">
        <p14:creationId xmlns:p14="http://schemas.microsoft.com/office/powerpoint/2010/main" val="3274591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6EDA05-A7D0-D666-F178-B8073A627AEB}"/>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87AB5B55-0D1B-A440-A3C5-D0426578F298}"/>
              </a:ext>
            </a:extLst>
          </p:cNvPr>
          <p:cNvSpPr>
            <a:spLocks noGrp="1"/>
          </p:cNvSpPr>
          <p:nvPr>
            <p:ph type="sldNum" sz="quarter" idx="12"/>
          </p:nvPr>
        </p:nvSpPr>
        <p:spPr/>
        <p:txBody>
          <a:bodyPr/>
          <a:lstStyle/>
          <a:p>
            <a:fld id="{F255757B-4AFB-4B97-A659-1F93CEAAA291}" type="slidenum">
              <a:rPr lang="en-IN" smtClean="0"/>
              <a:t>10</a:t>
            </a:fld>
            <a:endParaRPr lang="en-IN"/>
          </a:p>
        </p:txBody>
      </p:sp>
      <p:sp>
        <p:nvSpPr>
          <p:cNvPr id="4" name="TextBox 3">
            <a:extLst>
              <a:ext uri="{FF2B5EF4-FFF2-40B4-BE49-F238E27FC236}">
                <a16:creationId xmlns:a16="http://schemas.microsoft.com/office/drawing/2014/main" id="{58ADC389-D79C-8F13-8370-24864D0D49E9}"/>
              </a:ext>
            </a:extLst>
          </p:cNvPr>
          <p:cNvSpPr txBox="1"/>
          <p:nvPr/>
        </p:nvSpPr>
        <p:spPr>
          <a:xfrm>
            <a:off x="444618" y="1213962"/>
            <a:ext cx="2595967" cy="584775"/>
          </a:xfrm>
          <a:prstGeom prst="rect">
            <a:avLst/>
          </a:prstGeom>
          <a:noFill/>
        </p:spPr>
        <p:txBody>
          <a:bodyPr wrap="none" rtlCol="0">
            <a:spAutoFit/>
          </a:bodyPr>
          <a:lstStyle/>
          <a:p>
            <a:r>
              <a:rPr lang="en-IN" sz="3200" b="1" dirty="0">
                <a:solidFill>
                  <a:schemeClr val="accent1">
                    <a:lumMod val="75000"/>
                  </a:schemeClr>
                </a:solidFill>
              </a:rPr>
              <a:t>Methodology:</a:t>
            </a:r>
          </a:p>
        </p:txBody>
      </p:sp>
      <p:sp>
        <p:nvSpPr>
          <p:cNvPr id="5" name="TextBox 4">
            <a:extLst>
              <a:ext uri="{FF2B5EF4-FFF2-40B4-BE49-F238E27FC236}">
                <a16:creationId xmlns:a16="http://schemas.microsoft.com/office/drawing/2014/main" id="{650481B0-05AC-D54A-00A8-30B6AC120F60}"/>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6" name="Picture 5">
            <a:extLst>
              <a:ext uri="{FF2B5EF4-FFF2-40B4-BE49-F238E27FC236}">
                <a16:creationId xmlns:a16="http://schemas.microsoft.com/office/drawing/2014/main" id="{23B61BF5-8C6E-73FE-503A-7497FFD06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64403508-02B1-88DE-8409-636D9C826431}"/>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8" name="Rectangle 1">
            <a:extLst>
              <a:ext uri="{FF2B5EF4-FFF2-40B4-BE49-F238E27FC236}">
                <a16:creationId xmlns:a16="http://schemas.microsoft.com/office/drawing/2014/main" id="{20B1DC1F-296B-2038-7C75-1352EF35F03C}"/>
              </a:ext>
            </a:extLst>
          </p:cNvPr>
          <p:cNvSpPr>
            <a:spLocks noChangeArrowheads="1"/>
          </p:cNvSpPr>
          <p:nvPr/>
        </p:nvSpPr>
        <p:spPr bwMode="auto">
          <a:xfrm>
            <a:off x="1082181" y="2608978"/>
            <a:ext cx="2516870" cy="870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3B46DF2-4607-5A41-58D5-6899B2FCE7CA}"/>
              </a:ext>
            </a:extLst>
          </p:cNvPr>
          <p:cNvSpPr txBox="1"/>
          <p:nvPr/>
        </p:nvSpPr>
        <p:spPr>
          <a:xfrm>
            <a:off x="961850" y="1916275"/>
            <a:ext cx="9462781" cy="4524315"/>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rPr>
              <a:t>Data Preprocessing</a:t>
            </a:r>
            <a:r>
              <a:rPr kumimoji="0" lang="en-US" altLang="en-US" sz="24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en-US" altLang="en-US" sz="2200" b="0" i="0" u="none" strike="noStrike" cap="none" normalizeH="0" baseline="0" dirty="0">
                <a:ln>
                  <a:noFill/>
                </a:ln>
                <a:solidFill>
                  <a:schemeClr val="tx1"/>
                </a:solidFill>
                <a:effectLst/>
              </a:rPr>
              <a:t>Cleaning tweets (removing stop words, special characters, etc.).</a:t>
            </a:r>
          </a:p>
          <a:p>
            <a:pPr marL="800100" lvl="1" indent="-342900" eaLnBrk="0" fontAlgn="base" hangingPunct="0">
              <a:spcBef>
                <a:spcPct val="0"/>
              </a:spcBef>
              <a:spcAft>
                <a:spcPct val="0"/>
              </a:spcAft>
              <a:buFont typeface="Arial" panose="020B0604020202020204" pitchFamily="34" charset="0"/>
              <a:buChar char="•"/>
            </a:pPr>
            <a:r>
              <a:rPr kumimoji="0" lang="en-US" altLang="en-US" sz="2200" b="0" i="0" u="none" strike="noStrike" cap="none" normalizeH="0" baseline="0" dirty="0">
                <a:ln>
                  <a:noFill/>
                </a:ln>
                <a:solidFill>
                  <a:schemeClr val="tx1"/>
                </a:solidFill>
                <a:effectLst/>
              </a:rPr>
              <a:t>Tokenizing using NLTK's '</a:t>
            </a:r>
            <a:r>
              <a:rPr kumimoji="0" lang="en-US" altLang="en-US" sz="2200" b="0" i="0" u="none" strike="noStrike" cap="none" normalizeH="0" baseline="0" dirty="0" err="1">
                <a:ln>
                  <a:noFill/>
                </a:ln>
                <a:solidFill>
                  <a:schemeClr val="tx1"/>
                </a:solidFill>
                <a:effectLst/>
              </a:rPr>
              <a:t>punkt</a:t>
            </a:r>
            <a:r>
              <a:rPr kumimoji="0" lang="en-US" altLang="en-US" sz="2200" b="0" i="0" u="none" strike="noStrike" cap="none" normalizeH="0" baseline="0" dirty="0">
                <a:ln>
                  <a:noFill/>
                </a:ln>
                <a:solidFill>
                  <a:schemeClr val="tx1"/>
                </a:solidFill>
                <a:effectLst/>
              </a:rPr>
              <a:t>' tokenizer.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AutoNum type="arabicPeriod" startAt="2"/>
              <a:tabLst/>
            </a:pPr>
            <a:r>
              <a:rPr kumimoji="0" lang="en-US" altLang="en-US" sz="2400" b="1" i="0" u="none" strike="noStrike" cap="none" normalizeH="0" baseline="0" dirty="0">
                <a:ln>
                  <a:noFill/>
                </a:ln>
                <a:solidFill>
                  <a:schemeClr val="tx1"/>
                </a:solidFill>
                <a:effectLst/>
              </a:rPr>
              <a:t>Feature Extraction</a:t>
            </a:r>
            <a:r>
              <a:rPr kumimoji="0" lang="en-US" altLang="en-US" sz="24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a:ln>
                  <a:noFill/>
                </a:ln>
                <a:solidFill>
                  <a:schemeClr val="tx1"/>
                </a:solidFill>
                <a:effectLst/>
              </a:rPr>
              <a:t>TF-IDF</a:t>
            </a:r>
            <a:r>
              <a:rPr kumimoji="0" lang="en-US" altLang="en-US" sz="2400" b="0" i="0" u="none" strike="noStrike" cap="none" normalizeH="0" baseline="0" dirty="0">
                <a:ln>
                  <a:noFill/>
                </a:ln>
                <a:solidFill>
                  <a:schemeClr val="tx1"/>
                </a:solidFill>
                <a:effectLst/>
              </a:rPr>
              <a:t>: Measures word importance relative to the dataset.</a:t>
            </a:r>
          </a:p>
          <a:p>
            <a:pPr marL="800100" lvl="1" indent="-342900" eaLnBrk="0" fontAlgn="base" hangingPunct="0">
              <a:spcBef>
                <a:spcPct val="0"/>
              </a:spcBef>
              <a:spcAft>
                <a:spcPct val="0"/>
              </a:spcAft>
              <a:buFont typeface="Arial" panose="020B0604020202020204" pitchFamily="34" charset="0"/>
              <a:buChar char="•"/>
            </a:pPr>
            <a:r>
              <a:rPr kumimoji="0" lang="en-US" altLang="en-US" sz="2400" b="1" i="0" u="none" strike="noStrike" cap="none" normalizeH="0" baseline="0" dirty="0">
                <a:ln>
                  <a:noFill/>
                </a:ln>
                <a:solidFill>
                  <a:schemeClr val="tx1"/>
                </a:solidFill>
                <a:effectLst/>
              </a:rPr>
              <a:t>Word2Vec</a:t>
            </a:r>
            <a:r>
              <a:rPr kumimoji="0" lang="en-US" altLang="en-US" sz="2400" b="0" i="0" u="none" strike="noStrike" cap="none" normalizeH="0" baseline="0" dirty="0">
                <a:ln>
                  <a:noFill/>
                </a:ln>
                <a:solidFill>
                  <a:schemeClr val="tx1"/>
                </a:solidFill>
                <a:effectLst/>
              </a:rPr>
              <a:t>: Generates semantic word embeddings.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AutoNum type="arabicPeriod" startAt="3"/>
              <a:tabLst/>
            </a:pPr>
            <a:r>
              <a:rPr kumimoji="0" lang="en-US" altLang="en-US" sz="2400" b="1" i="0" u="none" strike="noStrike" cap="none" normalizeH="0" baseline="0" dirty="0">
                <a:ln>
                  <a:noFill/>
                </a:ln>
                <a:solidFill>
                  <a:schemeClr val="tx1"/>
                </a:solidFill>
                <a:effectLst/>
              </a:rPr>
              <a:t>Model Training</a:t>
            </a:r>
            <a:r>
              <a:rPr kumimoji="0" lang="en-US" altLang="en-US" sz="2400" b="0" i="0" u="none" strike="noStrike" cap="none" normalizeH="0" baseline="0" dirty="0">
                <a:ln>
                  <a:noFill/>
                </a:ln>
                <a:solidFill>
                  <a:schemeClr val="tx1"/>
                </a:solidFill>
                <a:effectLst/>
              </a:rPr>
              <a:t>:</a:t>
            </a:r>
          </a:p>
          <a:p>
            <a:pPr marL="800100" lvl="1" indent="-342900" eaLnBrk="0" fontAlgn="base" hangingPunct="0">
              <a:spcBef>
                <a:spcPct val="0"/>
              </a:spcBef>
              <a:spcAft>
                <a:spcPct val="0"/>
              </a:spcAft>
              <a:buFont typeface="Arial" panose="020B0604020202020204" pitchFamily="34" charset="0"/>
              <a:buChar char="•"/>
            </a:pPr>
            <a:r>
              <a:rPr lang="en-US" sz="2400" dirty="0"/>
              <a:t>Train LSTM and RNN models using the processed data</a:t>
            </a:r>
          </a:p>
          <a:p>
            <a:pPr marL="800100" lvl="1" indent="-3429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rPr>
              <a:t>Evaluate models using metrics like accuracy, precision, and recall.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0660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F8FBC-8164-20F3-59EF-2536C33C7E3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2E2ADE2-AF2C-D233-25C2-8C7A74806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F740587C-7B11-7259-6D45-2C6460C784DA}"/>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3" name="Slide Number Placeholder 2">
            <a:extLst>
              <a:ext uri="{FF2B5EF4-FFF2-40B4-BE49-F238E27FC236}">
                <a16:creationId xmlns:a16="http://schemas.microsoft.com/office/drawing/2014/main" id="{F69F593A-5F19-FC57-0D5F-C1294E41646B}"/>
              </a:ext>
            </a:extLst>
          </p:cNvPr>
          <p:cNvSpPr>
            <a:spLocks noGrp="1"/>
          </p:cNvSpPr>
          <p:nvPr>
            <p:ph type="sldNum" sz="quarter" idx="12"/>
          </p:nvPr>
        </p:nvSpPr>
        <p:spPr/>
        <p:txBody>
          <a:bodyPr/>
          <a:lstStyle/>
          <a:p>
            <a:fld id="{F255757B-4AFB-4B97-A659-1F93CEAAA291}" type="slidenum">
              <a:rPr lang="en-IN" smtClean="0"/>
              <a:t>11</a:t>
            </a:fld>
            <a:endParaRPr lang="en-US"/>
          </a:p>
        </p:txBody>
      </p:sp>
      <p:sp>
        <p:nvSpPr>
          <p:cNvPr id="2" name="Footer Placeholder 1">
            <a:extLst>
              <a:ext uri="{FF2B5EF4-FFF2-40B4-BE49-F238E27FC236}">
                <a16:creationId xmlns:a16="http://schemas.microsoft.com/office/drawing/2014/main" id="{E9D6B4FB-633E-4C5E-53B7-E7A0F76EEBE6}"/>
              </a:ext>
            </a:extLst>
          </p:cNvPr>
          <p:cNvSpPr>
            <a:spLocks noGrp="1"/>
          </p:cNvSpPr>
          <p:nvPr>
            <p:ph type="ftr" sz="quarter" idx="11"/>
          </p:nvPr>
        </p:nvSpPr>
        <p:spPr/>
        <p:txBody>
          <a:bodyPr/>
          <a:lstStyle/>
          <a:p>
            <a:r>
              <a:rPr lang="en-IN"/>
              <a:t>School of Computer Science and Engineering</a:t>
            </a:r>
            <a:endParaRPr lang="en-US"/>
          </a:p>
        </p:txBody>
      </p:sp>
      <p:sp>
        <p:nvSpPr>
          <p:cNvPr id="5" name="TextBox 4">
            <a:extLst>
              <a:ext uri="{FF2B5EF4-FFF2-40B4-BE49-F238E27FC236}">
                <a16:creationId xmlns:a16="http://schemas.microsoft.com/office/drawing/2014/main" id="{AE818079-F9F4-FE66-5F95-CD98EF141C9B}"/>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sp>
        <p:nvSpPr>
          <p:cNvPr id="10" name="TextBox 6">
            <a:extLst>
              <a:ext uri="{FF2B5EF4-FFF2-40B4-BE49-F238E27FC236}">
                <a16:creationId xmlns:a16="http://schemas.microsoft.com/office/drawing/2014/main" id="{61F7043A-DE42-B05C-0D4C-5D602C919C3C}"/>
              </a:ext>
            </a:extLst>
          </p:cNvPr>
          <p:cNvSpPr txBox="1"/>
          <p:nvPr/>
        </p:nvSpPr>
        <p:spPr>
          <a:xfrm>
            <a:off x="369502" y="2560901"/>
            <a:ext cx="7162005" cy="406265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solidFill>
                  <a:schemeClr val="accent1">
                    <a:lumMod val="75000"/>
                  </a:schemeClr>
                </a:solidFill>
              </a:rPr>
              <a:t>How RNN Works:</a:t>
            </a:r>
          </a:p>
          <a:p>
            <a:pPr marL="285750" indent="-285750">
              <a:buFont typeface="Arial" panose="020B0604020202020204" pitchFamily="34" charset="0"/>
              <a:buChar char="•"/>
            </a:pPr>
            <a:r>
              <a:rPr lang="en-US" b="1" dirty="0"/>
              <a:t>Input Processing:</a:t>
            </a:r>
            <a:r>
              <a:rPr lang="en-US" dirty="0"/>
              <a:t> At each time step, RNN takes the current input and the hidden state from the previous time step as inputs.</a:t>
            </a:r>
          </a:p>
          <a:p>
            <a:pPr marL="285750" indent="-285750">
              <a:buFont typeface="Arial" panose="020B0604020202020204" pitchFamily="34" charset="0"/>
              <a:buChar char="•"/>
            </a:pPr>
            <a:r>
              <a:rPr lang="en-US" b="1" dirty="0"/>
              <a:t>Hidden State Update: </a:t>
            </a:r>
            <a:r>
              <a:rPr lang="en-US" dirty="0"/>
              <a:t>The hidden state is updated using the current input and past hidden states to capture sequential dependencies.</a:t>
            </a:r>
          </a:p>
          <a:p>
            <a:pPr marL="285750" indent="-285750">
              <a:buFont typeface="Arial" panose="020B0604020202020204" pitchFamily="34" charset="0"/>
              <a:buChar char="•"/>
            </a:pPr>
            <a:r>
              <a:rPr lang="en-US" b="1" dirty="0"/>
              <a:t>Output Generation:</a:t>
            </a:r>
            <a:r>
              <a:rPr lang="en-US" dirty="0"/>
              <a:t> The network produces an output at each time step, influenced by both the current input and the sequence history.</a:t>
            </a:r>
          </a:p>
          <a:p>
            <a:pPr marL="285750" indent="-285750">
              <a:buFont typeface="Arial" panose="020B0604020202020204" pitchFamily="34" charset="0"/>
              <a:buChar char="•"/>
            </a:pPr>
            <a:endParaRPr lang="en-US" b="1" dirty="0">
              <a:solidFill>
                <a:schemeClr val="accent1">
                  <a:lumMod val="75000"/>
                </a:schemeClr>
              </a:solidFill>
              <a:ea typeface="Calibri" panose="020F0502020204030204"/>
              <a:cs typeface="Calibri" panose="020F0502020204030204"/>
            </a:endParaRPr>
          </a:p>
          <a:p>
            <a:r>
              <a:rPr lang="en-US" sz="2000" b="1" dirty="0">
                <a:solidFill>
                  <a:schemeClr val="accent1">
                    <a:lumMod val="75000"/>
                  </a:schemeClr>
                </a:solidFill>
              </a:rPr>
              <a:t>Why RNN for Sentiment Analysis?</a:t>
            </a:r>
          </a:p>
          <a:p>
            <a:pPr marL="285750" indent="-285750">
              <a:buFont typeface="Arial" panose="020B0604020202020204" pitchFamily="34" charset="0"/>
              <a:buChar char="•"/>
            </a:pPr>
            <a:r>
              <a:rPr lang="en-US" b="1" dirty="0"/>
              <a:t>Captures Context:</a:t>
            </a:r>
            <a:r>
              <a:rPr lang="en-US" dirty="0"/>
              <a:t> RNNs can model dependencies in sequential data, such as the flow of sentiments in text.</a:t>
            </a:r>
          </a:p>
          <a:p>
            <a:pPr marL="285750" indent="-285750">
              <a:buFont typeface="Arial" panose="020B0604020202020204" pitchFamily="34" charset="0"/>
              <a:buChar char="•"/>
            </a:pPr>
            <a:r>
              <a:rPr lang="en-US" b="1" dirty="0"/>
              <a:t>Real-Time Analysis:</a:t>
            </a:r>
            <a:r>
              <a:rPr lang="en-US" dirty="0"/>
              <a:t> Useful for analyzing short and fragmented texts like tweets, where the order of words impacts meaning.</a:t>
            </a:r>
          </a:p>
          <a:p>
            <a:endParaRPr lang="en-US" sz="2000" b="1" dirty="0">
              <a:solidFill>
                <a:schemeClr val="accent1">
                  <a:lumMod val="75000"/>
                </a:schemeClr>
              </a:solidFill>
            </a:endParaRPr>
          </a:p>
        </p:txBody>
      </p:sp>
      <p:sp>
        <p:nvSpPr>
          <p:cNvPr id="14" name="TextBox 13">
            <a:extLst>
              <a:ext uri="{FF2B5EF4-FFF2-40B4-BE49-F238E27FC236}">
                <a16:creationId xmlns:a16="http://schemas.microsoft.com/office/drawing/2014/main" id="{63143F99-4F7A-9E4D-AD2F-3C7313F47321}"/>
              </a:ext>
            </a:extLst>
          </p:cNvPr>
          <p:cNvSpPr txBox="1"/>
          <p:nvPr/>
        </p:nvSpPr>
        <p:spPr>
          <a:xfrm>
            <a:off x="8288573" y="5312229"/>
            <a:ext cx="4038600" cy="307777"/>
          </a:xfrm>
          <a:prstGeom prst="rect">
            <a:avLst/>
          </a:prstGeom>
          <a:noFill/>
        </p:spPr>
        <p:txBody>
          <a:bodyPr wrap="square" rtlCol="0">
            <a:spAutoFit/>
          </a:bodyPr>
          <a:lstStyle/>
          <a:p>
            <a:r>
              <a:rPr lang="en-US" sz="1400" b="1" dirty="0"/>
              <a:t>Fig. 1. A simple Recurrent Neural Network</a:t>
            </a:r>
            <a:endParaRPr lang="en-IN" sz="1400" b="1" dirty="0"/>
          </a:p>
        </p:txBody>
      </p:sp>
      <p:sp>
        <p:nvSpPr>
          <p:cNvPr id="15" name="TextBox 14">
            <a:extLst>
              <a:ext uri="{FF2B5EF4-FFF2-40B4-BE49-F238E27FC236}">
                <a16:creationId xmlns:a16="http://schemas.microsoft.com/office/drawing/2014/main" id="{EBAD8829-3867-A6C5-578F-11A0A26086D5}"/>
              </a:ext>
            </a:extLst>
          </p:cNvPr>
          <p:cNvSpPr txBox="1"/>
          <p:nvPr/>
        </p:nvSpPr>
        <p:spPr>
          <a:xfrm>
            <a:off x="369502" y="1622156"/>
            <a:ext cx="11561882" cy="1200329"/>
          </a:xfrm>
          <a:prstGeom prst="rect">
            <a:avLst/>
          </a:prstGeom>
          <a:noFill/>
        </p:spPr>
        <p:txBody>
          <a:bodyPr wrap="square" rtlCol="0">
            <a:spAutoFit/>
          </a:bodyPr>
          <a:lstStyle/>
          <a:p>
            <a:r>
              <a:rPr lang="en-US" dirty="0"/>
              <a:t>RNN is a class of artificial neural networks designed to process sequential data by retaining contextual information through their recurrent structure. They are widely used for tasks like language modeling, speech recognition, and sentiment analysis.</a:t>
            </a:r>
            <a:endParaRPr lang="en-US" b="1" dirty="0">
              <a:solidFill>
                <a:schemeClr val="accent1">
                  <a:lumMod val="75000"/>
                </a:schemeClr>
              </a:solidFill>
            </a:endParaRPr>
          </a:p>
          <a:p>
            <a:endParaRPr lang="en-IN" dirty="0"/>
          </a:p>
        </p:txBody>
      </p:sp>
      <p:pic>
        <p:nvPicPr>
          <p:cNvPr id="17" name="Picture 16">
            <a:extLst>
              <a:ext uri="{FF2B5EF4-FFF2-40B4-BE49-F238E27FC236}">
                <a16:creationId xmlns:a16="http://schemas.microsoft.com/office/drawing/2014/main" id="{32A8732D-D6AC-127F-1C91-D1905FC8BC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2784" y="3145888"/>
            <a:ext cx="4038600" cy="1851820"/>
          </a:xfrm>
          <a:prstGeom prst="rect">
            <a:avLst/>
          </a:prstGeom>
        </p:spPr>
      </p:pic>
      <p:sp>
        <p:nvSpPr>
          <p:cNvPr id="8" name="TextBox 7">
            <a:extLst>
              <a:ext uri="{FF2B5EF4-FFF2-40B4-BE49-F238E27FC236}">
                <a16:creationId xmlns:a16="http://schemas.microsoft.com/office/drawing/2014/main" id="{3A057EB6-A0E8-8D3A-DBD7-EE9B6256CC01}"/>
              </a:ext>
            </a:extLst>
          </p:cNvPr>
          <p:cNvSpPr txBox="1"/>
          <p:nvPr/>
        </p:nvSpPr>
        <p:spPr>
          <a:xfrm>
            <a:off x="369503" y="1104552"/>
            <a:ext cx="6179574" cy="584775"/>
          </a:xfrm>
          <a:prstGeom prst="rect">
            <a:avLst/>
          </a:prstGeom>
          <a:noFill/>
        </p:spPr>
        <p:txBody>
          <a:bodyPr wrap="square">
            <a:spAutoFit/>
          </a:bodyPr>
          <a:lstStyle/>
          <a:p>
            <a:r>
              <a:rPr lang="en-IN" sz="3200" b="1" dirty="0">
                <a:solidFill>
                  <a:schemeClr val="accent1">
                    <a:lumMod val="75000"/>
                  </a:schemeClr>
                </a:solidFill>
              </a:rPr>
              <a:t>Recurrent Neural Network</a:t>
            </a:r>
            <a:r>
              <a:rPr lang="en-US" sz="3200" b="1" dirty="0">
                <a:solidFill>
                  <a:schemeClr val="accent1">
                    <a:lumMod val="75000"/>
                  </a:schemeClr>
                </a:solidFill>
              </a:rPr>
              <a:t>(RNN):</a:t>
            </a:r>
          </a:p>
        </p:txBody>
      </p:sp>
    </p:spTree>
    <p:extLst>
      <p:ext uri="{BB962C8B-B14F-4D97-AF65-F5344CB8AC3E}">
        <p14:creationId xmlns:p14="http://schemas.microsoft.com/office/powerpoint/2010/main" val="34257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21158-EAA1-DD95-21C7-5197815A48C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938A541-DD5D-6F7F-E749-6D3382CFC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B6129554-726F-59CB-9920-6284BAD32BB1}"/>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3" name="Slide Number Placeholder 2">
            <a:extLst>
              <a:ext uri="{FF2B5EF4-FFF2-40B4-BE49-F238E27FC236}">
                <a16:creationId xmlns:a16="http://schemas.microsoft.com/office/drawing/2014/main" id="{618FBF90-3EF6-F86C-8EE4-27DCCFA41BAE}"/>
              </a:ext>
            </a:extLst>
          </p:cNvPr>
          <p:cNvSpPr>
            <a:spLocks noGrp="1"/>
          </p:cNvSpPr>
          <p:nvPr>
            <p:ph type="sldNum" sz="quarter" idx="12"/>
          </p:nvPr>
        </p:nvSpPr>
        <p:spPr/>
        <p:txBody>
          <a:bodyPr/>
          <a:lstStyle/>
          <a:p>
            <a:fld id="{F255757B-4AFB-4B97-A659-1F93CEAAA291}" type="slidenum">
              <a:rPr lang="en-IN" smtClean="0"/>
              <a:t>12</a:t>
            </a:fld>
            <a:endParaRPr lang="en-US"/>
          </a:p>
        </p:txBody>
      </p:sp>
      <p:sp>
        <p:nvSpPr>
          <p:cNvPr id="2" name="Footer Placeholder 1">
            <a:extLst>
              <a:ext uri="{FF2B5EF4-FFF2-40B4-BE49-F238E27FC236}">
                <a16:creationId xmlns:a16="http://schemas.microsoft.com/office/drawing/2014/main" id="{E9C59687-40A7-55BE-B21E-3F0487D60ECD}"/>
              </a:ext>
            </a:extLst>
          </p:cNvPr>
          <p:cNvSpPr>
            <a:spLocks noGrp="1"/>
          </p:cNvSpPr>
          <p:nvPr>
            <p:ph type="ftr" sz="quarter" idx="11"/>
          </p:nvPr>
        </p:nvSpPr>
        <p:spPr/>
        <p:txBody>
          <a:bodyPr/>
          <a:lstStyle/>
          <a:p>
            <a:r>
              <a:rPr lang="en-IN"/>
              <a:t>School of Computer Science and Engineering</a:t>
            </a:r>
            <a:endParaRPr lang="en-US"/>
          </a:p>
        </p:txBody>
      </p:sp>
      <p:sp>
        <p:nvSpPr>
          <p:cNvPr id="5" name="TextBox 4">
            <a:extLst>
              <a:ext uri="{FF2B5EF4-FFF2-40B4-BE49-F238E27FC236}">
                <a16:creationId xmlns:a16="http://schemas.microsoft.com/office/drawing/2014/main" id="{8E2ACBA7-6FD7-68CD-0545-B6BEA79AF563}"/>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sp>
        <p:nvSpPr>
          <p:cNvPr id="10" name="TextBox 6">
            <a:extLst>
              <a:ext uri="{FF2B5EF4-FFF2-40B4-BE49-F238E27FC236}">
                <a16:creationId xmlns:a16="http://schemas.microsoft.com/office/drawing/2014/main" id="{398DD841-CC3E-1968-4D62-EEC221403E99}"/>
              </a:ext>
            </a:extLst>
          </p:cNvPr>
          <p:cNvSpPr txBox="1"/>
          <p:nvPr/>
        </p:nvSpPr>
        <p:spPr>
          <a:xfrm>
            <a:off x="308843" y="1697409"/>
            <a:ext cx="11726403"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LSTM is a specialized type of Recurrent Neural Network (RNN) designed to overcome the challenges of traditional RNNs, particularly when handling sequential data like time series, text, or speech.</a:t>
            </a:r>
          </a:p>
        </p:txBody>
      </p:sp>
      <p:sp>
        <p:nvSpPr>
          <p:cNvPr id="9" name="TextBox 8">
            <a:extLst>
              <a:ext uri="{FF2B5EF4-FFF2-40B4-BE49-F238E27FC236}">
                <a16:creationId xmlns:a16="http://schemas.microsoft.com/office/drawing/2014/main" id="{71578DCE-4E44-F80D-8211-463301736A54}"/>
              </a:ext>
            </a:extLst>
          </p:cNvPr>
          <p:cNvSpPr txBox="1"/>
          <p:nvPr/>
        </p:nvSpPr>
        <p:spPr>
          <a:xfrm>
            <a:off x="4870348" y="2519444"/>
            <a:ext cx="7164897" cy="3754874"/>
          </a:xfrm>
          <a:prstGeom prst="rect">
            <a:avLst/>
          </a:prstGeom>
          <a:noFill/>
        </p:spPr>
        <p:txBody>
          <a:bodyPr wrap="square" rtlCol="0">
            <a:spAutoFit/>
          </a:bodyPr>
          <a:lstStyle/>
          <a:p>
            <a:r>
              <a:rPr lang="en-US" sz="2000" b="1" dirty="0">
                <a:solidFill>
                  <a:schemeClr val="accent1">
                    <a:lumMod val="75000"/>
                  </a:schemeClr>
                </a:solidFill>
              </a:rPr>
              <a:t>How LSTM Works:</a:t>
            </a:r>
          </a:p>
          <a:p>
            <a:pPr marL="285750" indent="-285750">
              <a:buFont typeface="Arial" panose="020B0604020202020204" pitchFamily="34" charset="0"/>
              <a:buChar char="•"/>
            </a:pPr>
            <a:r>
              <a:rPr lang="en-US" b="1" dirty="0"/>
              <a:t>Input Processing:</a:t>
            </a:r>
            <a:r>
              <a:rPr lang="en-US" dirty="0"/>
              <a:t> The model processes input at each time step while retaining relevant past information in its memory cell.</a:t>
            </a:r>
          </a:p>
          <a:p>
            <a:pPr marL="285750" indent="-285750">
              <a:buFont typeface="Arial" panose="020B0604020202020204" pitchFamily="34" charset="0"/>
              <a:buChar char="•"/>
            </a:pPr>
            <a:r>
              <a:rPr lang="en-US" b="1" dirty="0"/>
              <a:t>Decision Making:</a:t>
            </a:r>
            <a:r>
              <a:rPr lang="en-US" dirty="0"/>
              <a:t> At each step, LSTM evaluates:</a:t>
            </a:r>
          </a:p>
          <a:p>
            <a:pPr marL="857250" lvl="1" indent="-400050">
              <a:buFont typeface="+mj-lt"/>
              <a:buAutoNum type="romanLcPeriod"/>
            </a:pPr>
            <a:r>
              <a:rPr lang="en-US" dirty="0"/>
              <a:t>What information is important to keep or forget.</a:t>
            </a:r>
          </a:p>
          <a:p>
            <a:pPr marL="857250" lvl="1" indent="-400050">
              <a:buFont typeface="+mj-lt"/>
              <a:buAutoNum type="romanLcPeriod"/>
            </a:pPr>
            <a:r>
              <a:rPr lang="en-US" dirty="0"/>
              <a:t>How this impacts the next steps in the sequence.</a:t>
            </a:r>
          </a:p>
          <a:p>
            <a:pPr marL="857250" lvl="1" indent="-400050">
              <a:buFont typeface="+mj-lt"/>
              <a:buAutoNum type="romanLcPeriod"/>
            </a:pPr>
            <a:endParaRPr lang="en-US" dirty="0"/>
          </a:p>
          <a:p>
            <a:r>
              <a:rPr lang="en-IN" sz="2000" b="1" dirty="0">
                <a:solidFill>
                  <a:schemeClr val="accent1">
                    <a:lumMod val="75000"/>
                  </a:schemeClr>
                </a:solidFill>
              </a:rPr>
              <a:t>Why LSTM for Sentiment Analysis?</a:t>
            </a:r>
          </a:p>
          <a:p>
            <a:pPr marL="285750" indent="-285750">
              <a:buFont typeface="Arial" panose="020B0604020202020204" pitchFamily="34" charset="0"/>
              <a:buChar char="•"/>
            </a:pPr>
            <a:r>
              <a:rPr lang="en-IN" b="1" dirty="0"/>
              <a:t>Handles Context:</a:t>
            </a:r>
            <a:r>
              <a:rPr lang="en-IN" dirty="0"/>
              <a:t> Retains and understands contextual dependencies in textual data, essential for complex sentiments.</a:t>
            </a:r>
          </a:p>
          <a:p>
            <a:pPr marL="285750" indent="-285750">
              <a:buFont typeface="Arial" panose="020B0604020202020204" pitchFamily="34" charset="0"/>
              <a:buChar char="•"/>
            </a:pPr>
            <a:r>
              <a:rPr lang="en-IN" b="1" dirty="0"/>
              <a:t>Effective for Long Sequences:</a:t>
            </a:r>
            <a:r>
              <a:rPr lang="en-IN" dirty="0"/>
              <a:t> Perfect for political tweets or discussions involving subtle opinions spanning multiple sentences.</a:t>
            </a:r>
          </a:p>
          <a:p>
            <a:endParaRPr lang="en-IN" dirty="0"/>
          </a:p>
        </p:txBody>
      </p:sp>
      <p:pic>
        <p:nvPicPr>
          <p:cNvPr id="12" name="Picture 11">
            <a:extLst>
              <a:ext uri="{FF2B5EF4-FFF2-40B4-BE49-F238E27FC236}">
                <a16:creationId xmlns:a16="http://schemas.microsoft.com/office/drawing/2014/main" id="{F951B2C4-A999-5E47-9C7A-DC35F7B55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843" y="2570343"/>
            <a:ext cx="4170191" cy="2758679"/>
          </a:xfrm>
          <a:prstGeom prst="rect">
            <a:avLst/>
          </a:prstGeom>
        </p:spPr>
      </p:pic>
      <p:sp>
        <p:nvSpPr>
          <p:cNvPr id="14" name="TextBox 13">
            <a:extLst>
              <a:ext uri="{FF2B5EF4-FFF2-40B4-BE49-F238E27FC236}">
                <a16:creationId xmlns:a16="http://schemas.microsoft.com/office/drawing/2014/main" id="{736E88AE-CA36-B882-B42E-04D3FEB61396}"/>
              </a:ext>
            </a:extLst>
          </p:cNvPr>
          <p:cNvSpPr txBox="1"/>
          <p:nvPr/>
        </p:nvSpPr>
        <p:spPr>
          <a:xfrm>
            <a:off x="451722" y="5364720"/>
            <a:ext cx="4114801" cy="523220"/>
          </a:xfrm>
          <a:prstGeom prst="rect">
            <a:avLst/>
          </a:prstGeom>
          <a:noFill/>
        </p:spPr>
        <p:txBody>
          <a:bodyPr wrap="square">
            <a:spAutoFit/>
          </a:bodyPr>
          <a:lstStyle/>
          <a:p>
            <a:r>
              <a:rPr lang="en-IN" sz="1400" b="1" dirty="0"/>
              <a:t>Fig. 2. The internal structure of a single hidden unit in an LSTM.</a:t>
            </a:r>
          </a:p>
        </p:txBody>
      </p:sp>
      <p:sp>
        <p:nvSpPr>
          <p:cNvPr id="8" name="TextBox 7">
            <a:extLst>
              <a:ext uri="{FF2B5EF4-FFF2-40B4-BE49-F238E27FC236}">
                <a16:creationId xmlns:a16="http://schemas.microsoft.com/office/drawing/2014/main" id="{4CD2A336-0128-89D7-14C4-380442D62CCF}"/>
              </a:ext>
            </a:extLst>
          </p:cNvPr>
          <p:cNvSpPr txBox="1"/>
          <p:nvPr/>
        </p:nvSpPr>
        <p:spPr>
          <a:xfrm>
            <a:off x="308843" y="1145765"/>
            <a:ext cx="6189406" cy="584775"/>
          </a:xfrm>
          <a:prstGeom prst="rect">
            <a:avLst/>
          </a:prstGeom>
          <a:noFill/>
        </p:spPr>
        <p:txBody>
          <a:bodyPr wrap="square">
            <a:spAutoFit/>
          </a:bodyPr>
          <a:lstStyle/>
          <a:p>
            <a:r>
              <a:rPr lang="en-IN" sz="3200" b="1" dirty="0">
                <a:solidFill>
                  <a:schemeClr val="accent1">
                    <a:lumMod val="75000"/>
                  </a:schemeClr>
                </a:solidFill>
              </a:rPr>
              <a:t>Long Short-Term Memory</a:t>
            </a:r>
            <a:r>
              <a:rPr lang="en-US" sz="3200" b="1" dirty="0">
                <a:solidFill>
                  <a:schemeClr val="accent1">
                    <a:lumMod val="75000"/>
                  </a:schemeClr>
                </a:solidFill>
              </a:rPr>
              <a:t>(LSTM):</a:t>
            </a:r>
          </a:p>
        </p:txBody>
      </p:sp>
    </p:spTree>
    <p:extLst>
      <p:ext uri="{BB962C8B-B14F-4D97-AF65-F5344CB8AC3E}">
        <p14:creationId xmlns:p14="http://schemas.microsoft.com/office/powerpoint/2010/main" val="55597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55758-F9C7-9954-FAEE-DB500C10977E}"/>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9899EAC2-A02E-EA2A-CEB9-E0166C635F2A}"/>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850A32A3-F6DA-29B8-BDF4-3F9AC2D308F4}"/>
              </a:ext>
            </a:extLst>
          </p:cNvPr>
          <p:cNvSpPr>
            <a:spLocks noGrp="1"/>
          </p:cNvSpPr>
          <p:nvPr>
            <p:ph type="sldNum" sz="quarter" idx="12"/>
          </p:nvPr>
        </p:nvSpPr>
        <p:spPr/>
        <p:txBody>
          <a:bodyPr/>
          <a:lstStyle/>
          <a:p>
            <a:fld id="{F255757B-4AFB-4B97-A659-1F93CEAAA291}" type="slidenum">
              <a:rPr lang="en-IN" smtClean="0"/>
              <a:t>13</a:t>
            </a:fld>
            <a:endParaRPr lang="en-IN"/>
          </a:p>
        </p:txBody>
      </p:sp>
      <p:sp>
        <p:nvSpPr>
          <p:cNvPr id="4" name="Rectangle 1">
            <a:extLst>
              <a:ext uri="{FF2B5EF4-FFF2-40B4-BE49-F238E27FC236}">
                <a16:creationId xmlns:a16="http://schemas.microsoft.com/office/drawing/2014/main" id="{4147E2A3-7481-8202-7EA0-F9422072B0F4}"/>
              </a:ext>
            </a:extLst>
          </p:cNvPr>
          <p:cNvSpPr>
            <a:spLocks noChangeArrowheads="1"/>
          </p:cNvSpPr>
          <p:nvPr/>
        </p:nvSpPr>
        <p:spPr bwMode="auto">
          <a:xfrm>
            <a:off x="5860026" y="2593787"/>
            <a:ext cx="604398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t>The LSTM model performs significantly better with TF-IDF than Word2Vec across all metrics, indicating that TF-IDF effectively captures key features of the Indian political dataset, while Word2Vec struggles to capture specific details and context.</a:t>
            </a:r>
            <a:endParaRPr kumimoji="0" lang="en-US" altLang="en-US" sz="2400" b="0" i="0" u="none" strike="noStrike" cap="none" normalizeH="0" baseline="0" dirty="0">
              <a:ln>
                <a:noFill/>
              </a:ln>
              <a:solidFill>
                <a:schemeClr val="tx1"/>
              </a:solidFill>
              <a:effectLst/>
            </a:endParaRPr>
          </a:p>
        </p:txBody>
      </p:sp>
      <p:sp>
        <p:nvSpPr>
          <p:cNvPr id="5" name="TextBox 4">
            <a:extLst>
              <a:ext uri="{FF2B5EF4-FFF2-40B4-BE49-F238E27FC236}">
                <a16:creationId xmlns:a16="http://schemas.microsoft.com/office/drawing/2014/main" id="{7FE1812E-A7CF-86DF-96AF-0CE828092A26}"/>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6" name="Picture 5">
            <a:extLst>
              <a:ext uri="{FF2B5EF4-FFF2-40B4-BE49-F238E27FC236}">
                <a16:creationId xmlns:a16="http://schemas.microsoft.com/office/drawing/2014/main" id="{6D455D90-5B35-0B95-D266-5C63A75A4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B4DC33C6-1A5A-6A06-6800-54A997440160}"/>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01DC3902-41C2-116E-4E3A-F8B0C449730D}"/>
              </a:ext>
            </a:extLst>
          </p:cNvPr>
          <p:cNvSpPr txBox="1"/>
          <p:nvPr/>
        </p:nvSpPr>
        <p:spPr>
          <a:xfrm>
            <a:off x="415323" y="1128172"/>
            <a:ext cx="1590458" cy="584775"/>
          </a:xfrm>
          <a:prstGeom prst="rect">
            <a:avLst/>
          </a:prstGeom>
          <a:noFill/>
        </p:spPr>
        <p:txBody>
          <a:bodyPr wrap="square">
            <a:spAutoFit/>
          </a:bodyPr>
          <a:lstStyle/>
          <a:p>
            <a:r>
              <a:rPr lang="en-IN" sz="3200" b="1" dirty="0">
                <a:solidFill>
                  <a:schemeClr val="accent1">
                    <a:lumMod val="75000"/>
                  </a:schemeClr>
                </a:solidFill>
              </a:rPr>
              <a:t>Results:</a:t>
            </a:r>
          </a:p>
        </p:txBody>
      </p:sp>
      <p:pic>
        <p:nvPicPr>
          <p:cNvPr id="11" name="Picture 10">
            <a:extLst>
              <a:ext uri="{FF2B5EF4-FFF2-40B4-BE49-F238E27FC236}">
                <a16:creationId xmlns:a16="http://schemas.microsoft.com/office/drawing/2014/main" id="{B87A2EC9-8D7C-94A3-A3D8-42D53A93F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158" y="2507310"/>
            <a:ext cx="4648603" cy="2705334"/>
          </a:xfrm>
          <a:prstGeom prst="rect">
            <a:avLst/>
          </a:prstGeom>
        </p:spPr>
      </p:pic>
      <p:sp>
        <p:nvSpPr>
          <p:cNvPr id="13" name="TextBox 12">
            <a:extLst>
              <a:ext uri="{FF2B5EF4-FFF2-40B4-BE49-F238E27FC236}">
                <a16:creationId xmlns:a16="http://schemas.microsoft.com/office/drawing/2014/main" id="{C0474BA7-1B3C-C338-415C-F844E43E2536}"/>
              </a:ext>
            </a:extLst>
          </p:cNvPr>
          <p:cNvSpPr txBox="1"/>
          <p:nvPr/>
        </p:nvSpPr>
        <p:spPr>
          <a:xfrm>
            <a:off x="1861524" y="5212644"/>
            <a:ext cx="6178490" cy="307777"/>
          </a:xfrm>
          <a:prstGeom prst="rect">
            <a:avLst/>
          </a:prstGeom>
          <a:noFill/>
        </p:spPr>
        <p:txBody>
          <a:bodyPr wrap="square">
            <a:spAutoFit/>
          </a:bodyPr>
          <a:lstStyle/>
          <a:p>
            <a:r>
              <a:rPr lang="en-US" sz="1400" b="1" dirty="0"/>
              <a:t>Fig. 5. Performance metrics of LSTM in %</a:t>
            </a:r>
            <a:endParaRPr lang="en-IN" sz="1400" b="1" dirty="0"/>
          </a:p>
        </p:txBody>
      </p:sp>
      <p:sp>
        <p:nvSpPr>
          <p:cNvPr id="10" name="TextBox 9">
            <a:extLst>
              <a:ext uri="{FF2B5EF4-FFF2-40B4-BE49-F238E27FC236}">
                <a16:creationId xmlns:a16="http://schemas.microsoft.com/office/drawing/2014/main" id="{0C05B019-CEC2-E97B-6C0F-68E78789B26D}"/>
              </a:ext>
            </a:extLst>
          </p:cNvPr>
          <p:cNvSpPr txBox="1"/>
          <p:nvPr/>
        </p:nvSpPr>
        <p:spPr>
          <a:xfrm>
            <a:off x="1088769" y="1900079"/>
            <a:ext cx="4532671" cy="461665"/>
          </a:xfrm>
          <a:prstGeom prst="rect">
            <a:avLst/>
          </a:prstGeom>
          <a:noFill/>
        </p:spPr>
        <p:txBody>
          <a:bodyPr wrap="square">
            <a:spAutoFit/>
          </a:bodyPr>
          <a:lstStyle/>
          <a:p>
            <a:r>
              <a:rPr lang="en-IN" sz="2400" b="1" dirty="0">
                <a:solidFill>
                  <a:schemeClr val="accent1">
                    <a:lumMod val="75000"/>
                  </a:schemeClr>
                </a:solidFill>
              </a:rPr>
              <a:t>LSTM with TF-IDF and Word2Vec</a:t>
            </a:r>
            <a:endParaRPr lang="en-IN" sz="2400" dirty="0"/>
          </a:p>
        </p:txBody>
      </p:sp>
    </p:spTree>
    <p:extLst>
      <p:ext uri="{BB962C8B-B14F-4D97-AF65-F5344CB8AC3E}">
        <p14:creationId xmlns:p14="http://schemas.microsoft.com/office/powerpoint/2010/main" val="2206824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5399-25BF-CF90-287E-25CDFEAAEA35}"/>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D19D2F21-D2ED-DB47-9E86-49F444A39B3A}"/>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4495B91D-9D90-0B2B-7D42-AF69EEB8A4FE}"/>
              </a:ext>
            </a:extLst>
          </p:cNvPr>
          <p:cNvSpPr>
            <a:spLocks noGrp="1"/>
          </p:cNvSpPr>
          <p:nvPr>
            <p:ph type="sldNum" sz="quarter" idx="12"/>
          </p:nvPr>
        </p:nvSpPr>
        <p:spPr/>
        <p:txBody>
          <a:bodyPr/>
          <a:lstStyle/>
          <a:p>
            <a:fld id="{F255757B-4AFB-4B97-A659-1F93CEAAA291}" type="slidenum">
              <a:rPr lang="en-IN" smtClean="0"/>
              <a:t>14</a:t>
            </a:fld>
            <a:endParaRPr lang="en-IN"/>
          </a:p>
        </p:txBody>
      </p:sp>
      <p:sp>
        <p:nvSpPr>
          <p:cNvPr id="4" name="Rectangle 1">
            <a:extLst>
              <a:ext uri="{FF2B5EF4-FFF2-40B4-BE49-F238E27FC236}">
                <a16:creationId xmlns:a16="http://schemas.microsoft.com/office/drawing/2014/main" id="{C83FACE6-87BD-9CDB-015C-C274E17A080C}"/>
              </a:ext>
            </a:extLst>
          </p:cNvPr>
          <p:cNvSpPr>
            <a:spLocks noChangeArrowheads="1"/>
          </p:cNvSpPr>
          <p:nvPr/>
        </p:nvSpPr>
        <p:spPr bwMode="auto">
          <a:xfrm>
            <a:off x="5724800" y="2539821"/>
            <a:ext cx="617849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The RNN model demonstrates better performance with TF-IDF than Word2Vec across all metrics. This indicates that TF-IDF is more effective for representing features in the Indian political tweets' dataset, as it helps the RNN focus on important terms more effectively than Word2Vec. These findings highlight TF-IDF as the preferred choice for sentiment analysis in this context.</a:t>
            </a:r>
            <a:endParaRPr kumimoji="0" lang="en-US" altLang="en-US" sz="2000" b="0" i="0" u="none" strike="noStrike" cap="none" normalizeH="0" baseline="0" dirty="0">
              <a:ln>
                <a:noFill/>
              </a:ln>
              <a:solidFill>
                <a:schemeClr val="tx1"/>
              </a:solidFill>
              <a:effectLst/>
            </a:endParaRPr>
          </a:p>
        </p:txBody>
      </p:sp>
      <p:sp>
        <p:nvSpPr>
          <p:cNvPr id="5" name="TextBox 4">
            <a:extLst>
              <a:ext uri="{FF2B5EF4-FFF2-40B4-BE49-F238E27FC236}">
                <a16:creationId xmlns:a16="http://schemas.microsoft.com/office/drawing/2014/main" id="{9B86BC0C-5EBB-DF8F-2BE9-F5FFFC4B4BC6}"/>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6" name="Picture 5">
            <a:extLst>
              <a:ext uri="{FF2B5EF4-FFF2-40B4-BE49-F238E27FC236}">
                <a16:creationId xmlns:a16="http://schemas.microsoft.com/office/drawing/2014/main" id="{1FDA4D92-85E9-37D0-82F6-00D4E5259D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3E10856B-5550-42A9-19FB-34F7C1A8287D}"/>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B8E2CEF4-F482-8F06-3F06-54E7B99B5121}"/>
              </a:ext>
            </a:extLst>
          </p:cNvPr>
          <p:cNvSpPr txBox="1"/>
          <p:nvPr/>
        </p:nvSpPr>
        <p:spPr>
          <a:xfrm>
            <a:off x="415324" y="1075401"/>
            <a:ext cx="6178490" cy="584775"/>
          </a:xfrm>
          <a:prstGeom prst="rect">
            <a:avLst/>
          </a:prstGeom>
          <a:noFill/>
        </p:spPr>
        <p:txBody>
          <a:bodyPr wrap="square">
            <a:spAutoFit/>
          </a:bodyPr>
          <a:lstStyle/>
          <a:p>
            <a:r>
              <a:rPr lang="en-IN" sz="3200" b="1" dirty="0">
                <a:solidFill>
                  <a:schemeClr val="accent1">
                    <a:lumMod val="75000"/>
                  </a:schemeClr>
                </a:solidFill>
              </a:rPr>
              <a:t>Results:</a:t>
            </a:r>
          </a:p>
        </p:txBody>
      </p:sp>
      <p:sp>
        <p:nvSpPr>
          <p:cNvPr id="13" name="TextBox 12">
            <a:extLst>
              <a:ext uri="{FF2B5EF4-FFF2-40B4-BE49-F238E27FC236}">
                <a16:creationId xmlns:a16="http://schemas.microsoft.com/office/drawing/2014/main" id="{7BC5CA45-58A2-B7A8-4FD2-D7214758CEAC}"/>
              </a:ext>
            </a:extLst>
          </p:cNvPr>
          <p:cNvSpPr txBox="1"/>
          <p:nvPr/>
        </p:nvSpPr>
        <p:spPr>
          <a:xfrm>
            <a:off x="1588080" y="5318203"/>
            <a:ext cx="3243042" cy="307777"/>
          </a:xfrm>
          <a:prstGeom prst="rect">
            <a:avLst/>
          </a:prstGeom>
          <a:noFill/>
        </p:spPr>
        <p:txBody>
          <a:bodyPr wrap="square">
            <a:spAutoFit/>
          </a:bodyPr>
          <a:lstStyle/>
          <a:p>
            <a:r>
              <a:rPr lang="en-US" sz="1400" b="1" dirty="0"/>
              <a:t>Fig.6. Performance metrics of RNN in %</a:t>
            </a:r>
            <a:endParaRPr lang="en-IN" sz="1400" b="1" dirty="0"/>
          </a:p>
        </p:txBody>
      </p:sp>
      <p:pic>
        <p:nvPicPr>
          <p:cNvPr id="15" name="Picture 14">
            <a:extLst>
              <a:ext uri="{FF2B5EF4-FFF2-40B4-BE49-F238E27FC236}">
                <a16:creationId xmlns:a16="http://schemas.microsoft.com/office/drawing/2014/main" id="{2A75FAC0-44DC-B0FB-4CBC-8B65DDD01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510" y="2444708"/>
            <a:ext cx="4511431" cy="2758679"/>
          </a:xfrm>
          <a:prstGeom prst="rect">
            <a:avLst/>
          </a:prstGeom>
        </p:spPr>
      </p:pic>
      <p:sp>
        <p:nvSpPr>
          <p:cNvPr id="10" name="TextBox 9">
            <a:extLst>
              <a:ext uri="{FF2B5EF4-FFF2-40B4-BE49-F238E27FC236}">
                <a16:creationId xmlns:a16="http://schemas.microsoft.com/office/drawing/2014/main" id="{D00D3D1D-277D-F1BB-C7E2-10ED6BE97408}"/>
              </a:ext>
            </a:extLst>
          </p:cNvPr>
          <p:cNvSpPr txBox="1"/>
          <p:nvPr/>
        </p:nvSpPr>
        <p:spPr>
          <a:xfrm>
            <a:off x="1009987" y="1914554"/>
            <a:ext cx="6179574" cy="461665"/>
          </a:xfrm>
          <a:prstGeom prst="rect">
            <a:avLst/>
          </a:prstGeom>
          <a:noFill/>
        </p:spPr>
        <p:txBody>
          <a:bodyPr wrap="square">
            <a:spAutoFit/>
          </a:bodyPr>
          <a:lstStyle/>
          <a:p>
            <a:r>
              <a:rPr lang="en-IN" sz="2400" b="1" dirty="0">
                <a:solidFill>
                  <a:schemeClr val="accent1">
                    <a:lumMod val="75000"/>
                  </a:schemeClr>
                </a:solidFill>
              </a:rPr>
              <a:t>RNN with TF-IDF and Word2Vec</a:t>
            </a:r>
            <a:endParaRPr lang="en-IN" sz="2400" dirty="0"/>
          </a:p>
        </p:txBody>
      </p:sp>
    </p:spTree>
    <p:extLst>
      <p:ext uri="{BB962C8B-B14F-4D97-AF65-F5344CB8AC3E}">
        <p14:creationId xmlns:p14="http://schemas.microsoft.com/office/powerpoint/2010/main" val="1589703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AF5579-A9EE-24C8-DE22-33FC49D2BCAB}"/>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B23D1FE5-2D4F-46B0-4129-FA5C6AA2E817}"/>
              </a:ext>
            </a:extLst>
          </p:cNvPr>
          <p:cNvSpPr>
            <a:spLocks noGrp="1"/>
          </p:cNvSpPr>
          <p:nvPr>
            <p:ph type="sldNum" sz="quarter" idx="12"/>
          </p:nvPr>
        </p:nvSpPr>
        <p:spPr/>
        <p:txBody>
          <a:bodyPr/>
          <a:lstStyle/>
          <a:p>
            <a:fld id="{F255757B-4AFB-4B97-A659-1F93CEAAA291}" type="slidenum">
              <a:rPr lang="en-IN" smtClean="0"/>
              <a:t>15</a:t>
            </a:fld>
            <a:endParaRPr lang="en-IN"/>
          </a:p>
        </p:txBody>
      </p:sp>
      <p:sp>
        <p:nvSpPr>
          <p:cNvPr id="4" name="Rectangle 1">
            <a:extLst>
              <a:ext uri="{FF2B5EF4-FFF2-40B4-BE49-F238E27FC236}">
                <a16:creationId xmlns:a16="http://schemas.microsoft.com/office/drawing/2014/main" id="{B91567B8-1F60-1DD2-05B7-DCC1224AADD0}"/>
              </a:ext>
            </a:extLst>
          </p:cNvPr>
          <p:cNvSpPr>
            <a:spLocks noChangeArrowheads="1"/>
          </p:cNvSpPr>
          <p:nvPr/>
        </p:nvSpPr>
        <p:spPr bwMode="auto">
          <a:xfrm>
            <a:off x="6823587" y="1863424"/>
            <a:ext cx="521147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Observations: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LSTM with TF-IDF achieved the highest accuracy: 83.02%.</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RNN with TF-IDF also performed well (81.06%) but less than LSTM.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rPr>
              <a:t>Word2Vec embeddings were less effective compared to TF-IDF for both models. </a:t>
            </a:r>
          </a:p>
        </p:txBody>
      </p:sp>
      <p:sp>
        <p:nvSpPr>
          <p:cNvPr id="5" name="TextBox 4">
            <a:extLst>
              <a:ext uri="{FF2B5EF4-FFF2-40B4-BE49-F238E27FC236}">
                <a16:creationId xmlns:a16="http://schemas.microsoft.com/office/drawing/2014/main" id="{0CA13DE7-6BED-604C-4D6D-8E0FF25E2515}"/>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6" name="Picture 5">
            <a:extLst>
              <a:ext uri="{FF2B5EF4-FFF2-40B4-BE49-F238E27FC236}">
                <a16:creationId xmlns:a16="http://schemas.microsoft.com/office/drawing/2014/main" id="{79966B25-74B4-2A01-AB85-210FB08FE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D31D177D-4DBF-DE1E-E1DF-D0E3A66A811C}"/>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F96AA43F-C3F5-93BD-8C97-43F9E3E1452B}"/>
              </a:ext>
            </a:extLst>
          </p:cNvPr>
          <p:cNvSpPr txBox="1"/>
          <p:nvPr/>
        </p:nvSpPr>
        <p:spPr>
          <a:xfrm>
            <a:off x="405491" y="1064895"/>
            <a:ext cx="6178490" cy="584775"/>
          </a:xfrm>
          <a:prstGeom prst="rect">
            <a:avLst/>
          </a:prstGeom>
          <a:noFill/>
        </p:spPr>
        <p:txBody>
          <a:bodyPr wrap="square">
            <a:spAutoFit/>
          </a:bodyPr>
          <a:lstStyle/>
          <a:p>
            <a:r>
              <a:rPr lang="en-IN" sz="3200" b="1" dirty="0">
                <a:solidFill>
                  <a:schemeClr val="accent1">
                    <a:lumMod val="75000"/>
                  </a:schemeClr>
                </a:solidFill>
              </a:rPr>
              <a:t>Results:</a:t>
            </a:r>
          </a:p>
        </p:txBody>
      </p:sp>
      <p:graphicFrame>
        <p:nvGraphicFramePr>
          <p:cNvPr id="18" name="Table 17">
            <a:extLst>
              <a:ext uri="{FF2B5EF4-FFF2-40B4-BE49-F238E27FC236}">
                <a16:creationId xmlns:a16="http://schemas.microsoft.com/office/drawing/2014/main" id="{B33BB550-6B43-4FB1-43B7-EFFFC7B76960}"/>
              </a:ext>
            </a:extLst>
          </p:cNvPr>
          <p:cNvGraphicFramePr>
            <a:graphicFrameLocks noGrp="1"/>
          </p:cNvGraphicFramePr>
          <p:nvPr>
            <p:extLst>
              <p:ext uri="{D42A27DB-BD31-4B8C-83A1-F6EECF244321}">
                <p14:modId xmlns:p14="http://schemas.microsoft.com/office/powerpoint/2010/main" val="71557676"/>
              </p:ext>
            </p:extLst>
          </p:nvPr>
        </p:nvGraphicFramePr>
        <p:xfrm>
          <a:off x="857774" y="2631086"/>
          <a:ext cx="5027627" cy="2006874"/>
        </p:xfrm>
        <a:graphic>
          <a:graphicData uri="http://schemas.openxmlformats.org/drawingml/2006/table">
            <a:tbl>
              <a:tblPr firstRow="1" bandRow="1">
                <a:tableStyleId>{5C22544A-7EE6-4342-B048-85BDC9FD1C3A}</a:tableStyleId>
              </a:tblPr>
              <a:tblGrid>
                <a:gridCol w="1669703">
                  <a:extLst>
                    <a:ext uri="{9D8B030D-6E8A-4147-A177-3AD203B41FA5}">
                      <a16:colId xmlns:a16="http://schemas.microsoft.com/office/drawing/2014/main" val="1798653166"/>
                    </a:ext>
                  </a:extLst>
                </a:gridCol>
                <a:gridCol w="1678962">
                  <a:extLst>
                    <a:ext uri="{9D8B030D-6E8A-4147-A177-3AD203B41FA5}">
                      <a16:colId xmlns:a16="http://schemas.microsoft.com/office/drawing/2014/main" val="1053553986"/>
                    </a:ext>
                  </a:extLst>
                </a:gridCol>
                <a:gridCol w="1678962">
                  <a:extLst>
                    <a:ext uri="{9D8B030D-6E8A-4147-A177-3AD203B41FA5}">
                      <a16:colId xmlns:a16="http://schemas.microsoft.com/office/drawing/2014/main" val="386786581"/>
                    </a:ext>
                  </a:extLst>
                </a:gridCol>
              </a:tblGrid>
              <a:tr h="668958">
                <a:tc>
                  <a:txBody>
                    <a:bodyPr/>
                    <a:lstStyle/>
                    <a:p>
                      <a:pPr algn="ctr"/>
                      <a:r>
                        <a:rPr lang="en-IN" dirty="0"/>
                        <a:t>Models</a:t>
                      </a:r>
                    </a:p>
                  </a:txBody>
                  <a:tcPr/>
                </a:tc>
                <a:tc>
                  <a:txBody>
                    <a:bodyPr/>
                    <a:lstStyle/>
                    <a:p>
                      <a:pPr algn="ctr"/>
                      <a:r>
                        <a:rPr lang="en-IN" dirty="0"/>
                        <a:t>Word2Vec Accuracy(%)</a:t>
                      </a:r>
                    </a:p>
                  </a:txBody>
                  <a:tcPr/>
                </a:tc>
                <a:tc>
                  <a:txBody>
                    <a:bodyPr/>
                    <a:lstStyle/>
                    <a:p>
                      <a:pPr algn="ctr"/>
                      <a:r>
                        <a:rPr lang="en-IN" dirty="0"/>
                        <a:t>TF-IDF Accuracy(%)</a:t>
                      </a:r>
                    </a:p>
                  </a:txBody>
                  <a:tcPr/>
                </a:tc>
                <a:extLst>
                  <a:ext uri="{0D108BD9-81ED-4DB2-BD59-A6C34878D82A}">
                    <a16:rowId xmlns:a16="http://schemas.microsoft.com/office/drawing/2014/main" val="2117612335"/>
                  </a:ext>
                </a:extLst>
              </a:tr>
              <a:tr h="668958">
                <a:tc>
                  <a:txBody>
                    <a:bodyPr/>
                    <a:lstStyle/>
                    <a:p>
                      <a:pPr algn="ctr"/>
                      <a:r>
                        <a:rPr lang="en-IN" dirty="0"/>
                        <a:t>LSTM</a:t>
                      </a:r>
                    </a:p>
                  </a:txBody>
                  <a:tcPr/>
                </a:tc>
                <a:tc>
                  <a:txBody>
                    <a:bodyPr/>
                    <a:lstStyle/>
                    <a:p>
                      <a:pPr algn="ctr"/>
                      <a:r>
                        <a:rPr lang="en-IN" dirty="0"/>
                        <a:t>73.08</a:t>
                      </a:r>
                    </a:p>
                  </a:txBody>
                  <a:tcPr/>
                </a:tc>
                <a:tc>
                  <a:txBody>
                    <a:bodyPr/>
                    <a:lstStyle/>
                    <a:p>
                      <a:pPr algn="ctr"/>
                      <a:r>
                        <a:rPr lang="en-IN" dirty="0"/>
                        <a:t>83.02</a:t>
                      </a:r>
                    </a:p>
                  </a:txBody>
                  <a:tcPr/>
                </a:tc>
                <a:extLst>
                  <a:ext uri="{0D108BD9-81ED-4DB2-BD59-A6C34878D82A}">
                    <a16:rowId xmlns:a16="http://schemas.microsoft.com/office/drawing/2014/main" val="1310835619"/>
                  </a:ext>
                </a:extLst>
              </a:tr>
              <a:tr h="668958">
                <a:tc>
                  <a:txBody>
                    <a:bodyPr/>
                    <a:lstStyle/>
                    <a:p>
                      <a:pPr algn="ctr"/>
                      <a:r>
                        <a:rPr lang="en-IN" dirty="0"/>
                        <a:t>RNN</a:t>
                      </a:r>
                    </a:p>
                  </a:txBody>
                  <a:tcPr/>
                </a:tc>
                <a:tc>
                  <a:txBody>
                    <a:bodyPr/>
                    <a:lstStyle/>
                    <a:p>
                      <a:pPr algn="ctr"/>
                      <a:r>
                        <a:rPr lang="en-IN" dirty="0"/>
                        <a:t>50.7</a:t>
                      </a:r>
                    </a:p>
                  </a:txBody>
                  <a:tcPr/>
                </a:tc>
                <a:tc>
                  <a:txBody>
                    <a:bodyPr/>
                    <a:lstStyle/>
                    <a:p>
                      <a:pPr algn="ctr"/>
                      <a:r>
                        <a:rPr lang="en-IN" dirty="0"/>
                        <a:t>81.06</a:t>
                      </a:r>
                    </a:p>
                  </a:txBody>
                  <a:tcPr/>
                </a:tc>
                <a:extLst>
                  <a:ext uri="{0D108BD9-81ED-4DB2-BD59-A6C34878D82A}">
                    <a16:rowId xmlns:a16="http://schemas.microsoft.com/office/drawing/2014/main" val="848843937"/>
                  </a:ext>
                </a:extLst>
              </a:tr>
            </a:tbl>
          </a:graphicData>
        </a:graphic>
      </p:graphicFrame>
      <p:sp>
        <p:nvSpPr>
          <p:cNvPr id="20" name="TextBox 19">
            <a:extLst>
              <a:ext uri="{FF2B5EF4-FFF2-40B4-BE49-F238E27FC236}">
                <a16:creationId xmlns:a16="http://schemas.microsoft.com/office/drawing/2014/main" id="{5DD4936A-0D01-46D7-5971-DBFB372470C7}"/>
              </a:ext>
            </a:extLst>
          </p:cNvPr>
          <p:cNvSpPr txBox="1"/>
          <p:nvPr/>
        </p:nvSpPr>
        <p:spPr>
          <a:xfrm>
            <a:off x="282343" y="1863424"/>
            <a:ext cx="6178490" cy="523220"/>
          </a:xfrm>
          <a:prstGeom prst="rect">
            <a:avLst/>
          </a:prstGeom>
          <a:noFill/>
        </p:spPr>
        <p:txBody>
          <a:bodyPr wrap="square">
            <a:spAutoFit/>
          </a:bodyPr>
          <a:lstStyle/>
          <a:p>
            <a:pPr algn="ctr"/>
            <a:r>
              <a:rPr lang="en-IN" sz="1400" b="1" dirty="0"/>
              <a:t>TABLE 1:</a:t>
            </a:r>
          </a:p>
          <a:p>
            <a:pPr algn="ctr"/>
            <a:r>
              <a:rPr lang="en-IN" sz="1400" b="1" dirty="0"/>
              <a:t>TESTING ACCURACY OF MODELS WITH DIFFERENT TECHNIQUES</a:t>
            </a:r>
          </a:p>
        </p:txBody>
      </p:sp>
    </p:spTree>
    <p:extLst>
      <p:ext uri="{BB962C8B-B14F-4D97-AF65-F5344CB8AC3E}">
        <p14:creationId xmlns:p14="http://schemas.microsoft.com/office/powerpoint/2010/main" val="460129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A10D399-776D-46E2-49FB-F3EB96EEE22F}"/>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1CDD8583-D6E7-16EE-3305-F8A3A087C9C9}"/>
              </a:ext>
            </a:extLst>
          </p:cNvPr>
          <p:cNvSpPr>
            <a:spLocks noGrp="1"/>
          </p:cNvSpPr>
          <p:nvPr>
            <p:ph type="sldNum" sz="quarter" idx="12"/>
          </p:nvPr>
        </p:nvSpPr>
        <p:spPr/>
        <p:txBody>
          <a:bodyPr/>
          <a:lstStyle/>
          <a:p>
            <a:fld id="{F255757B-4AFB-4B97-A659-1F93CEAAA291}" type="slidenum">
              <a:rPr lang="en-IN" smtClean="0"/>
              <a:t>16</a:t>
            </a:fld>
            <a:endParaRPr lang="en-IN"/>
          </a:p>
        </p:txBody>
      </p:sp>
      <p:sp>
        <p:nvSpPr>
          <p:cNvPr id="4" name="TextBox 3">
            <a:extLst>
              <a:ext uri="{FF2B5EF4-FFF2-40B4-BE49-F238E27FC236}">
                <a16:creationId xmlns:a16="http://schemas.microsoft.com/office/drawing/2014/main" id="{DD2CB629-8104-D122-0C47-BAA100B29FB3}"/>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5" name="Picture 4">
            <a:extLst>
              <a:ext uri="{FF2B5EF4-FFF2-40B4-BE49-F238E27FC236}">
                <a16:creationId xmlns:a16="http://schemas.microsoft.com/office/drawing/2014/main" id="{CCC3A424-2F5B-C418-46FB-FBDAEBE68A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ADA9EED9-A34F-9A32-55D7-A550B5E58FFA}"/>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A0AB8C69-EAE4-28F7-E7F8-59A565AD93BE}"/>
              </a:ext>
            </a:extLst>
          </p:cNvPr>
          <p:cNvSpPr txBox="1"/>
          <p:nvPr/>
        </p:nvSpPr>
        <p:spPr>
          <a:xfrm>
            <a:off x="385827" y="1069471"/>
            <a:ext cx="6178490" cy="584775"/>
          </a:xfrm>
          <a:prstGeom prst="rect">
            <a:avLst/>
          </a:prstGeom>
          <a:noFill/>
        </p:spPr>
        <p:txBody>
          <a:bodyPr wrap="square">
            <a:spAutoFit/>
          </a:bodyPr>
          <a:lstStyle/>
          <a:p>
            <a:r>
              <a:rPr lang="en-IN" sz="3200" b="1" dirty="0">
                <a:solidFill>
                  <a:schemeClr val="accent1">
                    <a:lumMod val="75000"/>
                  </a:schemeClr>
                </a:solidFill>
              </a:rPr>
              <a:t>Conclusion:</a:t>
            </a:r>
          </a:p>
        </p:txBody>
      </p:sp>
      <p:sp>
        <p:nvSpPr>
          <p:cNvPr id="12" name="TextBox 11">
            <a:extLst>
              <a:ext uri="{FF2B5EF4-FFF2-40B4-BE49-F238E27FC236}">
                <a16:creationId xmlns:a16="http://schemas.microsoft.com/office/drawing/2014/main" id="{A6CF2355-8E2A-EE6B-DD64-8A2C4832E122}"/>
              </a:ext>
            </a:extLst>
          </p:cNvPr>
          <p:cNvSpPr txBox="1"/>
          <p:nvPr/>
        </p:nvSpPr>
        <p:spPr>
          <a:xfrm>
            <a:off x="816076" y="1861798"/>
            <a:ext cx="10697497" cy="4093428"/>
          </a:xfrm>
          <a:prstGeom prst="rect">
            <a:avLst/>
          </a:prstGeom>
          <a:noFill/>
        </p:spPr>
        <p:txBody>
          <a:bodyPr wrap="square">
            <a:spAutoFit/>
          </a:bodyPr>
          <a:lstStyle/>
          <a:p>
            <a:r>
              <a:rPr lang="en-US" sz="2000" b="1" dirty="0"/>
              <a:t>Objective of the Study: </a:t>
            </a:r>
            <a:r>
              <a:rPr lang="en-US" sz="2000" dirty="0"/>
              <a:t>The research compares LSTM and RNN models for sentiment analysis on Indian political tweets.</a:t>
            </a:r>
          </a:p>
          <a:p>
            <a:endParaRPr lang="en-US" sz="2000" dirty="0"/>
          </a:p>
          <a:p>
            <a:r>
              <a:rPr lang="en-US" sz="2000" b="1" dirty="0"/>
              <a:t>Key Results:</a:t>
            </a:r>
          </a:p>
          <a:p>
            <a:pPr marL="800100" lvl="1" indent="-342900">
              <a:buFont typeface="Arial" panose="020B0604020202020204" pitchFamily="34" charset="0"/>
              <a:buChar char="•"/>
            </a:pPr>
            <a:r>
              <a:rPr lang="en-US" sz="2000" b="1" dirty="0"/>
              <a:t>LSTM with TF-IDF achieves the highest accuracy (83.02%)</a:t>
            </a:r>
            <a:r>
              <a:rPr lang="en-US" sz="2000" dirty="0"/>
              <a:t>, outperforming Word2Vec (73.08%) and RNN paired with either TF-IDF (81.06%) or Word2Vec (50.7%).</a:t>
            </a:r>
          </a:p>
          <a:p>
            <a:pPr marL="800100" lvl="1" indent="-342900">
              <a:buFont typeface="Arial" panose="020B0604020202020204" pitchFamily="34" charset="0"/>
              <a:buChar char="•"/>
            </a:pPr>
            <a:r>
              <a:rPr lang="en-US" sz="2000" dirty="0"/>
              <a:t>TF-IDF proves highly effective in capturing contextual word importance.</a:t>
            </a:r>
          </a:p>
          <a:p>
            <a:pPr marL="800100" lvl="1" indent="-342900">
              <a:buFont typeface="Arial" panose="020B0604020202020204" pitchFamily="34" charset="0"/>
              <a:buChar char="•"/>
            </a:pPr>
            <a:r>
              <a:rPr lang="en-US" sz="2000" dirty="0"/>
              <a:t>LSTM demonstrates superior performance over RNN in modeling sequential dependencies.</a:t>
            </a:r>
          </a:p>
          <a:p>
            <a:endParaRPr lang="en-US" sz="2000" dirty="0"/>
          </a:p>
          <a:p>
            <a:r>
              <a:rPr lang="en-US" sz="2000" b="1" dirty="0"/>
              <a:t>Conclusion:</a:t>
            </a:r>
            <a:r>
              <a:rPr lang="en-US" sz="2000" dirty="0"/>
              <a:t>  The study concludes that LSTM combined with TF-IDF outperforms other model-feature combinations, achieving the highest accuracy in sentiment analysis of Indian political tweets. This emphasizes the importance of choosing the right feature extraction and model architecture for optimal results.</a:t>
            </a:r>
            <a:endParaRPr lang="en-IN" sz="2000" dirty="0"/>
          </a:p>
        </p:txBody>
      </p:sp>
    </p:spTree>
    <p:extLst>
      <p:ext uri="{BB962C8B-B14F-4D97-AF65-F5344CB8AC3E}">
        <p14:creationId xmlns:p14="http://schemas.microsoft.com/office/powerpoint/2010/main" val="3890139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29207-0DDE-105B-C735-3541B3E5B8E5}"/>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F05AAD-6A7B-F5E1-BBE2-A379256786E9}"/>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4C8AD5E0-CE6F-B00A-5BA0-93C2CAA79A3C}"/>
              </a:ext>
            </a:extLst>
          </p:cNvPr>
          <p:cNvSpPr>
            <a:spLocks noGrp="1"/>
          </p:cNvSpPr>
          <p:nvPr>
            <p:ph type="sldNum" sz="quarter" idx="12"/>
          </p:nvPr>
        </p:nvSpPr>
        <p:spPr/>
        <p:txBody>
          <a:bodyPr/>
          <a:lstStyle/>
          <a:p>
            <a:fld id="{F255757B-4AFB-4B97-A659-1F93CEAAA291}" type="slidenum">
              <a:rPr lang="en-IN" smtClean="0"/>
              <a:t>17</a:t>
            </a:fld>
            <a:endParaRPr lang="en-IN"/>
          </a:p>
        </p:txBody>
      </p:sp>
      <p:sp>
        <p:nvSpPr>
          <p:cNvPr id="4" name="TextBox 3">
            <a:extLst>
              <a:ext uri="{FF2B5EF4-FFF2-40B4-BE49-F238E27FC236}">
                <a16:creationId xmlns:a16="http://schemas.microsoft.com/office/drawing/2014/main" id="{332FE406-6751-9412-4588-F2E46C1BDF30}"/>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5" name="Picture 4">
            <a:extLst>
              <a:ext uri="{FF2B5EF4-FFF2-40B4-BE49-F238E27FC236}">
                <a16:creationId xmlns:a16="http://schemas.microsoft.com/office/drawing/2014/main" id="{D6EFF055-0E16-D687-5A07-AFC53964E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5BC8281A-115F-7718-3FCC-EF04954E2FE8}"/>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00C5DF8B-7B2E-030C-F379-4B9BBBDD99FB}"/>
              </a:ext>
            </a:extLst>
          </p:cNvPr>
          <p:cNvSpPr txBox="1"/>
          <p:nvPr/>
        </p:nvSpPr>
        <p:spPr>
          <a:xfrm>
            <a:off x="385827" y="1069471"/>
            <a:ext cx="6178490" cy="584775"/>
          </a:xfrm>
          <a:prstGeom prst="rect">
            <a:avLst/>
          </a:prstGeom>
          <a:noFill/>
        </p:spPr>
        <p:txBody>
          <a:bodyPr wrap="square">
            <a:spAutoFit/>
          </a:bodyPr>
          <a:lstStyle/>
          <a:p>
            <a:r>
              <a:rPr lang="en-IN" sz="3200" b="1" dirty="0">
                <a:solidFill>
                  <a:schemeClr val="accent1">
                    <a:lumMod val="75000"/>
                  </a:schemeClr>
                </a:solidFill>
              </a:rPr>
              <a:t>References:</a:t>
            </a:r>
          </a:p>
        </p:txBody>
      </p:sp>
      <p:sp>
        <p:nvSpPr>
          <p:cNvPr id="9" name="TextBox 8">
            <a:extLst>
              <a:ext uri="{FF2B5EF4-FFF2-40B4-BE49-F238E27FC236}">
                <a16:creationId xmlns:a16="http://schemas.microsoft.com/office/drawing/2014/main" id="{094A896B-8114-CC46-474A-645AEF71B7E4}"/>
              </a:ext>
            </a:extLst>
          </p:cNvPr>
          <p:cNvSpPr txBox="1"/>
          <p:nvPr/>
        </p:nvSpPr>
        <p:spPr>
          <a:xfrm>
            <a:off x="707922" y="1753656"/>
            <a:ext cx="10412361" cy="4031873"/>
          </a:xfrm>
          <a:prstGeom prst="rect">
            <a:avLst/>
          </a:prstGeom>
          <a:noFill/>
        </p:spPr>
        <p:txBody>
          <a:bodyPr wrap="square">
            <a:spAutoFit/>
          </a:bodyPr>
          <a:lstStyle/>
          <a:p>
            <a:r>
              <a:rPr lang="en-US" sz="1600" dirty="0"/>
              <a:t>[1] C. Duncombe, “The politics of twitter: Emotions and the power of social media,” International Political Sociology, vol. 13, pp. 409–429, 08 2019.</a:t>
            </a:r>
          </a:p>
          <a:p>
            <a:r>
              <a:rPr lang="en-US" sz="1600" dirty="0"/>
              <a:t>[2] S. </a:t>
            </a:r>
            <a:r>
              <a:rPr lang="en-US" sz="1600" dirty="0" err="1"/>
              <a:t>Madakam</a:t>
            </a:r>
            <a:r>
              <a:rPr lang="en-US" sz="1600" dirty="0"/>
              <a:t> and S. Tripathi, “Social media/networking: Applications, technologies, theories,” Journal of Information Systems and Technology Management, vol. 18, 06 2021. </a:t>
            </a:r>
          </a:p>
          <a:p>
            <a:r>
              <a:rPr lang="en-US" sz="1600" dirty="0"/>
              <a:t>[3] C. Park, “Does twitter motivate involvement in politics? tweeting, opinion leadership, and political engagement,” Computers in Human Behavior, vol. 29, p. 1641–1648, 07 2013. </a:t>
            </a:r>
          </a:p>
          <a:p>
            <a:r>
              <a:rPr lang="en-US" sz="1600" dirty="0"/>
              <a:t>[4] P. Research, “Political content on social media.” https://www. pewresearch.org/political-content-social-media-2021/, 2021. [Online; accessed 30-Nov-2024]. </a:t>
            </a:r>
          </a:p>
          <a:p>
            <a:r>
              <a:rPr lang="en-US" sz="1600" dirty="0"/>
              <a:t>[5] S. Qaiser and R. Ali, “Text mining: Use of </a:t>
            </a:r>
            <a:r>
              <a:rPr lang="en-US" sz="1600" dirty="0" err="1"/>
              <a:t>tf-idf</a:t>
            </a:r>
            <a:r>
              <a:rPr lang="en-US" sz="1600" dirty="0"/>
              <a:t> to examine the relevance of words to documents,” International Journal of Computer Applications, vol. 181, 07 2018. </a:t>
            </a:r>
          </a:p>
          <a:p>
            <a:r>
              <a:rPr lang="en-US" sz="1600" dirty="0"/>
              <a:t>[6] C.-z. Liu, Y.-x. Sheng, Z.-q. Wei, and Y.-Q. Yang, “Research of text classification based on improved </a:t>
            </a:r>
            <a:r>
              <a:rPr lang="en-US" sz="1600" dirty="0" err="1"/>
              <a:t>tf-idf</a:t>
            </a:r>
            <a:r>
              <a:rPr lang="en-US" sz="1600" dirty="0"/>
              <a:t> algorithm,” pp. 218–222, 08 2018. </a:t>
            </a:r>
          </a:p>
          <a:p>
            <a:r>
              <a:rPr lang="en-US" sz="1600" dirty="0"/>
              <a:t>[7] D. </a:t>
            </a:r>
            <a:r>
              <a:rPr lang="en-US" sz="1600" dirty="0" err="1"/>
              <a:t>Jatnika</a:t>
            </a:r>
            <a:r>
              <a:rPr lang="en-US" sz="1600" dirty="0"/>
              <a:t>, M. </a:t>
            </a:r>
            <a:r>
              <a:rPr lang="en-US" sz="1600" dirty="0" err="1"/>
              <a:t>Bijaksana</a:t>
            </a:r>
            <a:r>
              <a:rPr lang="en-US" sz="1600" dirty="0"/>
              <a:t>, and A. </a:t>
            </a:r>
            <a:r>
              <a:rPr lang="en-US" sz="1600" dirty="0" err="1"/>
              <a:t>Ardiyanti</a:t>
            </a:r>
            <a:r>
              <a:rPr lang="en-US" sz="1600" dirty="0"/>
              <a:t>, “Word2vec model analysis for semantic similarities in </a:t>
            </a:r>
            <a:r>
              <a:rPr lang="en-US" sz="1600" dirty="0" err="1"/>
              <a:t>english</a:t>
            </a:r>
            <a:r>
              <a:rPr lang="en-US" sz="1600" dirty="0"/>
              <a:t> words,” Procedia Computer Science, vol. 157, pp. 160–167, 01 2019. </a:t>
            </a:r>
          </a:p>
          <a:p>
            <a:r>
              <a:rPr lang="en-US" sz="1600" dirty="0"/>
              <a:t>[8] G. Van </a:t>
            </a:r>
            <a:r>
              <a:rPr lang="en-US" sz="1600" dirty="0" err="1"/>
              <a:t>Houdt</a:t>
            </a:r>
            <a:r>
              <a:rPr lang="en-US" sz="1600" dirty="0"/>
              <a:t>, C. Mosquera, and G. </a:t>
            </a:r>
            <a:r>
              <a:rPr lang="en-US" sz="1600" dirty="0" err="1"/>
              <a:t>N´apoles</a:t>
            </a:r>
            <a:r>
              <a:rPr lang="en-US" sz="1600" dirty="0"/>
              <a:t>, “A review on the long short-term memory model,” Artificial Intelligence Review, vol. 53, 12 2020. </a:t>
            </a:r>
            <a:endParaRPr lang="en-IN" sz="1600" dirty="0"/>
          </a:p>
        </p:txBody>
      </p:sp>
    </p:spTree>
    <p:extLst>
      <p:ext uri="{BB962C8B-B14F-4D97-AF65-F5344CB8AC3E}">
        <p14:creationId xmlns:p14="http://schemas.microsoft.com/office/powerpoint/2010/main" val="3582747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79BA2-EAE3-44A7-8B2F-D100FF173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509B22F-87B0-494E-962B-875A3B7A012D}"/>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3" name="Slide Number Placeholder 2">
            <a:extLst>
              <a:ext uri="{FF2B5EF4-FFF2-40B4-BE49-F238E27FC236}">
                <a16:creationId xmlns:a16="http://schemas.microsoft.com/office/drawing/2014/main" id="{22B39CAB-7CF1-3E79-8D00-9E6EA6E6EE42}"/>
              </a:ext>
            </a:extLst>
          </p:cNvPr>
          <p:cNvSpPr>
            <a:spLocks noGrp="1"/>
          </p:cNvSpPr>
          <p:nvPr>
            <p:ph type="sldNum" sz="quarter" idx="12"/>
          </p:nvPr>
        </p:nvSpPr>
        <p:spPr/>
        <p:txBody>
          <a:bodyPr/>
          <a:lstStyle/>
          <a:p>
            <a:fld id="{F255757B-4AFB-4B97-A659-1F93CEAAA291}" type="slidenum">
              <a:rPr lang="en-IN" smtClean="0"/>
              <a:t>18</a:t>
            </a:fld>
            <a:endParaRPr lang="en-US"/>
          </a:p>
        </p:txBody>
      </p:sp>
      <p:sp>
        <p:nvSpPr>
          <p:cNvPr id="2" name="Footer Placeholder 1">
            <a:extLst>
              <a:ext uri="{FF2B5EF4-FFF2-40B4-BE49-F238E27FC236}">
                <a16:creationId xmlns:a16="http://schemas.microsoft.com/office/drawing/2014/main" id="{4D5BEF4F-6831-ED70-DED6-DCA1B1F995DC}"/>
              </a:ext>
            </a:extLst>
          </p:cNvPr>
          <p:cNvSpPr>
            <a:spLocks noGrp="1"/>
          </p:cNvSpPr>
          <p:nvPr>
            <p:ph type="ftr" sz="quarter" idx="11"/>
          </p:nvPr>
        </p:nvSpPr>
        <p:spPr/>
        <p:txBody>
          <a:bodyPr/>
          <a:lstStyle/>
          <a:p>
            <a:r>
              <a:rPr lang="en-IN"/>
              <a:t>School of Computer Science and Engineering</a:t>
            </a:r>
            <a:endParaRPr lang="en-US"/>
          </a:p>
        </p:txBody>
      </p:sp>
      <p:sp>
        <p:nvSpPr>
          <p:cNvPr id="5" name="TextBox 4">
            <a:extLst>
              <a:ext uri="{FF2B5EF4-FFF2-40B4-BE49-F238E27FC236}">
                <a16:creationId xmlns:a16="http://schemas.microsoft.com/office/drawing/2014/main" id="{8CC006E8-0356-1AC5-5BC1-2DDF98CA474F}"/>
              </a:ext>
            </a:extLst>
          </p:cNvPr>
          <p:cNvSpPr txBox="1"/>
          <p:nvPr/>
        </p:nvSpPr>
        <p:spPr>
          <a:xfrm>
            <a:off x="3047240" y="2677011"/>
            <a:ext cx="645729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a:solidFill>
                  <a:srgbClr val="FF0000"/>
                </a:solidFill>
                <a:ea typeface="Calibri"/>
                <a:cs typeface="Calibri"/>
              </a:rPr>
              <a:t>Thank You!!</a:t>
            </a:r>
            <a:endParaRPr lang="en-US" sz="6600">
              <a:solidFill>
                <a:srgbClr val="000000"/>
              </a:solidFill>
              <a:ea typeface="Calibri" panose="020F0502020204030204"/>
              <a:cs typeface="Calibri" panose="020F0502020204030204"/>
            </a:endParaRPr>
          </a:p>
        </p:txBody>
      </p:sp>
    </p:spTree>
    <p:extLst>
      <p:ext uri="{BB962C8B-B14F-4D97-AF65-F5344CB8AC3E}">
        <p14:creationId xmlns:p14="http://schemas.microsoft.com/office/powerpoint/2010/main" val="158780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79BA2-EAE3-44A7-8B2F-D100FF173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509B22F-87B0-494E-962B-875A3B7A012D}"/>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D038131E-473E-5C03-512B-508AE2D24E73}"/>
              </a:ext>
            </a:extLst>
          </p:cNvPr>
          <p:cNvSpPr txBox="1"/>
          <p:nvPr/>
        </p:nvSpPr>
        <p:spPr>
          <a:xfrm>
            <a:off x="463183" y="118120"/>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solidFill>
                  <a:srgbClr val="FF0000"/>
                </a:solidFill>
                <a:cs typeface="Calibri"/>
              </a:rPr>
              <a:t>Contents</a:t>
            </a:r>
          </a:p>
        </p:txBody>
      </p:sp>
      <p:graphicFrame>
        <p:nvGraphicFramePr>
          <p:cNvPr id="3" name="Table 2">
            <a:extLst>
              <a:ext uri="{FF2B5EF4-FFF2-40B4-BE49-F238E27FC236}">
                <a16:creationId xmlns:a16="http://schemas.microsoft.com/office/drawing/2014/main" id="{E22C0B64-9917-46FB-25C5-23553C2CFFE5}"/>
              </a:ext>
            </a:extLst>
          </p:cNvPr>
          <p:cNvGraphicFramePr>
            <a:graphicFrameLocks noGrp="1"/>
          </p:cNvGraphicFramePr>
          <p:nvPr>
            <p:extLst>
              <p:ext uri="{D42A27DB-BD31-4B8C-83A1-F6EECF244321}">
                <p14:modId xmlns:p14="http://schemas.microsoft.com/office/powerpoint/2010/main" val="759203803"/>
              </p:ext>
            </p:extLst>
          </p:nvPr>
        </p:nvGraphicFramePr>
        <p:xfrm>
          <a:off x="1173891" y="1266567"/>
          <a:ext cx="9484776" cy="5107147"/>
        </p:xfrm>
        <a:graphic>
          <a:graphicData uri="http://schemas.openxmlformats.org/drawingml/2006/table">
            <a:tbl>
              <a:tblPr firstRow="1" bandRow="1">
                <a:tableStyleId>{5C22544A-7EE6-4342-B048-85BDC9FD1C3A}</a:tableStyleId>
              </a:tblPr>
              <a:tblGrid>
                <a:gridCol w="2284298">
                  <a:extLst>
                    <a:ext uri="{9D8B030D-6E8A-4147-A177-3AD203B41FA5}">
                      <a16:colId xmlns:a16="http://schemas.microsoft.com/office/drawing/2014/main" val="1823293900"/>
                    </a:ext>
                  </a:extLst>
                </a:gridCol>
                <a:gridCol w="4797025">
                  <a:extLst>
                    <a:ext uri="{9D8B030D-6E8A-4147-A177-3AD203B41FA5}">
                      <a16:colId xmlns:a16="http://schemas.microsoft.com/office/drawing/2014/main" val="2209508575"/>
                    </a:ext>
                  </a:extLst>
                </a:gridCol>
                <a:gridCol w="2403453">
                  <a:extLst>
                    <a:ext uri="{9D8B030D-6E8A-4147-A177-3AD203B41FA5}">
                      <a16:colId xmlns:a16="http://schemas.microsoft.com/office/drawing/2014/main" val="1835586952"/>
                    </a:ext>
                  </a:extLst>
                </a:gridCol>
              </a:tblGrid>
              <a:tr h="664512">
                <a:tc>
                  <a:txBody>
                    <a:bodyPr/>
                    <a:lstStyle/>
                    <a:p>
                      <a:pPr algn="ctr"/>
                      <a:r>
                        <a:rPr lang="en-US" sz="2400" err="1"/>
                        <a:t>Sl</a:t>
                      </a:r>
                      <a:r>
                        <a:rPr lang="en-US" sz="2400"/>
                        <a:t> No</a:t>
                      </a:r>
                    </a:p>
                  </a:txBody>
                  <a:tcPr/>
                </a:tc>
                <a:tc>
                  <a:txBody>
                    <a:bodyPr/>
                    <a:lstStyle/>
                    <a:p>
                      <a:pPr algn="ctr"/>
                      <a:r>
                        <a:rPr lang="en-US" sz="2400"/>
                        <a:t>Contents</a:t>
                      </a:r>
                    </a:p>
                  </a:txBody>
                  <a:tcPr/>
                </a:tc>
                <a:tc>
                  <a:txBody>
                    <a:bodyPr/>
                    <a:lstStyle/>
                    <a:p>
                      <a:pPr algn="ctr"/>
                      <a:r>
                        <a:rPr lang="en-US" sz="2400" dirty="0"/>
                        <a:t>Slide no</a:t>
                      </a:r>
                    </a:p>
                  </a:txBody>
                  <a:tcPr/>
                </a:tc>
                <a:extLst>
                  <a:ext uri="{0D108BD9-81ED-4DB2-BD59-A6C34878D82A}">
                    <a16:rowId xmlns:a16="http://schemas.microsoft.com/office/drawing/2014/main" val="3581119796"/>
                  </a:ext>
                </a:extLst>
              </a:tr>
              <a:tr h="617837">
                <a:tc>
                  <a:txBody>
                    <a:bodyPr/>
                    <a:lstStyle/>
                    <a:p>
                      <a:pPr algn="ctr"/>
                      <a:r>
                        <a:rPr lang="en-US" sz="2400" b="1" dirty="0"/>
                        <a:t>01</a:t>
                      </a:r>
                    </a:p>
                  </a:txBody>
                  <a:tcPr/>
                </a:tc>
                <a:tc>
                  <a:txBody>
                    <a:bodyPr/>
                    <a:lstStyle/>
                    <a:p>
                      <a:pPr algn="ctr"/>
                      <a:r>
                        <a:rPr lang="en-US" sz="2400" b="1" dirty="0">
                          <a:latin typeface="+mn-lt"/>
                        </a:rPr>
                        <a:t>Introduction</a:t>
                      </a:r>
                    </a:p>
                  </a:txBody>
                  <a:tcPr/>
                </a:tc>
                <a:tc>
                  <a:txBody>
                    <a:bodyPr/>
                    <a:lstStyle/>
                    <a:p>
                      <a:pPr algn="ctr"/>
                      <a:r>
                        <a:rPr lang="en-US" sz="2400" b="0" dirty="0"/>
                        <a:t>3</a:t>
                      </a:r>
                    </a:p>
                  </a:txBody>
                  <a:tcPr/>
                </a:tc>
                <a:extLst>
                  <a:ext uri="{0D108BD9-81ED-4DB2-BD59-A6C34878D82A}">
                    <a16:rowId xmlns:a16="http://schemas.microsoft.com/office/drawing/2014/main" val="722505969"/>
                  </a:ext>
                </a:extLst>
              </a:tr>
              <a:tr h="489121">
                <a:tc>
                  <a:txBody>
                    <a:bodyPr/>
                    <a:lstStyle/>
                    <a:p>
                      <a:pPr algn="ctr"/>
                      <a:r>
                        <a:rPr lang="en-US" sz="2400" b="1" dirty="0"/>
                        <a:t>02</a:t>
                      </a:r>
                    </a:p>
                  </a:txBody>
                  <a:tcPr/>
                </a:tc>
                <a:tc>
                  <a:txBody>
                    <a:bodyPr/>
                    <a:lstStyle/>
                    <a:p>
                      <a:pPr marL="152400" lvl="0" indent="0" algn="ctr" rtl="0">
                        <a:lnSpc>
                          <a:spcPct val="150000"/>
                        </a:lnSpc>
                        <a:spcBef>
                          <a:spcPts val="700"/>
                        </a:spcBef>
                        <a:spcAft>
                          <a:spcPts val="0"/>
                        </a:spcAft>
                        <a:buSzPts val="1200"/>
                        <a:buNone/>
                      </a:pPr>
                      <a:r>
                        <a:rPr lang="en-US" sz="2400" b="1" dirty="0">
                          <a:latin typeface="+mn-lt"/>
                        </a:rPr>
                        <a:t>Motivation</a:t>
                      </a:r>
                    </a:p>
                  </a:txBody>
                  <a:tcPr/>
                </a:tc>
                <a:tc>
                  <a:txBody>
                    <a:bodyPr/>
                    <a:lstStyle/>
                    <a:p>
                      <a:pPr algn="ctr"/>
                      <a:r>
                        <a:rPr lang="en-US" sz="2400" b="0" dirty="0"/>
                        <a:t>4</a:t>
                      </a:r>
                    </a:p>
                  </a:txBody>
                  <a:tcPr/>
                </a:tc>
                <a:extLst>
                  <a:ext uri="{0D108BD9-81ED-4DB2-BD59-A6C34878D82A}">
                    <a16:rowId xmlns:a16="http://schemas.microsoft.com/office/drawing/2014/main" val="323639351"/>
                  </a:ext>
                </a:extLst>
              </a:tr>
              <a:tr h="489121">
                <a:tc>
                  <a:txBody>
                    <a:bodyPr/>
                    <a:lstStyle/>
                    <a:p>
                      <a:pPr algn="ctr"/>
                      <a:r>
                        <a:rPr lang="en-US" sz="2400" b="1" dirty="0"/>
                        <a:t>03</a:t>
                      </a:r>
                    </a:p>
                  </a:txBody>
                  <a:tcPr/>
                </a:tc>
                <a:tc>
                  <a:txBody>
                    <a:bodyPr/>
                    <a:lstStyle/>
                    <a:p>
                      <a:pPr marL="152400" lvl="0" indent="0" algn="ctr" rtl="0">
                        <a:lnSpc>
                          <a:spcPct val="150000"/>
                        </a:lnSpc>
                        <a:spcBef>
                          <a:spcPts val="700"/>
                        </a:spcBef>
                        <a:spcAft>
                          <a:spcPts val="0"/>
                        </a:spcAft>
                        <a:buSzPts val="1200"/>
                        <a:buNone/>
                      </a:pPr>
                      <a:r>
                        <a:rPr lang="en-US" sz="2400" b="1" dirty="0">
                          <a:latin typeface="+mn-lt"/>
                        </a:rPr>
                        <a:t>Problem Statement &amp; Objectives</a:t>
                      </a:r>
                    </a:p>
                  </a:txBody>
                  <a:tcPr/>
                </a:tc>
                <a:tc>
                  <a:txBody>
                    <a:bodyPr/>
                    <a:lstStyle/>
                    <a:p>
                      <a:pPr algn="ctr"/>
                      <a:r>
                        <a:rPr lang="en-US" sz="2400" b="0" dirty="0"/>
                        <a:t>5</a:t>
                      </a:r>
                    </a:p>
                  </a:txBody>
                  <a:tcPr/>
                </a:tc>
                <a:extLst>
                  <a:ext uri="{0D108BD9-81ED-4DB2-BD59-A6C34878D82A}">
                    <a16:rowId xmlns:a16="http://schemas.microsoft.com/office/drawing/2014/main" val="1122122581"/>
                  </a:ext>
                </a:extLst>
              </a:tr>
              <a:tr h="664512">
                <a:tc>
                  <a:txBody>
                    <a:bodyPr/>
                    <a:lstStyle/>
                    <a:p>
                      <a:pPr algn="ctr"/>
                      <a:r>
                        <a:rPr lang="en-US" sz="2400" b="1" dirty="0"/>
                        <a:t>04</a:t>
                      </a:r>
                    </a:p>
                  </a:txBody>
                  <a:tcPr/>
                </a:tc>
                <a:tc>
                  <a:txBody>
                    <a:bodyPr/>
                    <a:lstStyle/>
                    <a:p>
                      <a:pPr marL="152400" lvl="0" indent="0" algn="ctr" rtl="0">
                        <a:lnSpc>
                          <a:spcPct val="150000"/>
                        </a:lnSpc>
                        <a:spcBef>
                          <a:spcPts val="700"/>
                        </a:spcBef>
                        <a:spcAft>
                          <a:spcPts val="0"/>
                        </a:spcAft>
                        <a:buSzPts val="1200"/>
                        <a:buNone/>
                      </a:pPr>
                      <a:r>
                        <a:rPr lang="en-US" sz="2400" b="1" dirty="0">
                          <a:latin typeface="+mn-lt"/>
                        </a:rPr>
                        <a:t>Dataset Description </a:t>
                      </a:r>
                    </a:p>
                  </a:txBody>
                  <a:tcPr/>
                </a:tc>
                <a:tc>
                  <a:txBody>
                    <a:bodyPr/>
                    <a:lstStyle/>
                    <a:p>
                      <a:pPr algn="ctr"/>
                      <a:r>
                        <a:rPr lang="en-US" sz="2400" b="0" dirty="0"/>
                        <a:t>7</a:t>
                      </a:r>
                    </a:p>
                  </a:txBody>
                  <a:tcPr/>
                </a:tc>
                <a:extLst>
                  <a:ext uri="{0D108BD9-81ED-4DB2-BD59-A6C34878D82A}">
                    <a16:rowId xmlns:a16="http://schemas.microsoft.com/office/drawing/2014/main" val="1765038329"/>
                  </a:ext>
                </a:extLst>
              </a:tr>
              <a:tr h="664512">
                <a:tc>
                  <a:txBody>
                    <a:bodyPr/>
                    <a:lstStyle/>
                    <a:p>
                      <a:pPr algn="ctr"/>
                      <a:r>
                        <a:rPr lang="en-US" sz="2400" b="1" dirty="0"/>
                        <a:t>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mn-lt"/>
                        </a:rPr>
                        <a:t>Methodology</a:t>
                      </a:r>
                    </a:p>
                  </a:txBody>
                  <a:tcPr/>
                </a:tc>
                <a:tc>
                  <a:txBody>
                    <a:bodyPr/>
                    <a:lstStyle/>
                    <a:p>
                      <a:pPr algn="ctr"/>
                      <a:r>
                        <a:rPr lang="en-US" sz="2400" b="0" dirty="0"/>
                        <a:t>10</a:t>
                      </a:r>
                    </a:p>
                  </a:txBody>
                  <a:tcPr/>
                </a:tc>
                <a:extLst>
                  <a:ext uri="{0D108BD9-81ED-4DB2-BD59-A6C34878D82A}">
                    <a16:rowId xmlns:a16="http://schemas.microsoft.com/office/drawing/2014/main" val="836160542"/>
                  </a:ext>
                </a:extLst>
              </a:tr>
              <a:tr h="664512">
                <a:tc>
                  <a:txBody>
                    <a:bodyPr/>
                    <a:lstStyle/>
                    <a:p>
                      <a:pPr algn="ctr"/>
                      <a:r>
                        <a:rPr lang="en-US" sz="2400" b="1" dirty="0"/>
                        <a:t>06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mn-lt"/>
                        </a:rPr>
                        <a:t>Experimental Results</a:t>
                      </a:r>
                    </a:p>
                  </a:txBody>
                  <a:tcPr/>
                </a:tc>
                <a:tc>
                  <a:txBody>
                    <a:bodyPr/>
                    <a:lstStyle/>
                    <a:p>
                      <a:pPr algn="ctr"/>
                      <a:r>
                        <a:rPr lang="en-US" sz="2400" b="0" dirty="0"/>
                        <a:t>13</a:t>
                      </a:r>
                    </a:p>
                  </a:txBody>
                  <a:tcPr/>
                </a:tc>
                <a:extLst>
                  <a:ext uri="{0D108BD9-81ED-4DB2-BD59-A6C34878D82A}">
                    <a16:rowId xmlns:a16="http://schemas.microsoft.com/office/drawing/2014/main" val="259288099"/>
                  </a:ext>
                </a:extLst>
              </a:tr>
              <a:tr h="664512">
                <a:tc>
                  <a:txBody>
                    <a:bodyPr/>
                    <a:lstStyle/>
                    <a:p>
                      <a:pPr algn="ctr"/>
                      <a:r>
                        <a:rPr lang="en-US" sz="2400" b="1" dirty="0"/>
                        <a:t>07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latin typeface="+mn-lt"/>
                        </a:rPr>
                        <a:t>Conclusion</a:t>
                      </a:r>
                    </a:p>
                  </a:txBody>
                  <a:tcPr/>
                </a:tc>
                <a:tc>
                  <a:txBody>
                    <a:bodyPr/>
                    <a:lstStyle/>
                    <a:p>
                      <a:pPr algn="ctr"/>
                      <a:r>
                        <a:rPr lang="en-US" sz="2400" b="0" dirty="0"/>
                        <a:t>16</a:t>
                      </a:r>
                    </a:p>
                  </a:txBody>
                  <a:tcPr/>
                </a:tc>
                <a:extLst>
                  <a:ext uri="{0D108BD9-81ED-4DB2-BD59-A6C34878D82A}">
                    <a16:rowId xmlns:a16="http://schemas.microsoft.com/office/drawing/2014/main" val="2730380296"/>
                  </a:ext>
                </a:extLst>
              </a:tr>
            </a:tbl>
          </a:graphicData>
        </a:graphic>
      </p:graphicFrame>
      <p:sp>
        <p:nvSpPr>
          <p:cNvPr id="5" name="Footer Placeholder 4">
            <a:extLst>
              <a:ext uri="{FF2B5EF4-FFF2-40B4-BE49-F238E27FC236}">
                <a16:creationId xmlns:a16="http://schemas.microsoft.com/office/drawing/2014/main" id="{DD18874D-B218-F3EE-A5D6-A304E9DD0706}"/>
              </a:ext>
            </a:extLst>
          </p:cNvPr>
          <p:cNvSpPr>
            <a:spLocks noGrp="1"/>
          </p:cNvSpPr>
          <p:nvPr>
            <p:ph type="ftr" sz="quarter" idx="11"/>
          </p:nvPr>
        </p:nvSpPr>
        <p:spPr/>
        <p:txBody>
          <a:bodyPr/>
          <a:lstStyle/>
          <a:p>
            <a:r>
              <a:rPr lang="en-IN"/>
              <a:t>School of Computer Science and Engineering</a:t>
            </a:r>
            <a:endParaRPr lang="en-US"/>
          </a:p>
        </p:txBody>
      </p:sp>
      <p:sp>
        <p:nvSpPr>
          <p:cNvPr id="7" name="Slide Number Placeholder 6">
            <a:extLst>
              <a:ext uri="{FF2B5EF4-FFF2-40B4-BE49-F238E27FC236}">
                <a16:creationId xmlns:a16="http://schemas.microsoft.com/office/drawing/2014/main" id="{5C64A59F-0845-BDBC-DACA-06FC22555E1A}"/>
              </a:ext>
            </a:extLst>
          </p:cNvPr>
          <p:cNvSpPr>
            <a:spLocks noGrp="1"/>
          </p:cNvSpPr>
          <p:nvPr>
            <p:ph type="sldNum" sz="quarter" idx="12"/>
          </p:nvPr>
        </p:nvSpPr>
        <p:spPr/>
        <p:txBody>
          <a:bodyPr/>
          <a:lstStyle/>
          <a:p>
            <a:fld id="{F255757B-4AFB-4B97-A659-1F93CEAAA291}" type="slidenum">
              <a:rPr lang="en-IN" smtClean="0"/>
              <a:t>2</a:t>
            </a:fld>
            <a:endParaRPr lang="en-US"/>
          </a:p>
        </p:txBody>
      </p:sp>
    </p:spTree>
    <p:extLst>
      <p:ext uri="{BB962C8B-B14F-4D97-AF65-F5344CB8AC3E}">
        <p14:creationId xmlns:p14="http://schemas.microsoft.com/office/powerpoint/2010/main" val="889523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779BA2-EAE3-44A7-8B2F-D100FF173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3509B22F-87B0-494E-962B-875A3B7A012D}"/>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3" name="Slide Number Placeholder 2">
            <a:extLst>
              <a:ext uri="{FF2B5EF4-FFF2-40B4-BE49-F238E27FC236}">
                <a16:creationId xmlns:a16="http://schemas.microsoft.com/office/drawing/2014/main" id="{22B39CAB-7CF1-3E79-8D00-9E6EA6E6EE42}"/>
              </a:ext>
            </a:extLst>
          </p:cNvPr>
          <p:cNvSpPr>
            <a:spLocks noGrp="1"/>
          </p:cNvSpPr>
          <p:nvPr>
            <p:ph type="sldNum" sz="quarter" idx="12"/>
          </p:nvPr>
        </p:nvSpPr>
        <p:spPr/>
        <p:txBody>
          <a:bodyPr/>
          <a:lstStyle/>
          <a:p>
            <a:fld id="{F255757B-4AFB-4B97-A659-1F93CEAAA291}" type="slidenum">
              <a:rPr lang="en-IN" smtClean="0"/>
              <a:t>3</a:t>
            </a:fld>
            <a:endParaRPr lang="en-US"/>
          </a:p>
        </p:txBody>
      </p:sp>
      <p:sp>
        <p:nvSpPr>
          <p:cNvPr id="2" name="Footer Placeholder 1">
            <a:extLst>
              <a:ext uri="{FF2B5EF4-FFF2-40B4-BE49-F238E27FC236}">
                <a16:creationId xmlns:a16="http://schemas.microsoft.com/office/drawing/2014/main" id="{4D5BEF4F-6831-ED70-DED6-DCA1B1F995DC}"/>
              </a:ext>
            </a:extLst>
          </p:cNvPr>
          <p:cNvSpPr>
            <a:spLocks noGrp="1"/>
          </p:cNvSpPr>
          <p:nvPr>
            <p:ph type="ftr" sz="quarter" idx="11"/>
          </p:nvPr>
        </p:nvSpPr>
        <p:spPr/>
        <p:txBody>
          <a:bodyPr/>
          <a:lstStyle/>
          <a:p>
            <a:r>
              <a:rPr lang="en-IN"/>
              <a:t>School of Computer Science and Engineering</a:t>
            </a:r>
            <a:endParaRPr lang="en-US"/>
          </a:p>
        </p:txBody>
      </p:sp>
      <p:sp>
        <p:nvSpPr>
          <p:cNvPr id="5" name="TextBox 4">
            <a:extLst>
              <a:ext uri="{FF2B5EF4-FFF2-40B4-BE49-F238E27FC236}">
                <a16:creationId xmlns:a16="http://schemas.microsoft.com/office/drawing/2014/main" id="{955856CB-CFCA-13FD-01C9-2D9774D8EDF9}"/>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11" name="Picture 10" descr="Sentiment Analysis - Voxco">
            <a:extLst>
              <a:ext uri="{FF2B5EF4-FFF2-40B4-BE49-F238E27FC236}">
                <a16:creationId xmlns:a16="http://schemas.microsoft.com/office/drawing/2014/main" id="{1380802F-D9E9-6397-D87C-F25D54D62EBA}"/>
              </a:ext>
            </a:extLst>
          </p:cNvPr>
          <p:cNvPicPr>
            <a:picLocks noChangeAspect="1"/>
          </p:cNvPicPr>
          <p:nvPr/>
        </p:nvPicPr>
        <p:blipFill>
          <a:blip r:embed="rId3"/>
          <a:srcRect t="20144" r="374" b="719"/>
          <a:stretch/>
        </p:blipFill>
        <p:spPr>
          <a:xfrm>
            <a:off x="1191327" y="4900268"/>
            <a:ext cx="2935423" cy="1377251"/>
          </a:xfrm>
          <a:prstGeom prst="rect">
            <a:avLst/>
          </a:prstGeom>
        </p:spPr>
      </p:pic>
      <p:pic>
        <p:nvPicPr>
          <p:cNvPr id="12" name="Picture 11" descr="Sentiment Analysis &amp; Emotion Detection - Me-Mind">
            <a:extLst>
              <a:ext uri="{FF2B5EF4-FFF2-40B4-BE49-F238E27FC236}">
                <a16:creationId xmlns:a16="http://schemas.microsoft.com/office/drawing/2014/main" id="{B97ED285-29B4-F45F-8FF1-4D785E92839A}"/>
              </a:ext>
            </a:extLst>
          </p:cNvPr>
          <p:cNvPicPr>
            <a:picLocks noChangeAspect="1"/>
          </p:cNvPicPr>
          <p:nvPr/>
        </p:nvPicPr>
        <p:blipFill>
          <a:blip r:embed="rId4"/>
          <a:stretch>
            <a:fillRect/>
          </a:stretch>
        </p:blipFill>
        <p:spPr>
          <a:xfrm>
            <a:off x="8153400" y="4600456"/>
            <a:ext cx="2743200" cy="1520795"/>
          </a:xfrm>
          <a:prstGeom prst="rect">
            <a:avLst/>
          </a:prstGeom>
        </p:spPr>
      </p:pic>
      <p:sp>
        <p:nvSpPr>
          <p:cNvPr id="9" name="TextBox 8">
            <a:extLst>
              <a:ext uri="{FF2B5EF4-FFF2-40B4-BE49-F238E27FC236}">
                <a16:creationId xmlns:a16="http://schemas.microsoft.com/office/drawing/2014/main" id="{CC9320F8-BA2A-B3B8-C119-A00228209CFC}"/>
              </a:ext>
            </a:extLst>
          </p:cNvPr>
          <p:cNvSpPr txBox="1"/>
          <p:nvPr/>
        </p:nvSpPr>
        <p:spPr>
          <a:xfrm>
            <a:off x="498153" y="1114616"/>
            <a:ext cx="11049834" cy="3785652"/>
          </a:xfrm>
          <a:prstGeom prst="rect">
            <a:avLst/>
          </a:prstGeom>
          <a:noFill/>
        </p:spPr>
        <p:txBody>
          <a:bodyPr wrap="square">
            <a:spAutoFit/>
          </a:bodyPr>
          <a:lstStyle/>
          <a:p>
            <a:r>
              <a:rPr lang="en-US" sz="2400" b="1" dirty="0"/>
              <a:t>Definition and Purpose: </a:t>
            </a:r>
            <a:r>
              <a:rPr lang="en-US" sz="2400" dirty="0"/>
              <a:t>Sentiment analysis is an NLP task that identifies and categorizes the emotional tone of text into predefined categories like positive, negative, or neutral. It is widely used to understand public opinion, customer feedback, and social media trends.</a:t>
            </a:r>
          </a:p>
          <a:p>
            <a:endParaRPr lang="en-US" sz="2400" dirty="0"/>
          </a:p>
          <a:p>
            <a:r>
              <a:rPr lang="en-US" sz="2400" b="1" dirty="0"/>
              <a:t>Applications and Importance: </a:t>
            </a:r>
            <a:r>
              <a:rPr lang="en-US" sz="2400" dirty="0"/>
              <a:t>Sentiment analysis plays a significant role in politics by helping gauge public sentiment on policies and campaigns. In research, it is used to analyze opinions in large datasets. By automating sentiment evaluation, organizations can make data-driven decisions more effectively and respond to audience needs in real time.</a:t>
            </a:r>
            <a:endParaRPr lang="en-IN" sz="2400" dirty="0"/>
          </a:p>
        </p:txBody>
      </p:sp>
    </p:spTree>
    <p:extLst>
      <p:ext uri="{BB962C8B-B14F-4D97-AF65-F5344CB8AC3E}">
        <p14:creationId xmlns:p14="http://schemas.microsoft.com/office/powerpoint/2010/main" val="762602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F06E1B-BAB1-4B88-1486-55585640B3B6}"/>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1E72714F-A6D5-0C00-6F94-584B361ECC4C}"/>
              </a:ext>
            </a:extLst>
          </p:cNvPr>
          <p:cNvSpPr>
            <a:spLocks noGrp="1"/>
          </p:cNvSpPr>
          <p:nvPr>
            <p:ph type="sldNum" sz="quarter" idx="12"/>
          </p:nvPr>
        </p:nvSpPr>
        <p:spPr/>
        <p:txBody>
          <a:bodyPr/>
          <a:lstStyle/>
          <a:p>
            <a:fld id="{F255757B-4AFB-4B97-A659-1F93CEAAA291}" type="slidenum">
              <a:rPr lang="en-IN" smtClean="0"/>
              <a:t>4</a:t>
            </a:fld>
            <a:endParaRPr lang="en-IN"/>
          </a:p>
        </p:txBody>
      </p:sp>
      <p:pic>
        <p:nvPicPr>
          <p:cNvPr id="4" name="Picture 3">
            <a:extLst>
              <a:ext uri="{FF2B5EF4-FFF2-40B4-BE49-F238E27FC236}">
                <a16:creationId xmlns:a16="http://schemas.microsoft.com/office/drawing/2014/main" id="{97461DD7-796A-329F-3300-7F0C3E62C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CC215F-819B-C097-E129-0EFDC75D6F35}"/>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cxnSp>
        <p:nvCxnSpPr>
          <p:cNvPr id="9" name="Straight Connector 8">
            <a:extLst>
              <a:ext uri="{FF2B5EF4-FFF2-40B4-BE49-F238E27FC236}">
                <a16:creationId xmlns:a16="http://schemas.microsoft.com/office/drawing/2014/main" id="{C90F6E9A-69D2-C738-3A6E-74364F60DBDC}"/>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EF77EB1F-A43B-2077-FA51-FF54A6D6D18B}"/>
              </a:ext>
            </a:extLst>
          </p:cNvPr>
          <p:cNvSpPr txBox="1"/>
          <p:nvPr/>
        </p:nvSpPr>
        <p:spPr>
          <a:xfrm>
            <a:off x="776748" y="1709003"/>
            <a:ext cx="10432026" cy="4524315"/>
          </a:xfrm>
          <a:prstGeom prst="rect">
            <a:avLst/>
          </a:prstGeom>
          <a:noFill/>
        </p:spPr>
        <p:txBody>
          <a:bodyPr wrap="square">
            <a:spAutoFit/>
          </a:bodyPr>
          <a:lstStyle/>
          <a:p>
            <a:pPr marL="285750" indent="-285750">
              <a:buFont typeface="Arial" panose="020B0604020202020204" pitchFamily="34" charset="0"/>
              <a:buChar char="•"/>
            </a:pPr>
            <a:r>
              <a:rPr lang="en-US" sz="2400" dirty="0"/>
              <a:t>Indian political discourse on platforms like X (formerly Twitter) generates a wealth of public opinion data.</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Existing sentiment analysis models are not tailored to India's diverse cultural, regional and linguistic contexts.</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Lack of prior research combining advanced deep learning techniques like LSTM and RNN with effective feature extraction methods (TF-IDF, Word2Vec) for Indian political sentiment.</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Importance for policymakers, researchers, and analysts to understand public sentiment for better decision-making.</a:t>
            </a:r>
          </a:p>
        </p:txBody>
      </p:sp>
      <p:sp>
        <p:nvSpPr>
          <p:cNvPr id="13" name="TextBox 12">
            <a:extLst>
              <a:ext uri="{FF2B5EF4-FFF2-40B4-BE49-F238E27FC236}">
                <a16:creationId xmlns:a16="http://schemas.microsoft.com/office/drawing/2014/main" id="{8EC23D86-E1BE-44A0-F289-8E19364B1654}"/>
              </a:ext>
            </a:extLst>
          </p:cNvPr>
          <p:cNvSpPr txBox="1"/>
          <p:nvPr/>
        </p:nvSpPr>
        <p:spPr>
          <a:xfrm>
            <a:off x="486675" y="1124228"/>
            <a:ext cx="6178490" cy="584775"/>
          </a:xfrm>
          <a:prstGeom prst="rect">
            <a:avLst/>
          </a:prstGeom>
          <a:noFill/>
        </p:spPr>
        <p:txBody>
          <a:bodyPr wrap="square">
            <a:spAutoFit/>
          </a:bodyPr>
          <a:lstStyle/>
          <a:p>
            <a:r>
              <a:rPr lang="en-US" sz="3200" b="1" dirty="0">
                <a:solidFill>
                  <a:schemeClr val="accent1">
                    <a:lumMod val="75000"/>
                  </a:schemeClr>
                </a:solidFill>
              </a:rPr>
              <a:t>Motivation:</a:t>
            </a:r>
          </a:p>
        </p:txBody>
      </p:sp>
    </p:spTree>
    <p:extLst>
      <p:ext uri="{BB962C8B-B14F-4D97-AF65-F5344CB8AC3E}">
        <p14:creationId xmlns:p14="http://schemas.microsoft.com/office/powerpoint/2010/main" val="1812447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947E97-B761-2DCE-4D35-4630386CCA83}"/>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8F8D50FF-0B25-86FF-9782-D067F508245D}"/>
              </a:ext>
            </a:extLst>
          </p:cNvPr>
          <p:cNvSpPr>
            <a:spLocks noGrp="1"/>
          </p:cNvSpPr>
          <p:nvPr>
            <p:ph type="sldNum" sz="quarter" idx="12"/>
          </p:nvPr>
        </p:nvSpPr>
        <p:spPr/>
        <p:txBody>
          <a:bodyPr/>
          <a:lstStyle/>
          <a:p>
            <a:fld id="{F255757B-4AFB-4B97-A659-1F93CEAAA291}" type="slidenum">
              <a:rPr lang="en-IN" smtClean="0"/>
              <a:t>5</a:t>
            </a:fld>
            <a:endParaRPr lang="en-IN"/>
          </a:p>
        </p:txBody>
      </p:sp>
      <p:sp>
        <p:nvSpPr>
          <p:cNvPr id="4" name="TextBox 3">
            <a:extLst>
              <a:ext uri="{FF2B5EF4-FFF2-40B4-BE49-F238E27FC236}">
                <a16:creationId xmlns:a16="http://schemas.microsoft.com/office/drawing/2014/main" id="{C66F5574-48C9-01D6-61A0-E66466B85803}"/>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5" name="Picture 4">
            <a:extLst>
              <a:ext uri="{FF2B5EF4-FFF2-40B4-BE49-F238E27FC236}">
                <a16:creationId xmlns:a16="http://schemas.microsoft.com/office/drawing/2014/main" id="{D35CC432-A98E-CCE1-00D8-F6F93675D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AA2DF414-3F20-B1D9-E7C9-291F52EC01B2}"/>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FBE01BBE-B59B-DA75-6CF8-8726FCE6DF45}"/>
              </a:ext>
            </a:extLst>
          </p:cNvPr>
          <p:cNvSpPr txBox="1"/>
          <p:nvPr/>
        </p:nvSpPr>
        <p:spPr>
          <a:xfrm>
            <a:off x="1109444" y="2415930"/>
            <a:ext cx="10335304" cy="1200329"/>
          </a:xfrm>
          <a:prstGeom prst="rect">
            <a:avLst/>
          </a:prstGeom>
          <a:noFill/>
        </p:spPr>
        <p:txBody>
          <a:bodyPr wrap="square" rtlCol="0">
            <a:spAutoFit/>
          </a:bodyPr>
          <a:lstStyle/>
          <a:p>
            <a:r>
              <a:rPr lang="en-US" sz="3600" b="1" dirty="0"/>
              <a:t>Sentiment Analysis of Indian Political Tweets: A Comparative Study with LSTM and RNN Model</a:t>
            </a:r>
            <a:endParaRPr lang="en-IN" sz="3600" b="1" dirty="0">
              <a:solidFill>
                <a:schemeClr val="accent1">
                  <a:lumMod val="75000"/>
                </a:schemeClr>
              </a:solidFill>
            </a:endParaRPr>
          </a:p>
        </p:txBody>
      </p:sp>
      <p:sp>
        <p:nvSpPr>
          <p:cNvPr id="9" name="TextBox 8">
            <a:extLst>
              <a:ext uri="{FF2B5EF4-FFF2-40B4-BE49-F238E27FC236}">
                <a16:creationId xmlns:a16="http://schemas.microsoft.com/office/drawing/2014/main" id="{A73E8052-0637-D18C-AA2C-4509C9FBD21C}"/>
              </a:ext>
            </a:extLst>
          </p:cNvPr>
          <p:cNvSpPr txBox="1"/>
          <p:nvPr/>
        </p:nvSpPr>
        <p:spPr>
          <a:xfrm>
            <a:off x="410565" y="1169259"/>
            <a:ext cx="6178490" cy="584775"/>
          </a:xfrm>
          <a:prstGeom prst="rect">
            <a:avLst/>
          </a:prstGeom>
          <a:noFill/>
        </p:spPr>
        <p:txBody>
          <a:bodyPr wrap="square">
            <a:spAutoFit/>
          </a:bodyPr>
          <a:lstStyle/>
          <a:p>
            <a:r>
              <a:rPr lang="en-IN" sz="3200" b="1" dirty="0">
                <a:solidFill>
                  <a:schemeClr val="accent1">
                    <a:lumMod val="75000"/>
                  </a:schemeClr>
                </a:solidFill>
              </a:rPr>
              <a:t>Problem Statement:</a:t>
            </a:r>
          </a:p>
        </p:txBody>
      </p:sp>
    </p:spTree>
    <p:extLst>
      <p:ext uri="{BB962C8B-B14F-4D97-AF65-F5344CB8AC3E}">
        <p14:creationId xmlns:p14="http://schemas.microsoft.com/office/powerpoint/2010/main" val="188366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36D8F-D3A9-260C-F7A9-95C614A50D87}"/>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852C8F51-A7B3-E019-4FF6-A7FB84C234DF}"/>
              </a:ext>
            </a:extLst>
          </p:cNvPr>
          <p:cNvSpPr>
            <a:spLocks noGrp="1"/>
          </p:cNvSpPr>
          <p:nvPr>
            <p:ph type="sldNum" sz="quarter" idx="12"/>
          </p:nvPr>
        </p:nvSpPr>
        <p:spPr/>
        <p:txBody>
          <a:bodyPr/>
          <a:lstStyle/>
          <a:p>
            <a:fld id="{F255757B-4AFB-4B97-A659-1F93CEAAA291}" type="slidenum">
              <a:rPr lang="en-IN" smtClean="0"/>
              <a:t>6</a:t>
            </a:fld>
            <a:endParaRPr lang="en-IN"/>
          </a:p>
        </p:txBody>
      </p:sp>
      <p:sp>
        <p:nvSpPr>
          <p:cNvPr id="4" name="TextBox 3">
            <a:extLst>
              <a:ext uri="{FF2B5EF4-FFF2-40B4-BE49-F238E27FC236}">
                <a16:creationId xmlns:a16="http://schemas.microsoft.com/office/drawing/2014/main" id="{8E888380-6851-90A0-E929-D38A458CE60B}"/>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5" name="Picture 4">
            <a:extLst>
              <a:ext uri="{FF2B5EF4-FFF2-40B4-BE49-F238E27FC236}">
                <a16:creationId xmlns:a16="http://schemas.microsoft.com/office/drawing/2014/main" id="{82A0926A-57D2-597E-FBA6-F6B6FDA9DA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871AF351-6F86-C18D-B868-BC05BFD0855D}"/>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7EF4D5C1-3CDC-853E-4B5D-8A7201E4FB39}"/>
              </a:ext>
            </a:extLst>
          </p:cNvPr>
          <p:cNvSpPr txBox="1"/>
          <p:nvPr/>
        </p:nvSpPr>
        <p:spPr>
          <a:xfrm>
            <a:off x="427839" y="1197966"/>
            <a:ext cx="2082045" cy="584775"/>
          </a:xfrm>
          <a:prstGeom prst="rect">
            <a:avLst/>
          </a:prstGeom>
          <a:noFill/>
        </p:spPr>
        <p:txBody>
          <a:bodyPr wrap="none" rtlCol="0">
            <a:spAutoFit/>
          </a:bodyPr>
          <a:lstStyle/>
          <a:p>
            <a:r>
              <a:rPr lang="en-IN" sz="3200" b="1" dirty="0">
                <a:solidFill>
                  <a:schemeClr val="accent1">
                    <a:lumMod val="75000"/>
                  </a:schemeClr>
                </a:solidFill>
              </a:rPr>
              <a:t>Objectives:</a:t>
            </a:r>
          </a:p>
        </p:txBody>
      </p:sp>
      <p:sp>
        <p:nvSpPr>
          <p:cNvPr id="14" name="Rectangle 6">
            <a:extLst>
              <a:ext uri="{FF2B5EF4-FFF2-40B4-BE49-F238E27FC236}">
                <a16:creationId xmlns:a16="http://schemas.microsoft.com/office/drawing/2014/main" id="{7018D736-3593-2D51-FBE9-4BB575D865CA}"/>
              </a:ext>
            </a:extLst>
          </p:cNvPr>
          <p:cNvSpPr>
            <a:spLocks noChangeArrowheads="1"/>
          </p:cNvSpPr>
          <p:nvPr/>
        </p:nvSpPr>
        <p:spPr bwMode="auto">
          <a:xfrm>
            <a:off x="628794" y="1845028"/>
            <a:ext cx="1109078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400" dirty="0"/>
              <a:t>To uncover the subtle layers of sentiment, emotional undertones, and evolving  trends in Indian political discourse.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To utilize advanced text representation methods like TF-IDF and Word2Vec for  meaningful feature extraction from textual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To employ deep learning models, specifically LSTM and RNN, to analyze sequential data and capture contextual and temporal refinements in political tweets.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To provide actionable insights for policymakers, researchers, and analysts to better  understand public sentiment and inform decision-making and governance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75119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31CA4-121D-0166-32F4-FB79C2149CEA}"/>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74CC14A7-B717-2C42-390F-639C8178619F}"/>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896F3FCA-EAEA-F6C5-8D87-7962374F4CDE}"/>
              </a:ext>
            </a:extLst>
          </p:cNvPr>
          <p:cNvSpPr>
            <a:spLocks noGrp="1"/>
          </p:cNvSpPr>
          <p:nvPr>
            <p:ph type="sldNum" sz="quarter" idx="12"/>
          </p:nvPr>
        </p:nvSpPr>
        <p:spPr/>
        <p:txBody>
          <a:bodyPr/>
          <a:lstStyle/>
          <a:p>
            <a:fld id="{F255757B-4AFB-4B97-A659-1F93CEAAA291}" type="slidenum">
              <a:rPr lang="en-IN" smtClean="0"/>
              <a:t>7</a:t>
            </a:fld>
            <a:endParaRPr lang="en-IN"/>
          </a:p>
        </p:txBody>
      </p:sp>
      <p:sp>
        <p:nvSpPr>
          <p:cNvPr id="4" name="TextBox 3">
            <a:extLst>
              <a:ext uri="{FF2B5EF4-FFF2-40B4-BE49-F238E27FC236}">
                <a16:creationId xmlns:a16="http://schemas.microsoft.com/office/drawing/2014/main" id="{3F15142B-EC9F-16D1-5795-480564872E09}"/>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5" name="Picture 4">
            <a:extLst>
              <a:ext uri="{FF2B5EF4-FFF2-40B4-BE49-F238E27FC236}">
                <a16:creationId xmlns:a16="http://schemas.microsoft.com/office/drawing/2014/main" id="{1183AD3E-E289-1230-E659-5D8748BE2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0595716F-406D-9866-BF3F-0D94CA92FB08}"/>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E90E3398-B425-66F2-67B9-035E38EFF9B2}"/>
              </a:ext>
            </a:extLst>
          </p:cNvPr>
          <p:cNvSpPr txBox="1"/>
          <p:nvPr/>
        </p:nvSpPr>
        <p:spPr>
          <a:xfrm>
            <a:off x="308843" y="980447"/>
            <a:ext cx="3137590" cy="584775"/>
          </a:xfrm>
          <a:prstGeom prst="rect">
            <a:avLst/>
          </a:prstGeom>
          <a:noFill/>
        </p:spPr>
        <p:txBody>
          <a:bodyPr wrap="none" rtlCol="0">
            <a:spAutoFit/>
          </a:bodyPr>
          <a:lstStyle/>
          <a:p>
            <a:r>
              <a:rPr lang="en-IN" sz="3200" b="1" dirty="0">
                <a:solidFill>
                  <a:schemeClr val="accent1">
                    <a:lumMod val="75000"/>
                  </a:schemeClr>
                </a:solidFill>
              </a:rPr>
              <a:t>Data Description:</a:t>
            </a:r>
          </a:p>
        </p:txBody>
      </p:sp>
      <p:sp>
        <p:nvSpPr>
          <p:cNvPr id="14" name="Rectangle 6">
            <a:extLst>
              <a:ext uri="{FF2B5EF4-FFF2-40B4-BE49-F238E27FC236}">
                <a16:creationId xmlns:a16="http://schemas.microsoft.com/office/drawing/2014/main" id="{CC77678B-3B8C-2472-C738-2543EA54B033}"/>
              </a:ext>
            </a:extLst>
          </p:cNvPr>
          <p:cNvSpPr>
            <a:spLocks noChangeArrowheads="1"/>
          </p:cNvSpPr>
          <p:nvPr/>
        </p:nvSpPr>
        <p:spPr bwMode="auto">
          <a:xfrm>
            <a:off x="711801" y="1368353"/>
            <a:ext cx="873853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b="1" dirty="0"/>
          </a:p>
          <a:p>
            <a:pPr>
              <a:buFont typeface="+mj-lt"/>
              <a:buAutoNum type="arabicPeriod"/>
            </a:pPr>
            <a:r>
              <a:rPr lang="en-US" sz="2200" b="1" dirty="0"/>
              <a:t> Source of Data:</a:t>
            </a:r>
            <a:endParaRPr lang="en-US" sz="2200" dirty="0"/>
          </a:p>
          <a:p>
            <a:pPr marL="800100" lvl="1" indent="-342900">
              <a:buFont typeface="Arial" panose="020B0604020202020204" pitchFamily="34" charset="0"/>
              <a:buChar char="•"/>
            </a:pPr>
            <a:r>
              <a:rPr lang="en-US" sz="2000" dirty="0"/>
              <a:t>Dataset collected from Kaggle.</a:t>
            </a:r>
          </a:p>
          <a:p>
            <a:pPr marL="800100" lvl="1" indent="-342900">
              <a:buFont typeface="Arial" panose="020B0604020202020204" pitchFamily="34" charset="0"/>
              <a:buChar char="•"/>
            </a:pPr>
            <a:r>
              <a:rPr lang="en-US" sz="2000" dirty="0"/>
              <a:t>Consists of 50,000 Indian political tweets.</a:t>
            </a:r>
          </a:p>
          <a:p>
            <a:pPr marL="742950" lvl="1" indent="-285750">
              <a:buFont typeface="+mj-lt"/>
              <a:buAutoNum type="arabicPeriod"/>
            </a:pPr>
            <a:endParaRPr lang="en-US" dirty="0"/>
          </a:p>
          <a:p>
            <a:pPr>
              <a:buFont typeface="+mj-lt"/>
              <a:buAutoNum type="arabicPeriod"/>
            </a:pPr>
            <a:r>
              <a:rPr lang="en-US" sz="2200" b="1" dirty="0"/>
              <a:t> Content of Dataset:</a:t>
            </a:r>
            <a:endParaRPr lang="en-US" sz="2200" dirty="0"/>
          </a:p>
          <a:p>
            <a:pPr marL="800100" lvl="1" indent="-342900">
              <a:buFont typeface="Wingdings" panose="05000000000000000000" pitchFamily="2" charset="2"/>
              <a:buChar char="§"/>
            </a:pPr>
            <a:r>
              <a:rPr lang="en-US" sz="2000" dirty="0"/>
              <a:t>Includes tweets with details such as:</a:t>
            </a:r>
          </a:p>
          <a:p>
            <a:pPr marL="1257300" lvl="2" indent="-342900">
              <a:buFont typeface="Arial" panose="020B0604020202020204" pitchFamily="34" charset="0"/>
              <a:buChar char="•"/>
            </a:pPr>
            <a:r>
              <a:rPr lang="en-US" sz="2000" b="1" dirty="0"/>
              <a:t>Posting date</a:t>
            </a:r>
            <a:endParaRPr lang="en-US" sz="2000" dirty="0"/>
          </a:p>
          <a:p>
            <a:pPr marL="1257300" lvl="2" indent="-342900">
              <a:buFont typeface="Arial" panose="020B0604020202020204" pitchFamily="34" charset="0"/>
              <a:buChar char="•"/>
            </a:pPr>
            <a:r>
              <a:rPr lang="en-US" sz="2000" b="1" dirty="0"/>
              <a:t>User information</a:t>
            </a:r>
            <a:endParaRPr lang="en-US" sz="2000" dirty="0"/>
          </a:p>
          <a:p>
            <a:pPr marL="1257300" lvl="2" indent="-342900">
              <a:buFont typeface="Arial" panose="020B0604020202020204" pitchFamily="34" charset="0"/>
              <a:buChar char="•"/>
            </a:pPr>
            <a:r>
              <a:rPr lang="en-US" sz="2000" b="1" dirty="0"/>
              <a:t>Engagement metrics</a:t>
            </a:r>
            <a:r>
              <a:rPr lang="en-US" sz="2000" dirty="0"/>
              <a:t> (likes, retweets).</a:t>
            </a:r>
          </a:p>
          <a:p>
            <a:pPr marL="1143000" lvl="2" indent="-228600">
              <a:buFont typeface="+mj-lt"/>
              <a:buAutoNum type="arabicPeriod"/>
            </a:pPr>
            <a:endParaRPr lang="en-US" dirty="0"/>
          </a:p>
          <a:p>
            <a:pPr>
              <a:buFont typeface="+mj-lt"/>
              <a:buAutoNum type="arabicPeriod"/>
            </a:pPr>
            <a:r>
              <a:rPr lang="en-US" sz="2200" b="1" dirty="0"/>
              <a:t> Preprocessing:</a:t>
            </a:r>
            <a:endParaRPr lang="en-US" sz="2200" dirty="0"/>
          </a:p>
          <a:p>
            <a:pPr marL="800100" lvl="1" indent="-342900">
              <a:buFont typeface="Arial" panose="020B0604020202020204" pitchFamily="34" charset="0"/>
              <a:buChar char="•"/>
            </a:pPr>
            <a:r>
              <a:rPr lang="en-US" sz="2000" dirty="0"/>
              <a:t>Removed stop words, usernames, and punctuation.</a:t>
            </a:r>
          </a:p>
          <a:p>
            <a:pPr marL="800100" lvl="1" indent="-342900">
              <a:buFont typeface="Arial" panose="020B0604020202020204" pitchFamily="34" charset="0"/>
              <a:buChar char="•"/>
            </a:pPr>
            <a:r>
              <a:rPr lang="en-US" sz="2000" dirty="0"/>
              <a:t>Case-folding applied for uniform text.</a:t>
            </a:r>
          </a:p>
          <a:p>
            <a:pPr marL="800100" lvl="1" indent="-342900">
              <a:buFont typeface="Arial" panose="020B0604020202020204" pitchFamily="34" charset="0"/>
              <a:buChar char="•"/>
            </a:pPr>
            <a:r>
              <a:rPr lang="en-US" sz="2000" dirty="0"/>
              <a:t>Eliminated duplicates and irrelevant columns (e.g., date, user details).</a:t>
            </a:r>
          </a:p>
          <a:p>
            <a:pPr marL="742950" lvl="1" indent="-285750">
              <a:buFont typeface="+mj-lt"/>
              <a:buAutoNum type="arabicPeriod"/>
            </a:pPr>
            <a:endParaRPr lang="en-US" dirty="0"/>
          </a:p>
        </p:txBody>
      </p:sp>
    </p:spTree>
    <p:extLst>
      <p:ext uri="{BB962C8B-B14F-4D97-AF65-F5344CB8AC3E}">
        <p14:creationId xmlns:p14="http://schemas.microsoft.com/office/powerpoint/2010/main" val="1193583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B5429-7622-59F8-9462-C5CAD86802BC}"/>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DB818E-9CCF-A33D-DEC2-A4E73561A9FA}"/>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3A50D098-6344-EF47-4E0D-BDF58CFA44D7}"/>
              </a:ext>
            </a:extLst>
          </p:cNvPr>
          <p:cNvSpPr>
            <a:spLocks noGrp="1"/>
          </p:cNvSpPr>
          <p:nvPr>
            <p:ph type="sldNum" sz="quarter" idx="12"/>
          </p:nvPr>
        </p:nvSpPr>
        <p:spPr/>
        <p:txBody>
          <a:bodyPr/>
          <a:lstStyle/>
          <a:p>
            <a:fld id="{F255757B-4AFB-4B97-A659-1F93CEAAA291}" type="slidenum">
              <a:rPr lang="en-IN" smtClean="0"/>
              <a:t>8</a:t>
            </a:fld>
            <a:endParaRPr lang="en-IN"/>
          </a:p>
        </p:txBody>
      </p:sp>
      <p:sp>
        <p:nvSpPr>
          <p:cNvPr id="4" name="TextBox 3">
            <a:extLst>
              <a:ext uri="{FF2B5EF4-FFF2-40B4-BE49-F238E27FC236}">
                <a16:creationId xmlns:a16="http://schemas.microsoft.com/office/drawing/2014/main" id="{D579AB61-BB85-0602-1161-C0447B2DCA34}"/>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5" name="Picture 4">
            <a:extLst>
              <a:ext uri="{FF2B5EF4-FFF2-40B4-BE49-F238E27FC236}">
                <a16:creationId xmlns:a16="http://schemas.microsoft.com/office/drawing/2014/main" id="{045389FA-6758-6D98-7354-547B6A86CC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4A55C1F-337A-6739-C554-463675A6F470}"/>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9A91DECF-0A27-1BD6-4CA9-837081DA29F0}"/>
              </a:ext>
            </a:extLst>
          </p:cNvPr>
          <p:cNvSpPr txBox="1"/>
          <p:nvPr/>
        </p:nvSpPr>
        <p:spPr>
          <a:xfrm>
            <a:off x="308843" y="980447"/>
            <a:ext cx="3137590" cy="584775"/>
          </a:xfrm>
          <a:prstGeom prst="rect">
            <a:avLst/>
          </a:prstGeom>
          <a:noFill/>
        </p:spPr>
        <p:txBody>
          <a:bodyPr wrap="none" rtlCol="0">
            <a:spAutoFit/>
          </a:bodyPr>
          <a:lstStyle/>
          <a:p>
            <a:r>
              <a:rPr lang="en-IN" sz="3200" b="1" dirty="0">
                <a:solidFill>
                  <a:schemeClr val="accent1">
                    <a:lumMod val="75000"/>
                  </a:schemeClr>
                </a:solidFill>
              </a:rPr>
              <a:t>Data Description:</a:t>
            </a:r>
          </a:p>
        </p:txBody>
      </p:sp>
      <p:sp>
        <p:nvSpPr>
          <p:cNvPr id="14" name="Rectangle 6">
            <a:extLst>
              <a:ext uri="{FF2B5EF4-FFF2-40B4-BE49-F238E27FC236}">
                <a16:creationId xmlns:a16="http://schemas.microsoft.com/office/drawing/2014/main" id="{10FA08AC-1A80-6A2D-4B7C-F1C03EA84B1F}"/>
              </a:ext>
            </a:extLst>
          </p:cNvPr>
          <p:cNvSpPr>
            <a:spLocks noChangeArrowheads="1"/>
          </p:cNvSpPr>
          <p:nvPr/>
        </p:nvSpPr>
        <p:spPr bwMode="auto">
          <a:xfrm>
            <a:off x="457155" y="1709553"/>
            <a:ext cx="597855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b="1" dirty="0"/>
              <a:t>4. Labeling:</a:t>
            </a:r>
            <a:endParaRPr lang="en-US" sz="2200" dirty="0"/>
          </a:p>
          <a:p>
            <a:pPr marL="800100" lvl="1" indent="-342900">
              <a:buFont typeface="Wingdings" panose="05000000000000000000" pitchFamily="2" charset="2"/>
              <a:buChar char="§"/>
            </a:pPr>
            <a:r>
              <a:rPr lang="en-US" sz="2000" dirty="0"/>
              <a:t>The dataset was unlabeled initially.</a:t>
            </a:r>
          </a:p>
          <a:p>
            <a:pPr marL="800100" lvl="1" indent="-342900">
              <a:buFont typeface="Wingdings" panose="05000000000000000000" pitchFamily="2" charset="2"/>
              <a:buChar char="§"/>
            </a:pPr>
            <a:r>
              <a:rPr lang="en-US" sz="2000" dirty="0"/>
              <a:t>Sentiment polarity calculated using </a:t>
            </a:r>
            <a:r>
              <a:rPr lang="en-US" sz="2000" dirty="0" err="1"/>
              <a:t>TextBlob</a:t>
            </a:r>
            <a:r>
              <a:rPr lang="en-US" sz="2000" dirty="0"/>
              <a:t>:</a:t>
            </a:r>
          </a:p>
          <a:p>
            <a:pPr marL="1257300" lvl="2" indent="-342900">
              <a:buFont typeface="Arial" panose="020B0604020202020204" pitchFamily="34" charset="0"/>
              <a:buChar char="•"/>
            </a:pPr>
            <a:r>
              <a:rPr lang="en-US" sz="2000" b="1" dirty="0"/>
              <a:t>Positive:</a:t>
            </a:r>
            <a:r>
              <a:rPr lang="en-US" sz="2000" dirty="0"/>
              <a:t> 24,000 tweets</a:t>
            </a:r>
          </a:p>
          <a:p>
            <a:pPr marL="1257300" lvl="2" indent="-342900">
              <a:buFont typeface="Arial" panose="020B0604020202020204" pitchFamily="34" charset="0"/>
              <a:buChar char="•"/>
            </a:pPr>
            <a:r>
              <a:rPr lang="en-US" sz="2000" b="1" dirty="0"/>
              <a:t>Neutral:</a:t>
            </a:r>
            <a:r>
              <a:rPr lang="en-US" sz="2000" dirty="0"/>
              <a:t> 15,000 tweets</a:t>
            </a:r>
          </a:p>
          <a:p>
            <a:pPr marL="1257300" lvl="2" indent="-342900">
              <a:buFont typeface="Arial" panose="020B0604020202020204" pitchFamily="34" charset="0"/>
              <a:buChar char="•"/>
            </a:pPr>
            <a:r>
              <a:rPr lang="en-US" sz="2000" b="1" dirty="0"/>
              <a:t>Negative:</a:t>
            </a:r>
            <a:r>
              <a:rPr lang="en-US" sz="2000" dirty="0"/>
              <a:t> 13,000 tweets</a:t>
            </a:r>
          </a:p>
          <a:p>
            <a:pPr marL="1143000" lvl="2" indent="-228600">
              <a:buFont typeface="+mj-lt"/>
              <a:buAutoNum type="arabicPeriod"/>
            </a:pPr>
            <a:endParaRPr lang="en-US" sz="2000" dirty="0"/>
          </a:p>
          <a:p>
            <a:r>
              <a:rPr lang="en-US" sz="2200" b="1" dirty="0"/>
              <a:t>5. Purpose:</a:t>
            </a:r>
            <a:endParaRPr lang="en-US" sz="2200" dirty="0"/>
          </a:p>
          <a:p>
            <a:pPr marL="800100" lvl="1" indent="-342900">
              <a:buFont typeface="Arial" panose="020B0604020202020204" pitchFamily="34" charset="0"/>
              <a:buChar char="•"/>
            </a:pPr>
            <a:r>
              <a:rPr lang="en-US" sz="2000" dirty="0"/>
              <a:t>Analyze the sentiment of Indian political discourse using deep learning models like LSTM and RNN.</a:t>
            </a:r>
          </a:p>
          <a:p>
            <a:pPr marL="800100" lvl="1" indent="-342900">
              <a:buFont typeface="Arial" panose="020B0604020202020204" pitchFamily="34" charset="0"/>
              <a:buChar char="•"/>
            </a:pPr>
            <a:r>
              <a:rPr lang="en-US" sz="2000" dirty="0"/>
              <a:t>Features extracted using advanced techniques like </a:t>
            </a:r>
            <a:r>
              <a:rPr lang="en-US" sz="2000" b="1" dirty="0"/>
              <a:t>TF-IDF</a:t>
            </a:r>
            <a:r>
              <a:rPr lang="en-US" sz="2000" dirty="0"/>
              <a:t> and </a:t>
            </a:r>
            <a:r>
              <a:rPr lang="en-US" sz="2000" b="1" dirty="0"/>
              <a:t>Word2Vec</a:t>
            </a:r>
            <a:r>
              <a:rPr lang="en-US" sz="2000" dirty="0"/>
              <a:t>.</a:t>
            </a:r>
          </a:p>
        </p:txBody>
      </p:sp>
      <p:pic>
        <p:nvPicPr>
          <p:cNvPr id="9" name="Picture 8">
            <a:extLst>
              <a:ext uri="{FF2B5EF4-FFF2-40B4-BE49-F238E27FC236}">
                <a16:creationId xmlns:a16="http://schemas.microsoft.com/office/drawing/2014/main" id="{B0294978-359B-2EA5-2CBB-70141F575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730" y="1736385"/>
            <a:ext cx="5326842" cy="3162574"/>
          </a:xfrm>
          <a:prstGeom prst="rect">
            <a:avLst/>
          </a:prstGeom>
        </p:spPr>
      </p:pic>
      <p:sp>
        <p:nvSpPr>
          <p:cNvPr id="11" name="TextBox 10">
            <a:extLst>
              <a:ext uri="{FF2B5EF4-FFF2-40B4-BE49-F238E27FC236}">
                <a16:creationId xmlns:a16="http://schemas.microsoft.com/office/drawing/2014/main" id="{5393ADF5-5AB6-5AF4-9A38-2EE785B7936A}"/>
              </a:ext>
            </a:extLst>
          </p:cNvPr>
          <p:cNvSpPr txBox="1"/>
          <p:nvPr/>
        </p:nvSpPr>
        <p:spPr>
          <a:xfrm>
            <a:off x="7733616" y="5064947"/>
            <a:ext cx="3785647" cy="307777"/>
          </a:xfrm>
          <a:prstGeom prst="rect">
            <a:avLst/>
          </a:prstGeom>
          <a:noFill/>
        </p:spPr>
        <p:txBody>
          <a:bodyPr wrap="square">
            <a:spAutoFit/>
          </a:bodyPr>
          <a:lstStyle/>
          <a:p>
            <a:r>
              <a:rPr lang="en-IN" sz="1400" b="1" dirty="0"/>
              <a:t>Fig. 3. Sentiment polarity vs Number of Tweets</a:t>
            </a:r>
          </a:p>
        </p:txBody>
      </p:sp>
    </p:spTree>
    <p:extLst>
      <p:ext uri="{BB962C8B-B14F-4D97-AF65-F5344CB8AC3E}">
        <p14:creationId xmlns:p14="http://schemas.microsoft.com/office/powerpoint/2010/main" val="1973901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9227B-96B2-B940-E37D-260A6DDDC17E}"/>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A15590-A4E4-EBBA-4B8C-A20633BEBCEF}"/>
              </a:ext>
            </a:extLst>
          </p:cNvPr>
          <p:cNvSpPr>
            <a:spLocks noGrp="1"/>
          </p:cNvSpPr>
          <p:nvPr>
            <p:ph type="ftr" sz="quarter" idx="11"/>
          </p:nvPr>
        </p:nvSpPr>
        <p:spPr/>
        <p:txBody>
          <a:bodyPr/>
          <a:lstStyle/>
          <a:p>
            <a:r>
              <a:rPr lang="en-IN"/>
              <a:t>School of Computer Science and Engineering</a:t>
            </a:r>
          </a:p>
        </p:txBody>
      </p:sp>
      <p:sp>
        <p:nvSpPr>
          <p:cNvPr id="3" name="Slide Number Placeholder 2">
            <a:extLst>
              <a:ext uri="{FF2B5EF4-FFF2-40B4-BE49-F238E27FC236}">
                <a16:creationId xmlns:a16="http://schemas.microsoft.com/office/drawing/2014/main" id="{B45BE611-D641-700D-4C37-4A0B43C3B900}"/>
              </a:ext>
            </a:extLst>
          </p:cNvPr>
          <p:cNvSpPr>
            <a:spLocks noGrp="1"/>
          </p:cNvSpPr>
          <p:nvPr>
            <p:ph type="sldNum" sz="quarter" idx="12"/>
          </p:nvPr>
        </p:nvSpPr>
        <p:spPr/>
        <p:txBody>
          <a:bodyPr/>
          <a:lstStyle/>
          <a:p>
            <a:fld id="{F255757B-4AFB-4B97-A659-1F93CEAAA291}" type="slidenum">
              <a:rPr lang="en-IN" smtClean="0"/>
              <a:t>9</a:t>
            </a:fld>
            <a:endParaRPr lang="en-IN"/>
          </a:p>
        </p:txBody>
      </p:sp>
      <p:sp>
        <p:nvSpPr>
          <p:cNvPr id="4" name="TextBox 3">
            <a:extLst>
              <a:ext uri="{FF2B5EF4-FFF2-40B4-BE49-F238E27FC236}">
                <a16:creationId xmlns:a16="http://schemas.microsoft.com/office/drawing/2014/main" id="{47C16D5B-A782-F8D2-F013-A556078065BD}"/>
              </a:ext>
            </a:extLst>
          </p:cNvPr>
          <p:cNvSpPr txBox="1"/>
          <p:nvPr/>
        </p:nvSpPr>
        <p:spPr>
          <a:xfrm>
            <a:off x="308843" y="190233"/>
            <a:ext cx="52049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solidFill>
                  <a:srgbClr val="FF0000"/>
                </a:solidFill>
                <a:ea typeface="Calibri"/>
                <a:cs typeface="Calibri"/>
              </a:rPr>
              <a:t>Sentiment Analysis</a:t>
            </a:r>
            <a:endParaRPr lang="en-US" sz="4400" b="1" dirty="0">
              <a:solidFill>
                <a:srgbClr val="FF0000"/>
              </a:solidFill>
            </a:endParaRPr>
          </a:p>
        </p:txBody>
      </p:sp>
      <p:pic>
        <p:nvPicPr>
          <p:cNvPr id="5" name="Picture 4">
            <a:extLst>
              <a:ext uri="{FF2B5EF4-FFF2-40B4-BE49-F238E27FC236}">
                <a16:creationId xmlns:a16="http://schemas.microsoft.com/office/drawing/2014/main" id="{22686983-1A74-3683-6675-41BFF2E68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2797" y="0"/>
            <a:ext cx="3069203" cy="87768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DB735E7F-A9BE-E221-7574-9BA55B2BD94B}"/>
              </a:ext>
            </a:extLst>
          </p:cNvPr>
          <p:cNvCxnSpPr>
            <a:cxnSpLocks/>
          </p:cNvCxnSpPr>
          <p:nvPr/>
        </p:nvCxnSpPr>
        <p:spPr>
          <a:xfrm>
            <a:off x="0" y="970060"/>
            <a:ext cx="12348376" cy="0"/>
          </a:xfrm>
          <a:prstGeom prst="line">
            <a:avLst/>
          </a:prstGeom>
          <a:ln/>
        </p:spPr>
        <p:style>
          <a:lnRef idx="1">
            <a:schemeClr val="accent2"/>
          </a:lnRef>
          <a:fillRef idx="0">
            <a:schemeClr val="accent2"/>
          </a:fillRef>
          <a:effectRef idx="0">
            <a:schemeClr val="accent2"/>
          </a:effectRef>
          <a:fontRef idx="minor">
            <a:schemeClr val="tx1"/>
          </a:fontRef>
        </p:style>
      </p:cxnSp>
      <p:pic>
        <p:nvPicPr>
          <p:cNvPr id="9" name="Picture 8">
            <a:extLst>
              <a:ext uri="{FF2B5EF4-FFF2-40B4-BE49-F238E27FC236}">
                <a16:creationId xmlns:a16="http://schemas.microsoft.com/office/drawing/2014/main" id="{87A06C0A-1EC0-D1D8-0273-A8F26887E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1292" y="1771095"/>
            <a:ext cx="6215812" cy="3999417"/>
          </a:xfrm>
          <a:prstGeom prst="rect">
            <a:avLst/>
          </a:prstGeom>
        </p:spPr>
      </p:pic>
      <p:sp>
        <p:nvSpPr>
          <p:cNvPr id="15" name="TextBox 14">
            <a:extLst>
              <a:ext uri="{FF2B5EF4-FFF2-40B4-BE49-F238E27FC236}">
                <a16:creationId xmlns:a16="http://schemas.microsoft.com/office/drawing/2014/main" id="{0E8588AB-35F9-2649-0B4E-C64AFD276BAA}"/>
              </a:ext>
            </a:extLst>
          </p:cNvPr>
          <p:cNvSpPr txBox="1"/>
          <p:nvPr/>
        </p:nvSpPr>
        <p:spPr>
          <a:xfrm>
            <a:off x="2580851" y="5887940"/>
            <a:ext cx="6178490" cy="307777"/>
          </a:xfrm>
          <a:prstGeom prst="rect">
            <a:avLst/>
          </a:prstGeom>
          <a:noFill/>
        </p:spPr>
        <p:txBody>
          <a:bodyPr wrap="square">
            <a:spAutoFit/>
          </a:bodyPr>
          <a:lstStyle/>
          <a:p>
            <a:r>
              <a:rPr lang="en-US" sz="1400" b="1" dirty="0"/>
              <a:t>Fig. 4. Workflow: Step-by-step process for sentiment analysis of political tweets</a:t>
            </a:r>
            <a:endParaRPr lang="en-IN" sz="1400" b="1" dirty="0"/>
          </a:p>
        </p:txBody>
      </p:sp>
      <p:sp>
        <p:nvSpPr>
          <p:cNvPr id="8" name="TextBox 7">
            <a:extLst>
              <a:ext uri="{FF2B5EF4-FFF2-40B4-BE49-F238E27FC236}">
                <a16:creationId xmlns:a16="http://schemas.microsoft.com/office/drawing/2014/main" id="{C790E6F4-8429-0A0B-98A4-6E82C8CF891D}"/>
              </a:ext>
            </a:extLst>
          </p:cNvPr>
          <p:cNvSpPr txBox="1"/>
          <p:nvPr/>
        </p:nvSpPr>
        <p:spPr>
          <a:xfrm>
            <a:off x="0" y="1020378"/>
            <a:ext cx="6179574" cy="584775"/>
          </a:xfrm>
          <a:prstGeom prst="rect">
            <a:avLst/>
          </a:prstGeom>
          <a:noFill/>
        </p:spPr>
        <p:txBody>
          <a:bodyPr wrap="square">
            <a:spAutoFit/>
          </a:bodyPr>
          <a:lstStyle/>
          <a:p>
            <a:pPr lvl="1"/>
            <a:r>
              <a:rPr lang="en-IN" sz="3200" b="1" dirty="0">
                <a:solidFill>
                  <a:schemeClr val="accent1">
                    <a:lumMod val="75000"/>
                  </a:schemeClr>
                </a:solidFill>
              </a:rPr>
              <a:t>Workflow:</a:t>
            </a:r>
          </a:p>
        </p:txBody>
      </p:sp>
    </p:spTree>
    <p:extLst>
      <p:ext uri="{BB962C8B-B14F-4D97-AF65-F5344CB8AC3E}">
        <p14:creationId xmlns:p14="http://schemas.microsoft.com/office/powerpoint/2010/main" val="29840085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1712</Words>
  <Application>Microsoft Office PowerPoint</Application>
  <PresentationFormat>Widescreen</PresentationFormat>
  <Paragraphs>231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Swati Bhat</dc:creator>
  <cp:lastModifiedBy>Om Muddapur</cp:lastModifiedBy>
  <cp:revision>8</cp:revision>
  <dcterms:created xsi:type="dcterms:W3CDTF">2024-09-23T14:42:03Z</dcterms:created>
  <dcterms:modified xsi:type="dcterms:W3CDTF">2025-01-11T18:19:59Z</dcterms:modified>
</cp:coreProperties>
</file>