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epravesh.com/ePraveshForInsititute.aspx?source=%22inboundblog%22"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7338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solidFill>
                  <a:schemeClr val="bg1"/>
                </a:solidFill>
              </a:rPr>
              <a:t>Mission Admission</a:t>
            </a:r>
            <a:endParaRPr lang="en-US" sz="6600" dirty="0" smtClean="0">
              <a:solidFill>
                <a:schemeClr val="bg1"/>
              </a:solidFill>
            </a:endParaRPr>
          </a:p>
          <a:p>
            <a:pPr algn="ctr"/>
            <a:r>
              <a:rPr lang="en-US" sz="6600" dirty="0" smtClean="0">
                <a:solidFill>
                  <a:schemeClr val="bg1"/>
                </a:solidFill>
              </a:rPr>
              <a:t>2019</a:t>
            </a:r>
          </a:p>
        </p:txBody>
      </p:sp>
      <p:pic>
        <p:nvPicPr>
          <p:cNvPr id="6" name="Picture 5" descr="MM2164.jpg"/>
          <p:cNvPicPr>
            <a:picLocks noChangeAspect="1"/>
          </p:cNvPicPr>
          <p:nvPr/>
        </p:nvPicPr>
        <p:blipFill>
          <a:blip r:embed="rId2" cstate="email"/>
          <a:srcRect/>
          <a:stretch>
            <a:fillRect/>
          </a:stretch>
        </p:blipFill>
        <p:spPr>
          <a:xfrm>
            <a:off x="3733800" y="1752600"/>
            <a:ext cx="5410200" cy="5105400"/>
          </a:xfrm>
          <a:prstGeom prst="rect">
            <a:avLst/>
          </a:prstGeom>
        </p:spPr>
      </p:pic>
      <p:pic>
        <p:nvPicPr>
          <p:cNvPr id="1026" name="Picture 2" descr="C:\Users\vcw\Desktop\logo.png"/>
          <p:cNvPicPr>
            <a:picLocks noChangeAspect="1" noChangeArrowheads="1"/>
          </p:cNvPicPr>
          <p:nvPr/>
        </p:nvPicPr>
        <p:blipFill>
          <a:blip r:embed="rId3"/>
          <a:srcRect/>
          <a:stretch>
            <a:fillRect/>
          </a:stretch>
        </p:blipFill>
        <p:spPr bwMode="auto">
          <a:xfrm>
            <a:off x="0" y="0"/>
            <a:ext cx="9144000" cy="1676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4"/>
            <a:endParaRPr lang="en-US" sz="8000" b="1" dirty="0" smtClean="0">
              <a:solidFill>
                <a:schemeClr val="bg1"/>
              </a:solidFill>
            </a:endParaRPr>
          </a:p>
        </p:txBody>
      </p:sp>
      <p:sp>
        <p:nvSpPr>
          <p:cNvPr id="3" name="TextBox 2"/>
          <p:cNvSpPr txBox="1"/>
          <p:nvPr/>
        </p:nvSpPr>
        <p:spPr>
          <a:xfrm>
            <a:off x="-304800" y="228600"/>
            <a:ext cx="9144000" cy="1107996"/>
          </a:xfrm>
          <a:prstGeom prst="rect">
            <a:avLst/>
          </a:prstGeom>
          <a:noFill/>
        </p:spPr>
        <p:txBody>
          <a:bodyPr wrap="square" rtlCol="0">
            <a:spAutoFit/>
          </a:bodyPr>
          <a:lstStyle/>
          <a:p>
            <a:pPr lvl="4">
              <a:buFont typeface="Wingdings" pitchFamily="2" charset="2"/>
              <a:buChar char="ü"/>
            </a:pPr>
            <a:r>
              <a:rPr lang="en-US" sz="6600" b="1" dirty="0" smtClean="0">
                <a:solidFill>
                  <a:schemeClr val="bg1"/>
                </a:solidFill>
              </a:rPr>
              <a:t>Competitions</a:t>
            </a:r>
            <a:endParaRPr lang="en-US" sz="6600" b="1" dirty="0" smtClean="0">
              <a:solidFill>
                <a:schemeClr val="bg1"/>
              </a:solidFill>
            </a:endParaRPr>
          </a:p>
        </p:txBody>
      </p:sp>
      <p:sp>
        <p:nvSpPr>
          <p:cNvPr id="4" name="TextBox 3"/>
          <p:cNvSpPr txBox="1"/>
          <p:nvPr/>
        </p:nvSpPr>
        <p:spPr>
          <a:xfrm>
            <a:off x="838200" y="1410355"/>
            <a:ext cx="7467600" cy="5816977"/>
          </a:xfrm>
          <a:prstGeom prst="rect">
            <a:avLst/>
          </a:prstGeom>
          <a:noFill/>
        </p:spPr>
        <p:txBody>
          <a:bodyPr wrap="square" rtlCol="0">
            <a:spAutoFit/>
          </a:bodyPr>
          <a:lstStyle/>
          <a:p>
            <a:pPr algn="just">
              <a:buFont typeface="Wingdings" pitchFamily="2" charset="2"/>
              <a:buChar char="ü"/>
            </a:pPr>
            <a:r>
              <a:rPr lang="en-US" sz="2400" dirty="0" smtClean="0">
                <a:solidFill>
                  <a:schemeClr val="bg1"/>
                </a:solidFill>
              </a:rPr>
              <a:t>Institutes </a:t>
            </a:r>
            <a:r>
              <a:rPr lang="en-US" sz="2400" dirty="0" smtClean="0">
                <a:solidFill>
                  <a:schemeClr val="bg1"/>
                </a:solidFill>
              </a:rPr>
              <a:t>usually conducts various competitions </a:t>
            </a:r>
            <a:r>
              <a:rPr lang="en-US" sz="2400" dirty="0" smtClean="0">
                <a:solidFill>
                  <a:schemeClr val="bg1"/>
                </a:solidFill>
              </a:rPr>
              <a:t>like-</a:t>
            </a:r>
          </a:p>
          <a:p>
            <a:pPr algn="just">
              <a:buFont typeface="Wingdings" pitchFamily="2" charset="2"/>
              <a:buChar char="ü"/>
            </a:pPr>
            <a:r>
              <a:rPr lang="en-US" sz="2400" dirty="0" smtClean="0">
                <a:solidFill>
                  <a:schemeClr val="bg1"/>
                </a:solidFill>
              </a:rPr>
              <a:t>Debates</a:t>
            </a:r>
          </a:p>
          <a:p>
            <a:pPr algn="just">
              <a:buFont typeface="Wingdings" pitchFamily="2" charset="2"/>
              <a:buChar char="ü"/>
            </a:pPr>
            <a:r>
              <a:rPr lang="en-US" sz="2400" dirty="0" smtClean="0">
                <a:solidFill>
                  <a:schemeClr val="bg1"/>
                </a:solidFill>
              </a:rPr>
              <a:t>Dance</a:t>
            </a:r>
          </a:p>
          <a:p>
            <a:pPr algn="just">
              <a:buFont typeface="Wingdings" pitchFamily="2" charset="2"/>
              <a:buChar char="ü"/>
            </a:pPr>
            <a:r>
              <a:rPr lang="en-US" sz="2400" dirty="0" smtClean="0">
                <a:solidFill>
                  <a:schemeClr val="bg1"/>
                </a:solidFill>
              </a:rPr>
              <a:t>Drama</a:t>
            </a:r>
          </a:p>
          <a:p>
            <a:pPr algn="just">
              <a:buFont typeface="Wingdings" pitchFamily="2" charset="2"/>
              <a:buChar char="ü"/>
            </a:pPr>
            <a:r>
              <a:rPr lang="en-US" sz="2400" dirty="0" smtClean="0">
                <a:solidFill>
                  <a:schemeClr val="bg1"/>
                </a:solidFill>
              </a:rPr>
              <a:t>Music</a:t>
            </a:r>
          </a:p>
          <a:p>
            <a:pPr algn="just">
              <a:buFont typeface="Wingdings" pitchFamily="2" charset="2"/>
              <a:buChar char="ü"/>
            </a:pPr>
            <a:r>
              <a:rPr lang="en-US" sz="2400" dirty="0" smtClean="0">
                <a:solidFill>
                  <a:schemeClr val="bg1"/>
                </a:solidFill>
              </a:rPr>
              <a:t>Painting</a:t>
            </a:r>
          </a:p>
          <a:p>
            <a:pPr algn="just">
              <a:buFont typeface="Wingdings" pitchFamily="2" charset="2"/>
              <a:buChar char="ü"/>
            </a:pPr>
            <a:r>
              <a:rPr lang="en-US" sz="2400" dirty="0" smtClean="0">
                <a:solidFill>
                  <a:schemeClr val="bg1"/>
                </a:solidFill>
              </a:rPr>
              <a:t>Workshops</a:t>
            </a:r>
          </a:p>
          <a:p>
            <a:pPr algn="just">
              <a:buFont typeface="Wingdings" pitchFamily="2" charset="2"/>
              <a:buChar char="ü"/>
            </a:pPr>
            <a:r>
              <a:rPr lang="en-US" sz="2400" dirty="0" smtClean="0">
                <a:solidFill>
                  <a:schemeClr val="bg1"/>
                </a:solidFill>
              </a:rPr>
              <a:t>Programming etc.</a:t>
            </a:r>
          </a:p>
          <a:p>
            <a:pPr algn="just"/>
            <a:endParaRPr lang="en-US" sz="2400" dirty="0" smtClean="0">
              <a:solidFill>
                <a:schemeClr val="bg1"/>
              </a:solidFill>
            </a:endParaRPr>
          </a:p>
          <a:p>
            <a:pPr algn="just"/>
            <a:r>
              <a:rPr lang="en-US" sz="2400" dirty="0" smtClean="0">
                <a:solidFill>
                  <a:schemeClr val="bg1"/>
                </a:solidFill>
              </a:rPr>
              <a:t>Institutes </a:t>
            </a:r>
            <a:r>
              <a:rPr lang="en-US" sz="2400" dirty="0" smtClean="0">
                <a:solidFill>
                  <a:schemeClr val="bg1"/>
                </a:solidFill>
              </a:rPr>
              <a:t>can capture it in the form of video and it can be shared online.</a:t>
            </a:r>
          </a:p>
          <a:p>
            <a:pPr algn="just"/>
            <a:endParaRPr lang="en-US" sz="2400" dirty="0" smtClean="0">
              <a:solidFill>
                <a:schemeClr val="bg1"/>
              </a:solidFill>
            </a:endParaRPr>
          </a:p>
          <a:p>
            <a:pPr algn="just"/>
            <a:r>
              <a:rPr lang="en-US" sz="2400" b="1" dirty="0" smtClean="0">
                <a:solidFill>
                  <a:schemeClr val="bg1"/>
                </a:solidFill>
              </a:rPr>
              <a:t>	</a:t>
            </a:r>
          </a:p>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3" name="TextBox 2"/>
          <p:cNvSpPr txBox="1"/>
          <p:nvPr/>
        </p:nvSpPr>
        <p:spPr>
          <a:xfrm>
            <a:off x="0" y="838200"/>
            <a:ext cx="9144000" cy="1107996"/>
          </a:xfrm>
          <a:prstGeom prst="rect">
            <a:avLst/>
          </a:prstGeom>
          <a:noFill/>
        </p:spPr>
        <p:txBody>
          <a:bodyPr wrap="square" rtlCol="0">
            <a:spAutoFit/>
          </a:bodyPr>
          <a:lstStyle/>
          <a:p>
            <a:pPr algn="ctr">
              <a:buFont typeface="Wingdings" pitchFamily="2" charset="2"/>
              <a:buChar char="ü"/>
            </a:pPr>
            <a:r>
              <a:rPr lang="en-US" sz="6600" b="1" dirty="0" smtClean="0">
                <a:solidFill>
                  <a:schemeClr val="bg1"/>
                </a:solidFill>
              </a:rPr>
              <a:t>Offering Early Decision</a:t>
            </a:r>
            <a:endParaRPr lang="en-US" sz="2000" b="1" dirty="0" smtClean="0">
              <a:solidFill>
                <a:schemeClr val="bg1"/>
              </a:solidFill>
            </a:endParaRPr>
          </a:p>
        </p:txBody>
      </p:sp>
      <p:sp>
        <p:nvSpPr>
          <p:cNvPr id="4" name="TextBox 3"/>
          <p:cNvSpPr txBox="1"/>
          <p:nvPr/>
        </p:nvSpPr>
        <p:spPr>
          <a:xfrm>
            <a:off x="914400" y="2438400"/>
            <a:ext cx="7467600" cy="1015663"/>
          </a:xfrm>
          <a:prstGeom prst="rect">
            <a:avLst/>
          </a:prstGeom>
          <a:noFill/>
        </p:spPr>
        <p:txBody>
          <a:bodyPr wrap="square" rtlCol="0">
            <a:spAutoFit/>
          </a:bodyPr>
          <a:lstStyle/>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
        <p:nvSpPr>
          <p:cNvPr id="5" name="TextBox 4"/>
          <p:cNvSpPr txBox="1"/>
          <p:nvPr/>
        </p:nvSpPr>
        <p:spPr>
          <a:xfrm>
            <a:off x="914400" y="2438400"/>
            <a:ext cx="7467600" cy="3600986"/>
          </a:xfrm>
          <a:prstGeom prst="rect">
            <a:avLst/>
          </a:prstGeom>
          <a:noFill/>
        </p:spPr>
        <p:txBody>
          <a:bodyPr wrap="square" rtlCol="0">
            <a:spAutoFit/>
          </a:bodyPr>
          <a:lstStyle/>
          <a:p>
            <a:pPr algn="just"/>
            <a:r>
              <a:rPr lang="en-US" sz="2400" b="1" dirty="0" smtClean="0">
                <a:solidFill>
                  <a:schemeClr val="bg1"/>
                </a:solidFill>
              </a:rPr>
              <a:t>We can </a:t>
            </a:r>
            <a:r>
              <a:rPr lang="en-US" sz="2400" b="1" dirty="0" smtClean="0">
                <a:solidFill>
                  <a:schemeClr val="bg1"/>
                </a:solidFill>
              </a:rPr>
              <a:t>give some offer for admission-</a:t>
            </a:r>
          </a:p>
          <a:p>
            <a:pPr algn="just"/>
            <a:endParaRPr lang="en-US" sz="2400" b="1" dirty="0" smtClean="0">
              <a:solidFill>
                <a:schemeClr val="bg1"/>
              </a:solidFill>
            </a:endParaRPr>
          </a:p>
          <a:p>
            <a:pPr algn="just">
              <a:buFont typeface="Wingdings" pitchFamily="2" charset="2"/>
              <a:buChar char="ü"/>
            </a:pPr>
            <a:r>
              <a:rPr lang="en-US" sz="2400" b="1" dirty="0" smtClean="0">
                <a:solidFill>
                  <a:schemeClr val="bg1"/>
                </a:solidFill>
              </a:rPr>
              <a:t>Discount in Fees </a:t>
            </a:r>
          </a:p>
          <a:p>
            <a:pPr algn="just"/>
            <a:endParaRPr lang="en-US" sz="2400" b="1" dirty="0" smtClean="0">
              <a:solidFill>
                <a:schemeClr val="bg1"/>
              </a:solidFill>
            </a:endParaRPr>
          </a:p>
          <a:p>
            <a:pPr algn="just">
              <a:buFont typeface="Wingdings" pitchFamily="2" charset="2"/>
              <a:buChar char="ü"/>
            </a:pPr>
            <a:r>
              <a:rPr lang="en-US" sz="2400" b="1" dirty="0" smtClean="0">
                <a:solidFill>
                  <a:schemeClr val="bg1"/>
                </a:solidFill>
              </a:rPr>
              <a:t>Scholarship</a:t>
            </a:r>
          </a:p>
          <a:p>
            <a:pPr algn="just"/>
            <a:r>
              <a:rPr lang="en-US" sz="2400" b="1" dirty="0" smtClean="0">
                <a:solidFill>
                  <a:schemeClr val="bg1"/>
                </a:solidFill>
              </a:rPr>
              <a:t> </a:t>
            </a:r>
          </a:p>
          <a:p>
            <a:pPr algn="just">
              <a:buFont typeface="Wingdings" pitchFamily="2" charset="2"/>
              <a:buChar char="ü"/>
            </a:pPr>
            <a:endParaRPr lang="en-US" sz="2400" b="1" dirty="0" smtClean="0">
              <a:solidFill>
                <a:schemeClr val="bg1"/>
              </a:solidFill>
            </a:endParaRPr>
          </a:p>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4"/>
            <a:endParaRPr lang="en-US" sz="8000" b="1" dirty="0" smtClean="0">
              <a:solidFill>
                <a:schemeClr val="bg1"/>
              </a:solidFill>
            </a:endParaRPr>
          </a:p>
        </p:txBody>
      </p:sp>
      <p:sp>
        <p:nvSpPr>
          <p:cNvPr id="3" name="TextBox 2"/>
          <p:cNvSpPr txBox="1"/>
          <p:nvPr/>
        </p:nvSpPr>
        <p:spPr>
          <a:xfrm>
            <a:off x="-381000" y="1219200"/>
            <a:ext cx="9144000" cy="1107996"/>
          </a:xfrm>
          <a:prstGeom prst="rect">
            <a:avLst/>
          </a:prstGeom>
          <a:noFill/>
        </p:spPr>
        <p:txBody>
          <a:bodyPr wrap="square" rtlCol="0">
            <a:spAutoFit/>
          </a:bodyPr>
          <a:lstStyle/>
          <a:p>
            <a:pPr algn="ctr">
              <a:buFont typeface="Wingdings" pitchFamily="2" charset="2"/>
              <a:buChar char="ü"/>
            </a:pPr>
            <a:r>
              <a:rPr lang="en-US" sz="6600" b="1" dirty="0" smtClean="0">
                <a:solidFill>
                  <a:schemeClr val="bg1"/>
                </a:solidFill>
              </a:rPr>
              <a:t>Influencing Parents</a:t>
            </a:r>
            <a:endParaRPr lang="en-US" sz="2000" b="1" dirty="0" smtClean="0">
              <a:solidFill>
                <a:schemeClr val="bg1"/>
              </a:solidFill>
            </a:endParaRPr>
          </a:p>
        </p:txBody>
      </p:sp>
      <p:sp>
        <p:nvSpPr>
          <p:cNvPr id="4" name="TextBox 3"/>
          <p:cNvSpPr txBox="1"/>
          <p:nvPr/>
        </p:nvSpPr>
        <p:spPr>
          <a:xfrm>
            <a:off x="914400" y="2438400"/>
            <a:ext cx="7467600" cy="1015663"/>
          </a:xfrm>
          <a:prstGeom prst="rect">
            <a:avLst/>
          </a:prstGeom>
          <a:noFill/>
        </p:spPr>
        <p:txBody>
          <a:bodyPr wrap="square" rtlCol="0">
            <a:spAutoFit/>
          </a:bodyPr>
          <a:lstStyle/>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
        <p:nvSpPr>
          <p:cNvPr id="5" name="TextBox 4"/>
          <p:cNvSpPr txBox="1"/>
          <p:nvPr/>
        </p:nvSpPr>
        <p:spPr>
          <a:xfrm>
            <a:off x="914400" y="2743200"/>
            <a:ext cx="7467600" cy="2862322"/>
          </a:xfrm>
          <a:prstGeom prst="rect">
            <a:avLst/>
          </a:prstGeom>
          <a:noFill/>
        </p:spPr>
        <p:txBody>
          <a:bodyPr wrap="square" rtlCol="0">
            <a:spAutoFit/>
          </a:bodyPr>
          <a:lstStyle/>
          <a:p>
            <a:pPr algn="just">
              <a:buFont typeface="Wingdings" pitchFamily="2" charset="2"/>
              <a:buChar char="ü"/>
            </a:pPr>
            <a:r>
              <a:rPr lang="en-US" sz="2400" dirty="0" smtClean="0">
                <a:solidFill>
                  <a:schemeClr val="bg1"/>
                </a:solidFill>
              </a:rPr>
              <a:t>Perhaps the most important influencer in the admissions decision is the parent. It is for this reason that colleges are courting parents and trying to help them help student make the fateful decision.</a:t>
            </a:r>
          </a:p>
          <a:p>
            <a:pPr algn="just">
              <a:buFont typeface="Wingdings" pitchFamily="2" charset="2"/>
              <a:buChar char="ü"/>
            </a:pPr>
            <a:endParaRPr lang="en-US" sz="2400" b="1" dirty="0" smtClean="0">
              <a:solidFill>
                <a:schemeClr val="bg1"/>
              </a:solidFill>
            </a:endParaRPr>
          </a:p>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4"/>
            <a:endParaRPr lang="en-US" sz="8000" b="1" dirty="0" smtClean="0">
              <a:solidFill>
                <a:schemeClr val="bg1"/>
              </a:solidFill>
            </a:endParaRPr>
          </a:p>
        </p:txBody>
      </p:sp>
      <p:sp>
        <p:nvSpPr>
          <p:cNvPr id="3" name="TextBox 2"/>
          <p:cNvSpPr txBox="1"/>
          <p:nvPr/>
        </p:nvSpPr>
        <p:spPr>
          <a:xfrm>
            <a:off x="-381000" y="1219200"/>
            <a:ext cx="9144000" cy="1107996"/>
          </a:xfrm>
          <a:prstGeom prst="rect">
            <a:avLst/>
          </a:prstGeom>
          <a:noFill/>
        </p:spPr>
        <p:txBody>
          <a:bodyPr wrap="square" rtlCol="0">
            <a:spAutoFit/>
          </a:bodyPr>
          <a:lstStyle/>
          <a:p>
            <a:pPr algn="ctr">
              <a:buFont typeface="Wingdings" pitchFamily="2" charset="2"/>
              <a:buChar char="ü"/>
            </a:pPr>
            <a:r>
              <a:rPr lang="en-US" sz="6600" b="1" dirty="0" smtClean="0">
                <a:solidFill>
                  <a:schemeClr val="bg1"/>
                </a:solidFill>
              </a:rPr>
              <a:t>Giving Gifts</a:t>
            </a:r>
          </a:p>
        </p:txBody>
      </p:sp>
      <p:sp>
        <p:nvSpPr>
          <p:cNvPr id="4" name="TextBox 3"/>
          <p:cNvSpPr txBox="1"/>
          <p:nvPr/>
        </p:nvSpPr>
        <p:spPr>
          <a:xfrm>
            <a:off x="914400" y="2438400"/>
            <a:ext cx="7467600" cy="1015663"/>
          </a:xfrm>
          <a:prstGeom prst="rect">
            <a:avLst/>
          </a:prstGeom>
          <a:noFill/>
        </p:spPr>
        <p:txBody>
          <a:bodyPr wrap="square" rtlCol="0">
            <a:spAutoFit/>
          </a:bodyPr>
          <a:lstStyle/>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
        <p:nvSpPr>
          <p:cNvPr id="5" name="TextBox 4"/>
          <p:cNvSpPr txBox="1"/>
          <p:nvPr/>
        </p:nvSpPr>
        <p:spPr>
          <a:xfrm>
            <a:off x="914400" y="2819400"/>
            <a:ext cx="7467600" cy="2492990"/>
          </a:xfrm>
          <a:prstGeom prst="rect">
            <a:avLst/>
          </a:prstGeom>
          <a:noFill/>
        </p:spPr>
        <p:txBody>
          <a:bodyPr wrap="square" rtlCol="0">
            <a:spAutoFit/>
          </a:bodyPr>
          <a:lstStyle/>
          <a:p>
            <a:pPr algn="just">
              <a:buFont typeface="Wingdings" pitchFamily="2" charset="2"/>
              <a:buChar char="ü"/>
            </a:pPr>
            <a:r>
              <a:rPr lang="en-US" sz="2400" dirty="0" smtClean="0">
                <a:solidFill>
                  <a:schemeClr val="bg1"/>
                </a:solidFill>
              </a:rPr>
              <a:t>Some </a:t>
            </a:r>
            <a:r>
              <a:rPr lang="en-US" sz="2400" dirty="0" smtClean="0">
                <a:solidFill>
                  <a:schemeClr val="bg1"/>
                </a:solidFill>
              </a:rPr>
              <a:t>schools send t-shirts, </a:t>
            </a:r>
            <a:r>
              <a:rPr lang="en-US" sz="2400" dirty="0" smtClean="0">
                <a:solidFill>
                  <a:schemeClr val="bg1"/>
                </a:solidFill>
              </a:rPr>
              <a:t>Diary, </a:t>
            </a:r>
            <a:r>
              <a:rPr lang="en-US" sz="2400" dirty="0" smtClean="0">
                <a:solidFill>
                  <a:schemeClr val="bg1"/>
                </a:solidFill>
              </a:rPr>
              <a:t>pens, calendars, etc. as part of the acceptance package, but it works only if it is done in good taste and not as a high-pressure tactic.</a:t>
            </a:r>
          </a:p>
          <a:p>
            <a:pPr algn="just">
              <a:buFont typeface="Wingdings" pitchFamily="2" charset="2"/>
              <a:buChar char="ü"/>
            </a:pPr>
            <a:endParaRPr lang="en-US" sz="2400" b="1" dirty="0" smtClean="0">
              <a:solidFill>
                <a:schemeClr val="bg1"/>
              </a:solidFill>
            </a:endParaRPr>
          </a:p>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4"/>
            <a:endParaRPr lang="en-US" sz="8000" b="1" dirty="0" smtClean="0">
              <a:solidFill>
                <a:schemeClr val="bg1"/>
              </a:solidFill>
            </a:endParaRPr>
          </a:p>
        </p:txBody>
      </p:sp>
      <p:sp>
        <p:nvSpPr>
          <p:cNvPr id="3" name="TextBox 2"/>
          <p:cNvSpPr txBox="1"/>
          <p:nvPr/>
        </p:nvSpPr>
        <p:spPr>
          <a:xfrm>
            <a:off x="-838200" y="1828800"/>
            <a:ext cx="9144000" cy="2123658"/>
          </a:xfrm>
          <a:prstGeom prst="rect">
            <a:avLst/>
          </a:prstGeom>
          <a:noFill/>
        </p:spPr>
        <p:txBody>
          <a:bodyPr wrap="square" rtlCol="0">
            <a:spAutoFit/>
          </a:bodyPr>
          <a:lstStyle/>
          <a:p>
            <a:pPr lvl="4" algn="ctr"/>
            <a:r>
              <a:rPr lang="en-US" sz="6600" b="1" dirty="0" smtClean="0">
                <a:solidFill>
                  <a:schemeClr val="bg1"/>
                </a:solidFill>
              </a:rPr>
              <a:t>Thank you for listening me </a:t>
            </a:r>
            <a:endParaRPr lang="en-US" sz="6600" b="1" dirty="0" smtClean="0">
              <a:solidFill>
                <a:schemeClr val="bg1"/>
              </a:solidFill>
            </a:endParaRPr>
          </a:p>
        </p:txBody>
      </p:sp>
      <p:sp>
        <p:nvSpPr>
          <p:cNvPr id="4" name="TextBox 3"/>
          <p:cNvSpPr txBox="1"/>
          <p:nvPr/>
        </p:nvSpPr>
        <p:spPr>
          <a:xfrm>
            <a:off x="914400" y="2438400"/>
            <a:ext cx="7467600" cy="1015663"/>
          </a:xfrm>
          <a:prstGeom prst="rect">
            <a:avLst/>
          </a:prstGeom>
          <a:noFill/>
        </p:spPr>
        <p:txBody>
          <a:bodyPr wrap="square" rtlCol="0">
            <a:spAutoFit/>
          </a:bodyPr>
          <a:lstStyle/>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
        <p:nvSpPr>
          <p:cNvPr id="5" name="TextBox 4"/>
          <p:cNvSpPr txBox="1"/>
          <p:nvPr/>
        </p:nvSpPr>
        <p:spPr>
          <a:xfrm>
            <a:off x="6553200" y="4876800"/>
            <a:ext cx="2438400" cy="1754326"/>
          </a:xfrm>
          <a:prstGeom prst="rect">
            <a:avLst/>
          </a:prstGeom>
          <a:noFill/>
        </p:spPr>
        <p:txBody>
          <a:bodyPr wrap="square" rtlCol="0">
            <a:spAutoFit/>
          </a:bodyPr>
          <a:lstStyle/>
          <a:p>
            <a:pPr algn="just"/>
            <a:r>
              <a:rPr lang="en-US" sz="2400" b="1" dirty="0" smtClean="0">
                <a:solidFill>
                  <a:schemeClr val="bg1"/>
                </a:solidFill>
              </a:rPr>
              <a:t>Vikas Bhardwaj</a:t>
            </a:r>
          </a:p>
          <a:p>
            <a:pPr algn="just"/>
            <a:r>
              <a:rPr lang="en-US" sz="2400" b="1" dirty="0" smtClean="0">
                <a:solidFill>
                  <a:schemeClr val="bg1"/>
                </a:solidFill>
              </a:rPr>
              <a:t>Librarian</a:t>
            </a:r>
            <a:endParaRPr lang="en-US" sz="2400" b="1" dirty="0" smtClean="0">
              <a:solidFill>
                <a:schemeClr val="bg1"/>
              </a:solidFill>
            </a:endParaRPr>
          </a:p>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0" dirty="0" smtClean="0">
              <a:solidFill>
                <a:schemeClr val="bg1"/>
              </a:solidFill>
            </a:endParaRPr>
          </a:p>
          <a:p>
            <a:pPr algn="ctr"/>
            <a:r>
              <a:rPr lang="en-US" sz="6000" dirty="0" smtClean="0">
                <a:solidFill>
                  <a:schemeClr val="bg1"/>
                </a:solidFill>
              </a:rPr>
              <a:t>Project Planning for Admission</a:t>
            </a:r>
          </a:p>
          <a:p>
            <a:pPr>
              <a:buFont typeface="Wingdings" pitchFamily="2" charset="2"/>
              <a:buChar char="ü"/>
            </a:pPr>
            <a:r>
              <a:rPr lang="en-US" sz="2000" b="1" dirty="0" smtClean="0">
                <a:solidFill>
                  <a:schemeClr val="bg1"/>
                </a:solidFill>
              </a:rPr>
              <a:t>Messaging:</a:t>
            </a:r>
          </a:p>
          <a:p>
            <a:pPr>
              <a:buFont typeface="Wingdings" pitchFamily="2" charset="2"/>
              <a:buChar char="ü"/>
            </a:pPr>
            <a:r>
              <a:rPr lang="en-US" sz="2000" b="1" dirty="0" smtClean="0">
                <a:solidFill>
                  <a:schemeClr val="bg1"/>
                </a:solidFill>
              </a:rPr>
              <a:t>Direct Marketing</a:t>
            </a:r>
          </a:p>
          <a:p>
            <a:pPr>
              <a:buFont typeface="Wingdings" pitchFamily="2" charset="2"/>
              <a:buChar char="ü"/>
            </a:pPr>
            <a:r>
              <a:rPr lang="en-US" sz="2000" b="1" dirty="0" smtClean="0">
                <a:solidFill>
                  <a:schemeClr val="bg1"/>
                </a:solidFill>
              </a:rPr>
              <a:t>Advertisements</a:t>
            </a:r>
          </a:p>
          <a:p>
            <a:pPr>
              <a:buFont typeface="Wingdings" pitchFamily="2" charset="2"/>
              <a:buChar char="ü"/>
            </a:pPr>
            <a:r>
              <a:rPr lang="en-US" sz="2000" b="1" dirty="0" smtClean="0">
                <a:solidFill>
                  <a:schemeClr val="bg1"/>
                </a:solidFill>
              </a:rPr>
              <a:t>Inspirations</a:t>
            </a:r>
          </a:p>
          <a:p>
            <a:pPr>
              <a:buFont typeface="Wingdings" pitchFamily="2" charset="2"/>
              <a:buChar char="ü"/>
            </a:pPr>
            <a:r>
              <a:rPr lang="en-US" sz="2000" b="1" dirty="0" smtClean="0">
                <a:solidFill>
                  <a:schemeClr val="bg1"/>
                </a:solidFill>
              </a:rPr>
              <a:t>Simplified Admission Process </a:t>
            </a:r>
          </a:p>
          <a:p>
            <a:pPr>
              <a:buFont typeface="Wingdings" pitchFamily="2" charset="2"/>
              <a:buChar char="ü"/>
            </a:pPr>
            <a:r>
              <a:rPr lang="en-US" sz="2000" b="1" dirty="0" smtClean="0">
                <a:solidFill>
                  <a:schemeClr val="bg1"/>
                </a:solidFill>
              </a:rPr>
              <a:t>Alumni Connect </a:t>
            </a:r>
          </a:p>
          <a:p>
            <a:pPr>
              <a:buFont typeface="Wingdings" pitchFamily="2" charset="2"/>
              <a:buChar char="ü"/>
            </a:pPr>
            <a:r>
              <a:rPr lang="en-US" sz="2000" b="1" dirty="0" smtClean="0">
                <a:solidFill>
                  <a:schemeClr val="bg1"/>
                </a:solidFill>
              </a:rPr>
              <a:t>Social Sites</a:t>
            </a:r>
          </a:p>
          <a:p>
            <a:pPr>
              <a:buFont typeface="Wingdings" pitchFamily="2" charset="2"/>
              <a:buChar char="ü"/>
            </a:pPr>
            <a:r>
              <a:rPr lang="en-US" sz="2000" b="1" dirty="0" smtClean="0">
                <a:solidFill>
                  <a:schemeClr val="bg1"/>
                </a:solidFill>
              </a:rPr>
              <a:t>Success Story Sharing </a:t>
            </a:r>
          </a:p>
          <a:p>
            <a:pPr>
              <a:buFont typeface="Wingdings" pitchFamily="2" charset="2"/>
              <a:buChar char="ü"/>
            </a:pPr>
            <a:r>
              <a:rPr lang="en-US" sz="2000" b="1" dirty="0" smtClean="0">
                <a:solidFill>
                  <a:schemeClr val="bg1"/>
                </a:solidFill>
              </a:rPr>
              <a:t>Competitions</a:t>
            </a:r>
          </a:p>
          <a:p>
            <a:pPr>
              <a:buFont typeface="Wingdings" pitchFamily="2" charset="2"/>
              <a:buChar char="ü"/>
            </a:pPr>
            <a:r>
              <a:rPr lang="en-US" sz="2000" b="1" dirty="0" smtClean="0"/>
              <a:t>Increasing Face to Face Contacts and Enhancing Their Quality</a:t>
            </a:r>
          </a:p>
          <a:p>
            <a:pPr>
              <a:buFont typeface="Wingdings" pitchFamily="2" charset="2"/>
              <a:buChar char="ü"/>
            </a:pPr>
            <a:r>
              <a:rPr lang="en-US" sz="2000" b="1" dirty="0" smtClean="0"/>
              <a:t>Offering Early Decision</a:t>
            </a:r>
          </a:p>
          <a:p>
            <a:pPr>
              <a:buFont typeface="Wingdings" pitchFamily="2" charset="2"/>
              <a:buChar char="ü"/>
            </a:pPr>
            <a:r>
              <a:rPr lang="en-US" sz="2000" b="1" dirty="0" smtClean="0"/>
              <a:t>Influencing Parents</a:t>
            </a:r>
          </a:p>
          <a:p>
            <a:pPr>
              <a:buFont typeface="Wingdings" pitchFamily="2" charset="2"/>
              <a:buChar char="ü"/>
            </a:pPr>
            <a:r>
              <a:rPr lang="en-US" sz="2000" b="1" dirty="0" smtClean="0"/>
              <a:t>Giving Gifts</a:t>
            </a:r>
            <a:endParaRPr lang="en-US" sz="2000" b="1" dirty="0" smtClean="0">
              <a:solidFill>
                <a:schemeClr val="bg1"/>
              </a:solidFill>
            </a:endParaRPr>
          </a:p>
        </p:txBody>
      </p:sp>
      <p:pic>
        <p:nvPicPr>
          <p:cNvPr id="4" name="Picture 2" descr="C:\Users\vcw\Desktop\logo.png"/>
          <p:cNvPicPr>
            <a:picLocks noChangeAspect="1" noChangeArrowheads="1"/>
          </p:cNvPicPr>
          <p:nvPr/>
        </p:nvPicPr>
        <p:blipFill>
          <a:blip r:embed="rId2"/>
          <a:srcRect/>
          <a:stretch>
            <a:fillRect/>
          </a:stretch>
        </p:blipFill>
        <p:spPr bwMode="auto">
          <a:xfrm>
            <a:off x="0" y="0"/>
            <a:ext cx="9144000" cy="1143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Font typeface="Wingdings" pitchFamily="2" charset="2"/>
              <a:buChar char="Ø"/>
            </a:pPr>
            <a:r>
              <a:rPr lang="en-US" sz="1600" dirty="0" smtClean="0"/>
              <a:t>Today we have need to good message flow to the outside about the university related to  Deans, Faculties,   </a:t>
            </a:r>
          </a:p>
          <a:p>
            <a:r>
              <a:rPr lang="en-US" sz="1600" dirty="0" smtClean="0"/>
              <a:t>    Administration, Campus Hostel, Labs, Internet, </a:t>
            </a:r>
            <a:r>
              <a:rPr lang="en-US" sz="1600" dirty="0" err="1" smtClean="0"/>
              <a:t>Wi-fi</a:t>
            </a:r>
            <a:r>
              <a:rPr lang="en-US" sz="1600" dirty="0" smtClean="0"/>
              <a:t> campus, Automated and Digitised Library Medical </a:t>
            </a:r>
          </a:p>
          <a:p>
            <a:r>
              <a:rPr lang="en-US" sz="1600" dirty="0" smtClean="0"/>
              <a:t>   Services, Safety and Security Services in the Campus, Gym, Food, Transportations etc.</a:t>
            </a:r>
          </a:p>
          <a:p>
            <a:pPr>
              <a:buFont typeface="Wingdings" pitchFamily="2" charset="2"/>
              <a:buChar char="Ø"/>
            </a:pPr>
            <a:r>
              <a:rPr lang="en-US" sz="1600" dirty="0" smtClean="0"/>
              <a:t>Hiring and supporting quality professors/faculty </a:t>
            </a:r>
          </a:p>
          <a:p>
            <a:pPr>
              <a:buFont typeface="Wingdings" pitchFamily="2" charset="2"/>
              <a:buChar char="Ø"/>
            </a:pPr>
            <a:r>
              <a:rPr lang="en-US" sz="1600" dirty="0" smtClean="0"/>
              <a:t>A wide range of course offerings (including courses that are consistently offered and up-to-  </a:t>
            </a:r>
          </a:p>
          <a:p>
            <a:r>
              <a:rPr lang="en-US" sz="1600" dirty="0" smtClean="0"/>
              <a:t>    date with current research and events).</a:t>
            </a:r>
          </a:p>
          <a:p>
            <a:pPr>
              <a:buFont typeface="Wingdings" pitchFamily="2" charset="2"/>
              <a:buChar char="Ø"/>
            </a:pPr>
            <a:r>
              <a:rPr lang="en-US" sz="1600" dirty="0" smtClean="0"/>
              <a:t>Reasonable rates of tuition in relation to quality of courses/faculty</a:t>
            </a:r>
          </a:p>
          <a:p>
            <a:pPr>
              <a:buFont typeface="Wingdings" pitchFamily="2" charset="2"/>
              <a:buChar char="Ø"/>
            </a:pPr>
            <a:r>
              <a:rPr lang="en-US" sz="1600" dirty="0" smtClean="0"/>
              <a:t>Extensive Automated and Digitised library and computing facilities</a:t>
            </a:r>
          </a:p>
          <a:p>
            <a:pPr>
              <a:buFont typeface="Wingdings" pitchFamily="2" charset="2"/>
              <a:buChar char="Ø"/>
            </a:pPr>
            <a:r>
              <a:rPr lang="en-US" sz="1600" dirty="0" smtClean="0"/>
              <a:t>Quality academic support services and ample staff (academic advisors, tutors, TAs etc.)</a:t>
            </a:r>
          </a:p>
          <a:p>
            <a:pPr>
              <a:buFont typeface="Wingdings" pitchFamily="2" charset="2"/>
              <a:buChar char="Ø"/>
            </a:pPr>
            <a:r>
              <a:rPr lang="en-US" sz="1600" dirty="0" smtClean="0"/>
              <a:t>Excellent support services and staff (administration, career services, student advocacy, equity </a:t>
            </a:r>
          </a:p>
          <a:p>
            <a:r>
              <a:rPr lang="en-US" sz="1600" dirty="0" smtClean="0"/>
              <a:t>    services etc.)</a:t>
            </a:r>
          </a:p>
          <a:p>
            <a:pPr>
              <a:buFont typeface="Wingdings" pitchFamily="2" charset="2"/>
              <a:buChar char="Ø"/>
            </a:pPr>
            <a:r>
              <a:rPr lang="en-US" sz="1600" dirty="0" smtClean="0"/>
              <a:t>Well maintained on/off campus residences and positive residence life programs</a:t>
            </a:r>
          </a:p>
          <a:p>
            <a:pPr>
              <a:buFont typeface="Wingdings" pitchFamily="2" charset="2"/>
              <a:buChar char="Ø"/>
            </a:pPr>
            <a:r>
              <a:rPr lang="en-US" sz="1600" dirty="0" smtClean="0"/>
              <a:t>Healthy, diverse food options and affordable food plans</a:t>
            </a:r>
          </a:p>
          <a:p>
            <a:pPr>
              <a:buFont typeface="Wingdings" pitchFamily="2" charset="2"/>
              <a:buChar char="Ø"/>
            </a:pPr>
            <a:r>
              <a:rPr lang="en-US" sz="1600" dirty="0" smtClean="0"/>
              <a:t>Research opportunities and funding for all departments and faculties</a:t>
            </a:r>
          </a:p>
          <a:p>
            <a:pPr>
              <a:buFont typeface="Wingdings" pitchFamily="2" charset="2"/>
              <a:buChar char="Ø"/>
            </a:pPr>
            <a:r>
              <a:rPr lang="en-US" sz="1600" dirty="0" smtClean="0"/>
              <a:t>Health and wellness supports (counseling, medical services, gym)</a:t>
            </a:r>
          </a:p>
          <a:p>
            <a:pPr>
              <a:buFont typeface="Wingdings" pitchFamily="2" charset="2"/>
              <a:buChar char="Ø"/>
            </a:pPr>
            <a:r>
              <a:rPr lang="en-US" sz="1600" dirty="0" smtClean="0"/>
              <a:t>Safety and security services (little to no campus crime, sexual assault supports etc.)</a:t>
            </a:r>
          </a:p>
          <a:p>
            <a:pPr>
              <a:buFont typeface="Wingdings" pitchFamily="2" charset="2"/>
              <a:buChar char="Ø"/>
            </a:pPr>
            <a:r>
              <a:rPr lang="en-US" sz="1600" dirty="0" smtClean="0"/>
              <a:t>Opportunities for networking, </a:t>
            </a:r>
            <a:r>
              <a:rPr lang="en-US" sz="1600" dirty="0" err="1" smtClean="0"/>
              <a:t>wifi</a:t>
            </a:r>
            <a:r>
              <a:rPr lang="en-US" sz="1600" dirty="0" smtClean="0"/>
              <a:t> socializing and student leadership</a:t>
            </a:r>
          </a:p>
          <a:p>
            <a:pPr lvl="4"/>
            <a:endParaRPr lang="en-US" sz="8000" b="1" dirty="0" smtClean="0">
              <a:solidFill>
                <a:schemeClr val="bg1"/>
              </a:solidFill>
            </a:endParaRPr>
          </a:p>
        </p:txBody>
      </p:sp>
      <p:pic>
        <p:nvPicPr>
          <p:cNvPr id="3" name="Picture 2" descr="C:\Users\vcw\Desktop\logo.png"/>
          <p:cNvPicPr>
            <a:picLocks noChangeAspect="1" noChangeArrowheads="1"/>
          </p:cNvPicPr>
          <p:nvPr/>
        </p:nvPicPr>
        <p:blipFill>
          <a:blip r:embed="rId2"/>
          <a:srcRect/>
          <a:stretch>
            <a:fillRect/>
          </a:stretch>
        </p:blipFill>
        <p:spPr bwMode="auto">
          <a:xfrm>
            <a:off x="0" y="0"/>
            <a:ext cx="9144000" cy="1143000"/>
          </a:xfrm>
          <a:prstGeom prst="rect">
            <a:avLst/>
          </a:prstGeom>
          <a:noFill/>
        </p:spPr>
      </p:pic>
      <p:sp>
        <p:nvSpPr>
          <p:cNvPr id="4" name="TextBox 3"/>
          <p:cNvSpPr txBox="1"/>
          <p:nvPr/>
        </p:nvSpPr>
        <p:spPr>
          <a:xfrm>
            <a:off x="609600" y="1219200"/>
            <a:ext cx="8229600" cy="1107996"/>
          </a:xfrm>
          <a:prstGeom prst="rect">
            <a:avLst/>
          </a:prstGeom>
          <a:noFill/>
        </p:spPr>
        <p:txBody>
          <a:bodyPr wrap="square" rtlCol="0">
            <a:spAutoFit/>
          </a:bodyPr>
          <a:lstStyle/>
          <a:p>
            <a:pPr lvl="4">
              <a:buFont typeface="Wingdings" pitchFamily="2" charset="2"/>
              <a:buChar char="ü"/>
            </a:pPr>
            <a:r>
              <a:rPr lang="en-US" sz="6600" b="1" dirty="0" smtClean="0">
                <a:solidFill>
                  <a:schemeClr val="bg1"/>
                </a:solidFill>
              </a:rPr>
              <a:t>Messaging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4"/>
            <a:endParaRPr lang="en-US" sz="8000" b="1" dirty="0" smtClean="0">
              <a:solidFill>
                <a:schemeClr val="bg1"/>
              </a:solidFill>
            </a:endParaRPr>
          </a:p>
        </p:txBody>
      </p:sp>
      <p:pic>
        <p:nvPicPr>
          <p:cNvPr id="3" name="Picture 2" descr="C:\Users\vcw\Desktop\logo.png"/>
          <p:cNvPicPr>
            <a:picLocks noChangeAspect="1" noChangeArrowheads="1"/>
          </p:cNvPicPr>
          <p:nvPr/>
        </p:nvPicPr>
        <p:blipFill>
          <a:blip r:embed="rId2"/>
          <a:srcRect/>
          <a:stretch>
            <a:fillRect/>
          </a:stretch>
        </p:blipFill>
        <p:spPr bwMode="auto">
          <a:xfrm>
            <a:off x="0" y="0"/>
            <a:ext cx="9144000" cy="1143000"/>
          </a:xfrm>
          <a:prstGeom prst="rect">
            <a:avLst/>
          </a:prstGeom>
          <a:noFill/>
        </p:spPr>
      </p:pic>
      <p:sp>
        <p:nvSpPr>
          <p:cNvPr id="4" name="TextBox 3"/>
          <p:cNvSpPr txBox="1"/>
          <p:nvPr/>
        </p:nvSpPr>
        <p:spPr>
          <a:xfrm>
            <a:off x="-533400" y="1066800"/>
            <a:ext cx="9144000" cy="1107996"/>
          </a:xfrm>
          <a:prstGeom prst="rect">
            <a:avLst/>
          </a:prstGeom>
          <a:noFill/>
        </p:spPr>
        <p:txBody>
          <a:bodyPr wrap="square" rtlCol="0">
            <a:spAutoFit/>
          </a:bodyPr>
          <a:lstStyle/>
          <a:p>
            <a:pPr lvl="4">
              <a:buFont typeface="Wingdings" pitchFamily="2" charset="2"/>
              <a:buChar char="ü"/>
            </a:pPr>
            <a:r>
              <a:rPr lang="en-US" sz="6600" b="1" dirty="0" smtClean="0">
                <a:solidFill>
                  <a:schemeClr val="bg1"/>
                </a:solidFill>
              </a:rPr>
              <a:t>Direct  Marketing</a:t>
            </a:r>
          </a:p>
        </p:txBody>
      </p:sp>
      <p:sp>
        <p:nvSpPr>
          <p:cNvPr id="5" name="TextBox 4"/>
          <p:cNvSpPr txBox="1"/>
          <p:nvPr/>
        </p:nvSpPr>
        <p:spPr>
          <a:xfrm>
            <a:off x="914400" y="2438400"/>
            <a:ext cx="7467600" cy="2585323"/>
          </a:xfrm>
          <a:prstGeom prst="rect">
            <a:avLst/>
          </a:prstGeom>
          <a:noFill/>
        </p:spPr>
        <p:txBody>
          <a:bodyPr wrap="square" rtlCol="0">
            <a:spAutoFit/>
          </a:bodyPr>
          <a:lstStyle/>
          <a:p>
            <a:pPr>
              <a:buFont typeface="Wingdings" pitchFamily="2" charset="2"/>
              <a:buChar char="ü"/>
            </a:pPr>
            <a:r>
              <a:rPr lang="en-US" sz="2400" b="1" dirty="0" smtClean="0">
                <a:solidFill>
                  <a:schemeClr val="bg1"/>
                </a:solidFill>
              </a:rPr>
              <a:t>Increasing Face to Face Contacts and Enhancing Their        </a:t>
            </a:r>
          </a:p>
          <a:p>
            <a:r>
              <a:rPr lang="en-US" sz="2400" b="1" dirty="0" smtClean="0">
                <a:solidFill>
                  <a:schemeClr val="bg1"/>
                </a:solidFill>
              </a:rPr>
              <a:t>    Quality:</a:t>
            </a:r>
          </a:p>
          <a:p>
            <a:endParaRPr lang="en-US" sz="2400" b="1" dirty="0" smtClean="0">
              <a:solidFill>
                <a:schemeClr val="bg1"/>
              </a:solidFill>
            </a:endParaRPr>
          </a:p>
          <a:p>
            <a:r>
              <a:rPr lang="en-US" b="1" dirty="0" smtClean="0">
                <a:solidFill>
                  <a:schemeClr val="bg1"/>
                </a:solidFill>
              </a:rPr>
              <a:t>	1-Home Visit-visit to Parents and </a:t>
            </a:r>
            <a:r>
              <a:rPr lang="en-US" b="1" dirty="0" err="1" smtClean="0">
                <a:solidFill>
                  <a:schemeClr val="bg1"/>
                </a:solidFill>
              </a:rPr>
              <a:t>Childrens</a:t>
            </a:r>
            <a:endParaRPr lang="en-US" b="1" dirty="0" smtClean="0">
              <a:solidFill>
                <a:schemeClr val="bg1"/>
              </a:solidFill>
            </a:endParaRPr>
          </a:p>
          <a:p>
            <a:endParaRPr lang="en-US" b="1" dirty="0" smtClean="0">
              <a:solidFill>
                <a:schemeClr val="bg1"/>
              </a:solidFill>
            </a:endParaRPr>
          </a:p>
          <a:p>
            <a:r>
              <a:rPr lang="en-US" b="1" dirty="0" smtClean="0">
                <a:solidFill>
                  <a:schemeClr val="bg1"/>
                </a:solidFill>
              </a:rPr>
              <a:t>	2-Villagers- </a:t>
            </a:r>
            <a:r>
              <a:rPr lang="en-US" b="1" dirty="0" err="1" smtClean="0">
                <a:solidFill>
                  <a:schemeClr val="bg1"/>
                </a:solidFill>
              </a:rPr>
              <a:t>Pradhan</a:t>
            </a:r>
            <a:r>
              <a:rPr lang="en-US" b="1" dirty="0" smtClean="0">
                <a:solidFill>
                  <a:schemeClr val="bg1"/>
                </a:solidFill>
              </a:rPr>
              <a:t> etc.</a:t>
            </a:r>
          </a:p>
          <a:p>
            <a:endParaRPr lang="en-US" b="1" dirty="0" smtClean="0">
              <a:solidFill>
                <a:schemeClr val="bg1"/>
              </a:solidFill>
            </a:endParaRPr>
          </a:p>
          <a:p>
            <a:r>
              <a:rPr lang="en-US" b="1" dirty="0" smtClean="0">
                <a:solidFill>
                  <a:schemeClr val="bg1"/>
                </a:solidFill>
              </a:rPr>
              <a:t>	3-Cities and Towns Near by 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066800"/>
            <a:ext cx="9144000" cy="1107996"/>
          </a:xfrm>
          <a:prstGeom prst="rect">
            <a:avLst/>
          </a:prstGeom>
          <a:noFill/>
        </p:spPr>
        <p:txBody>
          <a:bodyPr wrap="square" rtlCol="0">
            <a:spAutoFit/>
          </a:bodyPr>
          <a:lstStyle/>
          <a:p>
            <a:pPr lvl="4">
              <a:buFont typeface="Wingdings" pitchFamily="2" charset="2"/>
              <a:buChar char="ü"/>
            </a:pPr>
            <a:r>
              <a:rPr lang="en-US" sz="6600" b="1" dirty="0" smtClean="0">
                <a:solidFill>
                  <a:schemeClr val="bg1"/>
                </a:solidFill>
              </a:rPr>
              <a:t>Direct  Marketing</a:t>
            </a:r>
          </a:p>
        </p:txBody>
      </p:sp>
      <p:sp>
        <p:nvSpPr>
          <p:cNvPr id="3" name="Rectangle 2"/>
          <p:cNvSpPr/>
          <p:nvPr/>
        </p:nvSpPr>
        <p:spPr>
          <a:xfrm>
            <a:off x="0" y="1"/>
            <a:ext cx="91440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4"/>
            <a:endParaRPr lang="en-US" sz="8000" b="1" dirty="0" smtClean="0">
              <a:solidFill>
                <a:schemeClr val="bg1"/>
              </a:solidFill>
            </a:endParaRPr>
          </a:p>
        </p:txBody>
      </p:sp>
      <p:sp>
        <p:nvSpPr>
          <p:cNvPr id="4" name="TextBox 3"/>
          <p:cNvSpPr txBox="1"/>
          <p:nvPr/>
        </p:nvSpPr>
        <p:spPr>
          <a:xfrm>
            <a:off x="-381000" y="1219200"/>
            <a:ext cx="9144000" cy="1107996"/>
          </a:xfrm>
          <a:prstGeom prst="rect">
            <a:avLst/>
          </a:prstGeom>
          <a:noFill/>
        </p:spPr>
        <p:txBody>
          <a:bodyPr wrap="square" rtlCol="0">
            <a:spAutoFit/>
          </a:bodyPr>
          <a:lstStyle/>
          <a:p>
            <a:pPr lvl="4">
              <a:buFont typeface="Wingdings" pitchFamily="2" charset="2"/>
              <a:buChar char="ü"/>
            </a:pPr>
            <a:r>
              <a:rPr lang="en-US" sz="6600" b="1" dirty="0" smtClean="0">
                <a:solidFill>
                  <a:schemeClr val="bg1"/>
                </a:solidFill>
              </a:rPr>
              <a:t>Advertisement</a:t>
            </a:r>
          </a:p>
        </p:txBody>
      </p:sp>
      <p:sp>
        <p:nvSpPr>
          <p:cNvPr id="5" name="TextBox 4"/>
          <p:cNvSpPr txBox="1"/>
          <p:nvPr/>
        </p:nvSpPr>
        <p:spPr>
          <a:xfrm>
            <a:off x="914400" y="2438400"/>
            <a:ext cx="7467600" cy="3323987"/>
          </a:xfrm>
          <a:prstGeom prst="rect">
            <a:avLst/>
          </a:prstGeom>
          <a:noFill/>
        </p:spPr>
        <p:txBody>
          <a:bodyPr wrap="square" rtlCol="0">
            <a:spAutoFit/>
          </a:bodyPr>
          <a:lstStyle/>
          <a:p>
            <a:pPr>
              <a:buFont typeface="Wingdings" pitchFamily="2" charset="2"/>
              <a:buChar char="ü"/>
            </a:pPr>
            <a:r>
              <a:rPr lang="en-US" sz="2400" b="1" dirty="0" smtClean="0">
                <a:solidFill>
                  <a:schemeClr val="bg1"/>
                </a:solidFill>
              </a:rPr>
              <a:t>We can follow some steps for increase admissions:</a:t>
            </a:r>
          </a:p>
          <a:p>
            <a:endParaRPr lang="en-US" sz="2400" b="1" dirty="0" smtClean="0">
              <a:solidFill>
                <a:schemeClr val="bg1"/>
              </a:solidFill>
            </a:endParaRPr>
          </a:p>
          <a:p>
            <a:r>
              <a:rPr lang="en-US" b="1" dirty="0" smtClean="0">
                <a:solidFill>
                  <a:schemeClr val="bg1"/>
                </a:solidFill>
              </a:rPr>
              <a:t>	1-Distribution of Pamphlets</a:t>
            </a:r>
          </a:p>
          <a:p>
            <a:endParaRPr lang="en-US" b="1" dirty="0" smtClean="0">
              <a:solidFill>
                <a:schemeClr val="bg1"/>
              </a:solidFill>
            </a:endParaRPr>
          </a:p>
          <a:p>
            <a:r>
              <a:rPr lang="en-US" b="1" dirty="0" smtClean="0">
                <a:solidFill>
                  <a:schemeClr val="bg1"/>
                </a:solidFill>
              </a:rPr>
              <a:t>	2-Stickers:  We can paste on Autos , Stationary Shops, Buses, </a:t>
            </a:r>
          </a:p>
          <a:p>
            <a:r>
              <a:rPr lang="en-US" b="1" dirty="0" smtClean="0">
                <a:solidFill>
                  <a:schemeClr val="bg1"/>
                </a:solidFill>
              </a:rPr>
              <a:t>		    E-</a:t>
            </a:r>
            <a:r>
              <a:rPr lang="en-US" b="1" dirty="0" err="1" smtClean="0">
                <a:solidFill>
                  <a:schemeClr val="bg1"/>
                </a:solidFill>
              </a:rPr>
              <a:t>Riksa</a:t>
            </a:r>
            <a:r>
              <a:rPr lang="en-US" b="1" dirty="0" smtClean="0">
                <a:solidFill>
                  <a:schemeClr val="bg1"/>
                </a:solidFill>
              </a:rPr>
              <a:t>, on wall  of near by Schools, Colleges etc. </a:t>
            </a:r>
          </a:p>
          <a:p>
            <a:endParaRPr lang="en-US" b="1" dirty="0" smtClean="0">
              <a:solidFill>
                <a:schemeClr val="bg1"/>
              </a:solidFill>
            </a:endParaRPr>
          </a:p>
          <a:p>
            <a:r>
              <a:rPr lang="en-US" b="1" dirty="0" smtClean="0">
                <a:solidFill>
                  <a:schemeClr val="bg1"/>
                </a:solidFill>
              </a:rPr>
              <a:t>	3-News Papers</a:t>
            </a:r>
          </a:p>
          <a:p>
            <a:r>
              <a:rPr lang="en-US" b="1" dirty="0" smtClean="0">
                <a:solidFill>
                  <a:schemeClr val="bg1"/>
                </a:solidFill>
              </a:rPr>
              <a:t>	4-Whatsapp Groups and </a:t>
            </a:r>
            <a:r>
              <a:rPr lang="en-US" b="1" dirty="0" err="1" smtClean="0">
                <a:solidFill>
                  <a:schemeClr val="bg1"/>
                </a:solidFill>
              </a:rPr>
              <a:t>Facebook</a:t>
            </a:r>
            <a:endParaRPr lang="en-US" b="1" dirty="0" smtClean="0">
              <a:solidFill>
                <a:schemeClr val="bg1"/>
              </a:solidFill>
            </a:endParaRPr>
          </a:p>
          <a:p>
            <a:r>
              <a:rPr lang="en-US" b="1" dirty="0" smtClean="0">
                <a:solidFill>
                  <a:schemeClr val="bg1"/>
                </a:solidFill>
              </a:rPr>
              <a:t>	5-Information </a:t>
            </a:r>
            <a:r>
              <a:rPr lang="en-US" b="1" dirty="0" err="1" smtClean="0">
                <a:solidFill>
                  <a:schemeClr val="bg1"/>
                </a:solidFill>
              </a:rPr>
              <a:t>Brouchers</a:t>
            </a:r>
            <a:r>
              <a:rPr lang="en-US" b="1" dirty="0" smtClean="0">
                <a:solidFill>
                  <a:schemeClr val="bg1"/>
                </a:solidFill>
              </a:rPr>
              <a:t> </a:t>
            </a:r>
          </a:p>
          <a:p>
            <a:r>
              <a:rPr lang="en-US" b="1" dirty="0" smtClean="0">
                <a:solidFill>
                  <a:schemeClr val="bg1"/>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4"/>
            <a:endParaRPr lang="en-US" sz="8000" b="1" dirty="0" smtClean="0">
              <a:solidFill>
                <a:schemeClr val="bg1"/>
              </a:solidFill>
            </a:endParaRPr>
          </a:p>
        </p:txBody>
      </p:sp>
      <p:sp>
        <p:nvSpPr>
          <p:cNvPr id="4" name="TextBox 3"/>
          <p:cNvSpPr txBox="1"/>
          <p:nvPr/>
        </p:nvSpPr>
        <p:spPr>
          <a:xfrm>
            <a:off x="-762000" y="228600"/>
            <a:ext cx="10287000" cy="1938992"/>
          </a:xfrm>
          <a:prstGeom prst="rect">
            <a:avLst/>
          </a:prstGeom>
          <a:noFill/>
        </p:spPr>
        <p:txBody>
          <a:bodyPr wrap="square" rtlCol="0">
            <a:spAutoFit/>
          </a:bodyPr>
          <a:lstStyle/>
          <a:p>
            <a:pPr algn="ctr">
              <a:buFont typeface="Wingdings" pitchFamily="2" charset="2"/>
              <a:buChar char="ü"/>
            </a:pPr>
            <a:r>
              <a:rPr lang="en-US" sz="6000" b="1" dirty="0" smtClean="0">
                <a:solidFill>
                  <a:schemeClr val="bg1"/>
                </a:solidFill>
              </a:rPr>
              <a:t>Simplified Admission </a:t>
            </a:r>
          </a:p>
          <a:p>
            <a:pPr algn="ctr"/>
            <a:r>
              <a:rPr lang="en-US" sz="6000" b="1" dirty="0" smtClean="0">
                <a:solidFill>
                  <a:schemeClr val="bg1"/>
                </a:solidFill>
              </a:rPr>
              <a:t>Process </a:t>
            </a:r>
          </a:p>
        </p:txBody>
      </p:sp>
      <p:sp>
        <p:nvSpPr>
          <p:cNvPr id="5" name="TextBox 4"/>
          <p:cNvSpPr txBox="1"/>
          <p:nvPr/>
        </p:nvSpPr>
        <p:spPr>
          <a:xfrm>
            <a:off x="914400" y="2438400"/>
            <a:ext cx="7467600" cy="1384995"/>
          </a:xfrm>
          <a:prstGeom prst="rect">
            <a:avLst/>
          </a:prstGeom>
          <a:noFill/>
        </p:spPr>
        <p:txBody>
          <a:bodyPr wrap="square" rtlCol="0">
            <a:spAutoFit/>
          </a:bodyPr>
          <a:lstStyle/>
          <a:p>
            <a:pPr algn="just">
              <a:buFont typeface="Wingdings" pitchFamily="2" charset="2"/>
              <a:buChar char="ü"/>
            </a:pPr>
            <a:endParaRPr lang="en-US" sz="2400" b="1" dirty="0" smtClean="0">
              <a:solidFill>
                <a:schemeClr val="bg1"/>
              </a:solidFill>
            </a:endParaRPr>
          </a:p>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
        <p:nvSpPr>
          <p:cNvPr id="6" name="TextBox 5"/>
          <p:cNvSpPr txBox="1"/>
          <p:nvPr/>
        </p:nvSpPr>
        <p:spPr>
          <a:xfrm>
            <a:off x="914400" y="2438400"/>
            <a:ext cx="7467600" cy="1384995"/>
          </a:xfrm>
          <a:prstGeom prst="rect">
            <a:avLst/>
          </a:prstGeom>
          <a:noFill/>
        </p:spPr>
        <p:txBody>
          <a:bodyPr wrap="square" rtlCol="0">
            <a:spAutoFit/>
          </a:bodyPr>
          <a:lstStyle/>
          <a:p>
            <a:pPr algn="just">
              <a:buFont typeface="Wingdings" pitchFamily="2" charset="2"/>
              <a:buChar char="ü"/>
            </a:pPr>
            <a:endParaRPr lang="en-US" sz="2400" b="1" dirty="0" smtClean="0">
              <a:solidFill>
                <a:schemeClr val="bg1"/>
              </a:solidFill>
            </a:endParaRPr>
          </a:p>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
        <p:nvSpPr>
          <p:cNvPr id="7" name="TextBox 6"/>
          <p:cNvSpPr txBox="1"/>
          <p:nvPr/>
        </p:nvSpPr>
        <p:spPr>
          <a:xfrm>
            <a:off x="914400" y="2438400"/>
            <a:ext cx="7467600" cy="2585323"/>
          </a:xfrm>
          <a:prstGeom prst="rect">
            <a:avLst/>
          </a:prstGeom>
          <a:noFill/>
        </p:spPr>
        <p:txBody>
          <a:bodyPr wrap="square" rtlCol="0">
            <a:spAutoFit/>
          </a:bodyPr>
          <a:lstStyle/>
          <a:p>
            <a:pPr algn="just">
              <a:buFont typeface="Wingdings" pitchFamily="2" charset="2"/>
              <a:buChar char="ü"/>
            </a:pPr>
            <a:r>
              <a:rPr lang="en-US" dirty="0" smtClean="0">
                <a:solidFill>
                  <a:schemeClr val="bg1"/>
                </a:solidFill>
              </a:rPr>
              <a:t>Simplified  process helps them to build good perception of the institute. Online Admission Process eases entry point for the students</a:t>
            </a:r>
            <a:r>
              <a:rPr lang="en-US" dirty="0" smtClean="0">
                <a:solidFill>
                  <a:schemeClr val="bg1"/>
                </a:solidFill>
              </a:rPr>
              <a:t>.</a:t>
            </a:r>
          </a:p>
          <a:p>
            <a:pPr algn="just"/>
            <a:endParaRPr lang="en-US" dirty="0" smtClean="0">
              <a:solidFill>
                <a:schemeClr val="bg1"/>
              </a:solidFill>
            </a:endParaRPr>
          </a:p>
          <a:p>
            <a:pPr algn="just">
              <a:buFont typeface="Wingdings" pitchFamily="2" charset="2"/>
              <a:buChar char="ü"/>
            </a:pPr>
            <a:r>
              <a:rPr lang="en-US" u="sng" dirty="0" smtClean="0">
                <a:solidFill>
                  <a:schemeClr val="bg1"/>
                </a:solidFill>
                <a:hlinkClick r:id="rId2"/>
              </a:rPr>
              <a:t>Online Admission process</a:t>
            </a:r>
            <a:r>
              <a:rPr lang="en-US" dirty="0" smtClean="0">
                <a:solidFill>
                  <a:schemeClr val="bg1"/>
                </a:solidFill>
              </a:rPr>
              <a:t> should be executed in such a way  that it continuously sends alerts about admissions, merit list, wait list, cutoff criteria , entrance exam dates via email and </a:t>
            </a:r>
            <a:r>
              <a:rPr lang="en-US" dirty="0" err="1" smtClean="0">
                <a:solidFill>
                  <a:schemeClr val="bg1"/>
                </a:solidFill>
              </a:rPr>
              <a:t>sms</a:t>
            </a:r>
            <a:r>
              <a:rPr lang="en-US" dirty="0" smtClean="0">
                <a:solidFill>
                  <a:schemeClr val="bg1"/>
                </a:solidFill>
              </a:rPr>
              <a:t>. Improved digital communication can help to attract more students.</a:t>
            </a:r>
          </a:p>
          <a:p>
            <a:pPr>
              <a:buFont typeface="Wingdings" pitchFamily="2" charset="2"/>
              <a:buChar char="ü"/>
            </a:pPr>
            <a:endParaRPr lang="en-US" b="1" dirty="0" smtClean="0">
              <a:solidFill>
                <a:schemeClr val="bg1"/>
              </a:solidFill>
            </a:endParaRPr>
          </a:p>
          <a:p>
            <a:r>
              <a:rPr lang="en-US" b="1" dirty="0" smtClean="0">
                <a:solidFill>
                  <a:schemeClr val="bg1"/>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19200"/>
            <a:ext cx="9144000" cy="1107996"/>
          </a:xfrm>
          <a:prstGeom prst="rect">
            <a:avLst/>
          </a:prstGeom>
          <a:noFill/>
        </p:spPr>
        <p:txBody>
          <a:bodyPr wrap="square" rtlCol="0">
            <a:spAutoFit/>
          </a:bodyPr>
          <a:lstStyle/>
          <a:p>
            <a:pPr lvl="4">
              <a:buFont typeface="Wingdings" pitchFamily="2" charset="2"/>
              <a:buChar char="ü"/>
            </a:pPr>
            <a:r>
              <a:rPr lang="en-US" sz="6600" b="1" dirty="0" smtClean="0">
                <a:solidFill>
                  <a:schemeClr val="bg1"/>
                </a:solidFill>
              </a:rPr>
              <a:t>Inspirations</a:t>
            </a:r>
          </a:p>
        </p:txBody>
      </p:sp>
      <p:sp>
        <p:nvSpPr>
          <p:cNvPr id="3" name="Rectangle 2"/>
          <p:cNvSpPr/>
          <p:nvPr/>
        </p:nvSpPr>
        <p:spPr>
          <a:xfrm>
            <a:off x="0" y="1"/>
            <a:ext cx="91440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4"/>
            <a:endParaRPr lang="en-US" sz="8000" b="1" dirty="0" smtClean="0">
              <a:solidFill>
                <a:schemeClr val="bg1"/>
              </a:solidFill>
            </a:endParaRPr>
          </a:p>
        </p:txBody>
      </p:sp>
      <p:sp>
        <p:nvSpPr>
          <p:cNvPr id="4" name="TextBox 3"/>
          <p:cNvSpPr txBox="1"/>
          <p:nvPr/>
        </p:nvSpPr>
        <p:spPr>
          <a:xfrm>
            <a:off x="-228600" y="990600"/>
            <a:ext cx="9144000" cy="1107996"/>
          </a:xfrm>
          <a:prstGeom prst="rect">
            <a:avLst/>
          </a:prstGeom>
          <a:noFill/>
        </p:spPr>
        <p:txBody>
          <a:bodyPr wrap="square" rtlCol="0">
            <a:spAutoFit/>
          </a:bodyPr>
          <a:lstStyle/>
          <a:p>
            <a:pPr lvl="4">
              <a:buFont typeface="Wingdings" pitchFamily="2" charset="2"/>
              <a:buChar char="ü"/>
            </a:pPr>
            <a:r>
              <a:rPr lang="en-US" sz="6600" b="1" dirty="0" smtClean="0">
                <a:solidFill>
                  <a:schemeClr val="bg1"/>
                </a:solidFill>
              </a:rPr>
              <a:t>Alumni Connect</a:t>
            </a:r>
            <a:endParaRPr lang="en-US" sz="6600" b="1" dirty="0" smtClean="0">
              <a:solidFill>
                <a:schemeClr val="bg1"/>
              </a:solidFill>
            </a:endParaRPr>
          </a:p>
        </p:txBody>
      </p:sp>
      <p:sp>
        <p:nvSpPr>
          <p:cNvPr id="5" name="TextBox 4"/>
          <p:cNvSpPr txBox="1"/>
          <p:nvPr/>
        </p:nvSpPr>
        <p:spPr>
          <a:xfrm>
            <a:off x="914400" y="2438400"/>
            <a:ext cx="7467600" cy="2862322"/>
          </a:xfrm>
          <a:prstGeom prst="rect">
            <a:avLst/>
          </a:prstGeom>
          <a:noFill/>
        </p:spPr>
        <p:txBody>
          <a:bodyPr wrap="square" rtlCol="0">
            <a:spAutoFit/>
          </a:bodyPr>
          <a:lstStyle/>
          <a:p>
            <a:pPr algn="just">
              <a:buFont typeface="Wingdings" pitchFamily="2" charset="2"/>
              <a:buChar char="ü"/>
            </a:pPr>
            <a:r>
              <a:rPr lang="en-US" sz="2400" dirty="0" smtClean="0">
                <a:solidFill>
                  <a:schemeClr val="bg1"/>
                </a:solidFill>
              </a:rPr>
              <a:t>Most </a:t>
            </a:r>
            <a:r>
              <a:rPr lang="en-US" sz="2400" dirty="0" smtClean="0">
                <a:solidFill>
                  <a:schemeClr val="bg1"/>
                </a:solidFill>
              </a:rPr>
              <a:t>of the </a:t>
            </a:r>
            <a:r>
              <a:rPr lang="en-US" sz="2400" dirty="0" smtClean="0">
                <a:solidFill>
                  <a:schemeClr val="bg1"/>
                </a:solidFill>
              </a:rPr>
              <a:t>Universities </a:t>
            </a:r>
            <a:r>
              <a:rPr lang="en-US" sz="2400" dirty="0" smtClean="0">
                <a:solidFill>
                  <a:schemeClr val="bg1"/>
                </a:solidFill>
              </a:rPr>
              <a:t>fail to connect alumni with prospective students</a:t>
            </a:r>
            <a:r>
              <a:rPr lang="en-US" sz="2400" dirty="0" smtClean="0">
                <a:solidFill>
                  <a:schemeClr val="bg1"/>
                </a:solidFill>
              </a:rPr>
              <a:t>.</a:t>
            </a:r>
          </a:p>
          <a:p>
            <a:pPr algn="just"/>
            <a:endParaRPr lang="en-US" sz="2400" dirty="0" smtClean="0">
              <a:solidFill>
                <a:schemeClr val="bg1"/>
              </a:solidFill>
            </a:endParaRPr>
          </a:p>
          <a:p>
            <a:pPr algn="just">
              <a:buFont typeface="Wingdings" pitchFamily="2" charset="2"/>
              <a:buChar char="ü"/>
            </a:pPr>
            <a:r>
              <a:rPr lang="en-US" sz="2400" dirty="0" smtClean="0">
                <a:solidFill>
                  <a:schemeClr val="bg1"/>
                </a:solidFill>
              </a:rPr>
              <a:t>University </a:t>
            </a:r>
            <a:r>
              <a:rPr lang="en-US" sz="2400" dirty="0" smtClean="0">
                <a:solidFill>
                  <a:schemeClr val="bg1"/>
                </a:solidFill>
              </a:rPr>
              <a:t>can have brand ambassador level alumni group which can communicate with prospective students.</a:t>
            </a:r>
          </a:p>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4"/>
            <a:endParaRPr lang="en-US" sz="8000" b="1" dirty="0" smtClean="0">
              <a:solidFill>
                <a:schemeClr val="bg1"/>
              </a:solidFill>
            </a:endParaRPr>
          </a:p>
        </p:txBody>
      </p:sp>
      <p:sp>
        <p:nvSpPr>
          <p:cNvPr id="3" name="TextBox 2"/>
          <p:cNvSpPr txBox="1"/>
          <p:nvPr/>
        </p:nvSpPr>
        <p:spPr>
          <a:xfrm>
            <a:off x="-381000" y="1219200"/>
            <a:ext cx="9144000" cy="1107996"/>
          </a:xfrm>
          <a:prstGeom prst="rect">
            <a:avLst/>
          </a:prstGeom>
          <a:noFill/>
        </p:spPr>
        <p:txBody>
          <a:bodyPr wrap="square" rtlCol="0">
            <a:spAutoFit/>
          </a:bodyPr>
          <a:lstStyle/>
          <a:p>
            <a:pPr lvl="4">
              <a:buFont typeface="Wingdings" pitchFamily="2" charset="2"/>
              <a:buChar char="ü"/>
            </a:pPr>
            <a:r>
              <a:rPr lang="en-US" sz="6600" b="1" dirty="0" smtClean="0">
                <a:solidFill>
                  <a:schemeClr val="bg1"/>
                </a:solidFill>
              </a:rPr>
              <a:t>Social Sites</a:t>
            </a:r>
            <a:endParaRPr lang="en-US" sz="6600" b="1" dirty="0" smtClean="0">
              <a:solidFill>
                <a:schemeClr val="bg1"/>
              </a:solidFill>
            </a:endParaRPr>
          </a:p>
        </p:txBody>
      </p:sp>
      <p:sp>
        <p:nvSpPr>
          <p:cNvPr id="4" name="TextBox 3"/>
          <p:cNvSpPr txBox="1"/>
          <p:nvPr/>
        </p:nvSpPr>
        <p:spPr>
          <a:xfrm>
            <a:off x="914400" y="2438400"/>
            <a:ext cx="7467600" cy="2123658"/>
          </a:xfrm>
          <a:prstGeom prst="rect">
            <a:avLst/>
          </a:prstGeom>
          <a:noFill/>
        </p:spPr>
        <p:txBody>
          <a:bodyPr wrap="square" rtlCol="0">
            <a:spAutoFit/>
          </a:bodyPr>
          <a:lstStyle/>
          <a:p>
            <a:pPr>
              <a:buFont typeface="Wingdings" pitchFamily="2" charset="2"/>
              <a:buChar char="ü"/>
            </a:pPr>
            <a:r>
              <a:rPr lang="en-US" sz="2400" dirty="0" smtClean="0">
                <a:solidFill>
                  <a:schemeClr val="bg1"/>
                </a:solidFill>
              </a:rPr>
              <a:t>University </a:t>
            </a:r>
            <a:r>
              <a:rPr lang="en-US" sz="2400" dirty="0" smtClean="0">
                <a:solidFill>
                  <a:schemeClr val="bg1"/>
                </a:solidFill>
              </a:rPr>
              <a:t>can have discussion forum or focused group on </a:t>
            </a:r>
            <a:r>
              <a:rPr lang="en-US" sz="2400" dirty="0" smtClean="0">
                <a:solidFill>
                  <a:schemeClr val="bg1"/>
                </a:solidFill>
              </a:rPr>
              <a:t>Twitter </a:t>
            </a:r>
            <a:r>
              <a:rPr lang="en-US" sz="2400" dirty="0" smtClean="0">
                <a:solidFill>
                  <a:schemeClr val="bg1"/>
                </a:solidFill>
              </a:rPr>
              <a:t>/ </a:t>
            </a:r>
            <a:r>
              <a:rPr lang="en-US" sz="2400" dirty="0" err="1" smtClean="0">
                <a:solidFill>
                  <a:schemeClr val="bg1"/>
                </a:solidFill>
              </a:rPr>
              <a:t>Facebook</a:t>
            </a:r>
            <a:r>
              <a:rPr lang="en-US" sz="2400" dirty="0" smtClean="0">
                <a:solidFill>
                  <a:schemeClr val="bg1"/>
                </a:solidFill>
              </a:rPr>
              <a:t>. Such group can be joined by prospective students to resolve their queries.</a:t>
            </a:r>
          </a:p>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7999"/>
          </a:xfrm>
          <a:prstGeom prst="rect">
            <a:avLst/>
          </a:prstGeom>
          <a:solidFill>
            <a:srgbClr val="009EE0"/>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4"/>
            <a:endParaRPr lang="en-US" sz="8000" b="1" dirty="0" smtClean="0">
              <a:solidFill>
                <a:schemeClr val="bg1"/>
              </a:solidFill>
            </a:endParaRPr>
          </a:p>
        </p:txBody>
      </p:sp>
      <p:sp>
        <p:nvSpPr>
          <p:cNvPr id="3" name="TextBox 2"/>
          <p:cNvSpPr txBox="1"/>
          <p:nvPr/>
        </p:nvSpPr>
        <p:spPr>
          <a:xfrm>
            <a:off x="-304800" y="457200"/>
            <a:ext cx="9144000" cy="769441"/>
          </a:xfrm>
          <a:prstGeom prst="rect">
            <a:avLst/>
          </a:prstGeom>
          <a:noFill/>
        </p:spPr>
        <p:txBody>
          <a:bodyPr wrap="square" rtlCol="0">
            <a:spAutoFit/>
          </a:bodyPr>
          <a:lstStyle/>
          <a:p>
            <a:pPr lvl="4">
              <a:buFont typeface="Wingdings" pitchFamily="2" charset="2"/>
              <a:buChar char="ü"/>
            </a:pPr>
            <a:r>
              <a:rPr lang="en-US" sz="4400" b="1" dirty="0" smtClean="0">
                <a:solidFill>
                  <a:schemeClr val="bg1"/>
                </a:solidFill>
              </a:rPr>
              <a:t>Success Story Sharing</a:t>
            </a:r>
            <a:endParaRPr lang="en-US" sz="4400" b="1" dirty="0" smtClean="0">
              <a:solidFill>
                <a:schemeClr val="bg1"/>
              </a:solidFill>
            </a:endParaRPr>
          </a:p>
        </p:txBody>
      </p:sp>
      <p:sp>
        <p:nvSpPr>
          <p:cNvPr id="4" name="TextBox 3"/>
          <p:cNvSpPr txBox="1"/>
          <p:nvPr/>
        </p:nvSpPr>
        <p:spPr>
          <a:xfrm>
            <a:off x="990600" y="1371601"/>
            <a:ext cx="7467600" cy="5816977"/>
          </a:xfrm>
          <a:prstGeom prst="rect">
            <a:avLst/>
          </a:prstGeom>
          <a:noFill/>
        </p:spPr>
        <p:txBody>
          <a:bodyPr wrap="square" rtlCol="0">
            <a:spAutoFit/>
          </a:bodyPr>
          <a:lstStyle/>
          <a:p>
            <a:pPr>
              <a:buFont typeface="Wingdings" pitchFamily="2" charset="2"/>
              <a:buChar char="ü"/>
            </a:pPr>
            <a:r>
              <a:rPr lang="en-US" sz="2400" dirty="0" smtClean="0">
                <a:solidFill>
                  <a:schemeClr val="bg1"/>
                </a:solidFill>
              </a:rPr>
              <a:t>Existing students and alumna like to share their success stories with the world.</a:t>
            </a:r>
          </a:p>
          <a:p>
            <a:pPr>
              <a:buFont typeface="Wingdings" pitchFamily="2" charset="2"/>
              <a:buChar char="ü"/>
            </a:pPr>
            <a:r>
              <a:rPr lang="en-US" sz="2400" dirty="0" smtClean="0">
                <a:solidFill>
                  <a:schemeClr val="bg1"/>
                </a:solidFill>
              </a:rPr>
              <a:t>Why not provide such students platform or opportunity to share their success in the form of short video or text or photograph.</a:t>
            </a:r>
          </a:p>
          <a:p>
            <a:pPr>
              <a:buFont typeface="Wingdings" pitchFamily="2" charset="2"/>
              <a:buChar char="ü"/>
            </a:pPr>
            <a:r>
              <a:rPr lang="en-US" sz="2400" dirty="0" smtClean="0">
                <a:solidFill>
                  <a:schemeClr val="bg1"/>
                </a:solidFill>
              </a:rPr>
              <a:t>All such success stories can be added on </a:t>
            </a:r>
            <a:r>
              <a:rPr lang="en-US" sz="2400" dirty="0" err="1" smtClean="0">
                <a:solidFill>
                  <a:schemeClr val="bg1"/>
                </a:solidFill>
              </a:rPr>
              <a:t>youtube</a:t>
            </a:r>
            <a:r>
              <a:rPr lang="en-US" sz="2400" dirty="0" smtClean="0">
                <a:solidFill>
                  <a:schemeClr val="bg1"/>
                </a:solidFill>
              </a:rPr>
              <a:t> channel of the institute. In case of Animation or Training institute, existing students can share their internship or live project experience with the world.</a:t>
            </a:r>
          </a:p>
          <a:p>
            <a:pPr>
              <a:buFont typeface="Wingdings" pitchFamily="2" charset="2"/>
              <a:buChar char="ü"/>
            </a:pPr>
            <a:r>
              <a:rPr lang="en-US" sz="2400" dirty="0" smtClean="0">
                <a:solidFill>
                  <a:schemeClr val="bg1"/>
                </a:solidFill>
              </a:rPr>
              <a:t>A</a:t>
            </a:r>
            <a:r>
              <a:rPr lang="en-US" sz="2400" dirty="0" smtClean="0">
                <a:solidFill>
                  <a:schemeClr val="bg1"/>
                </a:solidFill>
              </a:rPr>
              <a:t>ll </a:t>
            </a:r>
            <a:r>
              <a:rPr lang="en-US" sz="2400" dirty="0" smtClean="0">
                <a:solidFill>
                  <a:schemeClr val="bg1"/>
                </a:solidFill>
              </a:rPr>
              <a:t>the success of your </a:t>
            </a:r>
            <a:r>
              <a:rPr lang="en-US" sz="2400" dirty="0" smtClean="0">
                <a:solidFill>
                  <a:schemeClr val="bg1"/>
                </a:solidFill>
              </a:rPr>
              <a:t>University </a:t>
            </a:r>
            <a:r>
              <a:rPr lang="en-US" sz="2400" dirty="0" smtClean="0">
                <a:solidFill>
                  <a:schemeClr val="bg1"/>
                </a:solidFill>
              </a:rPr>
              <a:t>in Inter sports competitions, district level competitions, success in the Olympiad exams can be shared.</a:t>
            </a:r>
          </a:p>
          <a:p>
            <a:pPr algn="just">
              <a:buFont typeface="Wingdings" pitchFamily="2" charset="2"/>
              <a:buChar char="ü"/>
            </a:pPr>
            <a:endParaRPr lang="en-US" sz="2400" b="1" dirty="0" smtClean="0">
              <a:solidFill>
                <a:schemeClr val="bg1"/>
              </a:solidFill>
            </a:endParaRPr>
          </a:p>
          <a:p>
            <a:endParaRPr lang="en-US" sz="2400" b="1" dirty="0" smtClean="0">
              <a:solidFill>
                <a:schemeClr val="bg1"/>
              </a:solidFill>
            </a:endParaRPr>
          </a:p>
          <a:p>
            <a:r>
              <a:rPr lang="en-US" b="1" dirty="0" smtClean="0">
                <a:solidFill>
                  <a:schemeClr val="bg1"/>
                </a:solidFill>
              </a:rPr>
              <a:t>	</a:t>
            </a:r>
          </a:p>
          <a:p>
            <a:r>
              <a:rPr lang="en-US" b="1" dirty="0" smtClean="0">
                <a:solidFill>
                  <a:schemeClr val="bg1"/>
                </a:solidFill>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562</Words>
  <Application>Microsoft Office PowerPoint</Application>
  <PresentationFormat>On-screen Show (4:3)</PresentationFormat>
  <Paragraphs>283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vcw</dc:creator>
  <cp:lastModifiedBy>vcw</cp:lastModifiedBy>
  <cp:revision>56</cp:revision>
  <dcterms:created xsi:type="dcterms:W3CDTF">2006-08-16T00:00:00Z</dcterms:created>
  <dcterms:modified xsi:type="dcterms:W3CDTF">2019-03-17T09:28:57Z</dcterms:modified>
</cp:coreProperties>
</file>