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882" r:id="rId3"/>
    <p:sldId id="10412" r:id="rId4"/>
    <p:sldId id="104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9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BDBAD-6739-44D1-913F-394F9450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D8A0BB-F592-4B8F-913F-E311282C9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034676-1C46-4C8D-9EA8-DFA8ED98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12D002-1B74-422F-84E7-74B43BC3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B3BD31-DD27-48EA-8E63-CB0EB6C2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5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28E97-E39C-4E73-86FF-04A7A6D6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5B9657-6201-4C5D-A2C2-E0946810C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A044C7-CA20-4994-9C8A-8A435B7C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EC48A7-EE65-4384-A5CF-3FB862FA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B3961E-35C3-46C1-B5FB-C185E4AA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1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F36F17-584B-4126-A16D-4D798AB0F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3F099E-1C8E-472F-997A-18217775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868F89-0986-46B6-BCA5-BC77DC7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226F15-6B6F-400E-9D94-7F8F7DD7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CA0927-026F-4DA5-BF39-8612D001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A973B-65E6-4307-AE23-AEA4DA5E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474145-3630-4E06-BF7A-AF3946E9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8F7674-0A97-4BE5-AB41-5009D749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4FC8E2-5BE3-4F30-8ABA-1816B23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B26C9B-2565-40F3-9FC5-31F70A1C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7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EE029-3B30-461C-9DED-1501D184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4DDBA4-1F50-4789-9A5D-FBC992B0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2BDDA-4F0B-4FCC-B46D-5EF0D94D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958079-AFB1-4357-A7F4-6AF93FD9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CCA613-B6AE-4E90-AFAD-D9DBC164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8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D9BBD-275D-47EE-AD56-A346648D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76E722-7AEE-4B2C-B261-1D079A979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6A911C-369C-4AD4-97E4-4266FE68B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5CC5F7-C3AB-4637-8496-5E56D2E3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C7723C-656D-4D4E-99E5-3E7F6312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1CE1EF-E28C-4985-BB30-A49A17D6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3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C04B1-E566-4529-B826-CE51B7AD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18CF68-FE66-40DF-AD8E-CAD156CB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3D3A1B-68F2-4868-9EFE-7B8A93F73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DDE12B-371E-4E8F-BE8F-C12CE0582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ACF8E7-F48C-4010-91F6-52217659D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18F5B15-2BB7-4D26-98B2-6B92E56A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C4FC7E-16EF-47E2-B82A-B5103696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528CAD-6D7C-4E36-954F-98A92956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3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25347-DBA8-4DD1-9F8E-687C3AAB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BD00E4-A1E1-4DFB-AD86-382DDD4C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E1DF52-812A-45EF-8971-E8AEF53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CA17F6-FE14-4B9E-AA45-3A58C1AE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BDA24F-3F18-4FE2-BA31-7F1D24E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DB06C1-1314-47C5-A096-DE657D55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9AEA46-C2D1-4D8F-BCAF-0B501AD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F9A1B-6973-4095-86AE-2F1EF7AF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2D22FC-B7DB-47CA-B380-100E748C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48E41D-DB22-4B8C-B930-E4CB8C872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DDB24D-F85E-4F7F-8A75-0FE6BF70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2FDA3E-3D0E-4204-8EDC-721A1C8E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872396-9A4C-42D9-9405-FCC49425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2B382-2229-4B96-A253-B60A1FCF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F4CD2A0-9E18-4C15-AD10-49FBBE4EF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07BC38-B1B9-493A-8FB7-66E4D345D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3DA0A8-D76F-447E-A2C4-9D7A2231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0E0F39-65B6-43E6-95C3-BFA03D2A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05E04-A782-49CE-B70A-202AE11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7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7EE7A4-C4F7-4910-B5B3-CDE17218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0FC15B-CCD4-46E6-9C1B-1336C227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E288B-75BF-4751-8EF5-197669CA8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9F34-950C-44C9-8DD8-DC77C0E8D319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894D53-DDDC-41C4-86C4-DE54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9A1C9D-8ABE-42CF-9FEC-4FBF4964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0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Shows/Azure-Friday/At-Build-2018-Cognitive-Services-Language-LUIS?term=LUIS&amp;pubDate=year&amp;lang-en=true" TargetMode="External"/><Relationship Id="rId3" Type="http://schemas.openxmlformats.org/officeDocument/2006/relationships/hyperlink" Target="https://channel9.msdn.com/events/Build/2018/BRK3222?term=computer%20vision&amp;pubDate=year&amp;lang-en=true" TargetMode="External"/><Relationship Id="rId7" Type="http://schemas.openxmlformats.org/officeDocument/2006/relationships/hyperlink" Target="https://aischool.microsoft.com/en-us/services/learning-paths/cognitive-services-text-analytics" TargetMode="External"/><Relationship Id="rId2" Type="http://schemas.openxmlformats.org/officeDocument/2006/relationships/hyperlink" Target="https://aischool.microsoft.com/en-us/machine-learning/learning-paths/introduction-to-artificial-intelligenc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hannel9.msdn.com/events/Build/2018/BRK3200?term=Speech%20to%20Text%20api&amp;pubDate=year&amp;lang-en=true" TargetMode="External"/><Relationship Id="rId5" Type="http://schemas.openxmlformats.org/officeDocument/2006/relationships/hyperlink" Target="https://aischool.microsoft.com/en-us/services/learning-paths/cognitive-services-face-api" TargetMode="External"/><Relationship Id="rId4" Type="http://schemas.openxmlformats.org/officeDocument/2006/relationships/hyperlink" Target="https://channel9.msdn.com/Shows/XamarinShow/Custom-Vision--Object-Detection-Made-Easy?term=Custom%20Vision%20api&amp;pubDate=year&amp;lang-en=true" TargetMode="External"/><Relationship Id="rId9" Type="http://schemas.openxmlformats.org/officeDocument/2006/relationships/hyperlink" Target="https://channel9.msdn.com/Shows/AI-Show/Bing-Visual-Search?term=Bing%20Visual%20Search%20api&amp;pubDate=year&amp;lang-en=tr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07664-69AF-45B8-A2E4-793823C7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7300">
                <a:solidFill>
                  <a:srgbClr val="0070C0"/>
                </a:solidFill>
              </a:rPr>
              <a:t>Azure </a:t>
            </a:r>
            <a:r>
              <a:rPr lang="en-US" sz="7300" smtClean="0">
                <a:solidFill>
                  <a:srgbClr val="0070C0"/>
                </a:solidFill>
              </a:rPr>
              <a:t>Partner</a:t>
            </a:r>
            <a:r>
              <a:rPr lang="en-US" sz="7300" smtClean="0">
                <a:solidFill>
                  <a:srgbClr val="0070C0"/>
                </a:solidFill>
              </a:rPr>
              <a:t> </a:t>
            </a:r>
            <a:r>
              <a:rPr lang="en-US" sz="7300" dirty="0">
                <a:solidFill>
                  <a:srgbClr val="0070C0"/>
                </a:solidFill>
              </a:rPr>
              <a:t>Services </a:t>
            </a:r>
            <a:br>
              <a:rPr lang="en-US" sz="7300" dirty="0">
                <a:solidFill>
                  <a:srgbClr val="0070C0"/>
                </a:solidFill>
              </a:rPr>
            </a:br>
            <a:r>
              <a:rPr lang="en-US" sz="7300" dirty="0">
                <a:solidFill>
                  <a:srgbClr val="0070C0"/>
                </a:solidFill>
              </a:rPr>
              <a:t>AI Services</a:t>
            </a:r>
            <a:endParaRPr lang="en-IN" sz="7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0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2BD5240-215A-44D3-9A13-28BADF2B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94098"/>
              </p:ext>
            </p:extLst>
          </p:nvPr>
        </p:nvGraphicFramePr>
        <p:xfrm>
          <a:off x="769258" y="1162036"/>
          <a:ext cx="10646227" cy="41038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46227">
                  <a:extLst>
                    <a:ext uri="{9D8B030D-6E8A-4147-A177-3AD203B41FA5}">
                      <a16:colId xmlns:a16="http://schemas.microsoft.com/office/drawing/2014/main" xmlns="" val="2495343687"/>
                    </a:ext>
                  </a:extLst>
                </a:gridCol>
              </a:tblGrid>
              <a:tr h="83640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rgbClr val="0070C0"/>
                          </a:solidFill>
                        </a:rPr>
                        <a:t>Pre-requisites</a:t>
                      </a:r>
                    </a:p>
                  </a:txBody>
                  <a:tcPr marB="640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1674280"/>
                  </a:ext>
                </a:extLst>
              </a:tr>
              <a:tr h="2879896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Introduction to Artificial Intelligence (AI) </a:t>
                      </a: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2"/>
                        </a:rPr>
                        <a:t>https://aischool.microsoft.com/en-us/machine-learning/learning-paths/introduction-to-artificial-intelligence</a:t>
                      </a:r>
                      <a:endParaRPr lang="en-IN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b="1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Computer Vision Made Easy: Consume or Build Your Own State-of-the-Art Models And Use Them Everywhere -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3"/>
                        </a:rPr>
                        <a:t>https://channel9.msdn.com/events/Build/2018/BRK3222?term=computer%20vision&amp;pubDate=year&amp;lang-en=true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Custom Vision – Object Detection Made Easy 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4"/>
                        </a:rPr>
                        <a:t>https://channel9.msdn.com/Shows/XamarinShow/Custom-Vision--Object-Detection-Made-Easy?term=Custom%20Vision%20api&amp;pubDate=year&amp;lang-en=true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Cognitive Services - Face API</a:t>
                      </a: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5"/>
                        </a:rPr>
                        <a:t>https://aischool.microsoft.com/en-us/services/learning-paths/cognitive-services-face-api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Speech Services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6"/>
                        </a:rPr>
                        <a:t>https://channel9.msdn.com/events/Build/2018/BRK3200?term=Speech%20to%20Text%20api&amp;pubDate=year&amp;lang-en=true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Text Analytics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 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7"/>
                        </a:rPr>
                        <a:t>https://aischool.microsoft.com/en-us/services/learning-paths/cognitive-services-text-analytics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At Build 2018: Cognitive Services - Language (LUIS)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8"/>
                        </a:rPr>
                        <a:t>https://channel9.msdn.com/Shows/Azure-Friday/At-Build-2018-Cognitive-Services-Language-LUIS?term=LUIS&amp;pubDate=year&amp;lang-en=true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Bing Visual Search 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 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9"/>
                        </a:rPr>
                        <a:t>https://channel9.msdn.com/Shows/AI-Show/Bing-Visual-Search?term=Bing%20Visual%20Search%20api&amp;pubDate=year&amp;lang-en=true</a:t>
                      </a:r>
                      <a:endParaRPr lang="en-US" sz="1100" dirty="0">
                        <a:gradFill>
                          <a:gsLst>
                            <a:gs pos="1250">
                              <a:schemeClr val="accent2"/>
                            </a:gs>
                            <a:gs pos="100000">
                              <a:schemeClr val="accent2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  <a:p>
                      <a:pPr algn="ctr"/>
                      <a:endParaRPr lang="en-US" sz="800" dirty="0">
                        <a:gradFill>
                          <a:gsLst>
                            <a:gs pos="1250">
                              <a:schemeClr val="accent2"/>
                            </a:gs>
                            <a:gs pos="100000">
                              <a:schemeClr val="accent2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64008" marR="27432" marT="64008" marB="640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8288603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84422DB9-A2F6-4FDC-A747-F56DCF69E638}"/>
              </a:ext>
            </a:extLst>
          </p:cNvPr>
          <p:cNvSpPr txBox="1">
            <a:spLocks/>
          </p:cNvSpPr>
          <p:nvPr/>
        </p:nvSpPr>
        <p:spPr>
          <a:xfrm>
            <a:off x="486731" y="162663"/>
            <a:ext cx="5848755" cy="62208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/>
              <a:t>Pre-Requisites – AI Services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297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17C4FE7-4E62-402F-97C7-53E2DC1E3FC6}"/>
              </a:ext>
            </a:extLst>
          </p:cNvPr>
          <p:cNvSpPr txBox="1">
            <a:spLocks/>
          </p:cNvSpPr>
          <p:nvPr/>
        </p:nvSpPr>
        <p:spPr>
          <a:xfrm>
            <a:off x="486730" y="162663"/>
            <a:ext cx="8289977" cy="69247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cs typeface="Segoe UI"/>
              </a:rPr>
              <a:t>Azure AI Services – TTT Agenda   (1 of 2)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B19AC87-994A-4564-87ED-02706963E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1035"/>
              </p:ext>
            </p:extLst>
          </p:nvPr>
        </p:nvGraphicFramePr>
        <p:xfrm>
          <a:off x="388961" y="814955"/>
          <a:ext cx="3964675" cy="5564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1558">
                  <a:extLst>
                    <a:ext uri="{9D8B030D-6E8A-4147-A177-3AD203B41FA5}">
                      <a16:colId xmlns:a16="http://schemas.microsoft.com/office/drawing/2014/main" xmlns="" val="2495343687"/>
                    </a:ext>
                  </a:extLst>
                </a:gridCol>
                <a:gridCol w="1321559">
                  <a:extLst>
                    <a:ext uri="{9D8B030D-6E8A-4147-A177-3AD203B41FA5}">
                      <a16:colId xmlns:a16="http://schemas.microsoft.com/office/drawing/2014/main" xmlns="" val="3218146995"/>
                    </a:ext>
                  </a:extLst>
                </a:gridCol>
                <a:gridCol w="1321558">
                  <a:extLst>
                    <a:ext uri="{9D8B030D-6E8A-4147-A177-3AD203B41FA5}">
                      <a16:colId xmlns:a16="http://schemas.microsoft.com/office/drawing/2014/main" xmlns="" val="1081013706"/>
                    </a:ext>
                  </a:extLst>
                </a:gridCol>
              </a:tblGrid>
              <a:tr h="2761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1 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1674280"/>
                  </a:ext>
                </a:extLst>
              </a:tr>
              <a:tr h="2440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Quick overview of AI services</a:t>
                      </a: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6948518"/>
                  </a:ext>
                </a:extLst>
              </a:tr>
              <a:tr h="1179346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Vision</a:t>
                      </a:r>
                    </a:p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Computer Vision -  Celebrity / Landmark Identification,</a:t>
                      </a: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Image Classification / Tagging </a:t>
                      </a:r>
                    </a:p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Face - Emotion Detection, Face Detection / Identification</a:t>
                      </a: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Finding Similar Faces</a:t>
                      </a:r>
                    </a:p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Let's Do it our-self – Demo &amp;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HoL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288603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3318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Vision(continued…)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389773"/>
                  </a:ext>
                </a:extLst>
              </a:tr>
              <a:tr h="1190381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 Vision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 Classification, Object Detection &amp; Related use-cases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and </a:t>
                      </a:r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OCR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OCR and Handwrite Recognition Services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and </a:t>
                      </a:r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 Indexer 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Scene Detection, Key Phrases , Sentiments Detection from Video files / feeds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and </a:t>
                      </a:r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81233992"/>
                  </a:ext>
                </a:extLst>
              </a:tr>
              <a:tr h="195867">
                <a:tc gridSpan="3">
                  <a:txBody>
                    <a:bodyPr/>
                    <a:lstStyle/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542450"/>
                  </a:ext>
                </a:extLst>
              </a:tr>
              <a:tr h="195867">
                <a:tc gridSpan="3">
                  <a:txBody>
                    <a:bodyPr/>
                    <a:lstStyle/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Speech </a:t>
                      </a:r>
                    </a:p>
                    <a:p>
                      <a:pPr marL="0" lvl="0" algn="ctr" defTabSz="932742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Speaker Identification / Recognition</a:t>
                      </a: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Speech Translation</a:t>
                      </a: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Speech to Text &amp; Text to Speech Capabilities and Related use-cases</a:t>
                      </a: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our own acoustic model and custom Speech Services – Customer Case Studies</a:t>
                      </a:r>
                    </a:p>
                    <a:p>
                      <a:pPr marL="0" lvl="0" algn="ctr" defTabSz="932742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Let's Do it our-self – Demo &amp; </a:t>
                      </a:r>
                      <a:r>
                        <a:rPr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66825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228600" marR="0" lvl="0" indent="-2286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CCTV footage Analysis </a:t>
                      </a:r>
                    </a:p>
                    <a:p>
                      <a:pPr marL="228600" marR="0" lvl="0" indent="-2286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Insurance claim processing using Computer vision,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OCR and custom vision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17404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483E08B-0ED4-426B-985A-6F948C217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60957"/>
              </p:ext>
            </p:extLst>
          </p:nvPr>
        </p:nvGraphicFramePr>
        <p:xfrm>
          <a:off x="4449170" y="811468"/>
          <a:ext cx="3700599" cy="60284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448">
                  <a:extLst>
                    <a:ext uri="{9D8B030D-6E8A-4147-A177-3AD203B41FA5}">
                      <a16:colId xmlns:a16="http://schemas.microsoft.com/office/drawing/2014/main" xmlns="" val="1337313281"/>
                    </a:ext>
                  </a:extLst>
                </a:gridCol>
                <a:gridCol w="878448">
                  <a:extLst>
                    <a:ext uri="{9D8B030D-6E8A-4147-A177-3AD203B41FA5}">
                      <a16:colId xmlns:a16="http://schemas.microsoft.com/office/drawing/2014/main" xmlns="" val="3733870161"/>
                    </a:ext>
                  </a:extLst>
                </a:gridCol>
                <a:gridCol w="878448">
                  <a:extLst>
                    <a:ext uri="{9D8B030D-6E8A-4147-A177-3AD203B41FA5}">
                      <a16:colId xmlns:a16="http://schemas.microsoft.com/office/drawing/2014/main" xmlns="" val="3920585508"/>
                    </a:ext>
                  </a:extLst>
                </a:gridCol>
                <a:gridCol w="1065255">
                  <a:extLst>
                    <a:ext uri="{9D8B030D-6E8A-4147-A177-3AD203B41FA5}">
                      <a16:colId xmlns:a16="http://schemas.microsoft.com/office/drawing/2014/main" xmlns="" val="722021228"/>
                    </a:ext>
                  </a:extLst>
                </a:gridCol>
              </a:tblGrid>
              <a:tr h="24872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2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1674280"/>
                  </a:ext>
                </a:extLst>
              </a:tr>
              <a:tr h="219804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Getting to know more in details of AI Services</a:t>
                      </a: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6948518"/>
                  </a:ext>
                </a:extLst>
              </a:tr>
              <a:tr h="1278336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Web &amp; Visual Search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 the web and get the details from billions of web documents.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Custom Search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 your search based on your need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News &amp; Image Search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 for images &amp; News  and get comprehensive results.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Auto Suggest &amp; Local business search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 local business entities in a targeted area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82886039"/>
                  </a:ext>
                </a:extLst>
              </a:tr>
              <a:tr h="237157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3963756"/>
                  </a:ext>
                </a:extLst>
              </a:tr>
              <a:tr h="584217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Anamoly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Detection </a:t>
                      </a: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 models for anomalies for your data to ensure high accuracy.</a:t>
                      </a: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Analyze time series data set and automatically propose the best algorithm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33182"/>
                  </a:ext>
                </a:extLst>
              </a:tr>
              <a:tr h="237157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rgbClr val="001F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233992"/>
                  </a:ext>
                </a:extLst>
              </a:tr>
              <a:tr h="2590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634213"/>
                  </a:ext>
                </a:extLst>
              </a:tr>
              <a:tr h="584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Analyticss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Maker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Spell Check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 Moderator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LUIS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Let’s do it by our-self – Demo &amp;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6722962"/>
                  </a:ext>
                </a:extLst>
              </a:tr>
              <a:tr h="237157">
                <a:tc gridSpan="4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Introduction to Microsoft Bot Framework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542450"/>
                  </a:ext>
                </a:extLst>
              </a:tr>
              <a:tr h="127833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Form Based Bots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"Water-Fall" User Input Bots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Form Based Bots with sophisticated UI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a Bot Service On Azure and Deploying the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Maker Bots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Maker Bot Service - Intro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Knowledgebase using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Training and Active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Learniing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with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Publishing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Maker KB as http endpoint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bot that can integrate with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049297"/>
                  </a:ext>
                </a:extLst>
              </a:tr>
              <a:tr h="700433">
                <a:tc gridSpan="4">
                  <a:txBody>
                    <a:bodyPr/>
                    <a:lstStyle/>
                    <a:p>
                      <a:pPr marL="0" lvl="0" algn="ctr" defTabSz="932742" rtl="0" eaLnBrk="1" latinLnBrk="0" hangingPunct="1"/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algn="l" defTabSz="932742" rtl="0" eaLnBrk="1" latinLnBrk="0" hangingPunct="1">
                        <a:buAutoNum type="arabicPeriod"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search integration with e-commerce app </a:t>
                      </a:r>
                    </a:p>
                    <a:p>
                      <a:pPr marL="228600" lvl="0" indent="-228600" algn="l" defTabSz="932742" rtl="0" eaLnBrk="1" latinLnBrk="0" hangingPunct="1">
                        <a:buAutoNum type="arabicPeriod"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phrase highlighter using LUIS &amp; OCR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70935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18C1412-E212-4F9E-AED8-A7FD5A79B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0903"/>
              </p:ext>
            </p:extLst>
          </p:nvPr>
        </p:nvGraphicFramePr>
        <p:xfrm>
          <a:off x="8264079" y="826826"/>
          <a:ext cx="3641209" cy="5917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41209">
                  <a:extLst>
                    <a:ext uri="{9D8B030D-6E8A-4147-A177-3AD203B41FA5}">
                      <a16:colId xmlns:a16="http://schemas.microsoft.com/office/drawing/2014/main" xmlns="" val="2495343687"/>
                    </a:ext>
                  </a:extLst>
                </a:gridCol>
              </a:tblGrid>
              <a:tr h="28133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3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1674280"/>
                  </a:ext>
                </a:extLst>
              </a:tr>
              <a:tr h="248624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Introduction to Microsoft Bot Framework</a:t>
                      </a:r>
                      <a:endParaRPr lang="en-IN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86948518"/>
                  </a:ext>
                </a:extLst>
              </a:tr>
              <a:tr h="118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LUIS Bots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LUIS Service - Intro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Deep Dive into Intents, Entities and utterances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Training and Active Learning with LUIS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Publishing LUIS Service as http endpoint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bot that can integrate with LUIS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Demo &amp;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HoL</a:t>
                      </a:r>
                      <a:endParaRPr lang="en-IN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82886039"/>
                  </a:ext>
                </a:extLst>
              </a:tr>
              <a:tr h="252195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40776748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Hybrid Bots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Using both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&amp; LUIS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Deploying Bots on Azure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Active Learning Process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Demo &amp;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69478920"/>
                  </a:ext>
                </a:extLst>
              </a:tr>
              <a:tr h="321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9333182"/>
                  </a:ext>
                </a:extLst>
              </a:tr>
              <a:tr h="141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Bot with Eyes &amp; Ears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Computer Vision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OCR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Custom Vision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Custom Speech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STT, TTS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Building Custom Acoustic Model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    Demo &amp;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HoL</a:t>
                      </a: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81233992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Enabling the Human Touch to Apps using Cognitive Service – Introduction + Customer Case Study</a:t>
                      </a:r>
                      <a:endParaRPr lang="en-IN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41649492"/>
                  </a:ext>
                </a:extLst>
              </a:tr>
              <a:tr h="671715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Robotic processing automation framework for Production Support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2016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00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B610F921-CC43-4805-B853-C9FD4E335599}"/>
              </a:ext>
            </a:extLst>
          </p:cNvPr>
          <p:cNvSpPr txBox="1">
            <a:spLocks/>
          </p:cNvSpPr>
          <p:nvPr/>
        </p:nvSpPr>
        <p:spPr>
          <a:xfrm>
            <a:off x="486731" y="162663"/>
            <a:ext cx="7612240" cy="5447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>
                <a:cs typeface="Segoe UI"/>
              </a:rPr>
              <a:t>Azure AI </a:t>
            </a:r>
            <a:r>
              <a:rPr lang="en-US" sz="3200" dirty="0">
                <a:cs typeface="Segoe UI"/>
              </a:rPr>
              <a:t>Services – TTT Agenda   (2 of 2)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4A0713-5E5E-4AE1-B3B6-7B3F7531B7D3}"/>
              </a:ext>
            </a:extLst>
          </p:cNvPr>
          <p:cNvSpPr txBox="1"/>
          <p:nvPr/>
        </p:nvSpPr>
        <p:spPr>
          <a:xfrm>
            <a:off x="4724400" y="3200400"/>
            <a:ext cx="2743200" cy="54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Segoe UI Semi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AA5ABBC8-B6DD-4AC8-A3DB-8C206C0C7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31548"/>
              </p:ext>
            </p:extLst>
          </p:nvPr>
        </p:nvGraphicFramePr>
        <p:xfrm>
          <a:off x="741527" y="974869"/>
          <a:ext cx="5011003" cy="46094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9022">
                  <a:extLst>
                    <a:ext uri="{9D8B030D-6E8A-4147-A177-3AD203B41FA5}">
                      <a16:colId xmlns:a16="http://schemas.microsoft.com/office/drawing/2014/main" xmlns="" val="1337313281"/>
                    </a:ext>
                  </a:extLst>
                </a:gridCol>
                <a:gridCol w="2631981">
                  <a:extLst>
                    <a:ext uri="{9D8B030D-6E8A-4147-A177-3AD203B41FA5}">
                      <a16:colId xmlns:a16="http://schemas.microsoft.com/office/drawing/2014/main" xmlns="" val="3920585508"/>
                    </a:ext>
                  </a:extLst>
                </a:gridCol>
              </a:tblGrid>
              <a:tr h="2639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4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1674280"/>
                  </a:ext>
                </a:extLst>
              </a:tr>
              <a:tr h="601561">
                <a:tc gridSpan="2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Statistical Basics and ML Fundamentals - Refresh Session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6948518"/>
                  </a:ext>
                </a:extLst>
              </a:tr>
              <a:tr h="619976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Analytics - Deep Dive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Basics of Azure Machine Learning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Azure ML &amp; Processing Data in Azure Machine Learning 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kern="1200" dirty="0">
                        <a:gradFill>
                          <a:gsLst>
                            <a:gs pos="1250">
                              <a:schemeClr val="accent2"/>
                            </a:gs>
                            <a:gs pos="100000">
                              <a:schemeClr val="accent2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82886039"/>
                  </a:ext>
                </a:extLst>
              </a:tr>
              <a:tr h="2516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3963756"/>
                  </a:ext>
                </a:extLst>
              </a:tr>
              <a:tr h="374441">
                <a:tc gridSpan="2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Algorithms and its Use cases in Azure ML 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33182"/>
                  </a:ext>
                </a:extLst>
              </a:tr>
              <a:tr h="2516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rgbClr val="001F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81233992"/>
                  </a:ext>
                </a:extLst>
              </a:tr>
              <a:tr h="4972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Confusion Matrix in Azure Machine Learning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Walkthrough on Neural Networks - CNN &amp; RNN 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Summary and White-board Discussion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634213"/>
                  </a:ext>
                </a:extLst>
              </a:tr>
              <a:tr h="2516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Dive into AML Studio 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5079967"/>
                  </a:ext>
                </a:extLst>
              </a:tr>
              <a:tr h="374441">
                <a:tc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in AML Studio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Regression in AML Studio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6722962"/>
                  </a:ext>
                </a:extLst>
              </a:tr>
              <a:tr h="1122871">
                <a:tc gridSpan="2">
                  <a:txBody>
                    <a:bodyPr/>
                    <a:lstStyle/>
                    <a:p>
                      <a:pPr marL="457183" lvl="1" algn="l" defTabSz="932742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</a:t>
                      </a:r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183" lvl="1" algn="l" defTabSz="932742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183" lvl="1" algn="l" defTabSz="932742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Taxi Prediction of Prices using AML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5424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5E7AC702-9F15-4875-A9D0-832962DB3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98753"/>
              </p:ext>
            </p:extLst>
          </p:nvPr>
        </p:nvGraphicFramePr>
        <p:xfrm>
          <a:off x="6096000" y="974869"/>
          <a:ext cx="5354472" cy="46094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54472">
                  <a:extLst>
                    <a:ext uri="{9D8B030D-6E8A-4147-A177-3AD203B41FA5}">
                      <a16:colId xmlns:a16="http://schemas.microsoft.com/office/drawing/2014/main" xmlns="" val="1337313281"/>
                    </a:ext>
                  </a:extLst>
                </a:gridCol>
              </a:tblGrid>
              <a:tr h="2581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5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1674280"/>
                  </a:ext>
                </a:extLst>
              </a:tr>
              <a:tr h="588369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Azure Machine Learning Studio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Walkthrough of models</a:t>
                      </a: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86948518"/>
                  </a:ext>
                </a:extLst>
              </a:tr>
              <a:tr h="486305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Machine Learning Services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Overview on latest Advancement 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Walkthrough of AML Services 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82886039"/>
                  </a:ext>
                </a:extLst>
              </a:tr>
              <a:tr h="246154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23963756"/>
                  </a:ext>
                </a:extLst>
              </a:tr>
              <a:tr h="60638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Machine Learning Real-world use cases</a:t>
                      </a:r>
                    </a:p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Machine Learning Real-world End to End Example.</a:t>
                      </a:r>
                    </a:p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Machine Learning Deployment Options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9333182"/>
                  </a:ext>
                </a:extLst>
              </a:tr>
              <a:tr h="246154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81233992"/>
                  </a:ext>
                </a:extLst>
              </a:tr>
              <a:tr h="606380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Auto ML 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Overview 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cases 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44634213"/>
                  </a:ext>
                </a:extLst>
              </a:tr>
              <a:tr h="246154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05079967"/>
                  </a:ext>
                </a:extLst>
              </a:tr>
              <a:tr h="1293589">
                <a:tc>
                  <a:txBody>
                    <a:bodyPr/>
                    <a:lstStyle/>
                    <a:p>
                      <a:pPr algn="ctr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End-to-End solution building with all the AI services and ML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672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0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646</Words>
  <Application>Microsoft Office PowerPoint</Application>
  <PresentationFormat>Custom</PresentationFormat>
  <Paragraphs>181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Azure Partner Services  AI Services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Hero Services – AI Services</dc:title>
  <dc:creator>Madhavi</dc:creator>
  <cp:lastModifiedBy>Windows User</cp:lastModifiedBy>
  <cp:revision>8</cp:revision>
  <dcterms:created xsi:type="dcterms:W3CDTF">2019-05-07T12:25:06Z</dcterms:created>
  <dcterms:modified xsi:type="dcterms:W3CDTF">2019-09-20T13:33:50Z</dcterms:modified>
</cp:coreProperties>
</file>