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631" r:id="rId2"/>
    <p:sldId id="5970" r:id="rId3"/>
    <p:sldId id="5969" r:id="rId4"/>
    <p:sldId id="5975" r:id="rId5"/>
    <p:sldId id="5967" r:id="rId6"/>
    <p:sldId id="5968" r:id="rId7"/>
    <p:sldId id="5974" r:id="rId8"/>
    <p:sldId id="5973" r:id="rId9"/>
    <p:sldId id="5972" r:id="rId10"/>
    <p:sldId id="59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2" d="100"/>
          <a:sy n="62" d="100"/>
        </p:scale>
        <p:origin x="360"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1F1E59-1099-48FC-9D37-F853FD5DE0A4}" type="datetimeFigureOut">
              <a:rPr lang="en-US" smtClean="0"/>
              <a:t>3/8/2021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1AC507-CC83-4457-B71C-1CC10459D5CF}" type="slidenum">
              <a:rPr lang="en-US" smtClean="0"/>
              <a:t>‹#›</a:t>
            </a:fld>
            <a:endParaRPr lang="en-US"/>
          </a:p>
        </p:txBody>
      </p:sp>
    </p:spTree>
    <p:extLst>
      <p:ext uri="{BB962C8B-B14F-4D97-AF65-F5344CB8AC3E}">
        <p14:creationId xmlns:p14="http://schemas.microsoft.com/office/powerpoint/2010/main" val="1974713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8279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6CE84-13F5-4FDA-8C6C-CA5F65BED0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05E4B5-EEB7-4D5A-A088-F70BE58CC2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1D73CC-406D-4C73-B92B-EED9E6940940}"/>
              </a:ext>
            </a:extLst>
          </p:cNvPr>
          <p:cNvSpPr>
            <a:spLocks noGrp="1"/>
          </p:cNvSpPr>
          <p:nvPr>
            <p:ph type="dt" sz="half" idx="10"/>
          </p:nvPr>
        </p:nvSpPr>
        <p:spPr/>
        <p:txBody>
          <a:bodyPr/>
          <a:lstStyle/>
          <a:p>
            <a:fld id="{7158C92B-6E4A-46F1-9A61-C7A89731D1F1}" type="datetimeFigureOut">
              <a:rPr lang="en-US" smtClean="0"/>
              <a:t>3/8/2021</a:t>
            </a:fld>
            <a:endParaRPr lang="en-US"/>
          </a:p>
        </p:txBody>
      </p:sp>
      <p:sp>
        <p:nvSpPr>
          <p:cNvPr id="5" name="Footer Placeholder 4">
            <a:extLst>
              <a:ext uri="{FF2B5EF4-FFF2-40B4-BE49-F238E27FC236}">
                <a16:creationId xmlns:a16="http://schemas.microsoft.com/office/drawing/2014/main" id="{72752D76-CEBE-4592-93A8-099E50CB33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063D5F-6B07-4FC9-8F02-402A5176CB25}"/>
              </a:ext>
            </a:extLst>
          </p:cNvPr>
          <p:cNvSpPr>
            <a:spLocks noGrp="1"/>
          </p:cNvSpPr>
          <p:nvPr>
            <p:ph type="sldNum" sz="quarter" idx="12"/>
          </p:nvPr>
        </p:nvSpPr>
        <p:spPr/>
        <p:txBody>
          <a:bodyPr/>
          <a:lstStyle/>
          <a:p>
            <a:fld id="{F84635F1-5552-4C8A-A274-D9D5BF884D61}" type="slidenum">
              <a:rPr lang="en-US" smtClean="0"/>
              <a:t>‹#›</a:t>
            </a:fld>
            <a:endParaRPr lang="en-US"/>
          </a:p>
        </p:txBody>
      </p:sp>
    </p:spTree>
    <p:extLst>
      <p:ext uri="{BB962C8B-B14F-4D97-AF65-F5344CB8AC3E}">
        <p14:creationId xmlns:p14="http://schemas.microsoft.com/office/powerpoint/2010/main" val="2363437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9653B-5652-407E-AB99-9BA50368A2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6E9CF0-A375-4442-8277-FB38BF62FE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946053-5D97-482F-AFFA-22DD9D7D0399}"/>
              </a:ext>
            </a:extLst>
          </p:cNvPr>
          <p:cNvSpPr>
            <a:spLocks noGrp="1"/>
          </p:cNvSpPr>
          <p:nvPr>
            <p:ph type="dt" sz="half" idx="10"/>
          </p:nvPr>
        </p:nvSpPr>
        <p:spPr/>
        <p:txBody>
          <a:bodyPr/>
          <a:lstStyle/>
          <a:p>
            <a:fld id="{7158C92B-6E4A-46F1-9A61-C7A89731D1F1}" type="datetimeFigureOut">
              <a:rPr lang="en-US" smtClean="0"/>
              <a:t>3/8/2021</a:t>
            </a:fld>
            <a:endParaRPr lang="en-US"/>
          </a:p>
        </p:txBody>
      </p:sp>
      <p:sp>
        <p:nvSpPr>
          <p:cNvPr id="5" name="Footer Placeholder 4">
            <a:extLst>
              <a:ext uri="{FF2B5EF4-FFF2-40B4-BE49-F238E27FC236}">
                <a16:creationId xmlns:a16="http://schemas.microsoft.com/office/drawing/2014/main" id="{FE0296FF-D4FD-4B57-B8A0-DA5A0B544D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03C88D-7925-4364-B67B-BFC74ADA5E13}"/>
              </a:ext>
            </a:extLst>
          </p:cNvPr>
          <p:cNvSpPr>
            <a:spLocks noGrp="1"/>
          </p:cNvSpPr>
          <p:nvPr>
            <p:ph type="sldNum" sz="quarter" idx="12"/>
          </p:nvPr>
        </p:nvSpPr>
        <p:spPr/>
        <p:txBody>
          <a:bodyPr/>
          <a:lstStyle/>
          <a:p>
            <a:fld id="{F84635F1-5552-4C8A-A274-D9D5BF884D61}" type="slidenum">
              <a:rPr lang="en-US" smtClean="0"/>
              <a:t>‹#›</a:t>
            </a:fld>
            <a:endParaRPr lang="en-US"/>
          </a:p>
        </p:txBody>
      </p:sp>
    </p:spTree>
    <p:extLst>
      <p:ext uri="{BB962C8B-B14F-4D97-AF65-F5344CB8AC3E}">
        <p14:creationId xmlns:p14="http://schemas.microsoft.com/office/powerpoint/2010/main" val="693624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37582B-1685-4A42-BC20-94CB8B6C92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FF5F97-B239-47F0-B481-A4A0573620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E821A7-34A7-4020-BCC2-D9CF02310539}"/>
              </a:ext>
            </a:extLst>
          </p:cNvPr>
          <p:cNvSpPr>
            <a:spLocks noGrp="1"/>
          </p:cNvSpPr>
          <p:nvPr>
            <p:ph type="dt" sz="half" idx="10"/>
          </p:nvPr>
        </p:nvSpPr>
        <p:spPr/>
        <p:txBody>
          <a:bodyPr/>
          <a:lstStyle/>
          <a:p>
            <a:fld id="{7158C92B-6E4A-46F1-9A61-C7A89731D1F1}" type="datetimeFigureOut">
              <a:rPr lang="en-US" smtClean="0"/>
              <a:t>3/8/2021</a:t>
            </a:fld>
            <a:endParaRPr lang="en-US"/>
          </a:p>
        </p:txBody>
      </p:sp>
      <p:sp>
        <p:nvSpPr>
          <p:cNvPr id="5" name="Footer Placeholder 4">
            <a:extLst>
              <a:ext uri="{FF2B5EF4-FFF2-40B4-BE49-F238E27FC236}">
                <a16:creationId xmlns:a16="http://schemas.microsoft.com/office/drawing/2014/main" id="{3C0B107A-75B6-4C4A-9D24-B054780A03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59C14A-35E5-48BE-85EB-7E880D365ED4}"/>
              </a:ext>
            </a:extLst>
          </p:cNvPr>
          <p:cNvSpPr>
            <a:spLocks noGrp="1"/>
          </p:cNvSpPr>
          <p:nvPr>
            <p:ph type="sldNum" sz="quarter" idx="12"/>
          </p:nvPr>
        </p:nvSpPr>
        <p:spPr/>
        <p:txBody>
          <a:bodyPr/>
          <a:lstStyle/>
          <a:p>
            <a:fld id="{F84635F1-5552-4C8A-A274-D9D5BF884D61}" type="slidenum">
              <a:rPr lang="en-US" smtClean="0"/>
              <a:t>‹#›</a:t>
            </a:fld>
            <a:endParaRPr lang="en-US"/>
          </a:p>
        </p:txBody>
      </p:sp>
    </p:spTree>
    <p:extLst>
      <p:ext uri="{BB962C8B-B14F-4D97-AF65-F5344CB8AC3E}">
        <p14:creationId xmlns:p14="http://schemas.microsoft.com/office/powerpoint/2010/main" val="54549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3_Title Slide_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8726" y="2295729"/>
            <a:ext cx="7072233" cy="1253627"/>
          </a:xfrm>
          <a:noFill/>
        </p:spPr>
        <p:txBody>
          <a:bodyPr anchor="b">
            <a:noAutofit/>
          </a:bodyPr>
          <a:lstStyle>
            <a:lvl1pPr algn="l">
              <a:defRPr sz="4051">
                <a:solidFill>
                  <a:schemeClr val="accent1"/>
                </a:solidFill>
              </a:defRPr>
            </a:lvl1pPr>
          </a:lstStyle>
          <a:p>
            <a:r>
              <a:rPr lang="en-US" noProof="0"/>
              <a:t>Master title style</a:t>
            </a:r>
          </a:p>
        </p:txBody>
      </p:sp>
      <p:sp>
        <p:nvSpPr>
          <p:cNvPr id="3" name="Subtitle 2"/>
          <p:cNvSpPr>
            <a:spLocks noGrp="1"/>
          </p:cNvSpPr>
          <p:nvPr>
            <p:ph type="subTitle" idx="1"/>
          </p:nvPr>
        </p:nvSpPr>
        <p:spPr>
          <a:xfrm>
            <a:off x="458726" y="3774311"/>
            <a:ext cx="7072233" cy="508228"/>
          </a:xfrm>
          <a:noFill/>
        </p:spPr>
        <p:txBody>
          <a:bodyPr/>
          <a:lstStyle>
            <a:lvl1pPr marL="0" indent="0" algn="l">
              <a:buNone/>
              <a:defRPr sz="1500">
                <a:solidFill>
                  <a:schemeClr val="accent2"/>
                </a:solidFill>
              </a:defRPr>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noProof="0"/>
              <a:t>Click to edit Master subtitle style</a:t>
            </a:r>
          </a:p>
        </p:txBody>
      </p:sp>
      <p:pic>
        <p:nvPicPr>
          <p:cNvPr id="9" name="Picture 8">
            <a:extLst>
              <a:ext uri="{FF2B5EF4-FFF2-40B4-BE49-F238E27FC236}">
                <a16:creationId xmlns:a16="http://schemas.microsoft.com/office/drawing/2014/main" id="{790BD151-CA4C-C144-964C-BA07C87C7AD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tretch/>
        </p:blipFill>
        <p:spPr>
          <a:xfrm>
            <a:off x="0" y="331545"/>
            <a:ext cx="4161983" cy="1600763"/>
          </a:xfrm>
          <a:prstGeom prst="rect">
            <a:avLst/>
          </a:prstGeom>
        </p:spPr>
      </p:pic>
      <p:pic>
        <p:nvPicPr>
          <p:cNvPr id="6" name="Picture 5">
            <a:extLst>
              <a:ext uri="{FF2B5EF4-FFF2-40B4-BE49-F238E27FC236}">
                <a16:creationId xmlns:a16="http://schemas.microsoft.com/office/drawing/2014/main" id="{B1B3F8D5-CAAE-6A47-8861-17C3550465E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b="19435"/>
          <a:stretch/>
        </p:blipFill>
        <p:spPr>
          <a:xfrm>
            <a:off x="10568463" y="69413"/>
            <a:ext cx="1535484" cy="6788587"/>
          </a:xfrm>
          <a:prstGeom prst="rect">
            <a:avLst/>
          </a:prstGeom>
        </p:spPr>
      </p:pic>
    </p:spTree>
    <p:extLst>
      <p:ext uri="{BB962C8B-B14F-4D97-AF65-F5344CB8AC3E}">
        <p14:creationId xmlns:p14="http://schemas.microsoft.com/office/powerpoint/2010/main" val="38051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9DD25-AA80-4971-8467-57A5C6E6E6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A3EC53-F679-42D1-AA47-66A5F0B332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B05138-8B11-4686-895E-CE03AD169C1B}"/>
              </a:ext>
            </a:extLst>
          </p:cNvPr>
          <p:cNvSpPr>
            <a:spLocks noGrp="1"/>
          </p:cNvSpPr>
          <p:nvPr>
            <p:ph type="dt" sz="half" idx="10"/>
          </p:nvPr>
        </p:nvSpPr>
        <p:spPr/>
        <p:txBody>
          <a:bodyPr/>
          <a:lstStyle/>
          <a:p>
            <a:fld id="{7158C92B-6E4A-46F1-9A61-C7A89731D1F1}" type="datetimeFigureOut">
              <a:rPr lang="en-US" smtClean="0"/>
              <a:t>3/8/2021</a:t>
            </a:fld>
            <a:endParaRPr lang="en-US"/>
          </a:p>
        </p:txBody>
      </p:sp>
      <p:sp>
        <p:nvSpPr>
          <p:cNvPr id="5" name="Footer Placeholder 4">
            <a:extLst>
              <a:ext uri="{FF2B5EF4-FFF2-40B4-BE49-F238E27FC236}">
                <a16:creationId xmlns:a16="http://schemas.microsoft.com/office/drawing/2014/main" id="{503C8E80-B689-4E34-B77E-274CC7E60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30AA6-B5AE-49E7-8620-932DB5EAF214}"/>
              </a:ext>
            </a:extLst>
          </p:cNvPr>
          <p:cNvSpPr>
            <a:spLocks noGrp="1"/>
          </p:cNvSpPr>
          <p:nvPr>
            <p:ph type="sldNum" sz="quarter" idx="12"/>
          </p:nvPr>
        </p:nvSpPr>
        <p:spPr/>
        <p:txBody>
          <a:bodyPr/>
          <a:lstStyle/>
          <a:p>
            <a:fld id="{F84635F1-5552-4C8A-A274-D9D5BF884D61}" type="slidenum">
              <a:rPr lang="en-US" smtClean="0"/>
              <a:t>‹#›</a:t>
            </a:fld>
            <a:endParaRPr lang="en-US"/>
          </a:p>
        </p:txBody>
      </p:sp>
    </p:spTree>
    <p:extLst>
      <p:ext uri="{BB962C8B-B14F-4D97-AF65-F5344CB8AC3E}">
        <p14:creationId xmlns:p14="http://schemas.microsoft.com/office/powerpoint/2010/main" val="634177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DA4D8-F670-4EAA-8513-294375535A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A5C953-F4C1-45AD-A388-E3CEC2C83A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769B09-6584-4B21-B2BB-AA8C917D45CC}"/>
              </a:ext>
            </a:extLst>
          </p:cNvPr>
          <p:cNvSpPr>
            <a:spLocks noGrp="1"/>
          </p:cNvSpPr>
          <p:nvPr>
            <p:ph type="dt" sz="half" idx="10"/>
          </p:nvPr>
        </p:nvSpPr>
        <p:spPr/>
        <p:txBody>
          <a:bodyPr/>
          <a:lstStyle/>
          <a:p>
            <a:fld id="{7158C92B-6E4A-46F1-9A61-C7A89731D1F1}" type="datetimeFigureOut">
              <a:rPr lang="en-US" smtClean="0"/>
              <a:t>3/8/2021</a:t>
            </a:fld>
            <a:endParaRPr lang="en-US"/>
          </a:p>
        </p:txBody>
      </p:sp>
      <p:sp>
        <p:nvSpPr>
          <p:cNvPr id="5" name="Footer Placeholder 4">
            <a:extLst>
              <a:ext uri="{FF2B5EF4-FFF2-40B4-BE49-F238E27FC236}">
                <a16:creationId xmlns:a16="http://schemas.microsoft.com/office/drawing/2014/main" id="{A9266857-A935-43D5-84B1-487E873709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A57722-010C-4D0C-98E1-26882BF093DD}"/>
              </a:ext>
            </a:extLst>
          </p:cNvPr>
          <p:cNvSpPr>
            <a:spLocks noGrp="1"/>
          </p:cNvSpPr>
          <p:nvPr>
            <p:ph type="sldNum" sz="quarter" idx="12"/>
          </p:nvPr>
        </p:nvSpPr>
        <p:spPr/>
        <p:txBody>
          <a:bodyPr/>
          <a:lstStyle/>
          <a:p>
            <a:fld id="{F84635F1-5552-4C8A-A274-D9D5BF884D61}" type="slidenum">
              <a:rPr lang="en-US" smtClean="0"/>
              <a:t>‹#›</a:t>
            </a:fld>
            <a:endParaRPr lang="en-US"/>
          </a:p>
        </p:txBody>
      </p:sp>
    </p:spTree>
    <p:extLst>
      <p:ext uri="{BB962C8B-B14F-4D97-AF65-F5344CB8AC3E}">
        <p14:creationId xmlns:p14="http://schemas.microsoft.com/office/powerpoint/2010/main" val="4046498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806CF-1449-4568-8E09-42DCB208D9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03BC5D-38E2-4AF4-91A3-C92088BDAE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52F44D-2F5D-4689-A8A8-40EE4719A8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66711A-E76A-4755-A12C-EB70158C021A}"/>
              </a:ext>
            </a:extLst>
          </p:cNvPr>
          <p:cNvSpPr>
            <a:spLocks noGrp="1"/>
          </p:cNvSpPr>
          <p:nvPr>
            <p:ph type="dt" sz="half" idx="10"/>
          </p:nvPr>
        </p:nvSpPr>
        <p:spPr/>
        <p:txBody>
          <a:bodyPr/>
          <a:lstStyle/>
          <a:p>
            <a:fld id="{7158C92B-6E4A-46F1-9A61-C7A89731D1F1}" type="datetimeFigureOut">
              <a:rPr lang="en-US" smtClean="0"/>
              <a:t>3/8/2021</a:t>
            </a:fld>
            <a:endParaRPr lang="en-US"/>
          </a:p>
        </p:txBody>
      </p:sp>
      <p:sp>
        <p:nvSpPr>
          <p:cNvPr id="6" name="Footer Placeholder 5">
            <a:extLst>
              <a:ext uri="{FF2B5EF4-FFF2-40B4-BE49-F238E27FC236}">
                <a16:creationId xmlns:a16="http://schemas.microsoft.com/office/drawing/2014/main" id="{7C2B0946-86DA-4F3C-92D1-D9DDCA8C7C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3ED444-79C4-471C-ADD1-E821AF865914}"/>
              </a:ext>
            </a:extLst>
          </p:cNvPr>
          <p:cNvSpPr>
            <a:spLocks noGrp="1"/>
          </p:cNvSpPr>
          <p:nvPr>
            <p:ph type="sldNum" sz="quarter" idx="12"/>
          </p:nvPr>
        </p:nvSpPr>
        <p:spPr/>
        <p:txBody>
          <a:bodyPr/>
          <a:lstStyle/>
          <a:p>
            <a:fld id="{F84635F1-5552-4C8A-A274-D9D5BF884D61}" type="slidenum">
              <a:rPr lang="en-US" smtClean="0"/>
              <a:t>‹#›</a:t>
            </a:fld>
            <a:endParaRPr lang="en-US"/>
          </a:p>
        </p:txBody>
      </p:sp>
    </p:spTree>
    <p:extLst>
      <p:ext uri="{BB962C8B-B14F-4D97-AF65-F5344CB8AC3E}">
        <p14:creationId xmlns:p14="http://schemas.microsoft.com/office/powerpoint/2010/main" val="1892966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8159B-1E2D-45C1-8426-CDA8C30510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BC81AC-18AE-4153-989F-8C9A8BC04C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8172FA-FD83-45BD-8C60-FF7885B862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36D9EB-EC27-4E5D-B7F8-AFD94662B9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F4CD25-6515-49D4-84D9-340F6A821D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59BE16-E9FA-4627-98A9-8805D764D870}"/>
              </a:ext>
            </a:extLst>
          </p:cNvPr>
          <p:cNvSpPr>
            <a:spLocks noGrp="1"/>
          </p:cNvSpPr>
          <p:nvPr>
            <p:ph type="dt" sz="half" idx="10"/>
          </p:nvPr>
        </p:nvSpPr>
        <p:spPr/>
        <p:txBody>
          <a:bodyPr/>
          <a:lstStyle/>
          <a:p>
            <a:fld id="{7158C92B-6E4A-46F1-9A61-C7A89731D1F1}" type="datetimeFigureOut">
              <a:rPr lang="en-US" smtClean="0"/>
              <a:t>3/8/2021</a:t>
            </a:fld>
            <a:endParaRPr lang="en-US"/>
          </a:p>
        </p:txBody>
      </p:sp>
      <p:sp>
        <p:nvSpPr>
          <p:cNvPr id="8" name="Footer Placeholder 7">
            <a:extLst>
              <a:ext uri="{FF2B5EF4-FFF2-40B4-BE49-F238E27FC236}">
                <a16:creationId xmlns:a16="http://schemas.microsoft.com/office/drawing/2014/main" id="{5030B223-234E-41E9-8A39-B89E013D00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8F0A9B-3590-46AB-AF8E-1075BB846F79}"/>
              </a:ext>
            </a:extLst>
          </p:cNvPr>
          <p:cNvSpPr>
            <a:spLocks noGrp="1"/>
          </p:cNvSpPr>
          <p:nvPr>
            <p:ph type="sldNum" sz="quarter" idx="12"/>
          </p:nvPr>
        </p:nvSpPr>
        <p:spPr/>
        <p:txBody>
          <a:bodyPr/>
          <a:lstStyle/>
          <a:p>
            <a:fld id="{F84635F1-5552-4C8A-A274-D9D5BF884D61}" type="slidenum">
              <a:rPr lang="en-US" smtClean="0"/>
              <a:t>‹#›</a:t>
            </a:fld>
            <a:endParaRPr lang="en-US"/>
          </a:p>
        </p:txBody>
      </p:sp>
    </p:spTree>
    <p:extLst>
      <p:ext uri="{BB962C8B-B14F-4D97-AF65-F5344CB8AC3E}">
        <p14:creationId xmlns:p14="http://schemas.microsoft.com/office/powerpoint/2010/main" val="3931879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99692-3ABC-465E-8B63-B5473217B2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EA7DE7-160B-4ECC-BE57-F44F59BD718E}"/>
              </a:ext>
            </a:extLst>
          </p:cNvPr>
          <p:cNvSpPr>
            <a:spLocks noGrp="1"/>
          </p:cNvSpPr>
          <p:nvPr>
            <p:ph type="dt" sz="half" idx="10"/>
          </p:nvPr>
        </p:nvSpPr>
        <p:spPr/>
        <p:txBody>
          <a:bodyPr/>
          <a:lstStyle/>
          <a:p>
            <a:fld id="{7158C92B-6E4A-46F1-9A61-C7A89731D1F1}" type="datetimeFigureOut">
              <a:rPr lang="en-US" smtClean="0"/>
              <a:t>3/8/2021</a:t>
            </a:fld>
            <a:endParaRPr lang="en-US"/>
          </a:p>
        </p:txBody>
      </p:sp>
      <p:sp>
        <p:nvSpPr>
          <p:cNvPr id="4" name="Footer Placeholder 3">
            <a:extLst>
              <a:ext uri="{FF2B5EF4-FFF2-40B4-BE49-F238E27FC236}">
                <a16:creationId xmlns:a16="http://schemas.microsoft.com/office/drawing/2014/main" id="{06E6A9A8-8CE6-42C7-A7F1-60E59ADF7C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7A6DAC-C94C-43D1-8FD6-21586AB80B51}"/>
              </a:ext>
            </a:extLst>
          </p:cNvPr>
          <p:cNvSpPr>
            <a:spLocks noGrp="1"/>
          </p:cNvSpPr>
          <p:nvPr>
            <p:ph type="sldNum" sz="quarter" idx="12"/>
          </p:nvPr>
        </p:nvSpPr>
        <p:spPr/>
        <p:txBody>
          <a:bodyPr/>
          <a:lstStyle/>
          <a:p>
            <a:fld id="{F84635F1-5552-4C8A-A274-D9D5BF884D61}" type="slidenum">
              <a:rPr lang="en-US" smtClean="0"/>
              <a:t>‹#›</a:t>
            </a:fld>
            <a:endParaRPr lang="en-US"/>
          </a:p>
        </p:txBody>
      </p:sp>
    </p:spTree>
    <p:extLst>
      <p:ext uri="{BB962C8B-B14F-4D97-AF65-F5344CB8AC3E}">
        <p14:creationId xmlns:p14="http://schemas.microsoft.com/office/powerpoint/2010/main" val="3755608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74C767-E347-437C-9FB5-8BA3834FA513}"/>
              </a:ext>
            </a:extLst>
          </p:cNvPr>
          <p:cNvSpPr>
            <a:spLocks noGrp="1"/>
          </p:cNvSpPr>
          <p:nvPr>
            <p:ph type="dt" sz="half" idx="10"/>
          </p:nvPr>
        </p:nvSpPr>
        <p:spPr/>
        <p:txBody>
          <a:bodyPr/>
          <a:lstStyle/>
          <a:p>
            <a:fld id="{7158C92B-6E4A-46F1-9A61-C7A89731D1F1}" type="datetimeFigureOut">
              <a:rPr lang="en-US" smtClean="0"/>
              <a:t>3/8/2021</a:t>
            </a:fld>
            <a:endParaRPr lang="en-US"/>
          </a:p>
        </p:txBody>
      </p:sp>
      <p:sp>
        <p:nvSpPr>
          <p:cNvPr id="3" name="Footer Placeholder 2">
            <a:extLst>
              <a:ext uri="{FF2B5EF4-FFF2-40B4-BE49-F238E27FC236}">
                <a16:creationId xmlns:a16="http://schemas.microsoft.com/office/drawing/2014/main" id="{0FA6CEDC-67DB-473D-8C78-24E16C26FE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C4439A-2556-483A-92F8-824793A1789F}"/>
              </a:ext>
            </a:extLst>
          </p:cNvPr>
          <p:cNvSpPr>
            <a:spLocks noGrp="1"/>
          </p:cNvSpPr>
          <p:nvPr>
            <p:ph type="sldNum" sz="quarter" idx="12"/>
          </p:nvPr>
        </p:nvSpPr>
        <p:spPr/>
        <p:txBody>
          <a:bodyPr/>
          <a:lstStyle/>
          <a:p>
            <a:fld id="{F84635F1-5552-4C8A-A274-D9D5BF884D61}" type="slidenum">
              <a:rPr lang="en-US" smtClean="0"/>
              <a:t>‹#›</a:t>
            </a:fld>
            <a:endParaRPr lang="en-US"/>
          </a:p>
        </p:txBody>
      </p:sp>
    </p:spTree>
    <p:extLst>
      <p:ext uri="{BB962C8B-B14F-4D97-AF65-F5344CB8AC3E}">
        <p14:creationId xmlns:p14="http://schemas.microsoft.com/office/powerpoint/2010/main" val="1084567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6F10C-9DDD-4F91-9332-E402D026B5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D6CA2D-818F-4830-B87C-37276133D9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1721AF-A5DC-4CB3-88BC-2F6AB29D3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FABA81-FEB8-4E43-A8AD-F45080AF9557}"/>
              </a:ext>
            </a:extLst>
          </p:cNvPr>
          <p:cNvSpPr>
            <a:spLocks noGrp="1"/>
          </p:cNvSpPr>
          <p:nvPr>
            <p:ph type="dt" sz="half" idx="10"/>
          </p:nvPr>
        </p:nvSpPr>
        <p:spPr/>
        <p:txBody>
          <a:bodyPr/>
          <a:lstStyle/>
          <a:p>
            <a:fld id="{7158C92B-6E4A-46F1-9A61-C7A89731D1F1}" type="datetimeFigureOut">
              <a:rPr lang="en-US" smtClean="0"/>
              <a:t>3/8/2021</a:t>
            </a:fld>
            <a:endParaRPr lang="en-US"/>
          </a:p>
        </p:txBody>
      </p:sp>
      <p:sp>
        <p:nvSpPr>
          <p:cNvPr id="6" name="Footer Placeholder 5">
            <a:extLst>
              <a:ext uri="{FF2B5EF4-FFF2-40B4-BE49-F238E27FC236}">
                <a16:creationId xmlns:a16="http://schemas.microsoft.com/office/drawing/2014/main" id="{1E20EEEB-D5DD-4844-8C2F-1014332094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E3D2B-A1CE-400C-A97B-A84A414D62BB}"/>
              </a:ext>
            </a:extLst>
          </p:cNvPr>
          <p:cNvSpPr>
            <a:spLocks noGrp="1"/>
          </p:cNvSpPr>
          <p:nvPr>
            <p:ph type="sldNum" sz="quarter" idx="12"/>
          </p:nvPr>
        </p:nvSpPr>
        <p:spPr/>
        <p:txBody>
          <a:bodyPr/>
          <a:lstStyle/>
          <a:p>
            <a:fld id="{F84635F1-5552-4C8A-A274-D9D5BF884D61}" type="slidenum">
              <a:rPr lang="en-US" smtClean="0"/>
              <a:t>‹#›</a:t>
            </a:fld>
            <a:endParaRPr lang="en-US"/>
          </a:p>
        </p:txBody>
      </p:sp>
    </p:spTree>
    <p:extLst>
      <p:ext uri="{BB962C8B-B14F-4D97-AF65-F5344CB8AC3E}">
        <p14:creationId xmlns:p14="http://schemas.microsoft.com/office/powerpoint/2010/main" val="4146386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58323-9C49-47DB-B778-656F6E2FF6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7E3DEB-7441-4080-8FE5-AD50920F33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23BB9F-253D-4E93-B752-01806498EA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2A2E5C-F274-4FA4-A33F-698176913057}"/>
              </a:ext>
            </a:extLst>
          </p:cNvPr>
          <p:cNvSpPr>
            <a:spLocks noGrp="1"/>
          </p:cNvSpPr>
          <p:nvPr>
            <p:ph type="dt" sz="half" idx="10"/>
          </p:nvPr>
        </p:nvSpPr>
        <p:spPr/>
        <p:txBody>
          <a:bodyPr/>
          <a:lstStyle/>
          <a:p>
            <a:fld id="{7158C92B-6E4A-46F1-9A61-C7A89731D1F1}" type="datetimeFigureOut">
              <a:rPr lang="en-US" smtClean="0"/>
              <a:t>3/8/2021</a:t>
            </a:fld>
            <a:endParaRPr lang="en-US"/>
          </a:p>
        </p:txBody>
      </p:sp>
      <p:sp>
        <p:nvSpPr>
          <p:cNvPr id="6" name="Footer Placeholder 5">
            <a:extLst>
              <a:ext uri="{FF2B5EF4-FFF2-40B4-BE49-F238E27FC236}">
                <a16:creationId xmlns:a16="http://schemas.microsoft.com/office/drawing/2014/main" id="{1CE97BE7-3D5C-42B1-9F97-4F6FED5907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527C76-56BF-4F11-9B5C-5F89D859E6CF}"/>
              </a:ext>
            </a:extLst>
          </p:cNvPr>
          <p:cNvSpPr>
            <a:spLocks noGrp="1"/>
          </p:cNvSpPr>
          <p:nvPr>
            <p:ph type="sldNum" sz="quarter" idx="12"/>
          </p:nvPr>
        </p:nvSpPr>
        <p:spPr/>
        <p:txBody>
          <a:bodyPr/>
          <a:lstStyle/>
          <a:p>
            <a:fld id="{F84635F1-5552-4C8A-A274-D9D5BF884D61}" type="slidenum">
              <a:rPr lang="en-US" smtClean="0"/>
              <a:t>‹#›</a:t>
            </a:fld>
            <a:endParaRPr lang="en-US"/>
          </a:p>
        </p:txBody>
      </p:sp>
    </p:spTree>
    <p:extLst>
      <p:ext uri="{BB962C8B-B14F-4D97-AF65-F5344CB8AC3E}">
        <p14:creationId xmlns:p14="http://schemas.microsoft.com/office/powerpoint/2010/main" val="1949273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36117A-5C83-4E7D-A1D1-E7E1865F39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7ADB15-6540-45F2-A5CA-2D9A4AD6EC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AAFEA7-59C6-4B6F-A61F-7E72B5EF3D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58C92B-6E4A-46F1-9A61-C7A89731D1F1}" type="datetimeFigureOut">
              <a:rPr lang="en-US" smtClean="0"/>
              <a:t>3/8/2021</a:t>
            </a:fld>
            <a:endParaRPr lang="en-US"/>
          </a:p>
        </p:txBody>
      </p:sp>
      <p:sp>
        <p:nvSpPr>
          <p:cNvPr id="5" name="Footer Placeholder 4">
            <a:extLst>
              <a:ext uri="{FF2B5EF4-FFF2-40B4-BE49-F238E27FC236}">
                <a16:creationId xmlns:a16="http://schemas.microsoft.com/office/drawing/2014/main" id="{93340D63-13D2-451C-9E94-62253CE593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B4A00F-3C9A-4100-9274-9BBBE09AC9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4635F1-5552-4C8A-A274-D9D5BF884D61}" type="slidenum">
              <a:rPr lang="en-US" smtClean="0"/>
              <a:t>‹#›</a:t>
            </a:fld>
            <a:endParaRPr lang="en-US"/>
          </a:p>
        </p:txBody>
      </p:sp>
    </p:spTree>
    <p:extLst>
      <p:ext uri="{BB962C8B-B14F-4D97-AF65-F5344CB8AC3E}">
        <p14:creationId xmlns:p14="http://schemas.microsoft.com/office/powerpoint/2010/main" val="958234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41146EC9-0292-43D9-B43B-CE6C3ABD5F7B}"/>
              </a:ext>
            </a:extLst>
          </p:cNvPr>
          <p:cNvSpPr txBox="1">
            <a:spLocks/>
          </p:cNvSpPr>
          <p:nvPr/>
        </p:nvSpPr>
        <p:spPr>
          <a:xfrm>
            <a:off x="1200406" y="3656716"/>
            <a:ext cx="9429644" cy="1456536"/>
          </a:xfrm>
          <a:prstGeom prst="rect">
            <a:avLst/>
          </a:prstGeom>
          <a:noFill/>
        </p:spPr>
        <p:txBody>
          <a:bodyPr vert="horz" lIns="0" tIns="0" rIns="0" bIns="0" rtlCol="0" anchor="b">
            <a:noAutofit/>
          </a:bodyPr>
          <a:lstStyle>
            <a:lvl1pPr algn="l" defTabSz="685800" rtl="0" eaLnBrk="1" latinLnBrk="0" hangingPunct="1">
              <a:lnSpc>
                <a:spcPct val="90000"/>
              </a:lnSpc>
              <a:spcBef>
                <a:spcPct val="0"/>
              </a:spcBef>
              <a:buNone/>
              <a:defRPr sz="4050" kern="1200">
                <a:solidFill>
                  <a:schemeClr val="accent1"/>
                </a:solidFill>
                <a:latin typeface="+mj-lt"/>
                <a:ea typeface="+mj-ea"/>
                <a:cs typeface="+mj-cs"/>
              </a:defRPr>
            </a:lvl1pPr>
          </a:lstStyle>
          <a:p>
            <a:pPr defTabSz="914377">
              <a:defRPr/>
            </a:pPr>
            <a:r>
              <a:rPr lang="en-US" sz="4267" dirty="0">
                <a:solidFill>
                  <a:srgbClr val="30006F"/>
                </a:solidFill>
                <a:latin typeface="Arial"/>
              </a:rPr>
              <a:t>Om Prakash</a:t>
            </a:r>
          </a:p>
          <a:p>
            <a:pPr defTabSz="914377">
              <a:defRPr/>
            </a:pPr>
            <a:r>
              <a:rPr lang="en-US" sz="4267" dirty="0">
                <a:solidFill>
                  <a:srgbClr val="30006F"/>
                </a:solidFill>
                <a:latin typeface="Arial"/>
              </a:rPr>
              <a:t>RCA, Solution Architect.</a:t>
            </a:r>
          </a:p>
        </p:txBody>
      </p:sp>
    </p:spTree>
    <p:extLst>
      <p:ext uri="{BB962C8B-B14F-4D97-AF65-F5344CB8AC3E}">
        <p14:creationId xmlns:p14="http://schemas.microsoft.com/office/powerpoint/2010/main" val="596213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B22E24E0-CB9C-42E4-B38A-44BFBA3AF9A8}"/>
              </a:ext>
            </a:extLst>
          </p:cNvPr>
          <p:cNvSpPr/>
          <p:nvPr/>
        </p:nvSpPr>
        <p:spPr bwMode="auto">
          <a:xfrm>
            <a:off x="84839" y="1083056"/>
            <a:ext cx="11321098" cy="4479099"/>
          </a:xfrm>
          <a:prstGeom prst="roundRect">
            <a:avLst/>
          </a:prstGeom>
          <a:solidFill>
            <a:schemeClr val="bg1">
              <a:lumMod val="85000"/>
            </a:scheme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t" anchorCtr="0" compatLnSpc="1">
            <a:prstTxWarp prst="textNoShape">
              <a:avLst/>
            </a:prstTxWarp>
            <a:noAutofit/>
          </a:bodyPr>
          <a:lstStyle/>
          <a:p>
            <a:pPr algn="l" eaLnBrk="0" hangingPunct="0">
              <a:spcBef>
                <a:spcPct val="20000"/>
              </a:spcBef>
            </a:pPr>
            <a:endParaRPr lang="en-US" sz="2933" i="1"/>
          </a:p>
        </p:txBody>
      </p:sp>
      <p:sp>
        <p:nvSpPr>
          <p:cNvPr id="2" name="Title 1">
            <a:extLst>
              <a:ext uri="{FF2B5EF4-FFF2-40B4-BE49-F238E27FC236}">
                <a16:creationId xmlns:a16="http://schemas.microsoft.com/office/drawing/2014/main" id="{9FC4969B-67C6-40ED-89A7-5B4D60681CE3}"/>
              </a:ext>
            </a:extLst>
          </p:cNvPr>
          <p:cNvSpPr>
            <a:spLocks noGrp="1"/>
          </p:cNvSpPr>
          <p:nvPr>
            <p:ph type="title"/>
          </p:nvPr>
        </p:nvSpPr>
        <p:spPr>
          <a:xfrm>
            <a:off x="-29383" y="-270138"/>
            <a:ext cx="10515600" cy="1325563"/>
          </a:xfrm>
        </p:spPr>
        <p:txBody>
          <a:bodyPr/>
          <a:lstStyle/>
          <a:p>
            <a:r>
              <a:rPr lang="en-US" b="1" dirty="0"/>
              <a:t>Achievement in RCA</a:t>
            </a:r>
          </a:p>
        </p:txBody>
      </p:sp>
      <p:sp>
        <p:nvSpPr>
          <p:cNvPr id="22" name="Rectangle: Rounded Corners 21">
            <a:extLst>
              <a:ext uri="{FF2B5EF4-FFF2-40B4-BE49-F238E27FC236}">
                <a16:creationId xmlns:a16="http://schemas.microsoft.com/office/drawing/2014/main" id="{175ED67D-DE2D-4106-B392-278570B4DC5C}"/>
              </a:ext>
            </a:extLst>
          </p:cNvPr>
          <p:cNvSpPr/>
          <p:nvPr/>
        </p:nvSpPr>
        <p:spPr bwMode="auto">
          <a:xfrm>
            <a:off x="615012" y="1415297"/>
            <a:ext cx="4178369" cy="806205"/>
          </a:xfrm>
          <a:prstGeom prst="roundRect">
            <a:avLst/>
          </a:prstGeom>
          <a:solidFill>
            <a:schemeClr val="accent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ctr" anchorCtr="0" compatLnSpc="1">
            <a:prstTxWarp prst="textNoShape">
              <a:avLst/>
            </a:prstTxWarp>
            <a:noAutofit/>
          </a:bodyPr>
          <a:lstStyle/>
          <a:p>
            <a:pPr algn="ctr" eaLnBrk="0" hangingPunct="0">
              <a:spcBef>
                <a:spcPct val="20000"/>
              </a:spcBef>
            </a:pPr>
            <a:r>
              <a:rPr lang="en-US" sz="1600" b="1" dirty="0">
                <a:solidFill>
                  <a:schemeClr val="bg1"/>
                </a:solidFill>
              </a:rPr>
              <a:t>Implemented first Micro service in </a:t>
            </a:r>
            <a:r>
              <a:rPr lang="en-US" sz="1600" b="1" dirty="0" err="1">
                <a:solidFill>
                  <a:schemeClr val="bg1"/>
                </a:solidFill>
              </a:rPr>
              <a:t>.Net</a:t>
            </a:r>
            <a:r>
              <a:rPr lang="en-US" sz="1600" b="1" dirty="0">
                <a:solidFill>
                  <a:schemeClr val="bg1"/>
                </a:solidFill>
              </a:rPr>
              <a:t> Core</a:t>
            </a:r>
          </a:p>
        </p:txBody>
      </p:sp>
      <p:sp>
        <p:nvSpPr>
          <p:cNvPr id="28" name="Rectangle: Rounded Corners 27">
            <a:extLst>
              <a:ext uri="{FF2B5EF4-FFF2-40B4-BE49-F238E27FC236}">
                <a16:creationId xmlns:a16="http://schemas.microsoft.com/office/drawing/2014/main" id="{68CBCA10-8B08-471D-9C9A-81E914ACC54D}"/>
              </a:ext>
            </a:extLst>
          </p:cNvPr>
          <p:cNvSpPr/>
          <p:nvPr/>
        </p:nvSpPr>
        <p:spPr bwMode="auto">
          <a:xfrm>
            <a:off x="615012" y="2377152"/>
            <a:ext cx="4178369" cy="806205"/>
          </a:xfrm>
          <a:prstGeom prst="roundRect">
            <a:avLst/>
          </a:prstGeom>
          <a:solidFill>
            <a:schemeClr val="accent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ctr" anchorCtr="0" compatLnSpc="1">
            <a:prstTxWarp prst="textNoShape">
              <a:avLst/>
            </a:prstTxWarp>
            <a:noAutofit/>
          </a:bodyPr>
          <a:lstStyle/>
          <a:p>
            <a:pPr algn="ctr" eaLnBrk="0" hangingPunct="0">
              <a:spcBef>
                <a:spcPct val="20000"/>
              </a:spcBef>
            </a:pPr>
            <a:r>
              <a:rPr lang="en-US" sz="1600" b="1" dirty="0">
                <a:solidFill>
                  <a:schemeClr val="bg1"/>
                </a:solidFill>
              </a:rPr>
              <a:t>Implemented first Angular application</a:t>
            </a:r>
          </a:p>
        </p:txBody>
      </p:sp>
      <p:sp>
        <p:nvSpPr>
          <p:cNvPr id="20" name="Rectangle: Rounded Corners 19">
            <a:extLst>
              <a:ext uri="{FF2B5EF4-FFF2-40B4-BE49-F238E27FC236}">
                <a16:creationId xmlns:a16="http://schemas.microsoft.com/office/drawing/2014/main" id="{7076AA94-51FF-43D4-80DF-4E33F4A35C02}"/>
              </a:ext>
            </a:extLst>
          </p:cNvPr>
          <p:cNvSpPr/>
          <p:nvPr/>
        </p:nvSpPr>
        <p:spPr bwMode="auto">
          <a:xfrm>
            <a:off x="615012" y="3322606"/>
            <a:ext cx="4178369" cy="806205"/>
          </a:xfrm>
          <a:prstGeom prst="roundRect">
            <a:avLst/>
          </a:prstGeom>
          <a:solidFill>
            <a:schemeClr val="accent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ctr" anchorCtr="0" compatLnSpc="1">
            <a:prstTxWarp prst="textNoShape">
              <a:avLst/>
            </a:prstTxWarp>
            <a:noAutofit/>
          </a:bodyPr>
          <a:lstStyle/>
          <a:p>
            <a:pPr algn="ctr" eaLnBrk="0" hangingPunct="0">
              <a:spcBef>
                <a:spcPct val="20000"/>
              </a:spcBef>
            </a:pPr>
            <a:r>
              <a:rPr lang="en-US" sz="1600" b="1" dirty="0">
                <a:solidFill>
                  <a:schemeClr val="bg1"/>
                </a:solidFill>
              </a:rPr>
              <a:t>Implemented first CICD pipeline for Claim API</a:t>
            </a:r>
          </a:p>
        </p:txBody>
      </p:sp>
      <p:sp>
        <p:nvSpPr>
          <p:cNvPr id="21" name="Rectangle: Rounded Corners 20">
            <a:extLst>
              <a:ext uri="{FF2B5EF4-FFF2-40B4-BE49-F238E27FC236}">
                <a16:creationId xmlns:a16="http://schemas.microsoft.com/office/drawing/2014/main" id="{8C8CFC19-AE33-4098-8841-850CAB348CC8}"/>
              </a:ext>
            </a:extLst>
          </p:cNvPr>
          <p:cNvSpPr/>
          <p:nvPr/>
        </p:nvSpPr>
        <p:spPr bwMode="auto">
          <a:xfrm>
            <a:off x="6095999" y="2377152"/>
            <a:ext cx="4631539" cy="806205"/>
          </a:xfrm>
          <a:prstGeom prst="roundRect">
            <a:avLst/>
          </a:prstGeom>
          <a:solidFill>
            <a:schemeClr val="accent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ctr" anchorCtr="0" compatLnSpc="1">
            <a:prstTxWarp prst="textNoShape">
              <a:avLst/>
            </a:prstTxWarp>
            <a:noAutofit/>
          </a:bodyPr>
          <a:lstStyle/>
          <a:p>
            <a:pPr algn="ctr" eaLnBrk="0" hangingPunct="0">
              <a:spcBef>
                <a:spcPct val="20000"/>
              </a:spcBef>
            </a:pPr>
            <a:r>
              <a:rPr lang="en-US" sz="1600" b="1" dirty="0">
                <a:solidFill>
                  <a:schemeClr val="bg1"/>
                </a:solidFill>
              </a:rPr>
              <a:t>Implemented Data Retention project for IG team</a:t>
            </a:r>
          </a:p>
        </p:txBody>
      </p:sp>
      <p:sp>
        <p:nvSpPr>
          <p:cNvPr id="24" name="Rectangle: Rounded Corners 23">
            <a:extLst>
              <a:ext uri="{FF2B5EF4-FFF2-40B4-BE49-F238E27FC236}">
                <a16:creationId xmlns:a16="http://schemas.microsoft.com/office/drawing/2014/main" id="{0F4D5E47-3440-4DC4-A51C-7411241D12EF}"/>
              </a:ext>
            </a:extLst>
          </p:cNvPr>
          <p:cNvSpPr/>
          <p:nvPr/>
        </p:nvSpPr>
        <p:spPr bwMode="auto">
          <a:xfrm>
            <a:off x="6107047" y="1426329"/>
            <a:ext cx="4620492" cy="806205"/>
          </a:xfrm>
          <a:prstGeom prst="roundRect">
            <a:avLst/>
          </a:prstGeom>
          <a:solidFill>
            <a:schemeClr val="accent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ctr" anchorCtr="0" compatLnSpc="1">
            <a:prstTxWarp prst="textNoShape">
              <a:avLst/>
            </a:prstTxWarp>
            <a:noAutofit/>
          </a:bodyPr>
          <a:lstStyle/>
          <a:p>
            <a:pPr algn="ctr" eaLnBrk="0" hangingPunct="0">
              <a:spcBef>
                <a:spcPct val="20000"/>
              </a:spcBef>
            </a:pPr>
            <a:r>
              <a:rPr lang="en-US" sz="1600" b="1" dirty="0">
                <a:solidFill>
                  <a:schemeClr val="bg1"/>
                </a:solidFill>
              </a:rPr>
              <a:t>Integrated SonarQube scan in Bamboo</a:t>
            </a:r>
          </a:p>
        </p:txBody>
      </p:sp>
      <p:sp>
        <p:nvSpPr>
          <p:cNvPr id="26" name="Rectangle: Rounded Corners 25">
            <a:extLst>
              <a:ext uri="{FF2B5EF4-FFF2-40B4-BE49-F238E27FC236}">
                <a16:creationId xmlns:a16="http://schemas.microsoft.com/office/drawing/2014/main" id="{D0E26565-BE91-451D-93FE-22C64D484594}"/>
              </a:ext>
            </a:extLst>
          </p:cNvPr>
          <p:cNvSpPr/>
          <p:nvPr/>
        </p:nvSpPr>
        <p:spPr bwMode="auto">
          <a:xfrm>
            <a:off x="615012" y="4268060"/>
            <a:ext cx="4178369" cy="806205"/>
          </a:xfrm>
          <a:prstGeom prst="roundRect">
            <a:avLst/>
          </a:prstGeom>
          <a:solidFill>
            <a:schemeClr val="accent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ctr" anchorCtr="0" compatLnSpc="1">
            <a:prstTxWarp prst="textNoShape">
              <a:avLst/>
            </a:prstTxWarp>
            <a:noAutofit/>
          </a:bodyPr>
          <a:lstStyle/>
          <a:p>
            <a:pPr algn="ctr" eaLnBrk="0" hangingPunct="0">
              <a:spcBef>
                <a:spcPct val="20000"/>
              </a:spcBef>
            </a:pPr>
            <a:r>
              <a:rPr lang="en-US" sz="1600" b="1" dirty="0">
                <a:solidFill>
                  <a:schemeClr val="bg1"/>
                </a:solidFill>
              </a:rPr>
              <a:t>Implemented first DB CICD using Bamboo &amp;  Octopus</a:t>
            </a:r>
          </a:p>
        </p:txBody>
      </p:sp>
      <p:sp>
        <p:nvSpPr>
          <p:cNvPr id="35" name="Rectangle: Rounded Corners 34">
            <a:extLst>
              <a:ext uri="{FF2B5EF4-FFF2-40B4-BE49-F238E27FC236}">
                <a16:creationId xmlns:a16="http://schemas.microsoft.com/office/drawing/2014/main" id="{CD93586F-6FA1-4C59-9B2C-4B408CE50CAC}"/>
              </a:ext>
            </a:extLst>
          </p:cNvPr>
          <p:cNvSpPr/>
          <p:nvPr/>
        </p:nvSpPr>
        <p:spPr bwMode="auto">
          <a:xfrm>
            <a:off x="6107046" y="3322606"/>
            <a:ext cx="4620491" cy="806205"/>
          </a:xfrm>
          <a:prstGeom prst="roundRect">
            <a:avLst/>
          </a:prstGeom>
          <a:solidFill>
            <a:schemeClr val="accent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ctr" anchorCtr="0" compatLnSpc="1">
            <a:prstTxWarp prst="textNoShape">
              <a:avLst/>
            </a:prstTxWarp>
            <a:noAutofit/>
          </a:bodyPr>
          <a:lstStyle/>
          <a:p>
            <a:pPr algn="ctr" eaLnBrk="0" hangingPunct="0">
              <a:spcBef>
                <a:spcPct val="20000"/>
              </a:spcBef>
            </a:pPr>
            <a:r>
              <a:rPr lang="en-US" sz="1600" b="1" dirty="0">
                <a:solidFill>
                  <a:schemeClr val="bg1"/>
                </a:solidFill>
              </a:rPr>
              <a:t>Configured Micro service in Load Balancer</a:t>
            </a:r>
          </a:p>
        </p:txBody>
      </p:sp>
      <p:sp>
        <p:nvSpPr>
          <p:cNvPr id="11" name="Rectangle: Rounded Corners 10">
            <a:extLst>
              <a:ext uri="{FF2B5EF4-FFF2-40B4-BE49-F238E27FC236}">
                <a16:creationId xmlns:a16="http://schemas.microsoft.com/office/drawing/2014/main" id="{BC83602C-EFF3-423E-90D1-6FAC177BB8E6}"/>
              </a:ext>
            </a:extLst>
          </p:cNvPr>
          <p:cNvSpPr/>
          <p:nvPr/>
        </p:nvSpPr>
        <p:spPr bwMode="auto">
          <a:xfrm>
            <a:off x="6028439" y="4268059"/>
            <a:ext cx="4699097" cy="806205"/>
          </a:xfrm>
          <a:prstGeom prst="roundRect">
            <a:avLst/>
          </a:prstGeom>
          <a:solidFill>
            <a:schemeClr val="accent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ctr" anchorCtr="0" compatLnSpc="1">
            <a:prstTxWarp prst="textNoShape">
              <a:avLst/>
            </a:prstTxWarp>
            <a:noAutofit/>
          </a:bodyPr>
          <a:lstStyle/>
          <a:p>
            <a:pPr algn="ctr" eaLnBrk="0" hangingPunct="0">
              <a:spcBef>
                <a:spcPct val="20000"/>
              </a:spcBef>
            </a:pPr>
            <a:r>
              <a:rPr lang="en-US" sz="1600" b="1" dirty="0">
                <a:solidFill>
                  <a:schemeClr val="bg1"/>
                </a:solidFill>
              </a:rPr>
              <a:t>Implemented Token &amp; Authorization Micro Service</a:t>
            </a:r>
          </a:p>
        </p:txBody>
      </p:sp>
    </p:spTree>
    <p:extLst>
      <p:ext uri="{BB962C8B-B14F-4D97-AF65-F5344CB8AC3E}">
        <p14:creationId xmlns:p14="http://schemas.microsoft.com/office/powerpoint/2010/main" val="2156695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15"/>
                                        </p:tgtEl>
                                        <p:attrNameLst>
                                          <p:attrName>style.opacity</p:attrName>
                                        </p:attrNameLst>
                                      </p:cBhvr>
                                      <p:to>
                                        <p:strVal val="0.5"/>
                                      </p:to>
                                    </p:set>
                                    <p:animEffect filter="image" prLst="opacity: 0.5">
                                      <p:cBhvr rctx="IE">
                                        <p:cTn id="7" dur="indefinite"/>
                                        <p:tgtEl>
                                          <p:spTgt spid="15"/>
                                        </p:tgtEl>
                                      </p:cBhvr>
                                    </p:animEffect>
                                  </p:childTnLst>
                                </p:cTn>
                              </p:par>
                              <p:par>
                                <p:cTn id="8" presetID="9" presetClass="emph" presetSubtype="0" grpId="0" nodeType="withEffect">
                                  <p:stCondLst>
                                    <p:cond delay="0"/>
                                  </p:stCondLst>
                                  <p:childTnLst>
                                    <p:set>
                                      <p:cBhvr>
                                        <p:cTn id="9" dur="indefinite"/>
                                        <p:tgtEl>
                                          <p:spTgt spid="22"/>
                                        </p:tgtEl>
                                        <p:attrNameLst>
                                          <p:attrName>style.opacity</p:attrName>
                                        </p:attrNameLst>
                                      </p:cBhvr>
                                      <p:to>
                                        <p:strVal val="0.5"/>
                                      </p:to>
                                    </p:set>
                                    <p:animEffect filter="image" prLst="opacity: 0.5">
                                      <p:cBhvr rctx="IE">
                                        <p:cTn id="10" dur="indefinite"/>
                                        <p:tgtEl>
                                          <p:spTgt spid="22"/>
                                        </p:tgtEl>
                                      </p:cBhvr>
                                    </p:animEffect>
                                  </p:childTnLst>
                                </p:cTn>
                              </p:par>
                              <p:par>
                                <p:cTn id="11" presetID="9" presetClass="emph" presetSubtype="0" grpId="0" nodeType="withEffect">
                                  <p:stCondLst>
                                    <p:cond delay="0"/>
                                  </p:stCondLst>
                                  <p:childTnLst>
                                    <p:set>
                                      <p:cBhvr>
                                        <p:cTn id="12" dur="indefinite"/>
                                        <p:tgtEl>
                                          <p:spTgt spid="28"/>
                                        </p:tgtEl>
                                        <p:attrNameLst>
                                          <p:attrName>style.opacity</p:attrName>
                                        </p:attrNameLst>
                                      </p:cBhvr>
                                      <p:to>
                                        <p:strVal val="0.5"/>
                                      </p:to>
                                    </p:set>
                                    <p:animEffect filter="image" prLst="opacity: 0.5">
                                      <p:cBhvr rctx="IE">
                                        <p:cTn id="13" dur="indefinite"/>
                                        <p:tgtEl>
                                          <p:spTgt spid="28"/>
                                        </p:tgtEl>
                                      </p:cBhvr>
                                    </p:animEffect>
                                  </p:childTnLst>
                                </p:cTn>
                              </p:par>
                              <p:par>
                                <p:cTn id="14" presetID="9" presetClass="emph" presetSubtype="0" grpId="0" nodeType="withEffect">
                                  <p:stCondLst>
                                    <p:cond delay="0"/>
                                  </p:stCondLst>
                                  <p:childTnLst>
                                    <p:set>
                                      <p:cBhvr>
                                        <p:cTn id="15" dur="indefinite"/>
                                        <p:tgtEl>
                                          <p:spTgt spid="20"/>
                                        </p:tgtEl>
                                        <p:attrNameLst>
                                          <p:attrName>style.opacity</p:attrName>
                                        </p:attrNameLst>
                                      </p:cBhvr>
                                      <p:to>
                                        <p:strVal val="0.5"/>
                                      </p:to>
                                    </p:set>
                                    <p:animEffect filter="image" prLst="opacity: 0.5">
                                      <p:cBhvr rctx="IE">
                                        <p:cTn id="16" dur="indefinite"/>
                                        <p:tgtEl>
                                          <p:spTgt spid="20"/>
                                        </p:tgtEl>
                                      </p:cBhvr>
                                    </p:animEffect>
                                  </p:childTnLst>
                                </p:cTn>
                              </p:par>
                              <p:par>
                                <p:cTn id="17" presetID="9" presetClass="emph" presetSubtype="0" grpId="0" nodeType="withEffect">
                                  <p:stCondLst>
                                    <p:cond delay="0"/>
                                  </p:stCondLst>
                                  <p:childTnLst>
                                    <p:set>
                                      <p:cBhvr>
                                        <p:cTn id="18" dur="indefinite"/>
                                        <p:tgtEl>
                                          <p:spTgt spid="21"/>
                                        </p:tgtEl>
                                        <p:attrNameLst>
                                          <p:attrName>style.opacity</p:attrName>
                                        </p:attrNameLst>
                                      </p:cBhvr>
                                      <p:to>
                                        <p:strVal val="0.5"/>
                                      </p:to>
                                    </p:set>
                                    <p:animEffect filter="image" prLst="opacity: 0.5">
                                      <p:cBhvr rctx="IE">
                                        <p:cTn id="19" dur="indefinite"/>
                                        <p:tgtEl>
                                          <p:spTgt spid="21"/>
                                        </p:tgtEl>
                                      </p:cBhvr>
                                    </p:animEffect>
                                  </p:childTnLst>
                                </p:cTn>
                              </p:par>
                              <p:par>
                                <p:cTn id="20" presetID="9" presetClass="emph" presetSubtype="0" grpId="0" nodeType="withEffect">
                                  <p:stCondLst>
                                    <p:cond delay="0"/>
                                  </p:stCondLst>
                                  <p:childTnLst>
                                    <p:set>
                                      <p:cBhvr>
                                        <p:cTn id="21" dur="indefinite"/>
                                        <p:tgtEl>
                                          <p:spTgt spid="24"/>
                                        </p:tgtEl>
                                        <p:attrNameLst>
                                          <p:attrName>style.opacity</p:attrName>
                                        </p:attrNameLst>
                                      </p:cBhvr>
                                      <p:to>
                                        <p:strVal val="0.5"/>
                                      </p:to>
                                    </p:set>
                                    <p:animEffect filter="image" prLst="opacity: 0.5">
                                      <p:cBhvr rctx="IE">
                                        <p:cTn id="22" dur="indefinite"/>
                                        <p:tgtEl>
                                          <p:spTgt spid="24"/>
                                        </p:tgtEl>
                                      </p:cBhvr>
                                    </p:animEffect>
                                  </p:childTnLst>
                                </p:cTn>
                              </p:par>
                              <p:par>
                                <p:cTn id="23" presetID="9" presetClass="emph" presetSubtype="0" grpId="0" nodeType="withEffect">
                                  <p:stCondLst>
                                    <p:cond delay="0"/>
                                  </p:stCondLst>
                                  <p:childTnLst>
                                    <p:set>
                                      <p:cBhvr>
                                        <p:cTn id="24" dur="indefinite"/>
                                        <p:tgtEl>
                                          <p:spTgt spid="26"/>
                                        </p:tgtEl>
                                        <p:attrNameLst>
                                          <p:attrName>style.opacity</p:attrName>
                                        </p:attrNameLst>
                                      </p:cBhvr>
                                      <p:to>
                                        <p:strVal val="0.5"/>
                                      </p:to>
                                    </p:set>
                                    <p:animEffect filter="image" prLst="opacity: 0.5">
                                      <p:cBhvr rctx="IE">
                                        <p:cTn id="25" dur="indefinite"/>
                                        <p:tgtEl>
                                          <p:spTgt spid="26"/>
                                        </p:tgtEl>
                                      </p:cBhvr>
                                    </p:animEffect>
                                  </p:childTnLst>
                                </p:cTn>
                              </p:par>
                              <p:par>
                                <p:cTn id="26" presetID="9" presetClass="emph" presetSubtype="0" grpId="0" nodeType="withEffect">
                                  <p:stCondLst>
                                    <p:cond delay="0"/>
                                  </p:stCondLst>
                                  <p:childTnLst>
                                    <p:set>
                                      <p:cBhvr>
                                        <p:cTn id="27" dur="indefinite"/>
                                        <p:tgtEl>
                                          <p:spTgt spid="35"/>
                                        </p:tgtEl>
                                        <p:attrNameLst>
                                          <p:attrName>style.opacity</p:attrName>
                                        </p:attrNameLst>
                                      </p:cBhvr>
                                      <p:to>
                                        <p:strVal val="0.5"/>
                                      </p:to>
                                    </p:set>
                                    <p:animEffect filter="image" prLst="opacity: 0.5">
                                      <p:cBhvr rctx="IE">
                                        <p:cTn id="28" dur="indefinite"/>
                                        <p:tgtEl>
                                          <p:spTgt spid="35"/>
                                        </p:tgtEl>
                                      </p:cBhvr>
                                    </p:animEffect>
                                  </p:childTnLst>
                                </p:cTn>
                              </p:par>
                              <p:par>
                                <p:cTn id="29" presetID="9" presetClass="emph" presetSubtype="0" grpId="0" nodeType="withEffect">
                                  <p:stCondLst>
                                    <p:cond delay="0"/>
                                  </p:stCondLst>
                                  <p:childTnLst>
                                    <p:set>
                                      <p:cBhvr>
                                        <p:cTn id="30" dur="indefinite"/>
                                        <p:tgtEl>
                                          <p:spTgt spid="11"/>
                                        </p:tgtEl>
                                        <p:attrNameLst>
                                          <p:attrName>style.opacity</p:attrName>
                                        </p:attrNameLst>
                                      </p:cBhvr>
                                      <p:to>
                                        <p:strVal val="0.5"/>
                                      </p:to>
                                    </p:set>
                                    <p:animEffect filter="image" prLst="opacity: 0.5">
                                      <p:cBhvr rctx="IE">
                                        <p:cTn id="31" dur="indefinite"/>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P spid="28" grpId="0" animBg="1"/>
      <p:bldP spid="20" grpId="0" animBg="1"/>
      <p:bldP spid="21" grpId="0" animBg="1"/>
      <p:bldP spid="24" grpId="0" animBg="1"/>
      <p:bldP spid="26" grpId="0" animBg="1"/>
      <p:bldP spid="35"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B22E24E0-CB9C-42E4-B38A-44BFBA3AF9A8}"/>
              </a:ext>
            </a:extLst>
          </p:cNvPr>
          <p:cNvSpPr/>
          <p:nvPr/>
        </p:nvSpPr>
        <p:spPr bwMode="auto">
          <a:xfrm>
            <a:off x="518617" y="1055425"/>
            <a:ext cx="7735046" cy="2373575"/>
          </a:xfrm>
          <a:prstGeom prst="roundRect">
            <a:avLst/>
          </a:prstGeom>
          <a:solidFill>
            <a:schemeClr val="bg1">
              <a:lumMod val="85000"/>
            </a:scheme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t" anchorCtr="0" compatLnSpc="1">
            <a:prstTxWarp prst="textNoShape">
              <a:avLst/>
            </a:prstTxWarp>
            <a:noAutofit/>
          </a:bodyPr>
          <a:lstStyle/>
          <a:p>
            <a:pPr algn="l" eaLnBrk="0" hangingPunct="0">
              <a:spcBef>
                <a:spcPct val="20000"/>
              </a:spcBef>
            </a:pPr>
            <a:endParaRPr lang="en-US" sz="2933" i="1"/>
          </a:p>
        </p:txBody>
      </p:sp>
      <p:sp>
        <p:nvSpPr>
          <p:cNvPr id="2" name="Title 1">
            <a:extLst>
              <a:ext uri="{FF2B5EF4-FFF2-40B4-BE49-F238E27FC236}">
                <a16:creationId xmlns:a16="http://schemas.microsoft.com/office/drawing/2014/main" id="{9FC4969B-67C6-40ED-89A7-5B4D60681CE3}"/>
              </a:ext>
            </a:extLst>
          </p:cNvPr>
          <p:cNvSpPr>
            <a:spLocks noGrp="1"/>
          </p:cNvSpPr>
          <p:nvPr>
            <p:ph type="title"/>
          </p:nvPr>
        </p:nvSpPr>
        <p:spPr>
          <a:xfrm>
            <a:off x="-29383" y="-270138"/>
            <a:ext cx="10515600" cy="1325563"/>
          </a:xfrm>
        </p:spPr>
        <p:txBody>
          <a:bodyPr/>
          <a:lstStyle/>
          <a:p>
            <a:r>
              <a:rPr lang="en-US" b="1" dirty="0"/>
              <a:t>Vision</a:t>
            </a:r>
          </a:p>
        </p:txBody>
      </p:sp>
      <p:sp>
        <p:nvSpPr>
          <p:cNvPr id="22" name="Rectangle: Rounded Corners 21">
            <a:extLst>
              <a:ext uri="{FF2B5EF4-FFF2-40B4-BE49-F238E27FC236}">
                <a16:creationId xmlns:a16="http://schemas.microsoft.com/office/drawing/2014/main" id="{175ED67D-DE2D-4106-B392-278570B4DC5C}"/>
              </a:ext>
            </a:extLst>
          </p:cNvPr>
          <p:cNvSpPr/>
          <p:nvPr/>
        </p:nvSpPr>
        <p:spPr bwMode="auto">
          <a:xfrm>
            <a:off x="966334" y="1312863"/>
            <a:ext cx="6645645" cy="1743159"/>
          </a:xfrm>
          <a:prstGeom prst="roundRect">
            <a:avLst/>
          </a:prstGeom>
          <a:solidFill>
            <a:schemeClr val="accent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ctr" anchorCtr="0" compatLnSpc="1">
            <a:prstTxWarp prst="textNoShape">
              <a:avLst/>
            </a:prstTxWarp>
            <a:noAutofit/>
          </a:bodyPr>
          <a:lstStyle/>
          <a:p>
            <a:pPr algn="just" eaLnBrk="0" hangingPunct="0">
              <a:spcBef>
                <a:spcPct val="20000"/>
              </a:spcBef>
            </a:pPr>
            <a:r>
              <a:rPr lang="en-US" sz="1600" b="1" dirty="0">
                <a:solidFill>
                  <a:schemeClr val="bg1"/>
                </a:solidFill>
              </a:rPr>
              <a:t>Continuous and very close engagement with enterprise team, Product management and release train to build a cohesive synergy to design, and implement a consistent, reliable, resilient, sustainable, robust futuristic architectural runway to enable fast delivery of value to the customer.  </a:t>
            </a:r>
          </a:p>
          <a:p>
            <a:pPr algn="ctr" eaLnBrk="0" hangingPunct="0">
              <a:spcBef>
                <a:spcPct val="20000"/>
              </a:spcBef>
            </a:pPr>
            <a:endParaRPr lang="en-US" sz="1600" b="1" dirty="0">
              <a:solidFill>
                <a:schemeClr val="bg1"/>
              </a:solidFill>
            </a:endParaRPr>
          </a:p>
        </p:txBody>
      </p:sp>
    </p:spTree>
    <p:extLst>
      <p:ext uri="{BB962C8B-B14F-4D97-AF65-F5344CB8AC3E}">
        <p14:creationId xmlns:p14="http://schemas.microsoft.com/office/powerpoint/2010/main" val="2714859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15"/>
                                        </p:tgtEl>
                                        <p:attrNameLst>
                                          <p:attrName>style.opacity</p:attrName>
                                        </p:attrNameLst>
                                      </p:cBhvr>
                                      <p:to>
                                        <p:strVal val="0.5"/>
                                      </p:to>
                                    </p:set>
                                    <p:animEffect filter="image" prLst="opacity: 0.5">
                                      <p:cBhvr rctx="IE">
                                        <p:cTn id="7" dur="indefinite"/>
                                        <p:tgtEl>
                                          <p:spTgt spid="15"/>
                                        </p:tgtEl>
                                      </p:cBhvr>
                                    </p:animEffect>
                                  </p:childTnLst>
                                </p:cTn>
                              </p:par>
                              <p:par>
                                <p:cTn id="8" presetID="9" presetClass="emph" presetSubtype="0" grpId="0" nodeType="withEffect">
                                  <p:stCondLst>
                                    <p:cond delay="0"/>
                                  </p:stCondLst>
                                  <p:childTnLst>
                                    <p:set>
                                      <p:cBhvr>
                                        <p:cTn id="9" dur="indefinite"/>
                                        <p:tgtEl>
                                          <p:spTgt spid="22"/>
                                        </p:tgtEl>
                                        <p:attrNameLst>
                                          <p:attrName>style.opacity</p:attrName>
                                        </p:attrNameLst>
                                      </p:cBhvr>
                                      <p:to>
                                        <p:strVal val="0.5"/>
                                      </p:to>
                                    </p:set>
                                    <p:animEffect filter="image" prLst="opacity: 0.5">
                                      <p:cBhvr rctx="IE">
                                        <p:cTn id="10" dur="indefinite"/>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B22E24E0-CB9C-42E4-B38A-44BFBA3AF9A8}"/>
              </a:ext>
            </a:extLst>
          </p:cNvPr>
          <p:cNvSpPr/>
          <p:nvPr/>
        </p:nvSpPr>
        <p:spPr bwMode="auto">
          <a:xfrm>
            <a:off x="518617" y="1055425"/>
            <a:ext cx="7735046" cy="2373575"/>
          </a:xfrm>
          <a:prstGeom prst="roundRect">
            <a:avLst/>
          </a:prstGeom>
          <a:solidFill>
            <a:schemeClr val="bg1">
              <a:lumMod val="85000"/>
            </a:scheme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t" anchorCtr="0" compatLnSpc="1">
            <a:prstTxWarp prst="textNoShape">
              <a:avLst/>
            </a:prstTxWarp>
            <a:noAutofit/>
          </a:bodyPr>
          <a:lstStyle/>
          <a:p>
            <a:pPr algn="l" eaLnBrk="0" hangingPunct="0">
              <a:spcBef>
                <a:spcPct val="20000"/>
              </a:spcBef>
            </a:pPr>
            <a:endParaRPr lang="en-US" sz="2933" i="1"/>
          </a:p>
        </p:txBody>
      </p:sp>
      <p:sp>
        <p:nvSpPr>
          <p:cNvPr id="2" name="Title 1">
            <a:extLst>
              <a:ext uri="{FF2B5EF4-FFF2-40B4-BE49-F238E27FC236}">
                <a16:creationId xmlns:a16="http://schemas.microsoft.com/office/drawing/2014/main" id="{9FC4969B-67C6-40ED-89A7-5B4D60681CE3}"/>
              </a:ext>
            </a:extLst>
          </p:cNvPr>
          <p:cNvSpPr>
            <a:spLocks noGrp="1"/>
          </p:cNvSpPr>
          <p:nvPr>
            <p:ph type="title"/>
          </p:nvPr>
        </p:nvSpPr>
        <p:spPr>
          <a:xfrm>
            <a:off x="-29383" y="-270138"/>
            <a:ext cx="10515600" cy="1325563"/>
          </a:xfrm>
        </p:spPr>
        <p:txBody>
          <a:bodyPr/>
          <a:lstStyle/>
          <a:p>
            <a:r>
              <a:rPr lang="en-US" b="1" dirty="0"/>
              <a:t>Goal</a:t>
            </a:r>
          </a:p>
        </p:txBody>
      </p:sp>
      <p:sp>
        <p:nvSpPr>
          <p:cNvPr id="22" name="Rectangle: Rounded Corners 21">
            <a:extLst>
              <a:ext uri="{FF2B5EF4-FFF2-40B4-BE49-F238E27FC236}">
                <a16:creationId xmlns:a16="http://schemas.microsoft.com/office/drawing/2014/main" id="{175ED67D-DE2D-4106-B392-278570B4DC5C}"/>
              </a:ext>
            </a:extLst>
          </p:cNvPr>
          <p:cNvSpPr/>
          <p:nvPr/>
        </p:nvSpPr>
        <p:spPr bwMode="auto">
          <a:xfrm>
            <a:off x="990397" y="1409115"/>
            <a:ext cx="6645645" cy="1743159"/>
          </a:xfrm>
          <a:prstGeom prst="roundRect">
            <a:avLst/>
          </a:prstGeom>
          <a:solidFill>
            <a:schemeClr val="accent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ctr" anchorCtr="0" compatLnSpc="1">
            <a:prstTxWarp prst="textNoShape">
              <a:avLst/>
            </a:prstTxWarp>
            <a:noAutofit/>
          </a:bodyPr>
          <a:lstStyle/>
          <a:p>
            <a:pPr algn="just" eaLnBrk="0" hangingPunct="0">
              <a:spcBef>
                <a:spcPct val="20000"/>
              </a:spcBef>
            </a:pPr>
            <a:r>
              <a:rPr lang="en-US" sz="1600" b="1" dirty="0">
                <a:solidFill>
                  <a:schemeClr val="bg1"/>
                </a:solidFill>
              </a:rPr>
              <a:t>To play game changer role in empowering a sustainable, value-based healthcare delivery and payment system with data services, analytics and advanced technologies that inform smarter business decisions and reduce risk.</a:t>
            </a:r>
          </a:p>
          <a:p>
            <a:pPr algn="ctr" eaLnBrk="0" hangingPunct="0">
              <a:spcBef>
                <a:spcPct val="20000"/>
              </a:spcBef>
            </a:pPr>
            <a:endParaRPr lang="en-US" sz="1600" b="1" dirty="0">
              <a:solidFill>
                <a:schemeClr val="bg1"/>
              </a:solidFill>
            </a:endParaRPr>
          </a:p>
        </p:txBody>
      </p:sp>
    </p:spTree>
    <p:extLst>
      <p:ext uri="{BB962C8B-B14F-4D97-AF65-F5344CB8AC3E}">
        <p14:creationId xmlns:p14="http://schemas.microsoft.com/office/powerpoint/2010/main" val="653244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15"/>
                                        </p:tgtEl>
                                        <p:attrNameLst>
                                          <p:attrName>style.opacity</p:attrName>
                                        </p:attrNameLst>
                                      </p:cBhvr>
                                      <p:to>
                                        <p:strVal val="0.5"/>
                                      </p:to>
                                    </p:set>
                                    <p:animEffect filter="image" prLst="opacity: 0.5">
                                      <p:cBhvr rctx="IE">
                                        <p:cTn id="7" dur="indefinite"/>
                                        <p:tgtEl>
                                          <p:spTgt spid="15"/>
                                        </p:tgtEl>
                                      </p:cBhvr>
                                    </p:animEffect>
                                  </p:childTnLst>
                                </p:cTn>
                              </p:par>
                              <p:par>
                                <p:cTn id="8" presetID="9" presetClass="emph" presetSubtype="0" grpId="0" nodeType="withEffect">
                                  <p:stCondLst>
                                    <p:cond delay="0"/>
                                  </p:stCondLst>
                                  <p:childTnLst>
                                    <p:set>
                                      <p:cBhvr>
                                        <p:cTn id="9" dur="indefinite"/>
                                        <p:tgtEl>
                                          <p:spTgt spid="22"/>
                                        </p:tgtEl>
                                        <p:attrNameLst>
                                          <p:attrName>style.opacity</p:attrName>
                                        </p:attrNameLst>
                                      </p:cBhvr>
                                      <p:to>
                                        <p:strVal val="0.5"/>
                                      </p:to>
                                    </p:set>
                                    <p:animEffect filter="image" prLst="opacity: 0.5">
                                      <p:cBhvr rctx="IE">
                                        <p:cTn id="10" dur="indefinite"/>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B22E24E0-CB9C-42E4-B38A-44BFBA3AF9A8}"/>
              </a:ext>
            </a:extLst>
          </p:cNvPr>
          <p:cNvSpPr/>
          <p:nvPr/>
        </p:nvSpPr>
        <p:spPr bwMode="auto">
          <a:xfrm>
            <a:off x="249014" y="826825"/>
            <a:ext cx="10899632" cy="5424506"/>
          </a:xfrm>
          <a:prstGeom prst="roundRect">
            <a:avLst/>
          </a:prstGeom>
          <a:solidFill>
            <a:schemeClr val="bg1">
              <a:lumMod val="85000"/>
            </a:scheme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t" anchorCtr="0" compatLnSpc="1">
            <a:prstTxWarp prst="textNoShape">
              <a:avLst/>
            </a:prstTxWarp>
            <a:noAutofit/>
          </a:bodyPr>
          <a:lstStyle/>
          <a:p>
            <a:pPr algn="l" eaLnBrk="0" hangingPunct="0">
              <a:spcBef>
                <a:spcPct val="20000"/>
              </a:spcBef>
            </a:pPr>
            <a:endParaRPr lang="en-US" sz="2933" i="1"/>
          </a:p>
        </p:txBody>
      </p:sp>
      <p:sp>
        <p:nvSpPr>
          <p:cNvPr id="2" name="Title 1">
            <a:extLst>
              <a:ext uri="{FF2B5EF4-FFF2-40B4-BE49-F238E27FC236}">
                <a16:creationId xmlns:a16="http://schemas.microsoft.com/office/drawing/2014/main" id="{9FC4969B-67C6-40ED-89A7-5B4D60681CE3}"/>
              </a:ext>
            </a:extLst>
          </p:cNvPr>
          <p:cNvSpPr>
            <a:spLocks noGrp="1"/>
          </p:cNvSpPr>
          <p:nvPr>
            <p:ph type="title"/>
          </p:nvPr>
        </p:nvSpPr>
        <p:spPr>
          <a:xfrm>
            <a:off x="-29383" y="-270138"/>
            <a:ext cx="10515600" cy="1325563"/>
          </a:xfrm>
        </p:spPr>
        <p:txBody>
          <a:bodyPr/>
          <a:lstStyle/>
          <a:p>
            <a:r>
              <a:rPr lang="en-US" b="1" dirty="0"/>
              <a:t>Why me</a:t>
            </a:r>
          </a:p>
        </p:txBody>
      </p:sp>
      <p:sp>
        <p:nvSpPr>
          <p:cNvPr id="22" name="Rectangle: Rounded Corners 21">
            <a:extLst>
              <a:ext uri="{FF2B5EF4-FFF2-40B4-BE49-F238E27FC236}">
                <a16:creationId xmlns:a16="http://schemas.microsoft.com/office/drawing/2014/main" id="{175ED67D-DE2D-4106-B392-278570B4DC5C}"/>
              </a:ext>
            </a:extLst>
          </p:cNvPr>
          <p:cNvSpPr/>
          <p:nvPr/>
        </p:nvSpPr>
        <p:spPr bwMode="auto">
          <a:xfrm>
            <a:off x="612328" y="1055425"/>
            <a:ext cx="10035157" cy="1096963"/>
          </a:xfrm>
          <a:prstGeom prst="roundRect">
            <a:avLst/>
          </a:prstGeom>
          <a:solidFill>
            <a:schemeClr val="accent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ctr" anchorCtr="0" compatLnSpc="1">
            <a:prstTxWarp prst="textNoShape">
              <a:avLst/>
            </a:prstTxWarp>
            <a:noAutofit/>
          </a:bodyPr>
          <a:lstStyle/>
          <a:p>
            <a:pPr algn="just" eaLnBrk="0" hangingPunct="0">
              <a:spcBef>
                <a:spcPct val="20000"/>
              </a:spcBef>
            </a:pPr>
            <a:r>
              <a:rPr lang="en-US" sz="1600" b="1" dirty="0">
                <a:solidFill>
                  <a:schemeClr val="bg1"/>
                </a:solidFill>
              </a:rPr>
              <a:t>I have 18+ year of professional experience in the field of IT with experience in problem solving, designing, development and implementation of small to complex software systems. Successfully developed projects on various technical platforms and in different functional domains. </a:t>
            </a:r>
          </a:p>
        </p:txBody>
      </p:sp>
      <p:sp>
        <p:nvSpPr>
          <p:cNvPr id="7" name="Rectangle: Rounded Corners 6">
            <a:extLst>
              <a:ext uri="{FF2B5EF4-FFF2-40B4-BE49-F238E27FC236}">
                <a16:creationId xmlns:a16="http://schemas.microsoft.com/office/drawing/2014/main" id="{4D4CB14D-219C-492B-92BD-37204FCB691C}"/>
              </a:ext>
            </a:extLst>
          </p:cNvPr>
          <p:cNvSpPr/>
          <p:nvPr/>
        </p:nvSpPr>
        <p:spPr bwMode="auto">
          <a:xfrm>
            <a:off x="612327" y="2352900"/>
            <a:ext cx="10035157" cy="922827"/>
          </a:xfrm>
          <a:prstGeom prst="roundRect">
            <a:avLst/>
          </a:prstGeom>
          <a:solidFill>
            <a:schemeClr val="accent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ctr" anchorCtr="0" compatLnSpc="1">
            <a:prstTxWarp prst="textNoShape">
              <a:avLst/>
            </a:prstTxWarp>
            <a:noAutofit/>
          </a:bodyPr>
          <a:lstStyle/>
          <a:p>
            <a:pPr algn="just" eaLnBrk="0" hangingPunct="0">
              <a:spcBef>
                <a:spcPct val="20000"/>
              </a:spcBef>
            </a:pPr>
            <a:r>
              <a:rPr lang="en-US" sz="1600" b="1" dirty="0">
                <a:solidFill>
                  <a:schemeClr val="bg1"/>
                </a:solidFill>
              </a:rPr>
              <a:t>I have successfully rollout large corporate initiatives like Automation, ETL, Micro service architecture, SPA, CICD, Test automation, Source control and Container deployment in big company like Comcast, SEI, American Express .</a:t>
            </a:r>
          </a:p>
          <a:p>
            <a:pPr algn="ctr" eaLnBrk="0" hangingPunct="0">
              <a:spcBef>
                <a:spcPct val="20000"/>
              </a:spcBef>
            </a:pPr>
            <a:endParaRPr lang="en-US" sz="1600" b="1" dirty="0">
              <a:solidFill>
                <a:schemeClr val="bg1"/>
              </a:solidFill>
            </a:endParaRPr>
          </a:p>
        </p:txBody>
      </p:sp>
      <p:sp>
        <p:nvSpPr>
          <p:cNvPr id="8" name="Rectangle: Rounded Corners 7">
            <a:extLst>
              <a:ext uri="{FF2B5EF4-FFF2-40B4-BE49-F238E27FC236}">
                <a16:creationId xmlns:a16="http://schemas.microsoft.com/office/drawing/2014/main" id="{FF3E4CEA-AACF-457F-920B-1B0CB3B08B02}"/>
              </a:ext>
            </a:extLst>
          </p:cNvPr>
          <p:cNvSpPr/>
          <p:nvPr/>
        </p:nvSpPr>
        <p:spPr bwMode="auto">
          <a:xfrm>
            <a:off x="612326" y="3502198"/>
            <a:ext cx="10035157" cy="1203415"/>
          </a:xfrm>
          <a:prstGeom prst="roundRect">
            <a:avLst/>
          </a:prstGeom>
          <a:solidFill>
            <a:schemeClr val="accent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ctr" anchorCtr="0" compatLnSpc="1">
            <a:prstTxWarp prst="textNoShape">
              <a:avLst/>
            </a:prstTxWarp>
            <a:noAutofit/>
          </a:bodyPr>
          <a:lstStyle/>
          <a:p>
            <a:pPr algn="just" eaLnBrk="0" hangingPunct="0">
              <a:spcBef>
                <a:spcPct val="20000"/>
              </a:spcBef>
            </a:pPr>
            <a:r>
              <a:rPr lang="en-US" sz="1600" b="1" dirty="0">
                <a:solidFill>
                  <a:schemeClr val="bg1"/>
                </a:solidFill>
              </a:rPr>
              <a:t>I have 2+ year of experience in Cotiviti and well aware of the Cotiviti work culture and hand on experience with most of the RCA applications. I know most of the team members of Enterprise architecture team and will be easy for me to jump start without wasting anytime.</a:t>
            </a:r>
          </a:p>
          <a:p>
            <a:pPr algn="ctr" eaLnBrk="0" hangingPunct="0">
              <a:spcBef>
                <a:spcPct val="20000"/>
              </a:spcBef>
            </a:pPr>
            <a:endParaRPr lang="en-US" sz="1600" b="1" dirty="0">
              <a:solidFill>
                <a:schemeClr val="bg1"/>
              </a:solidFill>
            </a:endParaRPr>
          </a:p>
        </p:txBody>
      </p:sp>
      <p:sp>
        <p:nvSpPr>
          <p:cNvPr id="9" name="Rectangle: Rounded Corners 8">
            <a:extLst>
              <a:ext uri="{FF2B5EF4-FFF2-40B4-BE49-F238E27FC236}">
                <a16:creationId xmlns:a16="http://schemas.microsoft.com/office/drawing/2014/main" id="{06568433-9D55-410F-96BA-0E1157C65363}"/>
              </a:ext>
            </a:extLst>
          </p:cNvPr>
          <p:cNvSpPr/>
          <p:nvPr/>
        </p:nvSpPr>
        <p:spPr bwMode="auto">
          <a:xfrm>
            <a:off x="612326" y="4950870"/>
            <a:ext cx="10035157" cy="1096963"/>
          </a:xfrm>
          <a:prstGeom prst="roundRect">
            <a:avLst/>
          </a:prstGeom>
          <a:solidFill>
            <a:schemeClr val="accent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ctr" anchorCtr="0" compatLnSpc="1">
            <a:prstTxWarp prst="textNoShape">
              <a:avLst/>
            </a:prstTxWarp>
            <a:noAutofit/>
          </a:bodyPr>
          <a:lstStyle/>
          <a:p>
            <a:pPr algn="just" eaLnBrk="0" hangingPunct="0">
              <a:spcBef>
                <a:spcPct val="20000"/>
              </a:spcBef>
            </a:pPr>
            <a:r>
              <a:rPr lang="en-US" sz="1600" b="1" dirty="0">
                <a:solidFill>
                  <a:schemeClr val="bg1"/>
                </a:solidFill>
              </a:rPr>
              <a:t>The most important value is, I am very quick learner and always ready to go extra miles to not just meet the expectation but to exceed the expectation and very firm believer of “Nothing will change unless you want to change it, so lead the change from front </a:t>
            </a:r>
            <a:r>
              <a:rPr lang="en-US" sz="1600" b="1">
                <a:solidFill>
                  <a:schemeClr val="bg1"/>
                </a:solidFill>
              </a:rPr>
              <a:t>and challenge </a:t>
            </a:r>
            <a:r>
              <a:rPr lang="en-US" sz="1600" b="1" dirty="0">
                <a:solidFill>
                  <a:schemeClr val="bg1"/>
                </a:solidFill>
              </a:rPr>
              <a:t>the </a:t>
            </a:r>
            <a:r>
              <a:rPr lang="en-US" sz="1600" b="1">
                <a:solidFill>
                  <a:schemeClr val="bg1"/>
                </a:solidFill>
              </a:rPr>
              <a:t>status quo”</a:t>
            </a:r>
            <a:endParaRPr lang="en-US" sz="1600" b="1" dirty="0">
              <a:solidFill>
                <a:schemeClr val="bg1"/>
              </a:solidFill>
            </a:endParaRPr>
          </a:p>
          <a:p>
            <a:pPr algn="ctr" eaLnBrk="0" hangingPunct="0">
              <a:spcBef>
                <a:spcPct val="20000"/>
              </a:spcBef>
            </a:pPr>
            <a:endParaRPr lang="en-US" sz="1600" b="1" dirty="0">
              <a:solidFill>
                <a:schemeClr val="bg1"/>
              </a:solidFill>
            </a:endParaRPr>
          </a:p>
        </p:txBody>
      </p:sp>
    </p:spTree>
    <p:extLst>
      <p:ext uri="{BB962C8B-B14F-4D97-AF65-F5344CB8AC3E}">
        <p14:creationId xmlns:p14="http://schemas.microsoft.com/office/powerpoint/2010/main" val="30469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15"/>
                                        </p:tgtEl>
                                        <p:attrNameLst>
                                          <p:attrName>style.opacity</p:attrName>
                                        </p:attrNameLst>
                                      </p:cBhvr>
                                      <p:to>
                                        <p:strVal val="0.5"/>
                                      </p:to>
                                    </p:set>
                                    <p:animEffect filter="image" prLst="opacity: 0.5">
                                      <p:cBhvr rctx="IE">
                                        <p:cTn id="7" dur="indefinite"/>
                                        <p:tgtEl>
                                          <p:spTgt spid="15"/>
                                        </p:tgtEl>
                                      </p:cBhvr>
                                    </p:animEffect>
                                  </p:childTnLst>
                                </p:cTn>
                              </p:par>
                              <p:par>
                                <p:cTn id="8" presetID="9" presetClass="emph" presetSubtype="0" grpId="0" nodeType="withEffect">
                                  <p:stCondLst>
                                    <p:cond delay="0"/>
                                  </p:stCondLst>
                                  <p:childTnLst>
                                    <p:set>
                                      <p:cBhvr>
                                        <p:cTn id="9" dur="indefinite"/>
                                        <p:tgtEl>
                                          <p:spTgt spid="22"/>
                                        </p:tgtEl>
                                        <p:attrNameLst>
                                          <p:attrName>style.opacity</p:attrName>
                                        </p:attrNameLst>
                                      </p:cBhvr>
                                      <p:to>
                                        <p:strVal val="0.5"/>
                                      </p:to>
                                    </p:set>
                                    <p:animEffect filter="image" prLst="opacity: 0.5">
                                      <p:cBhvr rctx="IE">
                                        <p:cTn id="10" dur="indefinite"/>
                                        <p:tgtEl>
                                          <p:spTgt spid="22"/>
                                        </p:tgtEl>
                                      </p:cBhvr>
                                    </p:animEffect>
                                  </p:childTnLst>
                                </p:cTn>
                              </p:par>
                              <p:par>
                                <p:cTn id="11" presetID="9" presetClass="emph" presetSubtype="0" grpId="0" nodeType="withEffect">
                                  <p:stCondLst>
                                    <p:cond delay="0"/>
                                  </p:stCondLst>
                                  <p:childTnLst>
                                    <p:set>
                                      <p:cBhvr>
                                        <p:cTn id="12" dur="indefinite"/>
                                        <p:tgtEl>
                                          <p:spTgt spid="7"/>
                                        </p:tgtEl>
                                        <p:attrNameLst>
                                          <p:attrName>style.opacity</p:attrName>
                                        </p:attrNameLst>
                                      </p:cBhvr>
                                      <p:to>
                                        <p:strVal val="0.5"/>
                                      </p:to>
                                    </p:set>
                                    <p:animEffect filter="image" prLst="opacity: 0.5">
                                      <p:cBhvr rctx="IE">
                                        <p:cTn id="13" dur="indefinite"/>
                                        <p:tgtEl>
                                          <p:spTgt spid="7"/>
                                        </p:tgtEl>
                                      </p:cBhvr>
                                    </p:animEffect>
                                  </p:childTnLst>
                                </p:cTn>
                              </p:par>
                              <p:par>
                                <p:cTn id="14" presetID="9" presetClass="emph" presetSubtype="0" grpId="0" nodeType="withEffect">
                                  <p:stCondLst>
                                    <p:cond delay="0"/>
                                  </p:stCondLst>
                                  <p:childTnLst>
                                    <p:set>
                                      <p:cBhvr>
                                        <p:cTn id="15" dur="indefinite"/>
                                        <p:tgtEl>
                                          <p:spTgt spid="8"/>
                                        </p:tgtEl>
                                        <p:attrNameLst>
                                          <p:attrName>style.opacity</p:attrName>
                                        </p:attrNameLst>
                                      </p:cBhvr>
                                      <p:to>
                                        <p:strVal val="0.5"/>
                                      </p:to>
                                    </p:set>
                                    <p:animEffect filter="image" prLst="opacity: 0.5">
                                      <p:cBhvr rctx="IE">
                                        <p:cTn id="16" dur="indefinite"/>
                                        <p:tgtEl>
                                          <p:spTgt spid="8"/>
                                        </p:tgtEl>
                                      </p:cBhvr>
                                    </p:animEffect>
                                  </p:childTnLst>
                                </p:cTn>
                              </p:par>
                              <p:par>
                                <p:cTn id="17" presetID="9" presetClass="emph" presetSubtype="0" grpId="0" nodeType="withEffect">
                                  <p:stCondLst>
                                    <p:cond delay="0"/>
                                  </p:stCondLst>
                                  <p:childTnLst>
                                    <p:set>
                                      <p:cBhvr>
                                        <p:cTn id="18" dur="indefinite"/>
                                        <p:tgtEl>
                                          <p:spTgt spid="9"/>
                                        </p:tgtEl>
                                        <p:attrNameLst>
                                          <p:attrName>style.opacity</p:attrName>
                                        </p:attrNameLst>
                                      </p:cBhvr>
                                      <p:to>
                                        <p:strVal val="0.5"/>
                                      </p:to>
                                    </p:set>
                                    <p:animEffect filter="image" prLst="opacity: 0.5">
                                      <p:cBhvr rctx="IE">
                                        <p:cTn id="19" dur="indefinite"/>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B22E24E0-CB9C-42E4-B38A-44BFBA3AF9A8}"/>
              </a:ext>
            </a:extLst>
          </p:cNvPr>
          <p:cNvSpPr/>
          <p:nvPr/>
        </p:nvSpPr>
        <p:spPr bwMode="auto">
          <a:xfrm>
            <a:off x="518617" y="1811566"/>
            <a:ext cx="4931391" cy="3113373"/>
          </a:xfrm>
          <a:prstGeom prst="roundRect">
            <a:avLst/>
          </a:prstGeom>
          <a:solidFill>
            <a:schemeClr val="bg1">
              <a:lumMod val="85000"/>
            </a:scheme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t" anchorCtr="0" compatLnSpc="1">
            <a:prstTxWarp prst="textNoShape">
              <a:avLst/>
            </a:prstTxWarp>
            <a:noAutofit/>
          </a:bodyPr>
          <a:lstStyle/>
          <a:p>
            <a:pPr algn="l" eaLnBrk="0" hangingPunct="0">
              <a:spcBef>
                <a:spcPct val="20000"/>
              </a:spcBef>
            </a:pPr>
            <a:endParaRPr lang="en-US" sz="2933" i="1"/>
          </a:p>
        </p:txBody>
      </p:sp>
      <p:sp>
        <p:nvSpPr>
          <p:cNvPr id="2" name="Title 1">
            <a:extLst>
              <a:ext uri="{FF2B5EF4-FFF2-40B4-BE49-F238E27FC236}">
                <a16:creationId xmlns:a16="http://schemas.microsoft.com/office/drawing/2014/main" id="{9FC4969B-67C6-40ED-89A7-5B4D60681CE3}"/>
              </a:ext>
            </a:extLst>
          </p:cNvPr>
          <p:cNvSpPr>
            <a:spLocks noGrp="1"/>
          </p:cNvSpPr>
          <p:nvPr>
            <p:ph type="title"/>
          </p:nvPr>
        </p:nvSpPr>
        <p:spPr>
          <a:xfrm>
            <a:off x="-29383" y="-270138"/>
            <a:ext cx="10515600" cy="1325563"/>
          </a:xfrm>
        </p:spPr>
        <p:txBody>
          <a:bodyPr/>
          <a:lstStyle/>
          <a:p>
            <a:r>
              <a:rPr lang="en-US" dirty="0"/>
              <a:t>Role &amp; Team Responsibility </a:t>
            </a:r>
          </a:p>
        </p:txBody>
      </p:sp>
      <p:sp>
        <p:nvSpPr>
          <p:cNvPr id="16" name="TextBox 15">
            <a:extLst>
              <a:ext uri="{FF2B5EF4-FFF2-40B4-BE49-F238E27FC236}">
                <a16:creationId xmlns:a16="http://schemas.microsoft.com/office/drawing/2014/main" id="{C0F04BC6-CD00-4182-82F3-C6B36D92402E}"/>
              </a:ext>
            </a:extLst>
          </p:cNvPr>
          <p:cNvSpPr txBox="1"/>
          <p:nvPr/>
        </p:nvSpPr>
        <p:spPr>
          <a:xfrm>
            <a:off x="1187355" y="1891127"/>
            <a:ext cx="3593911" cy="379656"/>
          </a:xfrm>
          <a:prstGeom prst="rect">
            <a:avLst/>
          </a:prstGeom>
          <a:noFill/>
        </p:spPr>
        <p:txBody>
          <a:bodyPr wrap="square" rtlCol="0">
            <a:spAutoFit/>
          </a:bodyPr>
          <a:lstStyle/>
          <a:p>
            <a:pPr algn="ctr"/>
            <a:r>
              <a:rPr lang="en-US" sz="1867" i="1"/>
              <a:t>Previously</a:t>
            </a:r>
          </a:p>
        </p:txBody>
      </p:sp>
      <p:sp>
        <p:nvSpPr>
          <p:cNvPr id="17" name="Rectangle: Rounded Corners 16">
            <a:extLst>
              <a:ext uri="{FF2B5EF4-FFF2-40B4-BE49-F238E27FC236}">
                <a16:creationId xmlns:a16="http://schemas.microsoft.com/office/drawing/2014/main" id="{F1BB6DCF-B264-400C-AEA5-13EA24994925}"/>
              </a:ext>
            </a:extLst>
          </p:cNvPr>
          <p:cNvSpPr/>
          <p:nvPr/>
        </p:nvSpPr>
        <p:spPr bwMode="auto">
          <a:xfrm>
            <a:off x="625260" y="2804395"/>
            <a:ext cx="2254884" cy="1645920"/>
          </a:xfrm>
          <a:prstGeom prst="roundRect">
            <a:avLst/>
          </a:prstGeom>
          <a:solidFill>
            <a:schemeClr val="accent1">
              <a:lumMod val="60000"/>
              <a:lumOff val="40000"/>
            </a:scheme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t" anchorCtr="0" compatLnSpc="1">
            <a:prstTxWarp prst="textNoShape">
              <a:avLst/>
            </a:prstTxWarp>
            <a:noAutofit/>
          </a:bodyPr>
          <a:lstStyle/>
          <a:p>
            <a:pPr algn="ctr" eaLnBrk="0" hangingPunct="0">
              <a:spcBef>
                <a:spcPct val="20000"/>
              </a:spcBef>
            </a:pPr>
            <a:r>
              <a:rPr lang="en-US" sz="1600" b="1" dirty="0">
                <a:solidFill>
                  <a:schemeClr val="bg1"/>
                </a:solidFill>
              </a:rPr>
              <a:t>Charlie Bachetti</a:t>
            </a:r>
          </a:p>
          <a:p>
            <a:pPr algn="ctr" eaLnBrk="0" hangingPunct="0">
              <a:spcBef>
                <a:spcPct val="20000"/>
              </a:spcBef>
            </a:pPr>
            <a:endParaRPr lang="en-US" sz="1600" b="1" dirty="0">
              <a:solidFill>
                <a:schemeClr val="bg1"/>
              </a:solidFill>
            </a:endParaRPr>
          </a:p>
        </p:txBody>
      </p:sp>
      <p:sp>
        <p:nvSpPr>
          <p:cNvPr id="18" name="Rectangle: Rounded Corners 17">
            <a:extLst>
              <a:ext uri="{FF2B5EF4-FFF2-40B4-BE49-F238E27FC236}">
                <a16:creationId xmlns:a16="http://schemas.microsoft.com/office/drawing/2014/main" id="{BC0FB0F2-EECD-47C7-932C-529B1495E61B}"/>
              </a:ext>
            </a:extLst>
          </p:cNvPr>
          <p:cNvSpPr/>
          <p:nvPr/>
        </p:nvSpPr>
        <p:spPr bwMode="auto">
          <a:xfrm>
            <a:off x="6741994" y="1055425"/>
            <a:ext cx="5051077" cy="5049540"/>
          </a:xfrm>
          <a:prstGeom prst="roundRect">
            <a:avLst/>
          </a:prstGeom>
          <a:solidFill>
            <a:schemeClr val="bg1">
              <a:lumMod val="85000"/>
            </a:scheme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t" anchorCtr="0" compatLnSpc="1">
            <a:prstTxWarp prst="textNoShape">
              <a:avLst/>
            </a:prstTxWarp>
            <a:noAutofit/>
          </a:bodyPr>
          <a:lstStyle/>
          <a:p>
            <a:pPr algn="l" eaLnBrk="0" hangingPunct="0">
              <a:spcBef>
                <a:spcPct val="20000"/>
              </a:spcBef>
            </a:pPr>
            <a:endParaRPr lang="en-US" sz="2933" i="1"/>
          </a:p>
        </p:txBody>
      </p:sp>
      <p:sp>
        <p:nvSpPr>
          <p:cNvPr id="19" name="TextBox 18">
            <a:extLst>
              <a:ext uri="{FF2B5EF4-FFF2-40B4-BE49-F238E27FC236}">
                <a16:creationId xmlns:a16="http://schemas.microsoft.com/office/drawing/2014/main" id="{DE896032-77C8-471C-ADFC-8F842907B7EE}"/>
              </a:ext>
            </a:extLst>
          </p:cNvPr>
          <p:cNvSpPr txBox="1"/>
          <p:nvPr/>
        </p:nvSpPr>
        <p:spPr>
          <a:xfrm>
            <a:off x="7410733" y="1134988"/>
            <a:ext cx="3593911" cy="379656"/>
          </a:xfrm>
          <a:prstGeom prst="rect">
            <a:avLst/>
          </a:prstGeom>
          <a:noFill/>
        </p:spPr>
        <p:txBody>
          <a:bodyPr wrap="square" rtlCol="0">
            <a:spAutoFit/>
          </a:bodyPr>
          <a:lstStyle/>
          <a:p>
            <a:pPr algn="ctr"/>
            <a:r>
              <a:rPr lang="en-US" sz="1867" i="1"/>
              <a:t>Moving Forward</a:t>
            </a:r>
          </a:p>
        </p:txBody>
      </p:sp>
      <p:sp>
        <p:nvSpPr>
          <p:cNvPr id="27" name="Right Brace 26">
            <a:extLst>
              <a:ext uri="{FF2B5EF4-FFF2-40B4-BE49-F238E27FC236}">
                <a16:creationId xmlns:a16="http://schemas.microsoft.com/office/drawing/2014/main" id="{1239BDF5-405C-4117-A080-F2111F731159}"/>
              </a:ext>
            </a:extLst>
          </p:cNvPr>
          <p:cNvSpPr/>
          <p:nvPr/>
        </p:nvSpPr>
        <p:spPr bwMode="auto">
          <a:xfrm>
            <a:off x="5677467" y="2345234"/>
            <a:ext cx="864359" cy="2296692"/>
          </a:xfrm>
          <a:prstGeom prst="rightBrace">
            <a:avLst>
              <a:gd name="adj1" fmla="val 55701"/>
              <a:gd name="adj2" fmla="val 50000"/>
            </a:avLst>
          </a:prstGeom>
          <a:solidFill>
            <a:schemeClr val="bg1"/>
          </a:solidFill>
          <a:ln w="57150" cap="flat" cmpd="sng" algn="ctr">
            <a:solidFill>
              <a:srgbClr val="31006F"/>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r" defTabSz="1219170" fontAlgn="base">
              <a:spcBef>
                <a:spcPct val="0"/>
              </a:spcBef>
              <a:spcAft>
                <a:spcPct val="0"/>
              </a:spcAft>
            </a:pPr>
            <a:endParaRPr lang="en-US" sz="2400">
              <a:latin typeface="Arial" charset="0"/>
              <a:cs typeface="Arial" charset="0"/>
            </a:endParaRPr>
          </a:p>
        </p:txBody>
      </p:sp>
      <p:sp>
        <p:nvSpPr>
          <p:cNvPr id="22" name="Rectangle: Rounded Corners 21">
            <a:extLst>
              <a:ext uri="{FF2B5EF4-FFF2-40B4-BE49-F238E27FC236}">
                <a16:creationId xmlns:a16="http://schemas.microsoft.com/office/drawing/2014/main" id="{175ED67D-DE2D-4106-B392-278570B4DC5C}"/>
              </a:ext>
            </a:extLst>
          </p:cNvPr>
          <p:cNvSpPr/>
          <p:nvPr/>
        </p:nvSpPr>
        <p:spPr bwMode="auto">
          <a:xfrm>
            <a:off x="1042156" y="3269436"/>
            <a:ext cx="1671505" cy="806205"/>
          </a:xfrm>
          <a:prstGeom prst="roundRect">
            <a:avLst/>
          </a:prstGeom>
          <a:solidFill>
            <a:schemeClr val="accent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ctr" anchorCtr="0" compatLnSpc="1">
            <a:prstTxWarp prst="textNoShape">
              <a:avLst/>
            </a:prstTxWarp>
            <a:noAutofit/>
          </a:bodyPr>
          <a:lstStyle/>
          <a:p>
            <a:pPr algn="ctr" eaLnBrk="0" hangingPunct="0">
              <a:spcBef>
                <a:spcPct val="20000"/>
              </a:spcBef>
            </a:pPr>
            <a:r>
              <a:rPr lang="en-US" sz="1600" dirty="0"/>
              <a:t>New Platform</a:t>
            </a:r>
          </a:p>
          <a:p>
            <a:pPr algn="ctr" eaLnBrk="0" hangingPunct="0">
              <a:spcBef>
                <a:spcPct val="20000"/>
              </a:spcBef>
            </a:pPr>
            <a:r>
              <a:rPr lang="en-US" sz="1600" b="1" dirty="0">
                <a:solidFill>
                  <a:schemeClr val="bg1"/>
                </a:solidFill>
              </a:rPr>
              <a:t>Ark, Cyclone</a:t>
            </a:r>
          </a:p>
        </p:txBody>
      </p:sp>
      <p:sp>
        <p:nvSpPr>
          <p:cNvPr id="25" name="Rectangle: Rounded Corners 24">
            <a:extLst>
              <a:ext uri="{FF2B5EF4-FFF2-40B4-BE49-F238E27FC236}">
                <a16:creationId xmlns:a16="http://schemas.microsoft.com/office/drawing/2014/main" id="{DE63EF2C-8F69-446C-8785-53DFBAC63446}"/>
              </a:ext>
            </a:extLst>
          </p:cNvPr>
          <p:cNvSpPr/>
          <p:nvPr/>
        </p:nvSpPr>
        <p:spPr bwMode="auto">
          <a:xfrm>
            <a:off x="3107602" y="2812795"/>
            <a:ext cx="2263358" cy="1645920"/>
          </a:xfrm>
          <a:prstGeom prst="roundRect">
            <a:avLst/>
          </a:prstGeom>
          <a:solidFill>
            <a:schemeClr val="accent1">
              <a:lumMod val="60000"/>
              <a:lumOff val="40000"/>
            </a:scheme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t" anchorCtr="0" compatLnSpc="1">
            <a:prstTxWarp prst="textNoShape">
              <a:avLst/>
            </a:prstTxWarp>
            <a:noAutofit/>
          </a:bodyPr>
          <a:lstStyle/>
          <a:p>
            <a:pPr algn="ctr" eaLnBrk="0" hangingPunct="0">
              <a:spcBef>
                <a:spcPct val="20000"/>
              </a:spcBef>
            </a:pPr>
            <a:r>
              <a:rPr lang="en-US" sz="1600" b="1" dirty="0">
                <a:solidFill>
                  <a:schemeClr val="bg1"/>
                </a:solidFill>
              </a:rPr>
              <a:t>Om Prakash</a:t>
            </a:r>
          </a:p>
          <a:p>
            <a:pPr algn="ctr" eaLnBrk="0" hangingPunct="0">
              <a:spcBef>
                <a:spcPct val="20000"/>
              </a:spcBef>
            </a:pPr>
            <a:endParaRPr lang="en-US" sz="1600" b="1" dirty="0">
              <a:solidFill>
                <a:schemeClr val="bg1"/>
              </a:solidFill>
            </a:endParaRPr>
          </a:p>
        </p:txBody>
      </p:sp>
      <p:sp>
        <p:nvSpPr>
          <p:cNvPr id="28" name="Rectangle: Rounded Corners 27">
            <a:extLst>
              <a:ext uri="{FF2B5EF4-FFF2-40B4-BE49-F238E27FC236}">
                <a16:creationId xmlns:a16="http://schemas.microsoft.com/office/drawing/2014/main" id="{68CBCA10-8B08-471D-9C9A-81E914ACC54D}"/>
              </a:ext>
            </a:extLst>
          </p:cNvPr>
          <p:cNvSpPr/>
          <p:nvPr/>
        </p:nvSpPr>
        <p:spPr bwMode="auto">
          <a:xfrm>
            <a:off x="3347356" y="3277836"/>
            <a:ext cx="1671505" cy="806205"/>
          </a:xfrm>
          <a:prstGeom prst="roundRect">
            <a:avLst/>
          </a:prstGeom>
          <a:solidFill>
            <a:schemeClr val="accent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ctr" anchorCtr="0" compatLnSpc="1">
            <a:prstTxWarp prst="textNoShape">
              <a:avLst/>
            </a:prstTxWarp>
            <a:noAutofit/>
          </a:bodyPr>
          <a:lstStyle/>
          <a:p>
            <a:pPr algn="ctr" eaLnBrk="0" hangingPunct="0">
              <a:spcBef>
                <a:spcPct val="20000"/>
              </a:spcBef>
            </a:pPr>
            <a:r>
              <a:rPr lang="en-US" sz="1600" dirty="0"/>
              <a:t>Legacy Platform</a:t>
            </a:r>
          </a:p>
          <a:p>
            <a:pPr algn="ctr" eaLnBrk="0" hangingPunct="0">
              <a:spcBef>
                <a:spcPct val="20000"/>
              </a:spcBef>
            </a:pPr>
            <a:r>
              <a:rPr lang="en-US" sz="1600" b="1" dirty="0" err="1">
                <a:solidFill>
                  <a:schemeClr val="bg1"/>
                </a:solidFill>
              </a:rPr>
              <a:t>Pri</a:t>
            </a:r>
            <a:r>
              <a:rPr lang="en-US" sz="1600" b="1" dirty="0">
                <a:solidFill>
                  <a:schemeClr val="bg1"/>
                </a:solidFill>
              </a:rPr>
              <a:t> ID, Post ID</a:t>
            </a:r>
          </a:p>
        </p:txBody>
      </p:sp>
      <p:sp>
        <p:nvSpPr>
          <p:cNvPr id="29" name="Rectangle: Rounded Corners 28">
            <a:extLst>
              <a:ext uri="{FF2B5EF4-FFF2-40B4-BE49-F238E27FC236}">
                <a16:creationId xmlns:a16="http://schemas.microsoft.com/office/drawing/2014/main" id="{8A87D1E9-D322-4E00-B883-2322F86E89E6}"/>
              </a:ext>
            </a:extLst>
          </p:cNvPr>
          <p:cNvSpPr/>
          <p:nvPr/>
        </p:nvSpPr>
        <p:spPr bwMode="auto">
          <a:xfrm>
            <a:off x="6861660" y="2066186"/>
            <a:ext cx="2254884" cy="1645920"/>
          </a:xfrm>
          <a:prstGeom prst="roundRect">
            <a:avLst/>
          </a:prstGeom>
          <a:solidFill>
            <a:schemeClr val="accent1">
              <a:lumMod val="60000"/>
              <a:lumOff val="40000"/>
            </a:scheme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t" anchorCtr="0" compatLnSpc="1">
            <a:prstTxWarp prst="textNoShape">
              <a:avLst/>
            </a:prstTxWarp>
            <a:noAutofit/>
          </a:bodyPr>
          <a:lstStyle/>
          <a:p>
            <a:pPr algn="ctr" eaLnBrk="0" hangingPunct="0">
              <a:spcBef>
                <a:spcPct val="20000"/>
              </a:spcBef>
            </a:pPr>
            <a:r>
              <a:rPr lang="en-US" sz="1600" b="1" dirty="0">
                <a:solidFill>
                  <a:schemeClr val="bg1"/>
                </a:solidFill>
              </a:rPr>
              <a:t>Charlie Bachetti</a:t>
            </a:r>
          </a:p>
          <a:p>
            <a:pPr algn="ctr" eaLnBrk="0" hangingPunct="0">
              <a:spcBef>
                <a:spcPct val="20000"/>
              </a:spcBef>
            </a:pPr>
            <a:endParaRPr lang="en-US" sz="1600" b="1" dirty="0">
              <a:solidFill>
                <a:schemeClr val="bg1"/>
              </a:solidFill>
            </a:endParaRPr>
          </a:p>
        </p:txBody>
      </p:sp>
      <p:sp>
        <p:nvSpPr>
          <p:cNvPr id="30" name="Rectangle: Rounded Corners 29">
            <a:extLst>
              <a:ext uri="{FF2B5EF4-FFF2-40B4-BE49-F238E27FC236}">
                <a16:creationId xmlns:a16="http://schemas.microsoft.com/office/drawing/2014/main" id="{2E206E7C-1D8C-44C8-8A41-D8A8734ECD0E}"/>
              </a:ext>
            </a:extLst>
          </p:cNvPr>
          <p:cNvSpPr/>
          <p:nvPr/>
        </p:nvSpPr>
        <p:spPr bwMode="auto">
          <a:xfrm>
            <a:off x="7278556" y="2531227"/>
            <a:ext cx="1671505" cy="806205"/>
          </a:xfrm>
          <a:prstGeom prst="roundRect">
            <a:avLst/>
          </a:prstGeom>
          <a:solidFill>
            <a:schemeClr val="accent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ctr" anchorCtr="0" compatLnSpc="1">
            <a:prstTxWarp prst="textNoShape">
              <a:avLst/>
            </a:prstTxWarp>
            <a:noAutofit/>
          </a:bodyPr>
          <a:lstStyle/>
          <a:p>
            <a:pPr algn="ctr" eaLnBrk="0" hangingPunct="0">
              <a:spcBef>
                <a:spcPct val="20000"/>
              </a:spcBef>
            </a:pPr>
            <a:r>
              <a:rPr lang="en-US" sz="1600" dirty="0"/>
              <a:t>Legacy Platform</a:t>
            </a:r>
          </a:p>
          <a:p>
            <a:pPr algn="ctr" eaLnBrk="0" hangingPunct="0">
              <a:spcBef>
                <a:spcPct val="20000"/>
              </a:spcBef>
            </a:pPr>
            <a:r>
              <a:rPr lang="en-US" sz="1600" b="1" dirty="0">
                <a:solidFill>
                  <a:schemeClr val="bg1"/>
                </a:solidFill>
              </a:rPr>
              <a:t>COB</a:t>
            </a:r>
          </a:p>
        </p:txBody>
      </p:sp>
      <p:sp>
        <p:nvSpPr>
          <p:cNvPr id="31" name="Rectangle: Rounded Corners 30">
            <a:extLst>
              <a:ext uri="{FF2B5EF4-FFF2-40B4-BE49-F238E27FC236}">
                <a16:creationId xmlns:a16="http://schemas.microsoft.com/office/drawing/2014/main" id="{06E878B4-B090-4C1F-9315-CF36500A205A}"/>
              </a:ext>
            </a:extLst>
          </p:cNvPr>
          <p:cNvSpPr/>
          <p:nvPr/>
        </p:nvSpPr>
        <p:spPr bwMode="auto">
          <a:xfrm>
            <a:off x="9344002" y="2074586"/>
            <a:ext cx="2263358" cy="1645920"/>
          </a:xfrm>
          <a:prstGeom prst="roundRect">
            <a:avLst/>
          </a:prstGeom>
          <a:solidFill>
            <a:schemeClr val="accent1">
              <a:lumMod val="60000"/>
              <a:lumOff val="40000"/>
            </a:scheme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t" anchorCtr="0" compatLnSpc="1">
            <a:prstTxWarp prst="textNoShape">
              <a:avLst/>
            </a:prstTxWarp>
            <a:noAutofit/>
          </a:bodyPr>
          <a:lstStyle/>
          <a:p>
            <a:pPr algn="ctr" eaLnBrk="0" hangingPunct="0">
              <a:spcBef>
                <a:spcPct val="20000"/>
              </a:spcBef>
            </a:pPr>
            <a:r>
              <a:rPr lang="en-US" sz="1600" b="1" dirty="0">
                <a:solidFill>
                  <a:schemeClr val="bg1"/>
                </a:solidFill>
              </a:rPr>
              <a:t>Om Prakash</a:t>
            </a:r>
          </a:p>
          <a:p>
            <a:pPr algn="ctr" eaLnBrk="0" hangingPunct="0">
              <a:spcBef>
                <a:spcPct val="20000"/>
              </a:spcBef>
            </a:pPr>
            <a:endParaRPr lang="en-US" sz="1600" b="1" dirty="0">
              <a:solidFill>
                <a:schemeClr val="bg1"/>
              </a:solidFill>
            </a:endParaRPr>
          </a:p>
        </p:txBody>
      </p:sp>
      <p:sp>
        <p:nvSpPr>
          <p:cNvPr id="32" name="Rectangle: Rounded Corners 31">
            <a:extLst>
              <a:ext uri="{FF2B5EF4-FFF2-40B4-BE49-F238E27FC236}">
                <a16:creationId xmlns:a16="http://schemas.microsoft.com/office/drawing/2014/main" id="{A955C31A-BD38-49D1-A061-09DDEC92C716}"/>
              </a:ext>
            </a:extLst>
          </p:cNvPr>
          <p:cNvSpPr/>
          <p:nvPr/>
        </p:nvSpPr>
        <p:spPr bwMode="auto">
          <a:xfrm>
            <a:off x="9583756" y="2539627"/>
            <a:ext cx="1671505" cy="806205"/>
          </a:xfrm>
          <a:prstGeom prst="roundRect">
            <a:avLst/>
          </a:prstGeom>
          <a:solidFill>
            <a:schemeClr val="accent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ctr" anchorCtr="0" compatLnSpc="1">
            <a:prstTxWarp prst="textNoShape">
              <a:avLst/>
            </a:prstTxWarp>
            <a:noAutofit/>
          </a:bodyPr>
          <a:lstStyle/>
          <a:p>
            <a:pPr algn="ctr" eaLnBrk="0" hangingPunct="0">
              <a:spcBef>
                <a:spcPct val="20000"/>
              </a:spcBef>
            </a:pPr>
            <a:r>
              <a:rPr lang="en-US" sz="1600" dirty="0"/>
              <a:t>Legacy Platform</a:t>
            </a:r>
          </a:p>
          <a:p>
            <a:pPr algn="ctr" eaLnBrk="0" hangingPunct="0">
              <a:spcBef>
                <a:spcPct val="20000"/>
              </a:spcBef>
            </a:pPr>
            <a:r>
              <a:rPr lang="en-US" sz="1600" b="1" dirty="0">
                <a:solidFill>
                  <a:schemeClr val="bg1"/>
                </a:solidFill>
              </a:rPr>
              <a:t> Post ID</a:t>
            </a:r>
          </a:p>
        </p:txBody>
      </p:sp>
      <p:sp>
        <p:nvSpPr>
          <p:cNvPr id="33" name="Rectangle: Rounded Corners 32">
            <a:extLst>
              <a:ext uri="{FF2B5EF4-FFF2-40B4-BE49-F238E27FC236}">
                <a16:creationId xmlns:a16="http://schemas.microsoft.com/office/drawing/2014/main" id="{B0276816-F3FD-4096-9E97-44D9F231609F}"/>
              </a:ext>
            </a:extLst>
          </p:cNvPr>
          <p:cNvSpPr/>
          <p:nvPr/>
        </p:nvSpPr>
        <p:spPr bwMode="auto">
          <a:xfrm>
            <a:off x="6942060" y="4022185"/>
            <a:ext cx="2254884" cy="1645920"/>
          </a:xfrm>
          <a:prstGeom prst="roundRect">
            <a:avLst/>
          </a:prstGeom>
          <a:solidFill>
            <a:schemeClr val="accent1">
              <a:lumMod val="60000"/>
              <a:lumOff val="40000"/>
            </a:scheme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t" anchorCtr="0" compatLnSpc="1">
            <a:prstTxWarp prst="textNoShape">
              <a:avLst/>
            </a:prstTxWarp>
            <a:noAutofit/>
          </a:bodyPr>
          <a:lstStyle/>
          <a:p>
            <a:pPr algn="ctr" eaLnBrk="0" hangingPunct="0">
              <a:spcBef>
                <a:spcPct val="20000"/>
              </a:spcBef>
            </a:pPr>
            <a:r>
              <a:rPr lang="en-US" sz="1600" b="1" dirty="0">
                <a:solidFill>
                  <a:schemeClr val="bg1"/>
                </a:solidFill>
              </a:rPr>
              <a:t>Spring Zhou</a:t>
            </a:r>
          </a:p>
          <a:p>
            <a:pPr algn="ctr" eaLnBrk="0" hangingPunct="0">
              <a:spcBef>
                <a:spcPct val="20000"/>
              </a:spcBef>
            </a:pPr>
            <a:endParaRPr lang="en-US" sz="1600" b="1" dirty="0">
              <a:solidFill>
                <a:schemeClr val="bg1"/>
              </a:solidFill>
            </a:endParaRPr>
          </a:p>
        </p:txBody>
      </p:sp>
      <p:sp>
        <p:nvSpPr>
          <p:cNvPr id="34" name="Rectangle: Rounded Corners 33">
            <a:extLst>
              <a:ext uri="{FF2B5EF4-FFF2-40B4-BE49-F238E27FC236}">
                <a16:creationId xmlns:a16="http://schemas.microsoft.com/office/drawing/2014/main" id="{D6144A74-D4AA-47FA-A339-10C999EF187F}"/>
              </a:ext>
            </a:extLst>
          </p:cNvPr>
          <p:cNvSpPr/>
          <p:nvPr/>
        </p:nvSpPr>
        <p:spPr bwMode="auto">
          <a:xfrm>
            <a:off x="7358956" y="4487226"/>
            <a:ext cx="1671505" cy="806205"/>
          </a:xfrm>
          <a:prstGeom prst="roundRect">
            <a:avLst/>
          </a:prstGeom>
          <a:solidFill>
            <a:schemeClr val="accent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ctr" anchorCtr="0" compatLnSpc="1">
            <a:prstTxWarp prst="textNoShape">
              <a:avLst/>
            </a:prstTxWarp>
            <a:noAutofit/>
          </a:bodyPr>
          <a:lstStyle/>
          <a:p>
            <a:pPr algn="ctr" eaLnBrk="0" hangingPunct="0">
              <a:spcBef>
                <a:spcPct val="20000"/>
              </a:spcBef>
            </a:pPr>
            <a:r>
              <a:rPr lang="en-US" sz="1600" dirty="0"/>
              <a:t>New Platform</a:t>
            </a:r>
          </a:p>
          <a:p>
            <a:pPr algn="ctr" eaLnBrk="0" hangingPunct="0">
              <a:spcBef>
                <a:spcPct val="20000"/>
              </a:spcBef>
            </a:pPr>
            <a:r>
              <a:rPr lang="en-US" sz="1600" b="1" dirty="0">
                <a:solidFill>
                  <a:schemeClr val="bg1"/>
                </a:solidFill>
              </a:rPr>
              <a:t> </a:t>
            </a:r>
            <a:r>
              <a:rPr lang="en-US" sz="1600" b="1" dirty="0" err="1">
                <a:solidFill>
                  <a:schemeClr val="bg1"/>
                </a:solidFill>
              </a:rPr>
              <a:t>Pri</a:t>
            </a:r>
            <a:r>
              <a:rPr lang="en-US" sz="1600" b="1" dirty="0">
                <a:solidFill>
                  <a:schemeClr val="bg1"/>
                </a:solidFill>
              </a:rPr>
              <a:t> ID, Ark</a:t>
            </a:r>
          </a:p>
        </p:txBody>
      </p:sp>
    </p:spTree>
    <p:extLst>
      <p:ext uri="{BB962C8B-B14F-4D97-AF65-F5344CB8AC3E}">
        <p14:creationId xmlns:p14="http://schemas.microsoft.com/office/powerpoint/2010/main" val="280103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9" presetClass="emph" presetSubtype="0" grpId="0" nodeType="withEffect">
                                  <p:stCondLst>
                                    <p:cond delay="0"/>
                                  </p:stCondLst>
                                  <p:childTnLst>
                                    <p:set>
                                      <p:cBhvr>
                                        <p:cTn id="15" dur="indefinite"/>
                                        <p:tgtEl>
                                          <p:spTgt spid="15"/>
                                        </p:tgtEl>
                                        <p:attrNameLst>
                                          <p:attrName>style.opacity</p:attrName>
                                        </p:attrNameLst>
                                      </p:cBhvr>
                                      <p:to>
                                        <p:strVal val="0.5"/>
                                      </p:to>
                                    </p:set>
                                    <p:animEffect filter="image" prLst="opacity: 0.5">
                                      <p:cBhvr rctx="IE">
                                        <p:cTn id="16" dur="indefinite"/>
                                        <p:tgtEl>
                                          <p:spTgt spid="15"/>
                                        </p:tgtEl>
                                      </p:cBhvr>
                                    </p:animEffect>
                                  </p:childTnLst>
                                </p:cTn>
                              </p:par>
                              <p:par>
                                <p:cTn id="17" presetID="9" presetClass="emph" presetSubtype="0" grpId="0" nodeType="withEffect">
                                  <p:stCondLst>
                                    <p:cond delay="0"/>
                                  </p:stCondLst>
                                  <p:childTnLst>
                                    <p:set>
                                      <p:cBhvr>
                                        <p:cTn id="18" dur="indefinite"/>
                                        <p:tgtEl>
                                          <p:spTgt spid="16"/>
                                        </p:tgtEl>
                                        <p:attrNameLst>
                                          <p:attrName>style.opacity</p:attrName>
                                        </p:attrNameLst>
                                      </p:cBhvr>
                                      <p:to>
                                        <p:strVal val="0.5"/>
                                      </p:to>
                                    </p:set>
                                    <p:animEffect filter="image" prLst="opacity: 0.5">
                                      <p:cBhvr rctx="IE">
                                        <p:cTn id="19" dur="indefinite"/>
                                        <p:tgtEl>
                                          <p:spTgt spid="16"/>
                                        </p:tgtEl>
                                      </p:cBhvr>
                                    </p:animEffect>
                                  </p:childTnLst>
                                </p:cTn>
                              </p:par>
                              <p:par>
                                <p:cTn id="20" presetID="9" presetClass="emph" presetSubtype="0" grpId="0" nodeType="withEffect">
                                  <p:stCondLst>
                                    <p:cond delay="0"/>
                                  </p:stCondLst>
                                  <p:childTnLst>
                                    <p:set>
                                      <p:cBhvr>
                                        <p:cTn id="21" dur="indefinite"/>
                                        <p:tgtEl>
                                          <p:spTgt spid="17"/>
                                        </p:tgtEl>
                                        <p:attrNameLst>
                                          <p:attrName>style.opacity</p:attrName>
                                        </p:attrNameLst>
                                      </p:cBhvr>
                                      <p:to>
                                        <p:strVal val="0.5"/>
                                      </p:to>
                                    </p:set>
                                    <p:animEffect filter="image" prLst="opacity: 0.5">
                                      <p:cBhvr rctx="IE">
                                        <p:cTn id="22" dur="indefinite"/>
                                        <p:tgtEl>
                                          <p:spTgt spid="17"/>
                                        </p:tgtEl>
                                      </p:cBhvr>
                                    </p:animEffect>
                                  </p:childTnLst>
                                </p:cTn>
                              </p:par>
                              <p:par>
                                <p:cTn id="23" presetID="9" presetClass="emph" presetSubtype="0" grpId="0" nodeType="withEffect">
                                  <p:stCondLst>
                                    <p:cond delay="0"/>
                                  </p:stCondLst>
                                  <p:childTnLst>
                                    <p:set>
                                      <p:cBhvr>
                                        <p:cTn id="24" dur="indefinite"/>
                                        <p:tgtEl>
                                          <p:spTgt spid="22"/>
                                        </p:tgtEl>
                                        <p:attrNameLst>
                                          <p:attrName>style.opacity</p:attrName>
                                        </p:attrNameLst>
                                      </p:cBhvr>
                                      <p:to>
                                        <p:strVal val="0.5"/>
                                      </p:to>
                                    </p:set>
                                    <p:animEffect filter="image" prLst="opacity: 0.5">
                                      <p:cBhvr rctx="IE">
                                        <p:cTn id="25" dur="indefinite"/>
                                        <p:tgtEl>
                                          <p:spTgt spid="22"/>
                                        </p:tgtEl>
                                      </p:cBhvr>
                                    </p:animEffect>
                                  </p:childTnLst>
                                </p:cTn>
                              </p:par>
                              <p:par>
                                <p:cTn id="26" presetID="9" presetClass="emph" presetSubtype="0" grpId="0" nodeType="withEffect">
                                  <p:stCondLst>
                                    <p:cond delay="0"/>
                                  </p:stCondLst>
                                  <p:childTnLst>
                                    <p:set>
                                      <p:cBhvr>
                                        <p:cTn id="27" dur="indefinite"/>
                                        <p:tgtEl>
                                          <p:spTgt spid="25"/>
                                        </p:tgtEl>
                                        <p:attrNameLst>
                                          <p:attrName>style.opacity</p:attrName>
                                        </p:attrNameLst>
                                      </p:cBhvr>
                                      <p:to>
                                        <p:strVal val="0.5"/>
                                      </p:to>
                                    </p:set>
                                    <p:animEffect filter="image" prLst="opacity: 0.5">
                                      <p:cBhvr rctx="IE">
                                        <p:cTn id="28" dur="indefinite"/>
                                        <p:tgtEl>
                                          <p:spTgt spid="25"/>
                                        </p:tgtEl>
                                      </p:cBhvr>
                                    </p:animEffect>
                                  </p:childTnLst>
                                </p:cTn>
                              </p:par>
                              <p:par>
                                <p:cTn id="29" presetID="9" presetClass="emph" presetSubtype="0" grpId="0" nodeType="withEffect">
                                  <p:stCondLst>
                                    <p:cond delay="0"/>
                                  </p:stCondLst>
                                  <p:childTnLst>
                                    <p:set>
                                      <p:cBhvr>
                                        <p:cTn id="30" dur="indefinite"/>
                                        <p:tgtEl>
                                          <p:spTgt spid="28"/>
                                        </p:tgtEl>
                                        <p:attrNameLst>
                                          <p:attrName>style.opacity</p:attrName>
                                        </p:attrNameLst>
                                      </p:cBhvr>
                                      <p:to>
                                        <p:strVal val="0.5"/>
                                      </p:to>
                                    </p:set>
                                    <p:animEffect filter="image" prLst="opacity: 0.5">
                                      <p:cBhvr rctx="IE">
                                        <p:cTn id="31" dur="indefinite"/>
                                        <p:tgtEl>
                                          <p:spTgt spid="28"/>
                                        </p:tgtEl>
                                      </p:cBhvr>
                                    </p:animEffect>
                                  </p:childTnLst>
                                </p:cTn>
                              </p:par>
                              <p:par>
                                <p:cTn id="32" presetID="9" presetClass="emph" presetSubtype="0" grpId="0" nodeType="withEffect">
                                  <p:stCondLst>
                                    <p:cond delay="0"/>
                                  </p:stCondLst>
                                  <p:childTnLst>
                                    <p:set>
                                      <p:cBhvr>
                                        <p:cTn id="33" dur="indefinite"/>
                                        <p:tgtEl>
                                          <p:spTgt spid="29"/>
                                        </p:tgtEl>
                                        <p:attrNameLst>
                                          <p:attrName>style.opacity</p:attrName>
                                        </p:attrNameLst>
                                      </p:cBhvr>
                                      <p:to>
                                        <p:strVal val="0.5"/>
                                      </p:to>
                                    </p:set>
                                    <p:animEffect filter="image" prLst="opacity: 0.5">
                                      <p:cBhvr rctx="IE">
                                        <p:cTn id="34" dur="indefinite"/>
                                        <p:tgtEl>
                                          <p:spTgt spid="29"/>
                                        </p:tgtEl>
                                      </p:cBhvr>
                                    </p:animEffect>
                                  </p:childTnLst>
                                </p:cTn>
                              </p:par>
                              <p:par>
                                <p:cTn id="35" presetID="9" presetClass="emph" presetSubtype="0" grpId="0" nodeType="withEffect">
                                  <p:stCondLst>
                                    <p:cond delay="0"/>
                                  </p:stCondLst>
                                  <p:childTnLst>
                                    <p:set>
                                      <p:cBhvr>
                                        <p:cTn id="36" dur="indefinite"/>
                                        <p:tgtEl>
                                          <p:spTgt spid="30"/>
                                        </p:tgtEl>
                                        <p:attrNameLst>
                                          <p:attrName>style.opacity</p:attrName>
                                        </p:attrNameLst>
                                      </p:cBhvr>
                                      <p:to>
                                        <p:strVal val="0.5"/>
                                      </p:to>
                                    </p:set>
                                    <p:animEffect filter="image" prLst="opacity: 0.5">
                                      <p:cBhvr rctx="IE">
                                        <p:cTn id="37" dur="indefinite"/>
                                        <p:tgtEl>
                                          <p:spTgt spid="30"/>
                                        </p:tgtEl>
                                      </p:cBhvr>
                                    </p:animEffect>
                                  </p:childTnLst>
                                </p:cTn>
                              </p:par>
                              <p:par>
                                <p:cTn id="38" presetID="9" presetClass="emph" presetSubtype="0" grpId="0" nodeType="withEffect">
                                  <p:stCondLst>
                                    <p:cond delay="0"/>
                                  </p:stCondLst>
                                  <p:childTnLst>
                                    <p:set>
                                      <p:cBhvr>
                                        <p:cTn id="39" dur="indefinite"/>
                                        <p:tgtEl>
                                          <p:spTgt spid="31"/>
                                        </p:tgtEl>
                                        <p:attrNameLst>
                                          <p:attrName>style.opacity</p:attrName>
                                        </p:attrNameLst>
                                      </p:cBhvr>
                                      <p:to>
                                        <p:strVal val="0.5"/>
                                      </p:to>
                                    </p:set>
                                    <p:animEffect filter="image" prLst="opacity: 0.5">
                                      <p:cBhvr rctx="IE">
                                        <p:cTn id="40" dur="indefinite"/>
                                        <p:tgtEl>
                                          <p:spTgt spid="31"/>
                                        </p:tgtEl>
                                      </p:cBhvr>
                                    </p:animEffect>
                                  </p:childTnLst>
                                </p:cTn>
                              </p:par>
                              <p:par>
                                <p:cTn id="41" presetID="9" presetClass="emph" presetSubtype="0" grpId="0" nodeType="withEffect">
                                  <p:stCondLst>
                                    <p:cond delay="0"/>
                                  </p:stCondLst>
                                  <p:childTnLst>
                                    <p:set>
                                      <p:cBhvr>
                                        <p:cTn id="42" dur="indefinite"/>
                                        <p:tgtEl>
                                          <p:spTgt spid="32"/>
                                        </p:tgtEl>
                                        <p:attrNameLst>
                                          <p:attrName>style.opacity</p:attrName>
                                        </p:attrNameLst>
                                      </p:cBhvr>
                                      <p:to>
                                        <p:strVal val="0.5"/>
                                      </p:to>
                                    </p:set>
                                    <p:animEffect filter="image" prLst="opacity: 0.5">
                                      <p:cBhvr rctx="IE">
                                        <p:cTn id="43" dur="indefinite"/>
                                        <p:tgtEl>
                                          <p:spTgt spid="32"/>
                                        </p:tgtEl>
                                      </p:cBhvr>
                                    </p:animEffect>
                                  </p:childTnLst>
                                </p:cTn>
                              </p:par>
                              <p:par>
                                <p:cTn id="44" presetID="9" presetClass="emph" presetSubtype="0" grpId="0" nodeType="withEffect">
                                  <p:stCondLst>
                                    <p:cond delay="0"/>
                                  </p:stCondLst>
                                  <p:childTnLst>
                                    <p:set>
                                      <p:cBhvr>
                                        <p:cTn id="45" dur="indefinite"/>
                                        <p:tgtEl>
                                          <p:spTgt spid="33"/>
                                        </p:tgtEl>
                                        <p:attrNameLst>
                                          <p:attrName>style.opacity</p:attrName>
                                        </p:attrNameLst>
                                      </p:cBhvr>
                                      <p:to>
                                        <p:strVal val="0.5"/>
                                      </p:to>
                                    </p:set>
                                    <p:animEffect filter="image" prLst="opacity: 0.5">
                                      <p:cBhvr rctx="IE">
                                        <p:cTn id="46" dur="indefinite"/>
                                        <p:tgtEl>
                                          <p:spTgt spid="33"/>
                                        </p:tgtEl>
                                      </p:cBhvr>
                                    </p:animEffect>
                                  </p:childTnLst>
                                </p:cTn>
                              </p:par>
                              <p:par>
                                <p:cTn id="47" presetID="9" presetClass="emph" presetSubtype="0" grpId="0" nodeType="withEffect">
                                  <p:stCondLst>
                                    <p:cond delay="0"/>
                                  </p:stCondLst>
                                  <p:childTnLst>
                                    <p:set>
                                      <p:cBhvr>
                                        <p:cTn id="48" dur="indefinite"/>
                                        <p:tgtEl>
                                          <p:spTgt spid="34"/>
                                        </p:tgtEl>
                                        <p:attrNameLst>
                                          <p:attrName>style.opacity</p:attrName>
                                        </p:attrNameLst>
                                      </p:cBhvr>
                                      <p:to>
                                        <p:strVal val="0.5"/>
                                      </p:to>
                                    </p:set>
                                    <p:animEffect filter="image" prLst="opacity: 0.5">
                                      <p:cBhvr rctx="IE">
                                        <p:cTn id="49" dur="indefinite"/>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7" grpId="0" animBg="1"/>
      <p:bldP spid="18" grpId="0" animBg="1"/>
      <p:bldP spid="19" grpId="0"/>
      <p:bldP spid="27" grpId="0" animBg="1"/>
      <p:bldP spid="22" grpId="0" animBg="1"/>
      <p:bldP spid="25" grpId="0" animBg="1"/>
      <p:bldP spid="28" grpId="0" animBg="1"/>
      <p:bldP spid="29" grpId="0" animBg="1"/>
      <p:bldP spid="30" grpId="0" animBg="1"/>
      <p:bldP spid="31" grpId="0" animBg="1"/>
      <p:bldP spid="32" grpId="0" animBg="1"/>
      <p:bldP spid="33" grpId="0" animBg="1"/>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B22E24E0-CB9C-42E4-B38A-44BFBA3AF9A8}"/>
              </a:ext>
            </a:extLst>
          </p:cNvPr>
          <p:cNvSpPr/>
          <p:nvPr/>
        </p:nvSpPr>
        <p:spPr bwMode="auto">
          <a:xfrm>
            <a:off x="518617" y="1055427"/>
            <a:ext cx="7816491" cy="4479099"/>
          </a:xfrm>
          <a:prstGeom prst="roundRect">
            <a:avLst/>
          </a:prstGeom>
          <a:solidFill>
            <a:schemeClr val="bg1">
              <a:lumMod val="85000"/>
            </a:scheme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t" anchorCtr="0" compatLnSpc="1">
            <a:prstTxWarp prst="textNoShape">
              <a:avLst/>
            </a:prstTxWarp>
            <a:noAutofit/>
          </a:bodyPr>
          <a:lstStyle/>
          <a:p>
            <a:pPr algn="l" eaLnBrk="0" hangingPunct="0">
              <a:spcBef>
                <a:spcPct val="20000"/>
              </a:spcBef>
            </a:pPr>
            <a:endParaRPr lang="en-US" sz="2933" i="1"/>
          </a:p>
        </p:txBody>
      </p:sp>
      <p:sp>
        <p:nvSpPr>
          <p:cNvPr id="2" name="Title 1">
            <a:extLst>
              <a:ext uri="{FF2B5EF4-FFF2-40B4-BE49-F238E27FC236}">
                <a16:creationId xmlns:a16="http://schemas.microsoft.com/office/drawing/2014/main" id="{9FC4969B-67C6-40ED-89A7-5B4D60681CE3}"/>
              </a:ext>
            </a:extLst>
          </p:cNvPr>
          <p:cNvSpPr>
            <a:spLocks noGrp="1"/>
          </p:cNvSpPr>
          <p:nvPr>
            <p:ph type="title"/>
          </p:nvPr>
        </p:nvSpPr>
        <p:spPr>
          <a:xfrm>
            <a:off x="-29383" y="-270138"/>
            <a:ext cx="10515600" cy="1325563"/>
          </a:xfrm>
        </p:spPr>
        <p:txBody>
          <a:bodyPr/>
          <a:lstStyle/>
          <a:p>
            <a:r>
              <a:rPr lang="en-US" b="1" dirty="0"/>
              <a:t>Certifications</a:t>
            </a:r>
          </a:p>
        </p:txBody>
      </p:sp>
      <p:sp>
        <p:nvSpPr>
          <p:cNvPr id="22" name="Rectangle: Rounded Corners 21">
            <a:extLst>
              <a:ext uri="{FF2B5EF4-FFF2-40B4-BE49-F238E27FC236}">
                <a16:creationId xmlns:a16="http://schemas.microsoft.com/office/drawing/2014/main" id="{175ED67D-DE2D-4106-B392-278570B4DC5C}"/>
              </a:ext>
            </a:extLst>
          </p:cNvPr>
          <p:cNvSpPr/>
          <p:nvPr/>
        </p:nvSpPr>
        <p:spPr bwMode="auto">
          <a:xfrm>
            <a:off x="990397" y="1409115"/>
            <a:ext cx="2603035" cy="806205"/>
          </a:xfrm>
          <a:prstGeom prst="roundRect">
            <a:avLst/>
          </a:prstGeom>
          <a:solidFill>
            <a:schemeClr val="accent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ctr" anchorCtr="0" compatLnSpc="1">
            <a:prstTxWarp prst="textNoShape">
              <a:avLst/>
            </a:prstTxWarp>
            <a:noAutofit/>
          </a:bodyPr>
          <a:lstStyle/>
          <a:p>
            <a:pPr algn="ctr" eaLnBrk="0" hangingPunct="0">
              <a:spcBef>
                <a:spcPct val="20000"/>
              </a:spcBef>
            </a:pPr>
            <a:r>
              <a:rPr lang="en-US" sz="1600" b="1" dirty="0">
                <a:solidFill>
                  <a:schemeClr val="bg1"/>
                </a:solidFill>
              </a:rPr>
              <a:t>Certified </a:t>
            </a:r>
            <a:r>
              <a:rPr lang="en-US" sz="1600" b="1" dirty="0" err="1">
                <a:solidFill>
                  <a:schemeClr val="bg1"/>
                </a:solidFill>
              </a:rPr>
              <a:t>SAFe</a:t>
            </a:r>
            <a:r>
              <a:rPr lang="en-US" sz="1600" b="1" dirty="0">
                <a:solidFill>
                  <a:schemeClr val="bg1"/>
                </a:solidFill>
              </a:rPr>
              <a:t> 5 Architect</a:t>
            </a:r>
          </a:p>
        </p:txBody>
      </p:sp>
      <p:sp>
        <p:nvSpPr>
          <p:cNvPr id="28" name="Rectangle: Rounded Corners 27">
            <a:extLst>
              <a:ext uri="{FF2B5EF4-FFF2-40B4-BE49-F238E27FC236}">
                <a16:creationId xmlns:a16="http://schemas.microsoft.com/office/drawing/2014/main" id="{68CBCA10-8B08-471D-9C9A-81E914ACC54D}"/>
              </a:ext>
            </a:extLst>
          </p:cNvPr>
          <p:cNvSpPr/>
          <p:nvPr/>
        </p:nvSpPr>
        <p:spPr bwMode="auto">
          <a:xfrm>
            <a:off x="990397" y="2432423"/>
            <a:ext cx="2603035" cy="806205"/>
          </a:xfrm>
          <a:prstGeom prst="roundRect">
            <a:avLst/>
          </a:prstGeom>
          <a:solidFill>
            <a:schemeClr val="accent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ctr" anchorCtr="0" compatLnSpc="1">
            <a:prstTxWarp prst="textNoShape">
              <a:avLst/>
            </a:prstTxWarp>
            <a:noAutofit/>
          </a:bodyPr>
          <a:lstStyle/>
          <a:p>
            <a:pPr algn="ctr" eaLnBrk="0" hangingPunct="0">
              <a:spcBef>
                <a:spcPct val="20000"/>
              </a:spcBef>
            </a:pPr>
            <a:r>
              <a:rPr lang="en-US" sz="1600" b="1" dirty="0">
                <a:solidFill>
                  <a:schemeClr val="bg1"/>
                </a:solidFill>
              </a:rPr>
              <a:t>Certified </a:t>
            </a:r>
            <a:r>
              <a:rPr lang="en-US" sz="1600" b="1" dirty="0" err="1">
                <a:solidFill>
                  <a:schemeClr val="bg1"/>
                </a:solidFill>
              </a:rPr>
              <a:t>SAFe</a:t>
            </a:r>
            <a:r>
              <a:rPr lang="en-US" sz="1600" b="1" dirty="0">
                <a:solidFill>
                  <a:schemeClr val="bg1"/>
                </a:solidFill>
              </a:rPr>
              <a:t> 5 Agilist</a:t>
            </a:r>
          </a:p>
        </p:txBody>
      </p:sp>
      <p:sp>
        <p:nvSpPr>
          <p:cNvPr id="20" name="Rectangle: Rounded Corners 19">
            <a:extLst>
              <a:ext uri="{FF2B5EF4-FFF2-40B4-BE49-F238E27FC236}">
                <a16:creationId xmlns:a16="http://schemas.microsoft.com/office/drawing/2014/main" id="{7076AA94-51FF-43D4-80DF-4E33F4A35C02}"/>
              </a:ext>
            </a:extLst>
          </p:cNvPr>
          <p:cNvSpPr/>
          <p:nvPr/>
        </p:nvSpPr>
        <p:spPr bwMode="auto">
          <a:xfrm>
            <a:off x="934249" y="3387577"/>
            <a:ext cx="2972004" cy="806205"/>
          </a:xfrm>
          <a:prstGeom prst="roundRect">
            <a:avLst/>
          </a:prstGeom>
          <a:solidFill>
            <a:schemeClr val="accent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ctr" anchorCtr="0" compatLnSpc="1">
            <a:prstTxWarp prst="textNoShape">
              <a:avLst/>
            </a:prstTxWarp>
            <a:noAutofit/>
          </a:bodyPr>
          <a:lstStyle/>
          <a:p>
            <a:pPr algn="ctr" eaLnBrk="0" hangingPunct="0">
              <a:spcBef>
                <a:spcPct val="20000"/>
              </a:spcBef>
            </a:pPr>
            <a:r>
              <a:rPr lang="en-US" sz="1600" b="1" dirty="0">
                <a:solidFill>
                  <a:schemeClr val="bg1"/>
                </a:solidFill>
              </a:rPr>
              <a:t>Certified </a:t>
            </a:r>
            <a:r>
              <a:rPr lang="en-US" sz="1600" b="1" dirty="0" err="1">
                <a:solidFill>
                  <a:schemeClr val="bg1"/>
                </a:solidFill>
              </a:rPr>
              <a:t>SAFe</a:t>
            </a:r>
            <a:r>
              <a:rPr lang="en-US" sz="1600" b="1" dirty="0">
                <a:solidFill>
                  <a:schemeClr val="bg1"/>
                </a:solidFill>
              </a:rPr>
              <a:t> 5 Scrum Master</a:t>
            </a:r>
          </a:p>
        </p:txBody>
      </p:sp>
      <p:sp>
        <p:nvSpPr>
          <p:cNvPr id="21" name="Rectangle: Rounded Corners 20">
            <a:extLst>
              <a:ext uri="{FF2B5EF4-FFF2-40B4-BE49-F238E27FC236}">
                <a16:creationId xmlns:a16="http://schemas.microsoft.com/office/drawing/2014/main" id="{8C8CFC19-AE33-4098-8841-850CAB348CC8}"/>
              </a:ext>
            </a:extLst>
          </p:cNvPr>
          <p:cNvSpPr/>
          <p:nvPr/>
        </p:nvSpPr>
        <p:spPr bwMode="auto">
          <a:xfrm>
            <a:off x="4510400" y="2404996"/>
            <a:ext cx="2972004" cy="806205"/>
          </a:xfrm>
          <a:prstGeom prst="roundRect">
            <a:avLst/>
          </a:prstGeom>
          <a:solidFill>
            <a:schemeClr val="accent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ctr" anchorCtr="0" compatLnSpc="1">
            <a:prstTxWarp prst="textNoShape">
              <a:avLst/>
            </a:prstTxWarp>
            <a:noAutofit/>
          </a:bodyPr>
          <a:lstStyle/>
          <a:p>
            <a:pPr algn="ctr" eaLnBrk="0" hangingPunct="0">
              <a:spcBef>
                <a:spcPct val="20000"/>
              </a:spcBef>
            </a:pPr>
            <a:r>
              <a:rPr lang="en-US" sz="1600" b="1" dirty="0">
                <a:solidFill>
                  <a:schemeClr val="bg1"/>
                </a:solidFill>
              </a:rPr>
              <a:t>Certified Scrum Master</a:t>
            </a:r>
            <a:r>
              <a:rPr lang="en-US" dirty="0"/>
              <a:t> </a:t>
            </a:r>
            <a:endParaRPr lang="en-US" sz="1600" b="1" dirty="0">
              <a:solidFill>
                <a:schemeClr val="bg1"/>
              </a:solidFill>
            </a:endParaRPr>
          </a:p>
        </p:txBody>
      </p:sp>
      <p:sp>
        <p:nvSpPr>
          <p:cNvPr id="24" name="Rectangle: Rounded Corners 23">
            <a:extLst>
              <a:ext uri="{FF2B5EF4-FFF2-40B4-BE49-F238E27FC236}">
                <a16:creationId xmlns:a16="http://schemas.microsoft.com/office/drawing/2014/main" id="{0F4D5E47-3440-4DC4-A51C-7411241D12EF}"/>
              </a:ext>
            </a:extLst>
          </p:cNvPr>
          <p:cNvSpPr/>
          <p:nvPr/>
        </p:nvSpPr>
        <p:spPr bwMode="auto">
          <a:xfrm>
            <a:off x="4510400" y="1387451"/>
            <a:ext cx="2972004" cy="806205"/>
          </a:xfrm>
          <a:prstGeom prst="roundRect">
            <a:avLst/>
          </a:prstGeom>
          <a:solidFill>
            <a:schemeClr val="accent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ctr" anchorCtr="0" compatLnSpc="1">
            <a:prstTxWarp prst="textNoShape">
              <a:avLst/>
            </a:prstTxWarp>
            <a:noAutofit/>
          </a:bodyPr>
          <a:lstStyle/>
          <a:p>
            <a:pPr algn="ctr" eaLnBrk="0" hangingPunct="0">
              <a:spcBef>
                <a:spcPct val="20000"/>
              </a:spcBef>
            </a:pPr>
            <a:r>
              <a:rPr lang="en-US" sz="1600" b="1" dirty="0" err="1">
                <a:solidFill>
                  <a:schemeClr val="bg1"/>
                </a:solidFill>
              </a:rPr>
              <a:t>SAFe</a:t>
            </a:r>
            <a:r>
              <a:rPr lang="en-US" sz="1600" b="1" dirty="0">
                <a:solidFill>
                  <a:schemeClr val="bg1"/>
                </a:solidFill>
              </a:rPr>
              <a:t> 4 Practitioner </a:t>
            </a:r>
          </a:p>
        </p:txBody>
      </p:sp>
      <p:sp>
        <p:nvSpPr>
          <p:cNvPr id="26" name="Rectangle: Rounded Corners 25">
            <a:extLst>
              <a:ext uri="{FF2B5EF4-FFF2-40B4-BE49-F238E27FC236}">
                <a16:creationId xmlns:a16="http://schemas.microsoft.com/office/drawing/2014/main" id="{D0E26565-BE91-451D-93FE-22C64D484594}"/>
              </a:ext>
            </a:extLst>
          </p:cNvPr>
          <p:cNvSpPr/>
          <p:nvPr/>
        </p:nvSpPr>
        <p:spPr bwMode="auto">
          <a:xfrm>
            <a:off x="2476398" y="4349432"/>
            <a:ext cx="3855558" cy="806205"/>
          </a:xfrm>
          <a:prstGeom prst="roundRect">
            <a:avLst/>
          </a:prstGeom>
          <a:solidFill>
            <a:schemeClr val="accent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ctr" anchorCtr="0" compatLnSpc="1">
            <a:prstTxWarp prst="textNoShape">
              <a:avLst/>
            </a:prstTxWarp>
            <a:noAutofit/>
          </a:bodyPr>
          <a:lstStyle/>
          <a:p>
            <a:pPr algn="ctr" eaLnBrk="0" hangingPunct="0">
              <a:spcBef>
                <a:spcPct val="20000"/>
              </a:spcBef>
            </a:pPr>
            <a:r>
              <a:rPr lang="en-US" sz="1600" b="1" dirty="0">
                <a:solidFill>
                  <a:schemeClr val="bg1"/>
                </a:solidFill>
              </a:rPr>
              <a:t>Project Management Professional (PMP)</a:t>
            </a:r>
          </a:p>
        </p:txBody>
      </p:sp>
      <p:sp>
        <p:nvSpPr>
          <p:cNvPr id="35" name="Rectangle: Rounded Corners 34">
            <a:extLst>
              <a:ext uri="{FF2B5EF4-FFF2-40B4-BE49-F238E27FC236}">
                <a16:creationId xmlns:a16="http://schemas.microsoft.com/office/drawing/2014/main" id="{CD93586F-6FA1-4C59-9B2C-4B408CE50CAC}"/>
              </a:ext>
            </a:extLst>
          </p:cNvPr>
          <p:cNvSpPr/>
          <p:nvPr/>
        </p:nvSpPr>
        <p:spPr bwMode="auto">
          <a:xfrm>
            <a:off x="4510400" y="3387577"/>
            <a:ext cx="2972004" cy="806205"/>
          </a:xfrm>
          <a:prstGeom prst="roundRect">
            <a:avLst/>
          </a:prstGeom>
          <a:solidFill>
            <a:schemeClr val="accent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ctr" anchorCtr="0" compatLnSpc="1">
            <a:prstTxWarp prst="textNoShape">
              <a:avLst/>
            </a:prstTxWarp>
            <a:noAutofit/>
          </a:bodyPr>
          <a:lstStyle/>
          <a:p>
            <a:pPr algn="ctr" eaLnBrk="0" hangingPunct="0">
              <a:spcBef>
                <a:spcPct val="20000"/>
              </a:spcBef>
            </a:pPr>
            <a:r>
              <a:rPr lang="en-US" sz="1600" b="1" dirty="0">
                <a:solidFill>
                  <a:schemeClr val="bg1"/>
                </a:solidFill>
              </a:rPr>
              <a:t>Azure Solutions Architect </a:t>
            </a:r>
          </a:p>
        </p:txBody>
      </p:sp>
    </p:spTree>
    <p:extLst>
      <p:ext uri="{BB962C8B-B14F-4D97-AF65-F5344CB8AC3E}">
        <p14:creationId xmlns:p14="http://schemas.microsoft.com/office/powerpoint/2010/main" val="3192452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15"/>
                                        </p:tgtEl>
                                        <p:attrNameLst>
                                          <p:attrName>style.opacity</p:attrName>
                                        </p:attrNameLst>
                                      </p:cBhvr>
                                      <p:to>
                                        <p:strVal val="0.5"/>
                                      </p:to>
                                    </p:set>
                                    <p:animEffect filter="image" prLst="opacity: 0.5">
                                      <p:cBhvr rctx="IE">
                                        <p:cTn id="7" dur="indefinite"/>
                                        <p:tgtEl>
                                          <p:spTgt spid="15"/>
                                        </p:tgtEl>
                                      </p:cBhvr>
                                    </p:animEffect>
                                  </p:childTnLst>
                                </p:cTn>
                              </p:par>
                              <p:par>
                                <p:cTn id="8" presetID="9" presetClass="emph" presetSubtype="0" grpId="0" nodeType="withEffect">
                                  <p:stCondLst>
                                    <p:cond delay="0"/>
                                  </p:stCondLst>
                                  <p:childTnLst>
                                    <p:set>
                                      <p:cBhvr>
                                        <p:cTn id="9" dur="indefinite"/>
                                        <p:tgtEl>
                                          <p:spTgt spid="22"/>
                                        </p:tgtEl>
                                        <p:attrNameLst>
                                          <p:attrName>style.opacity</p:attrName>
                                        </p:attrNameLst>
                                      </p:cBhvr>
                                      <p:to>
                                        <p:strVal val="0.5"/>
                                      </p:to>
                                    </p:set>
                                    <p:animEffect filter="image" prLst="opacity: 0.5">
                                      <p:cBhvr rctx="IE">
                                        <p:cTn id="10" dur="indefinite"/>
                                        <p:tgtEl>
                                          <p:spTgt spid="22"/>
                                        </p:tgtEl>
                                      </p:cBhvr>
                                    </p:animEffect>
                                  </p:childTnLst>
                                </p:cTn>
                              </p:par>
                              <p:par>
                                <p:cTn id="11" presetID="9" presetClass="emph" presetSubtype="0" grpId="0" nodeType="withEffect">
                                  <p:stCondLst>
                                    <p:cond delay="0"/>
                                  </p:stCondLst>
                                  <p:childTnLst>
                                    <p:set>
                                      <p:cBhvr>
                                        <p:cTn id="12" dur="indefinite"/>
                                        <p:tgtEl>
                                          <p:spTgt spid="28"/>
                                        </p:tgtEl>
                                        <p:attrNameLst>
                                          <p:attrName>style.opacity</p:attrName>
                                        </p:attrNameLst>
                                      </p:cBhvr>
                                      <p:to>
                                        <p:strVal val="0.5"/>
                                      </p:to>
                                    </p:set>
                                    <p:animEffect filter="image" prLst="opacity: 0.5">
                                      <p:cBhvr rctx="IE">
                                        <p:cTn id="13" dur="indefinite"/>
                                        <p:tgtEl>
                                          <p:spTgt spid="28"/>
                                        </p:tgtEl>
                                      </p:cBhvr>
                                    </p:animEffect>
                                  </p:childTnLst>
                                </p:cTn>
                              </p:par>
                              <p:par>
                                <p:cTn id="14" presetID="9" presetClass="emph" presetSubtype="0" grpId="0" nodeType="withEffect">
                                  <p:stCondLst>
                                    <p:cond delay="0"/>
                                  </p:stCondLst>
                                  <p:childTnLst>
                                    <p:set>
                                      <p:cBhvr>
                                        <p:cTn id="15" dur="indefinite"/>
                                        <p:tgtEl>
                                          <p:spTgt spid="20"/>
                                        </p:tgtEl>
                                        <p:attrNameLst>
                                          <p:attrName>style.opacity</p:attrName>
                                        </p:attrNameLst>
                                      </p:cBhvr>
                                      <p:to>
                                        <p:strVal val="0.5"/>
                                      </p:to>
                                    </p:set>
                                    <p:animEffect filter="image" prLst="opacity: 0.5">
                                      <p:cBhvr rctx="IE">
                                        <p:cTn id="16" dur="indefinite"/>
                                        <p:tgtEl>
                                          <p:spTgt spid="20"/>
                                        </p:tgtEl>
                                      </p:cBhvr>
                                    </p:animEffect>
                                  </p:childTnLst>
                                </p:cTn>
                              </p:par>
                              <p:par>
                                <p:cTn id="17" presetID="9" presetClass="emph" presetSubtype="0" grpId="0" nodeType="withEffect">
                                  <p:stCondLst>
                                    <p:cond delay="0"/>
                                  </p:stCondLst>
                                  <p:childTnLst>
                                    <p:set>
                                      <p:cBhvr>
                                        <p:cTn id="18" dur="indefinite"/>
                                        <p:tgtEl>
                                          <p:spTgt spid="21"/>
                                        </p:tgtEl>
                                        <p:attrNameLst>
                                          <p:attrName>style.opacity</p:attrName>
                                        </p:attrNameLst>
                                      </p:cBhvr>
                                      <p:to>
                                        <p:strVal val="0.5"/>
                                      </p:to>
                                    </p:set>
                                    <p:animEffect filter="image" prLst="opacity: 0.5">
                                      <p:cBhvr rctx="IE">
                                        <p:cTn id="19" dur="indefinite"/>
                                        <p:tgtEl>
                                          <p:spTgt spid="21"/>
                                        </p:tgtEl>
                                      </p:cBhvr>
                                    </p:animEffect>
                                  </p:childTnLst>
                                </p:cTn>
                              </p:par>
                              <p:par>
                                <p:cTn id="20" presetID="9" presetClass="emph" presetSubtype="0" grpId="0" nodeType="withEffect">
                                  <p:stCondLst>
                                    <p:cond delay="0"/>
                                  </p:stCondLst>
                                  <p:childTnLst>
                                    <p:set>
                                      <p:cBhvr>
                                        <p:cTn id="21" dur="indefinite"/>
                                        <p:tgtEl>
                                          <p:spTgt spid="24"/>
                                        </p:tgtEl>
                                        <p:attrNameLst>
                                          <p:attrName>style.opacity</p:attrName>
                                        </p:attrNameLst>
                                      </p:cBhvr>
                                      <p:to>
                                        <p:strVal val="0.5"/>
                                      </p:to>
                                    </p:set>
                                    <p:animEffect filter="image" prLst="opacity: 0.5">
                                      <p:cBhvr rctx="IE">
                                        <p:cTn id="22" dur="indefinite"/>
                                        <p:tgtEl>
                                          <p:spTgt spid="24"/>
                                        </p:tgtEl>
                                      </p:cBhvr>
                                    </p:animEffect>
                                  </p:childTnLst>
                                </p:cTn>
                              </p:par>
                              <p:par>
                                <p:cTn id="23" presetID="9" presetClass="emph" presetSubtype="0" grpId="0" nodeType="withEffect">
                                  <p:stCondLst>
                                    <p:cond delay="0"/>
                                  </p:stCondLst>
                                  <p:childTnLst>
                                    <p:set>
                                      <p:cBhvr>
                                        <p:cTn id="24" dur="indefinite"/>
                                        <p:tgtEl>
                                          <p:spTgt spid="26"/>
                                        </p:tgtEl>
                                        <p:attrNameLst>
                                          <p:attrName>style.opacity</p:attrName>
                                        </p:attrNameLst>
                                      </p:cBhvr>
                                      <p:to>
                                        <p:strVal val="0.5"/>
                                      </p:to>
                                    </p:set>
                                    <p:animEffect filter="image" prLst="opacity: 0.5">
                                      <p:cBhvr rctx="IE">
                                        <p:cTn id="25" dur="indefinite"/>
                                        <p:tgtEl>
                                          <p:spTgt spid="26"/>
                                        </p:tgtEl>
                                      </p:cBhvr>
                                    </p:animEffect>
                                  </p:childTnLst>
                                </p:cTn>
                              </p:par>
                              <p:par>
                                <p:cTn id="26" presetID="9" presetClass="emph" presetSubtype="0" grpId="0" nodeType="withEffect">
                                  <p:stCondLst>
                                    <p:cond delay="0"/>
                                  </p:stCondLst>
                                  <p:childTnLst>
                                    <p:set>
                                      <p:cBhvr>
                                        <p:cTn id="27" dur="indefinite"/>
                                        <p:tgtEl>
                                          <p:spTgt spid="35"/>
                                        </p:tgtEl>
                                        <p:attrNameLst>
                                          <p:attrName>style.opacity</p:attrName>
                                        </p:attrNameLst>
                                      </p:cBhvr>
                                      <p:to>
                                        <p:strVal val="0.5"/>
                                      </p:to>
                                    </p:set>
                                    <p:animEffect filter="image" prLst="opacity: 0.5">
                                      <p:cBhvr rctx="IE">
                                        <p:cTn id="28" dur="indefinite"/>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P spid="28" grpId="0" animBg="1"/>
      <p:bldP spid="20" grpId="0" animBg="1"/>
      <p:bldP spid="21" grpId="0" animBg="1"/>
      <p:bldP spid="24" grpId="0" animBg="1"/>
      <p:bldP spid="26" grpId="0" animBg="1"/>
      <p:bldP spid="3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B22E24E0-CB9C-42E4-B38A-44BFBA3AF9A8}"/>
              </a:ext>
            </a:extLst>
          </p:cNvPr>
          <p:cNvSpPr/>
          <p:nvPr/>
        </p:nvSpPr>
        <p:spPr bwMode="auto">
          <a:xfrm>
            <a:off x="207264" y="1055425"/>
            <a:ext cx="10774328" cy="5528255"/>
          </a:xfrm>
          <a:prstGeom prst="roundRect">
            <a:avLst/>
          </a:prstGeom>
          <a:solidFill>
            <a:schemeClr val="bg1">
              <a:lumMod val="85000"/>
            </a:scheme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t" anchorCtr="0" compatLnSpc="1">
            <a:prstTxWarp prst="textNoShape">
              <a:avLst/>
            </a:prstTxWarp>
            <a:noAutofit/>
          </a:bodyPr>
          <a:lstStyle/>
          <a:p>
            <a:pPr algn="l" eaLnBrk="0" hangingPunct="0">
              <a:spcBef>
                <a:spcPct val="20000"/>
              </a:spcBef>
            </a:pPr>
            <a:endParaRPr lang="en-US" sz="2933" i="1"/>
          </a:p>
        </p:txBody>
      </p:sp>
      <p:sp>
        <p:nvSpPr>
          <p:cNvPr id="2" name="Title 1">
            <a:extLst>
              <a:ext uri="{FF2B5EF4-FFF2-40B4-BE49-F238E27FC236}">
                <a16:creationId xmlns:a16="http://schemas.microsoft.com/office/drawing/2014/main" id="{9FC4969B-67C6-40ED-89A7-5B4D60681CE3}"/>
              </a:ext>
            </a:extLst>
          </p:cNvPr>
          <p:cNvSpPr>
            <a:spLocks noGrp="1"/>
          </p:cNvSpPr>
          <p:nvPr>
            <p:ph type="title"/>
          </p:nvPr>
        </p:nvSpPr>
        <p:spPr>
          <a:xfrm>
            <a:off x="-29383" y="-270138"/>
            <a:ext cx="10515600" cy="1325563"/>
          </a:xfrm>
        </p:spPr>
        <p:txBody>
          <a:bodyPr/>
          <a:lstStyle/>
          <a:p>
            <a:r>
              <a:rPr lang="en-US" b="1" dirty="0"/>
              <a:t>Lead the team…………..</a:t>
            </a:r>
          </a:p>
        </p:txBody>
      </p:sp>
      <p:sp>
        <p:nvSpPr>
          <p:cNvPr id="22" name="Rectangle: Rounded Corners 21">
            <a:extLst>
              <a:ext uri="{FF2B5EF4-FFF2-40B4-BE49-F238E27FC236}">
                <a16:creationId xmlns:a16="http://schemas.microsoft.com/office/drawing/2014/main" id="{175ED67D-DE2D-4106-B392-278570B4DC5C}"/>
              </a:ext>
            </a:extLst>
          </p:cNvPr>
          <p:cNvSpPr/>
          <p:nvPr/>
        </p:nvSpPr>
        <p:spPr bwMode="auto">
          <a:xfrm>
            <a:off x="606349" y="1321112"/>
            <a:ext cx="9756851" cy="663525"/>
          </a:xfrm>
          <a:prstGeom prst="roundRect">
            <a:avLst/>
          </a:prstGeom>
          <a:solidFill>
            <a:schemeClr val="accent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ctr" anchorCtr="0" compatLnSpc="1">
            <a:prstTxWarp prst="textNoShape">
              <a:avLst/>
            </a:prstTxWarp>
            <a:noAutofit/>
          </a:bodyPr>
          <a:lstStyle/>
          <a:p>
            <a:pPr eaLnBrk="0" hangingPunct="0">
              <a:spcBef>
                <a:spcPct val="20000"/>
              </a:spcBef>
            </a:pPr>
            <a:r>
              <a:rPr lang="en-US" sz="1600" b="1" dirty="0">
                <a:solidFill>
                  <a:schemeClr val="bg1"/>
                </a:solidFill>
              </a:rPr>
              <a:t>In order to deliver value  quicker, we must  align to the need of release trains and support them on timely. Continuous engagement will help to build a partnership in value delivery to client.</a:t>
            </a:r>
          </a:p>
        </p:txBody>
      </p:sp>
      <p:sp>
        <p:nvSpPr>
          <p:cNvPr id="5" name="Rectangle: Rounded Corners 4">
            <a:extLst>
              <a:ext uri="{FF2B5EF4-FFF2-40B4-BE49-F238E27FC236}">
                <a16:creationId xmlns:a16="http://schemas.microsoft.com/office/drawing/2014/main" id="{993281E6-51FD-4694-8CA4-D3C7AEC83343}"/>
              </a:ext>
            </a:extLst>
          </p:cNvPr>
          <p:cNvSpPr/>
          <p:nvPr/>
        </p:nvSpPr>
        <p:spPr bwMode="auto">
          <a:xfrm>
            <a:off x="606349" y="2191119"/>
            <a:ext cx="9879868" cy="663525"/>
          </a:xfrm>
          <a:prstGeom prst="roundRect">
            <a:avLst/>
          </a:prstGeom>
          <a:solidFill>
            <a:schemeClr val="accent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ctr" anchorCtr="0" compatLnSpc="1">
            <a:prstTxWarp prst="textNoShape">
              <a:avLst/>
            </a:prstTxWarp>
            <a:noAutofit/>
          </a:bodyPr>
          <a:lstStyle/>
          <a:p>
            <a:pPr eaLnBrk="0" hangingPunct="0">
              <a:spcBef>
                <a:spcPct val="20000"/>
              </a:spcBef>
            </a:pPr>
            <a:r>
              <a:rPr lang="en-US" sz="1600" b="1" dirty="0">
                <a:solidFill>
                  <a:schemeClr val="bg1"/>
                </a:solidFill>
              </a:rPr>
              <a:t>We should make the decisions on architecture  runway quickly and communicate with the release train in advance.</a:t>
            </a:r>
          </a:p>
        </p:txBody>
      </p:sp>
      <p:sp>
        <p:nvSpPr>
          <p:cNvPr id="6" name="Rectangle: Rounded Corners 5">
            <a:extLst>
              <a:ext uri="{FF2B5EF4-FFF2-40B4-BE49-F238E27FC236}">
                <a16:creationId xmlns:a16="http://schemas.microsoft.com/office/drawing/2014/main" id="{65D0A1B4-F422-403D-AA6B-622ABB6FCD38}"/>
              </a:ext>
            </a:extLst>
          </p:cNvPr>
          <p:cNvSpPr/>
          <p:nvPr/>
        </p:nvSpPr>
        <p:spPr bwMode="auto">
          <a:xfrm>
            <a:off x="606349" y="3061126"/>
            <a:ext cx="9879868" cy="663525"/>
          </a:xfrm>
          <a:prstGeom prst="roundRect">
            <a:avLst/>
          </a:prstGeom>
          <a:solidFill>
            <a:schemeClr val="accent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ctr" anchorCtr="0" compatLnSpc="1">
            <a:prstTxWarp prst="textNoShape">
              <a:avLst/>
            </a:prstTxWarp>
            <a:noAutofit/>
          </a:bodyPr>
          <a:lstStyle/>
          <a:p>
            <a:pPr eaLnBrk="0" hangingPunct="0">
              <a:spcBef>
                <a:spcPct val="20000"/>
              </a:spcBef>
            </a:pPr>
            <a:r>
              <a:rPr lang="en-US" sz="1600" b="1" dirty="0">
                <a:solidFill>
                  <a:schemeClr val="bg1"/>
                </a:solidFill>
              </a:rPr>
              <a:t>We should not engage in delivery of day today business needs rather than long term business need and platform level  improvement, alignment, security, automation, application eco system consistency across the release team.</a:t>
            </a:r>
          </a:p>
        </p:txBody>
      </p:sp>
      <p:sp>
        <p:nvSpPr>
          <p:cNvPr id="7" name="Rectangle: Rounded Corners 6">
            <a:extLst>
              <a:ext uri="{FF2B5EF4-FFF2-40B4-BE49-F238E27FC236}">
                <a16:creationId xmlns:a16="http://schemas.microsoft.com/office/drawing/2014/main" id="{4CE38909-D8D2-47B5-A1F0-82D7AFEE72DD}"/>
              </a:ext>
            </a:extLst>
          </p:cNvPr>
          <p:cNvSpPr/>
          <p:nvPr/>
        </p:nvSpPr>
        <p:spPr bwMode="auto">
          <a:xfrm>
            <a:off x="606349" y="3926363"/>
            <a:ext cx="9879868" cy="877285"/>
          </a:xfrm>
          <a:prstGeom prst="roundRect">
            <a:avLst/>
          </a:prstGeom>
          <a:solidFill>
            <a:schemeClr val="accent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ctr" anchorCtr="0" compatLnSpc="1">
            <a:prstTxWarp prst="textNoShape">
              <a:avLst/>
            </a:prstTxWarp>
            <a:noAutofit/>
          </a:bodyPr>
          <a:lstStyle/>
          <a:p>
            <a:pPr eaLnBrk="0" hangingPunct="0">
              <a:spcBef>
                <a:spcPct val="20000"/>
              </a:spcBef>
            </a:pPr>
            <a:r>
              <a:rPr lang="en-US" sz="1600" b="1" dirty="0">
                <a:solidFill>
                  <a:schemeClr val="bg1"/>
                </a:solidFill>
              </a:rPr>
              <a:t>Enterprise architecture team should have a team of contractors under them in order to delivery NFR on time to release trains. We should not be using the release train capacity to deliver our products/vision, they should be focused on client request and work on client priority.</a:t>
            </a:r>
          </a:p>
        </p:txBody>
      </p:sp>
      <p:sp>
        <p:nvSpPr>
          <p:cNvPr id="8" name="Rectangle: Rounded Corners 7">
            <a:extLst>
              <a:ext uri="{FF2B5EF4-FFF2-40B4-BE49-F238E27FC236}">
                <a16:creationId xmlns:a16="http://schemas.microsoft.com/office/drawing/2014/main" id="{399D873C-7082-424C-BC33-DA39061E4B46}"/>
              </a:ext>
            </a:extLst>
          </p:cNvPr>
          <p:cNvSpPr/>
          <p:nvPr/>
        </p:nvSpPr>
        <p:spPr bwMode="auto">
          <a:xfrm>
            <a:off x="606349" y="5139050"/>
            <a:ext cx="9879868" cy="663525"/>
          </a:xfrm>
          <a:prstGeom prst="roundRect">
            <a:avLst/>
          </a:prstGeom>
          <a:solidFill>
            <a:schemeClr val="accent2"/>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ctr" anchorCtr="0" compatLnSpc="1">
            <a:prstTxWarp prst="textNoShape">
              <a:avLst/>
            </a:prstTxWarp>
            <a:noAutofit/>
          </a:bodyPr>
          <a:lstStyle/>
          <a:p>
            <a:pPr eaLnBrk="0" hangingPunct="0">
              <a:spcBef>
                <a:spcPct val="20000"/>
              </a:spcBef>
            </a:pPr>
            <a:r>
              <a:rPr lang="en-US" sz="1600" b="1" dirty="0">
                <a:solidFill>
                  <a:schemeClr val="bg1"/>
                </a:solidFill>
              </a:rPr>
              <a:t>We should  participate  in PI planning and system demo of release trains to get better understanding of what team  is delivering and planning to deliver.</a:t>
            </a:r>
          </a:p>
        </p:txBody>
      </p:sp>
    </p:spTree>
    <p:extLst>
      <p:ext uri="{BB962C8B-B14F-4D97-AF65-F5344CB8AC3E}">
        <p14:creationId xmlns:p14="http://schemas.microsoft.com/office/powerpoint/2010/main" val="3092834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15"/>
                                        </p:tgtEl>
                                        <p:attrNameLst>
                                          <p:attrName>style.opacity</p:attrName>
                                        </p:attrNameLst>
                                      </p:cBhvr>
                                      <p:to>
                                        <p:strVal val="0.5"/>
                                      </p:to>
                                    </p:set>
                                    <p:animEffect filter="image" prLst="opacity: 0.5">
                                      <p:cBhvr rctx="IE">
                                        <p:cTn id="7" dur="indefinite"/>
                                        <p:tgtEl>
                                          <p:spTgt spid="15"/>
                                        </p:tgtEl>
                                      </p:cBhvr>
                                    </p:animEffect>
                                  </p:childTnLst>
                                </p:cTn>
                              </p:par>
                              <p:par>
                                <p:cTn id="8" presetID="9" presetClass="emph" presetSubtype="0" grpId="0" nodeType="withEffect">
                                  <p:stCondLst>
                                    <p:cond delay="0"/>
                                  </p:stCondLst>
                                  <p:childTnLst>
                                    <p:set>
                                      <p:cBhvr>
                                        <p:cTn id="9" dur="indefinite"/>
                                        <p:tgtEl>
                                          <p:spTgt spid="22"/>
                                        </p:tgtEl>
                                        <p:attrNameLst>
                                          <p:attrName>style.opacity</p:attrName>
                                        </p:attrNameLst>
                                      </p:cBhvr>
                                      <p:to>
                                        <p:strVal val="0.5"/>
                                      </p:to>
                                    </p:set>
                                    <p:animEffect filter="image" prLst="opacity: 0.5">
                                      <p:cBhvr rctx="IE">
                                        <p:cTn id="10" dur="indefinite"/>
                                        <p:tgtEl>
                                          <p:spTgt spid="22"/>
                                        </p:tgtEl>
                                      </p:cBhvr>
                                    </p:animEffect>
                                  </p:childTnLst>
                                </p:cTn>
                              </p:par>
                              <p:par>
                                <p:cTn id="11" presetID="9" presetClass="emph" presetSubtype="0" grpId="0" nodeType="withEffect">
                                  <p:stCondLst>
                                    <p:cond delay="0"/>
                                  </p:stCondLst>
                                  <p:childTnLst>
                                    <p:set>
                                      <p:cBhvr>
                                        <p:cTn id="12" dur="indefinite"/>
                                        <p:tgtEl>
                                          <p:spTgt spid="5"/>
                                        </p:tgtEl>
                                        <p:attrNameLst>
                                          <p:attrName>style.opacity</p:attrName>
                                        </p:attrNameLst>
                                      </p:cBhvr>
                                      <p:to>
                                        <p:strVal val="0.5"/>
                                      </p:to>
                                    </p:set>
                                    <p:animEffect filter="image" prLst="opacity: 0.5">
                                      <p:cBhvr rctx="IE">
                                        <p:cTn id="13" dur="indefinite"/>
                                        <p:tgtEl>
                                          <p:spTgt spid="5"/>
                                        </p:tgtEl>
                                      </p:cBhvr>
                                    </p:animEffect>
                                  </p:childTnLst>
                                </p:cTn>
                              </p:par>
                              <p:par>
                                <p:cTn id="14" presetID="9" presetClass="emph" presetSubtype="0" grpId="0" nodeType="withEffect">
                                  <p:stCondLst>
                                    <p:cond delay="0"/>
                                  </p:stCondLst>
                                  <p:childTnLst>
                                    <p:set>
                                      <p:cBhvr>
                                        <p:cTn id="15" dur="indefinite"/>
                                        <p:tgtEl>
                                          <p:spTgt spid="6"/>
                                        </p:tgtEl>
                                        <p:attrNameLst>
                                          <p:attrName>style.opacity</p:attrName>
                                        </p:attrNameLst>
                                      </p:cBhvr>
                                      <p:to>
                                        <p:strVal val="0.5"/>
                                      </p:to>
                                    </p:set>
                                    <p:animEffect filter="image" prLst="opacity: 0.5">
                                      <p:cBhvr rctx="IE">
                                        <p:cTn id="16" dur="indefinite"/>
                                        <p:tgtEl>
                                          <p:spTgt spid="6"/>
                                        </p:tgtEl>
                                      </p:cBhvr>
                                    </p:animEffect>
                                  </p:childTnLst>
                                </p:cTn>
                              </p:par>
                              <p:par>
                                <p:cTn id="17" presetID="9" presetClass="emph" presetSubtype="0" grpId="0" nodeType="withEffect">
                                  <p:stCondLst>
                                    <p:cond delay="0"/>
                                  </p:stCondLst>
                                  <p:childTnLst>
                                    <p:set>
                                      <p:cBhvr>
                                        <p:cTn id="18" dur="indefinite"/>
                                        <p:tgtEl>
                                          <p:spTgt spid="7"/>
                                        </p:tgtEl>
                                        <p:attrNameLst>
                                          <p:attrName>style.opacity</p:attrName>
                                        </p:attrNameLst>
                                      </p:cBhvr>
                                      <p:to>
                                        <p:strVal val="0.5"/>
                                      </p:to>
                                    </p:set>
                                    <p:animEffect filter="image" prLst="opacity: 0.5">
                                      <p:cBhvr rctx="IE">
                                        <p:cTn id="19" dur="indefinite"/>
                                        <p:tgtEl>
                                          <p:spTgt spid="7"/>
                                        </p:tgtEl>
                                      </p:cBhvr>
                                    </p:animEffect>
                                  </p:childTnLst>
                                </p:cTn>
                              </p:par>
                              <p:par>
                                <p:cTn id="20" presetID="9" presetClass="emph" presetSubtype="0" grpId="0" nodeType="withEffect">
                                  <p:stCondLst>
                                    <p:cond delay="0"/>
                                  </p:stCondLst>
                                  <p:childTnLst>
                                    <p:set>
                                      <p:cBhvr>
                                        <p:cTn id="21" dur="indefinite"/>
                                        <p:tgtEl>
                                          <p:spTgt spid="8"/>
                                        </p:tgtEl>
                                        <p:attrNameLst>
                                          <p:attrName>style.opacity</p:attrName>
                                        </p:attrNameLst>
                                      </p:cBhvr>
                                      <p:to>
                                        <p:strVal val="0.5"/>
                                      </p:to>
                                    </p:set>
                                    <p:animEffect filter="image" prLst="opacity: 0.5">
                                      <p:cBhvr rctx="IE">
                                        <p:cTn id="22" dur="indefinite"/>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P spid="5" grpId="0" animBg="1"/>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B22E24E0-CB9C-42E4-B38A-44BFBA3AF9A8}"/>
              </a:ext>
            </a:extLst>
          </p:cNvPr>
          <p:cNvSpPr/>
          <p:nvPr/>
        </p:nvSpPr>
        <p:spPr bwMode="auto">
          <a:xfrm>
            <a:off x="152400" y="623888"/>
            <a:ext cx="11887200" cy="6130480"/>
          </a:xfrm>
          <a:prstGeom prst="roundRect">
            <a:avLst/>
          </a:prstGeom>
          <a:solidFill>
            <a:schemeClr val="bg1">
              <a:lumMod val="85000"/>
            </a:scheme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t" anchorCtr="0" compatLnSpc="1">
            <a:prstTxWarp prst="textNoShape">
              <a:avLst/>
            </a:prstTxWarp>
            <a:noAutofit/>
          </a:bodyPr>
          <a:lstStyle/>
          <a:p>
            <a:pPr algn="l" eaLnBrk="0" hangingPunct="0">
              <a:spcBef>
                <a:spcPct val="20000"/>
              </a:spcBef>
            </a:pPr>
            <a:endParaRPr lang="en-US" sz="2933" i="1"/>
          </a:p>
        </p:txBody>
      </p:sp>
      <p:sp>
        <p:nvSpPr>
          <p:cNvPr id="2" name="Title 1">
            <a:extLst>
              <a:ext uri="{FF2B5EF4-FFF2-40B4-BE49-F238E27FC236}">
                <a16:creationId xmlns:a16="http://schemas.microsoft.com/office/drawing/2014/main" id="{9FC4969B-67C6-40ED-89A7-5B4D60681CE3}"/>
              </a:ext>
            </a:extLst>
          </p:cNvPr>
          <p:cNvSpPr>
            <a:spLocks noGrp="1"/>
          </p:cNvSpPr>
          <p:nvPr>
            <p:ph type="title"/>
          </p:nvPr>
        </p:nvSpPr>
        <p:spPr>
          <a:xfrm>
            <a:off x="-29383" y="-270138"/>
            <a:ext cx="10515600" cy="1325563"/>
          </a:xfrm>
        </p:spPr>
        <p:txBody>
          <a:bodyPr/>
          <a:lstStyle/>
          <a:p>
            <a:r>
              <a:rPr lang="en-US" b="1" dirty="0"/>
              <a:t>Claim API</a:t>
            </a:r>
          </a:p>
        </p:txBody>
      </p:sp>
      <p:pic>
        <p:nvPicPr>
          <p:cNvPr id="7" name="Picture 6">
            <a:extLst>
              <a:ext uri="{FF2B5EF4-FFF2-40B4-BE49-F238E27FC236}">
                <a16:creationId xmlns:a16="http://schemas.microsoft.com/office/drawing/2014/main" id="{655BBAEF-E44D-40AE-8287-083838E8DB2A}"/>
              </a:ext>
            </a:extLst>
          </p:cNvPr>
          <p:cNvPicPr>
            <a:picLocks noChangeAspect="1"/>
          </p:cNvPicPr>
          <p:nvPr/>
        </p:nvPicPr>
        <p:blipFill>
          <a:blip r:embed="rId2"/>
          <a:stretch>
            <a:fillRect/>
          </a:stretch>
        </p:blipFill>
        <p:spPr>
          <a:xfrm>
            <a:off x="804672" y="727520"/>
            <a:ext cx="10789920" cy="5929312"/>
          </a:xfrm>
          <a:prstGeom prst="rect">
            <a:avLst/>
          </a:prstGeom>
        </p:spPr>
      </p:pic>
    </p:spTree>
    <p:extLst>
      <p:ext uri="{BB962C8B-B14F-4D97-AF65-F5344CB8AC3E}">
        <p14:creationId xmlns:p14="http://schemas.microsoft.com/office/powerpoint/2010/main" val="187814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15"/>
                                        </p:tgtEl>
                                        <p:attrNameLst>
                                          <p:attrName>style.opacity</p:attrName>
                                        </p:attrNameLst>
                                      </p:cBhvr>
                                      <p:to>
                                        <p:strVal val="0.5"/>
                                      </p:to>
                                    </p:set>
                                    <p:animEffect filter="image" prLst="opacity: 0.5">
                                      <p:cBhvr rctx="IE">
                                        <p:cTn id="7" dur="indefinite"/>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B22E24E0-CB9C-42E4-B38A-44BFBA3AF9A8}"/>
              </a:ext>
            </a:extLst>
          </p:cNvPr>
          <p:cNvSpPr/>
          <p:nvPr/>
        </p:nvSpPr>
        <p:spPr bwMode="auto">
          <a:xfrm>
            <a:off x="152400" y="623888"/>
            <a:ext cx="11856720" cy="6130480"/>
          </a:xfrm>
          <a:prstGeom prst="roundRect">
            <a:avLst/>
          </a:prstGeom>
          <a:solidFill>
            <a:schemeClr val="bg1">
              <a:lumMod val="85000"/>
            </a:scheme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121920" tIns="121920" rIns="121920" bIns="121920" numCol="1" rtlCol="0" anchor="t" anchorCtr="0" compatLnSpc="1">
            <a:prstTxWarp prst="textNoShape">
              <a:avLst/>
            </a:prstTxWarp>
            <a:noAutofit/>
          </a:bodyPr>
          <a:lstStyle/>
          <a:p>
            <a:pPr algn="l" eaLnBrk="0" hangingPunct="0">
              <a:spcBef>
                <a:spcPct val="20000"/>
              </a:spcBef>
            </a:pPr>
            <a:endParaRPr lang="en-US" sz="2933" i="1"/>
          </a:p>
        </p:txBody>
      </p:sp>
      <p:sp>
        <p:nvSpPr>
          <p:cNvPr id="2" name="Title 1">
            <a:extLst>
              <a:ext uri="{FF2B5EF4-FFF2-40B4-BE49-F238E27FC236}">
                <a16:creationId xmlns:a16="http://schemas.microsoft.com/office/drawing/2014/main" id="{9FC4969B-67C6-40ED-89A7-5B4D60681CE3}"/>
              </a:ext>
            </a:extLst>
          </p:cNvPr>
          <p:cNvSpPr>
            <a:spLocks noGrp="1"/>
          </p:cNvSpPr>
          <p:nvPr>
            <p:ph type="title"/>
          </p:nvPr>
        </p:nvSpPr>
        <p:spPr>
          <a:xfrm>
            <a:off x="-29383" y="-270138"/>
            <a:ext cx="10515600" cy="1325563"/>
          </a:xfrm>
        </p:spPr>
        <p:txBody>
          <a:bodyPr/>
          <a:lstStyle/>
          <a:p>
            <a:r>
              <a:rPr lang="en-US" b="1" dirty="0"/>
              <a:t>Vision of Ideal Platform</a:t>
            </a:r>
          </a:p>
        </p:txBody>
      </p:sp>
      <p:pic>
        <p:nvPicPr>
          <p:cNvPr id="8" name="Picture 7">
            <a:extLst>
              <a:ext uri="{FF2B5EF4-FFF2-40B4-BE49-F238E27FC236}">
                <a16:creationId xmlns:a16="http://schemas.microsoft.com/office/drawing/2014/main" id="{9726B2CD-C69E-45C4-A6C7-5E228C5898F7}"/>
              </a:ext>
            </a:extLst>
          </p:cNvPr>
          <p:cNvPicPr>
            <a:picLocks noChangeAspect="1"/>
          </p:cNvPicPr>
          <p:nvPr/>
        </p:nvPicPr>
        <p:blipFill>
          <a:blip r:embed="rId2"/>
          <a:stretch>
            <a:fillRect/>
          </a:stretch>
        </p:blipFill>
        <p:spPr>
          <a:xfrm>
            <a:off x="914400" y="780288"/>
            <a:ext cx="10558272" cy="5815584"/>
          </a:xfrm>
          <a:prstGeom prst="rect">
            <a:avLst/>
          </a:prstGeom>
        </p:spPr>
      </p:pic>
    </p:spTree>
    <p:extLst>
      <p:ext uri="{BB962C8B-B14F-4D97-AF65-F5344CB8AC3E}">
        <p14:creationId xmlns:p14="http://schemas.microsoft.com/office/powerpoint/2010/main" val="415776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15"/>
                                        </p:tgtEl>
                                        <p:attrNameLst>
                                          <p:attrName>style.opacity</p:attrName>
                                        </p:attrNameLst>
                                      </p:cBhvr>
                                      <p:to>
                                        <p:strVal val="0.5"/>
                                      </p:to>
                                    </p:set>
                                    <p:animEffect filter="image" prLst="opacity: 0.5">
                                      <p:cBhvr rctx="IE">
                                        <p:cTn id="7" dur="indefinite"/>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3956</TotalTime>
  <Words>588</Words>
  <Application>Microsoft Office PowerPoint</Application>
  <PresentationFormat>Widescreen</PresentationFormat>
  <Paragraphs>54</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Vision</vt:lpstr>
      <vt:lpstr>Goal</vt:lpstr>
      <vt:lpstr>Why me</vt:lpstr>
      <vt:lpstr>Role &amp; Team Responsibility </vt:lpstr>
      <vt:lpstr>Certifications</vt:lpstr>
      <vt:lpstr>Lead the team…………..</vt:lpstr>
      <vt:lpstr>Claim API</vt:lpstr>
      <vt:lpstr>Vision of Ideal Platform</vt:lpstr>
      <vt:lpstr>Achievement in RCA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 Om</dc:creator>
  <cp:lastModifiedBy>Prakash, Om</cp:lastModifiedBy>
  <cp:revision>29</cp:revision>
  <dcterms:created xsi:type="dcterms:W3CDTF">2021-03-08T21:30:45Z</dcterms:created>
  <dcterms:modified xsi:type="dcterms:W3CDTF">2021-03-11T15:27:10Z</dcterms:modified>
</cp:coreProperties>
</file>