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9" r:id="rId4"/>
    <p:sldId id="260" r:id="rId5"/>
    <p:sldId id="261" r:id="rId6"/>
    <p:sldId id="262" r:id="rId7"/>
    <p:sldId id="263" r:id="rId8"/>
    <p:sldId id="264" r:id="rId9"/>
    <p:sldId id="265" r:id="rId10"/>
    <p:sldId id="266"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4" d="100"/>
          <a:sy n="74"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0731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404110"/>
            <a:ext cx="7477601" cy="1666399"/>
          </a:xfrm>
          <a:prstGeom prst="rect">
            <a:avLst/>
          </a:prstGeom>
          <a:noFill/>
          <a:ln/>
        </p:spPr>
        <p:txBody>
          <a:bodyPr wrap="square" rtlCol="0" anchor="t"/>
          <a:lstStyle/>
          <a:p>
            <a:pPr marL="0" indent="0">
              <a:lnSpc>
                <a:spcPts val="6561"/>
              </a:lnSpc>
              <a:buNone/>
            </a:pPr>
            <a:r>
              <a:rPr lang="en-US" sz="5249" dirty="0">
                <a:solidFill>
                  <a:srgbClr val="6EB9FC"/>
                </a:solidFill>
                <a:latin typeface="Lora" pitchFamily="34" charset="0"/>
                <a:ea typeface="Lora" pitchFamily="34" charset="-122"/>
                <a:cs typeface="Lora" pitchFamily="34" charset="-120"/>
              </a:rPr>
              <a:t>AI-Based Plant Disease Classification System</a:t>
            </a:r>
            <a:endParaRPr lang="en-US" sz="5249" dirty="0"/>
          </a:p>
        </p:txBody>
      </p:sp>
      <p:sp>
        <p:nvSpPr>
          <p:cNvPr id="6" name="Text 3"/>
          <p:cNvSpPr/>
          <p:nvPr/>
        </p:nvSpPr>
        <p:spPr>
          <a:xfrm>
            <a:off x="833199" y="4403765"/>
            <a:ext cx="7477601" cy="1421606"/>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This project report focuses on the development of an AI-based system for classifying plant diseases. The system utilizes advanced technology to accurately identify and classify various plant diseases, contributing to the enhancement of agricultural practices and crop management.</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14630400" cy="2777490"/>
          </a:xfrm>
          <a:prstGeom prst="rect">
            <a:avLst/>
          </a:prstGeom>
        </p:spPr>
      </p:pic>
      <p:sp>
        <p:nvSpPr>
          <p:cNvPr id="5" name="Text 2"/>
          <p:cNvSpPr/>
          <p:nvPr/>
        </p:nvSpPr>
        <p:spPr>
          <a:xfrm>
            <a:off x="2348389" y="4153972"/>
            <a:ext cx="555498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Thank You!</a:t>
            </a:r>
            <a:endParaRPr lang="en-US" sz="4374" dirty="0"/>
          </a:p>
        </p:txBody>
      </p:sp>
      <p:sp>
        <p:nvSpPr>
          <p:cNvPr id="6" name="Text 3"/>
          <p:cNvSpPr/>
          <p:nvPr/>
        </p:nvSpPr>
        <p:spPr>
          <a:xfrm>
            <a:off x="2348389" y="5181600"/>
            <a:ext cx="9933503" cy="710803"/>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Thank you for your attention and for being a part of this presentation. We hope you found the information valuable and insightful.</a:t>
            </a:r>
            <a:endParaRPr lang="en-US" sz="1750" dirty="0"/>
          </a:p>
        </p:txBody>
      </p:sp>
      <p:sp>
        <p:nvSpPr>
          <p:cNvPr id="7" name="Text 4"/>
          <p:cNvSpPr/>
          <p:nvPr/>
        </p:nvSpPr>
        <p:spPr>
          <a:xfrm>
            <a:off x="2348389" y="6142315"/>
            <a:ext cx="9933503" cy="710803"/>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If you have any questions or would like to learn more, please feel free to reach out to us. We appreciate your time and interest.</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774383"/>
            <a:ext cx="3332917" cy="416481"/>
          </a:xfrm>
          <a:prstGeom prst="rect">
            <a:avLst/>
          </a:prstGeom>
          <a:noFill/>
          <a:ln/>
        </p:spPr>
        <p:txBody>
          <a:bodyPr wrap="none" rtlCol="0" anchor="t"/>
          <a:lstStyle/>
          <a:p>
            <a:pPr marL="0" indent="0">
              <a:lnSpc>
                <a:spcPts val="3281"/>
              </a:lnSpc>
              <a:buNone/>
            </a:pPr>
            <a:r>
              <a:rPr lang="en-US" sz="2624" dirty="0">
                <a:solidFill>
                  <a:srgbClr val="6EB9FC"/>
                </a:solidFill>
                <a:latin typeface="Lora" pitchFamily="34" charset="0"/>
                <a:ea typeface="Lora" pitchFamily="34" charset="-122"/>
                <a:cs typeface="Lora" pitchFamily="34" charset="-120"/>
              </a:rPr>
              <a:t>CHAPTER 1</a:t>
            </a:r>
            <a:endParaRPr lang="en-US" sz="2624" dirty="0"/>
          </a:p>
        </p:txBody>
      </p:sp>
      <p:sp>
        <p:nvSpPr>
          <p:cNvPr id="6" name="Text 3"/>
          <p:cNvSpPr/>
          <p:nvPr/>
        </p:nvSpPr>
        <p:spPr>
          <a:xfrm>
            <a:off x="6319599" y="1413034"/>
            <a:ext cx="555498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INTRODUCTION</a:t>
            </a:r>
            <a:endParaRPr lang="en-US" sz="4374" dirty="0"/>
          </a:p>
        </p:txBody>
      </p:sp>
      <p:sp>
        <p:nvSpPr>
          <p:cNvPr id="7" name="Text 4"/>
          <p:cNvSpPr/>
          <p:nvPr/>
        </p:nvSpPr>
        <p:spPr>
          <a:xfrm>
            <a:off x="6319599" y="2440662"/>
            <a:ext cx="7477601" cy="1066205"/>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"AI-Based Plant Disease Classification System" is a cutting-edge tool in the field of agriculture that uses deep learning and artificial intelligence to automatically identify and categorise plant diseases.</a:t>
            </a:r>
            <a:endParaRPr lang="en-US" sz="1750" dirty="0"/>
          </a:p>
        </p:txBody>
      </p:sp>
      <p:sp>
        <p:nvSpPr>
          <p:cNvPr id="8" name="Text 5"/>
          <p:cNvSpPr/>
          <p:nvPr/>
        </p:nvSpPr>
        <p:spPr>
          <a:xfrm>
            <a:off x="6319599" y="3756779"/>
            <a:ext cx="7477601" cy="1066205"/>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This technology aims to transform agricultural practices, improve crop output, and encourage sustainable farming for a better agricultural future by offering timely insights about crop health.</a:t>
            </a:r>
            <a:endParaRPr lang="en-US" sz="1750" dirty="0"/>
          </a:p>
        </p:txBody>
      </p:sp>
      <p:sp>
        <p:nvSpPr>
          <p:cNvPr id="9" name="Text 6"/>
          <p:cNvSpPr/>
          <p:nvPr/>
        </p:nvSpPr>
        <p:spPr>
          <a:xfrm>
            <a:off x="6319599" y="5072896"/>
            <a:ext cx="7477601" cy="1066205"/>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primary objective is to empower farmers with a reliable tool for early disease detection, thereby enhancing crop management practices and optimizing agricultural productivity.</a:t>
            </a:r>
            <a:endParaRPr lang="en-US" sz="1750" dirty="0"/>
          </a:p>
        </p:txBody>
      </p:sp>
      <p:sp>
        <p:nvSpPr>
          <p:cNvPr id="10" name="Text 7"/>
          <p:cNvSpPr/>
          <p:nvPr/>
        </p:nvSpPr>
        <p:spPr>
          <a:xfrm>
            <a:off x="6319599" y="6389013"/>
            <a:ext cx="7477601" cy="1066205"/>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This introduction clarifies the significance of early disease identification and lays the groundwork for a thorough examination of the disease classes and their descriptions.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393156"/>
            <a:ext cx="3332917" cy="416481"/>
          </a:xfrm>
          <a:prstGeom prst="rect">
            <a:avLst/>
          </a:prstGeom>
          <a:noFill/>
          <a:ln/>
        </p:spPr>
        <p:txBody>
          <a:bodyPr wrap="none" rtlCol="0" anchor="t"/>
          <a:lstStyle/>
          <a:p>
            <a:pPr marL="0" indent="0">
              <a:lnSpc>
                <a:spcPts val="3281"/>
              </a:lnSpc>
              <a:buNone/>
            </a:pPr>
            <a:r>
              <a:rPr lang="en-US" sz="2624" dirty="0">
                <a:solidFill>
                  <a:srgbClr val="6EB9FC"/>
                </a:solidFill>
                <a:latin typeface="Lora" pitchFamily="34" charset="0"/>
                <a:ea typeface="Lora" pitchFamily="34" charset="-122"/>
                <a:cs typeface="Lora" pitchFamily="34" charset="-120"/>
              </a:rPr>
              <a:t>CHAPTER 2</a:t>
            </a:r>
            <a:endParaRPr lang="en-US" sz="2624" dirty="0"/>
          </a:p>
        </p:txBody>
      </p:sp>
      <p:sp>
        <p:nvSpPr>
          <p:cNvPr id="6" name="Text 3"/>
          <p:cNvSpPr/>
          <p:nvPr/>
        </p:nvSpPr>
        <p:spPr>
          <a:xfrm>
            <a:off x="833199" y="3031808"/>
            <a:ext cx="6108025"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PROBLEM STATEMENT</a:t>
            </a:r>
            <a:endParaRPr lang="en-US" sz="4374" dirty="0"/>
          </a:p>
        </p:txBody>
      </p:sp>
      <p:sp>
        <p:nvSpPr>
          <p:cNvPr id="7" name="Text 4"/>
          <p:cNvSpPr/>
          <p:nvPr/>
        </p:nvSpPr>
        <p:spPr>
          <a:xfrm>
            <a:off x="833199" y="4059436"/>
            <a:ext cx="7477601" cy="1777008"/>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AI Based Smart Plant Disease Classification System for Indian Farmers. The project addresses the challenge of manual identification and classification of plant diseases, which is labour-intensive and prone to errors. By automating this process using AI, the system aims to provide a more efficient and accurate solution for farmers and agricultural experts.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txBody>
          <a:bodyPr/>
          <a:lstStyle/>
          <a:p>
            <a:endParaRPr lang="en-IN" dirty="0"/>
          </a:p>
        </p:txBody>
      </p:sp>
      <p:sp>
        <p:nvSpPr>
          <p:cNvPr id="4" name="Text 2"/>
          <p:cNvSpPr/>
          <p:nvPr/>
        </p:nvSpPr>
        <p:spPr>
          <a:xfrm>
            <a:off x="966398" y="1504593"/>
            <a:ext cx="3332917" cy="416481"/>
          </a:xfrm>
          <a:prstGeom prst="rect">
            <a:avLst/>
          </a:prstGeom>
          <a:noFill/>
          <a:ln/>
        </p:spPr>
        <p:txBody>
          <a:bodyPr wrap="none" rtlCol="0" anchor="t"/>
          <a:lstStyle/>
          <a:p>
            <a:pPr marL="0" indent="0">
              <a:lnSpc>
                <a:spcPts val="3281"/>
              </a:lnSpc>
              <a:buNone/>
            </a:pPr>
            <a:r>
              <a:rPr lang="en-US" sz="2624" dirty="0">
                <a:solidFill>
                  <a:srgbClr val="6EB9FC"/>
                </a:solidFill>
                <a:latin typeface="Lora" pitchFamily="34" charset="0"/>
                <a:ea typeface="Lora" pitchFamily="34" charset="-122"/>
                <a:cs typeface="Lora" pitchFamily="34" charset="-120"/>
              </a:rPr>
              <a:t>CHAPTER 3</a:t>
            </a:r>
            <a:endParaRPr lang="en-US" sz="2624" dirty="0"/>
          </a:p>
        </p:txBody>
      </p:sp>
      <p:sp>
        <p:nvSpPr>
          <p:cNvPr id="5" name="Text 3"/>
          <p:cNvSpPr/>
          <p:nvPr/>
        </p:nvSpPr>
        <p:spPr>
          <a:xfrm>
            <a:off x="966398" y="2143244"/>
            <a:ext cx="555498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WORKING</a:t>
            </a:r>
            <a:endParaRPr lang="en-US" sz="4374" dirty="0"/>
          </a:p>
        </p:txBody>
      </p:sp>
      <p:sp>
        <p:nvSpPr>
          <p:cNvPr id="6" name="Text 4"/>
          <p:cNvSpPr/>
          <p:nvPr/>
        </p:nvSpPr>
        <p:spPr>
          <a:xfrm>
            <a:off x="2348389" y="3170873"/>
            <a:ext cx="9933503" cy="3554016"/>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methodology section outlines the development process of a plant disease classification system using a convolutional neural network (CNN). It begins with data preprocessing, including resizing images, augmentation, and splitting into training and validation sets. Next, a CNN model architecture is designed, featuring convolutional and max-pooling layers, dropout regularization, and softmax activation for classification. The model is trained using the Adam optimizer and categorical cross-entropy loss function, with performance monitored using metrics like accuracy. After training, the model is evaluated on unseen data, and performance metrics such as accuracy, precision, recall, and F1-score are computed. Finally, the trained model is deployed using a Flask API for real-time inference, enabling users to upload images of plant leaves and receive disease predictions, thus facilitating practical agricultural monitoring and management.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956007" y="881182"/>
            <a:ext cx="3332917" cy="416481"/>
          </a:xfrm>
          <a:prstGeom prst="rect">
            <a:avLst/>
          </a:prstGeom>
          <a:noFill/>
          <a:ln/>
        </p:spPr>
        <p:txBody>
          <a:bodyPr wrap="none" rtlCol="0" anchor="t"/>
          <a:lstStyle/>
          <a:p>
            <a:pPr marL="0" indent="0">
              <a:lnSpc>
                <a:spcPts val="3281"/>
              </a:lnSpc>
              <a:buNone/>
            </a:pPr>
            <a:r>
              <a:rPr lang="en-US" sz="2624" dirty="0">
                <a:solidFill>
                  <a:srgbClr val="6EB9FC"/>
                </a:solidFill>
                <a:latin typeface="Lora" pitchFamily="34" charset="0"/>
                <a:ea typeface="Lora" pitchFamily="34" charset="-122"/>
                <a:cs typeface="Lora" pitchFamily="34" charset="-120"/>
              </a:rPr>
              <a:t>CHAPTER 4</a:t>
            </a:r>
            <a:endParaRPr lang="en-US" sz="2624" dirty="0"/>
          </a:p>
        </p:txBody>
      </p:sp>
      <p:sp>
        <p:nvSpPr>
          <p:cNvPr id="5" name="Text 3"/>
          <p:cNvSpPr/>
          <p:nvPr/>
        </p:nvSpPr>
        <p:spPr>
          <a:xfrm>
            <a:off x="956007" y="1519833"/>
            <a:ext cx="9933503" cy="1388745"/>
          </a:xfrm>
          <a:prstGeom prst="rect">
            <a:avLst/>
          </a:prstGeom>
          <a:noFill/>
          <a:ln/>
        </p:spPr>
        <p:txBody>
          <a:bodyPr wrap="squar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HARDWARE AND SOFTWARE REQUIREMENTS</a:t>
            </a:r>
            <a:endParaRPr lang="en-US" sz="4374" dirty="0"/>
          </a:p>
        </p:txBody>
      </p:sp>
      <p:sp>
        <p:nvSpPr>
          <p:cNvPr id="6" name="Text 4"/>
          <p:cNvSpPr/>
          <p:nvPr/>
        </p:nvSpPr>
        <p:spPr>
          <a:xfrm>
            <a:off x="2348389" y="3464004"/>
            <a:ext cx="3140035"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Hardware Requirements</a:t>
            </a:r>
            <a:endParaRPr lang="en-US" sz="2187" dirty="0"/>
          </a:p>
        </p:txBody>
      </p:sp>
      <p:sp>
        <p:nvSpPr>
          <p:cNvPr id="7" name="Text 5"/>
          <p:cNvSpPr/>
          <p:nvPr/>
        </p:nvSpPr>
        <p:spPr>
          <a:xfrm>
            <a:off x="2703790" y="4061103"/>
            <a:ext cx="4340304"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D6E5EF"/>
                </a:solidFill>
                <a:latin typeface="Source Sans Pro" pitchFamily="34" charset="0"/>
                <a:ea typeface="Source Sans Pro" pitchFamily="34" charset="-122"/>
                <a:cs typeface="Source Sans Pro" pitchFamily="34" charset="-120"/>
              </a:rPr>
              <a:t>Processor: Intel Core i5 10th generation or equivalent</a:t>
            </a:r>
            <a:endParaRPr lang="en-US" sz="1750" dirty="0"/>
          </a:p>
        </p:txBody>
      </p:sp>
      <p:sp>
        <p:nvSpPr>
          <p:cNvPr id="8" name="Text 6"/>
          <p:cNvSpPr/>
          <p:nvPr/>
        </p:nvSpPr>
        <p:spPr>
          <a:xfrm>
            <a:off x="2703790" y="4860727"/>
            <a:ext cx="4340304"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D6E5EF"/>
                </a:solidFill>
                <a:latin typeface="Source Sans Pro" pitchFamily="34" charset="0"/>
                <a:ea typeface="Source Sans Pro" pitchFamily="34" charset="-122"/>
                <a:cs typeface="Source Sans Pro" pitchFamily="34" charset="-120"/>
              </a:rPr>
              <a:t>RAM: Minimum 8GB</a:t>
            </a:r>
            <a:endParaRPr lang="en-US" sz="1750" dirty="0"/>
          </a:p>
        </p:txBody>
      </p:sp>
      <p:sp>
        <p:nvSpPr>
          <p:cNvPr id="9" name="Text 7"/>
          <p:cNvSpPr/>
          <p:nvPr/>
        </p:nvSpPr>
        <p:spPr>
          <a:xfrm>
            <a:off x="2703790" y="5304949"/>
            <a:ext cx="4340304"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D6E5EF"/>
                </a:solidFill>
                <a:latin typeface="Source Sans Pro" pitchFamily="34" charset="0"/>
                <a:ea typeface="Source Sans Pro" pitchFamily="34" charset="-122"/>
                <a:cs typeface="Source Sans Pro" pitchFamily="34" charset="-120"/>
              </a:rPr>
              <a:t>Storage: Minimum 512GB SSD or HDD</a:t>
            </a:r>
            <a:endParaRPr lang="en-US" sz="1750" dirty="0"/>
          </a:p>
        </p:txBody>
      </p:sp>
      <p:sp>
        <p:nvSpPr>
          <p:cNvPr id="10" name="Text 8"/>
          <p:cNvSpPr/>
          <p:nvPr/>
        </p:nvSpPr>
        <p:spPr>
          <a:xfrm>
            <a:off x="7593687" y="3464004"/>
            <a:ext cx="3027283"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Software Requirements</a:t>
            </a:r>
            <a:endParaRPr lang="en-US" sz="2187" dirty="0"/>
          </a:p>
        </p:txBody>
      </p:sp>
      <p:sp>
        <p:nvSpPr>
          <p:cNvPr id="11" name="Text 9"/>
          <p:cNvSpPr/>
          <p:nvPr/>
        </p:nvSpPr>
        <p:spPr>
          <a:xfrm>
            <a:off x="7949089" y="4061103"/>
            <a:ext cx="4340304"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D6E5EF"/>
                </a:solidFill>
                <a:latin typeface="Source Sans Pro" pitchFamily="34" charset="0"/>
                <a:ea typeface="Source Sans Pro" pitchFamily="34" charset="-122"/>
                <a:cs typeface="Source Sans Pro" pitchFamily="34" charset="-120"/>
              </a:rPr>
              <a:t>Programming Language: Python 3.10, JavaScript</a:t>
            </a:r>
            <a:endParaRPr lang="en-US" sz="1750" dirty="0"/>
          </a:p>
        </p:txBody>
      </p:sp>
      <p:sp>
        <p:nvSpPr>
          <p:cNvPr id="12" name="Text 10"/>
          <p:cNvSpPr/>
          <p:nvPr/>
        </p:nvSpPr>
        <p:spPr>
          <a:xfrm>
            <a:off x="7949089" y="4860727"/>
            <a:ext cx="4340304"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D6E5EF"/>
                </a:solidFill>
                <a:latin typeface="Source Sans Pro" pitchFamily="34" charset="0"/>
                <a:ea typeface="Source Sans Pro" pitchFamily="34" charset="-122"/>
                <a:cs typeface="Source Sans Pro" pitchFamily="34" charset="-120"/>
              </a:rPr>
              <a:t>IDE used: VS Code</a:t>
            </a:r>
            <a:endParaRPr lang="en-US" sz="1750" dirty="0"/>
          </a:p>
        </p:txBody>
      </p:sp>
      <p:sp>
        <p:nvSpPr>
          <p:cNvPr id="13" name="Text 11"/>
          <p:cNvSpPr/>
          <p:nvPr/>
        </p:nvSpPr>
        <p:spPr>
          <a:xfrm>
            <a:off x="7949089" y="5304949"/>
            <a:ext cx="4340304" cy="1066205"/>
          </a:xfrm>
          <a:prstGeom prst="rect">
            <a:avLst/>
          </a:prstGeom>
          <a:noFill/>
          <a:ln/>
        </p:spPr>
        <p:txBody>
          <a:bodyPr wrap="square" rtlCol="0" anchor="t"/>
          <a:lstStyle/>
          <a:p>
            <a:pPr marL="342900" indent="-342900" algn="l">
              <a:lnSpc>
                <a:spcPts val="2799"/>
              </a:lnSpc>
              <a:buSzPct val="100000"/>
              <a:buChar char="•"/>
            </a:pPr>
            <a:r>
              <a:rPr lang="en-US" sz="1750" dirty="0">
                <a:solidFill>
                  <a:srgbClr val="D6E5EF"/>
                </a:solidFill>
                <a:latin typeface="Source Sans Pro" pitchFamily="34" charset="0"/>
                <a:ea typeface="Source Sans Pro" pitchFamily="34" charset="-122"/>
                <a:cs typeface="Source Sans Pro" pitchFamily="34" charset="-120"/>
              </a:rPr>
              <a:t>Libraries: TensorFlow, Keras, PIL, Flask (for web application development), Numpy, Pandas (for data manipulation)</a:t>
            </a:r>
            <a:endParaRPr lang="en-US" sz="1750" dirty="0"/>
          </a:p>
        </p:txBody>
      </p:sp>
      <p:sp>
        <p:nvSpPr>
          <p:cNvPr id="14" name="Text 12"/>
          <p:cNvSpPr/>
          <p:nvPr/>
        </p:nvSpPr>
        <p:spPr>
          <a:xfrm>
            <a:off x="7949089" y="6459974"/>
            <a:ext cx="4340304"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D6E5EF"/>
                </a:solidFill>
                <a:latin typeface="Source Sans Pro" pitchFamily="34" charset="0"/>
                <a:ea typeface="Source Sans Pro" pitchFamily="34" charset="-122"/>
                <a:cs typeface="Source Sans Pro" pitchFamily="34" charset="-120"/>
              </a:rPr>
              <a:t>Dataset: PlantVillage</a:t>
            </a:r>
            <a:endParaRPr lang="en-US" sz="1750" dirty="0"/>
          </a:p>
        </p:txBody>
      </p:sp>
      <p:sp>
        <p:nvSpPr>
          <p:cNvPr id="15" name="Text 13"/>
          <p:cNvSpPr/>
          <p:nvPr/>
        </p:nvSpPr>
        <p:spPr>
          <a:xfrm>
            <a:off x="7949089" y="6904196"/>
            <a:ext cx="4340304"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D6E5EF"/>
                </a:solidFill>
                <a:latin typeface="Source Sans Pro" pitchFamily="34" charset="0"/>
                <a:ea typeface="Source Sans Pro" pitchFamily="34" charset="-122"/>
                <a:cs typeface="Source Sans Pro" pitchFamily="34" charset="-120"/>
              </a:rPr>
              <a:t>OS: Windows 11</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987176" y="1070848"/>
            <a:ext cx="3332917" cy="416481"/>
          </a:xfrm>
          <a:prstGeom prst="rect">
            <a:avLst/>
          </a:prstGeom>
          <a:noFill/>
          <a:ln/>
        </p:spPr>
        <p:txBody>
          <a:bodyPr wrap="none" rtlCol="0" anchor="t"/>
          <a:lstStyle/>
          <a:p>
            <a:pPr marL="0" indent="0">
              <a:lnSpc>
                <a:spcPts val="3281"/>
              </a:lnSpc>
              <a:buNone/>
            </a:pPr>
            <a:r>
              <a:rPr lang="en-US" sz="2624" dirty="0">
                <a:solidFill>
                  <a:srgbClr val="6EB9FC"/>
                </a:solidFill>
                <a:latin typeface="Lora" pitchFamily="34" charset="0"/>
                <a:ea typeface="Lora" pitchFamily="34" charset="-122"/>
                <a:cs typeface="Lora" pitchFamily="34" charset="-120"/>
              </a:rPr>
              <a:t>CHAPTER 5</a:t>
            </a:r>
            <a:endParaRPr lang="en-US" sz="2624" dirty="0"/>
          </a:p>
        </p:txBody>
      </p:sp>
      <p:sp>
        <p:nvSpPr>
          <p:cNvPr id="5" name="Text 3"/>
          <p:cNvSpPr/>
          <p:nvPr/>
        </p:nvSpPr>
        <p:spPr>
          <a:xfrm>
            <a:off x="987176" y="1709499"/>
            <a:ext cx="555498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FLOWCHART</a:t>
            </a:r>
            <a:endParaRPr lang="en-US" sz="4374" dirty="0"/>
          </a:p>
        </p:txBody>
      </p:sp>
      <p:sp>
        <p:nvSpPr>
          <p:cNvPr id="7" name="Text 4"/>
          <p:cNvSpPr/>
          <p:nvPr/>
        </p:nvSpPr>
        <p:spPr>
          <a:xfrm>
            <a:off x="2348389" y="6426583"/>
            <a:ext cx="9933503" cy="710803"/>
          </a:xfrm>
          <a:prstGeom prst="rect">
            <a:avLst/>
          </a:prstGeom>
          <a:noFill/>
          <a:ln/>
        </p:spPr>
        <p:txBody>
          <a:bodyPr wrap="squar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model flowchart illustrates the sequential steps involved in preprocessing the dataset, designing and training the convolutional neural network (CNN) model, and deploying the model for inference.</a:t>
            </a:r>
            <a:endParaRPr lang="en-US" sz="1750" dirty="0"/>
          </a:p>
        </p:txBody>
      </p:sp>
      <p:pic>
        <p:nvPicPr>
          <p:cNvPr id="10" name="Picture 9">
            <a:extLst>
              <a:ext uri="{FF2B5EF4-FFF2-40B4-BE49-F238E27FC236}">
                <a16:creationId xmlns:a16="http://schemas.microsoft.com/office/drawing/2014/main" id="{4EE02ABE-B968-32D3-23CD-15AC4878247C}"/>
              </a:ext>
            </a:extLst>
          </p:cNvPr>
          <p:cNvPicPr>
            <a:picLocks noChangeAspect="1"/>
          </p:cNvPicPr>
          <p:nvPr/>
        </p:nvPicPr>
        <p:blipFill>
          <a:blip r:embed="rId3"/>
          <a:stretch>
            <a:fillRect/>
          </a:stretch>
        </p:blipFill>
        <p:spPr>
          <a:xfrm>
            <a:off x="2849433" y="2744557"/>
            <a:ext cx="8931414" cy="329974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890208" y="527090"/>
            <a:ext cx="2875002" cy="359331"/>
          </a:xfrm>
          <a:prstGeom prst="rect">
            <a:avLst/>
          </a:prstGeom>
          <a:noFill/>
          <a:ln/>
        </p:spPr>
        <p:txBody>
          <a:bodyPr wrap="none" rtlCol="0" anchor="t"/>
          <a:lstStyle/>
          <a:p>
            <a:pPr marL="0" indent="0">
              <a:lnSpc>
                <a:spcPts val="2830"/>
              </a:lnSpc>
              <a:buNone/>
            </a:pPr>
            <a:r>
              <a:rPr lang="en-US" sz="2264" dirty="0">
                <a:solidFill>
                  <a:srgbClr val="6EB9FC"/>
                </a:solidFill>
                <a:latin typeface="Lora" pitchFamily="34" charset="0"/>
                <a:ea typeface="Lora" pitchFamily="34" charset="-122"/>
                <a:cs typeface="Lora" pitchFamily="34" charset="-120"/>
              </a:rPr>
              <a:t>CHAPTER 6</a:t>
            </a:r>
            <a:endParaRPr lang="en-US" sz="2264" dirty="0"/>
          </a:p>
        </p:txBody>
      </p:sp>
      <p:sp>
        <p:nvSpPr>
          <p:cNvPr id="5" name="Text 3"/>
          <p:cNvSpPr/>
          <p:nvPr/>
        </p:nvSpPr>
        <p:spPr>
          <a:xfrm>
            <a:off x="854771" y="1085720"/>
            <a:ext cx="4791789" cy="599003"/>
          </a:xfrm>
          <a:prstGeom prst="rect">
            <a:avLst/>
          </a:prstGeom>
          <a:noFill/>
          <a:ln/>
        </p:spPr>
        <p:txBody>
          <a:bodyPr wrap="none" rtlCol="0" anchor="t"/>
          <a:lstStyle/>
          <a:p>
            <a:pPr marL="0" indent="0">
              <a:lnSpc>
                <a:spcPts val="4716"/>
              </a:lnSpc>
              <a:buNone/>
            </a:pPr>
            <a:r>
              <a:rPr lang="en-US" sz="3773" dirty="0">
                <a:solidFill>
                  <a:srgbClr val="6EB9FC"/>
                </a:solidFill>
                <a:latin typeface="Lora" pitchFamily="34" charset="0"/>
                <a:ea typeface="Lora" pitchFamily="34" charset="-122"/>
                <a:cs typeface="Lora" pitchFamily="34" charset="-120"/>
              </a:rPr>
              <a:t>Advantages</a:t>
            </a:r>
            <a:endParaRPr lang="en-US" sz="3773" dirty="0"/>
          </a:p>
        </p:txBody>
      </p:sp>
      <p:sp>
        <p:nvSpPr>
          <p:cNvPr id="6" name="Shape 4"/>
          <p:cNvSpPr/>
          <p:nvPr/>
        </p:nvSpPr>
        <p:spPr>
          <a:xfrm>
            <a:off x="1804608" y="2162056"/>
            <a:ext cx="436295" cy="335399"/>
          </a:xfrm>
          <a:prstGeom prst="roundRect">
            <a:avLst>
              <a:gd name="adj" fmla="val 17144"/>
            </a:avLst>
          </a:prstGeom>
          <a:solidFill>
            <a:srgbClr val="363A4A"/>
          </a:solidFill>
          <a:ln/>
        </p:spPr>
      </p:sp>
      <p:sp>
        <p:nvSpPr>
          <p:cNvPr id="7" name="Text 5"/>
          <p:cNvSpPr/>
          <p:nvPr/>
        </p:nvSpPr>
        <p:spPr>
          <a:xfrm>
            <a:off x="2331579" y="2180034"/>
            <a:ext cx="2863876" cy="598884"/>
          </a:xfrm>
          <a:prstGeom prst="rect">
            <a:avLst/>
          </a:prstGeom>
          <a:noFill/>
          <a:ln/>
        </p:spPr>
        <p:txBody>
          <a:bodyPr wrap="square" rtlCol="0" anchor="t"/>
          <a:lstStyle/>
          <a:p>
            <a:pPr marL="0" indent="0">
              <a:lnSpc>
                <a:spcPts val="2358"/>
              </a:lnSpc>
              <a:buNone/>
            </a:pPr>
            <a:r>
              <a:rPr lang="en-US" sz="1887" dirty="0">
                <a:solidFill>
                  <a:srgbClr val="6EB9FC"/>
                </a:solidFill>
                <a:latin typeface="Lora" pitchFamily="34" charset="0"/>
                <a:ea typeface="Lora" pitchFamily="34" charset="-122"/>
                <a:cs typeface="Lora" pitchFamily="34" charset="-120"/>
              </a:rPr>
              <a:t>Improved Disease Detection Accuracy</a:t>
            </a:r>
            <a:endParaRPr lang="en-US" sz="1887" dirty="0"/>
          </a:p>
        </p:txBody>
      </p:sp>
      <p:sp>
        <p:nvSpPr>
          <p:cNvPr id="8" name="Text 6"/>
          <p:cNvSpPr/>
          <p:nvPr/>
        </p:nvSpPr>
        <p:spPr>
          <a:xfrm>
            <a:off x="2331579" y="2893814"/>
            <a:ext cx="2863876" cy="2453640"/>
          </a:xfrm>
          <a:prstGeom prst="rect">
            <a:avLst/>
          </a:prstGeom>
          <a:noFill/>
          <a:ln/>
        </p:spPr>
        <p:txBody>
          <a:bodyPr wrap="square" rtlCol="0" anchor="t"/>
          <a:lstStyle/>
          <a:p>
            <a:pPr marL="0" indent="0">
              <a:lnSpc>
                <a:spcPts val="2415"/>
              </a:lnSpc>
              <a:buNone/>
            </a:pPr>
            <a:r>
              <a:rPr lang="en-US" sz="1509" dirty="0">
                <a:solidFill>
                  <a:srgbClr val="D6E5EF"/>
                </a:solidFill>
                <a:latin typeface="Source Sans Pro" pitchFamily="34" charset="0"/>
                <a:ea typeface="Source Sans Pro" pitchFamily="34" charset="-122"/>
                <a:cs typeface="Source Sans Pro" pitchFamily="34" charset="-120"/>
              </a:rPr>
              <a:t>Applying deep learning methods, specifically Convolutional Neural Networks (CNNs), improves the accuracy of plant disease identification, resulting in faster and more accurate disease detection.</a:t>
            </a:r>
            <a:endParaRPr lang="en-US" sz="1509" dirty="0"/>
          </a:p>
        </p:txBody>
      </p:sp>
      <p:sp>
        <p:nvSpPr>
          <p:cNvPr id="9" name="Shape 7"/>
          <p:cNvSpPr/>
          <p:nvPr/>
        </p:nvSpPr>
        <p:spPr>
          <a:xfrm>
            <a:off x="5254670" y="2162056"/>
            <a:ext cx="335399" cy="335399"/>
          </a:xfrm>
          <a:prstGeom prst="roundRect">
            <a:avLst>
              <a:gd name="adj" fmla="val 17144"/>
            </a:avLst>
          </a:prstGeom>
          <a:solidFill>
            <a:srgbClr val="363A4A"/>
          </a:solidFill>
          <a:ln/>
        </p:spPr>
      </p:sp>
      <p:sp>
        <p:nvSpPr>
          <p:cNvPr id="10" name="Text 8"/>
          <p:cNvSpPr/>
          <p:nvPr/>
        </p:nvSpPr>
        <p:spPr>
          <a:xfrm>
            <a:off x="5781640" y="2180034"/>
            <a:ext cx="2583042" cy="598884"/>
          </a:xfrm>
          <a:prstGeom prst="rect">
            <a:avLst/>
          </a:prstGeom>
          <a:noFill/>
          <a:ln/>
        </p:spPr>
        <p:txBody>
          <a:bodyPr wrap="square" rtlCol="0" anchor="t"/>
          <a:lstStyle/>
          <a:p>
            <a:pPr marL="0" indent="0">
              <a:lnSpc>
                <a:spcPts val="2358"/>
              </a:lnSpc>
              <a:buNone/>
            </a:pPr>
            <a:r>
              <a:rPr lang="en-US" sz="1887" dirty="0">
                <a:solidFill>
                  <a:srgbClr val="6EB9FC"/>
                </a:solidFill>
                <a:latin typeface="Lora" pitchFamily="34" charset="0"/>
                <a:ea typeface="Lora" pitchFamily="34" charset="-122"/>
                <a:cs typeface="Lora" pitchFamily="34" charset="-120"/>
              </a:rPr>
              <a:t>Efficiency and Speed</a:t>
            </a:r>
            <a:endParaRPr lang="en-US" sz="1887" dirty="0"/>
          </a:p>
        </p:txBody>
      </p:sp>
      <p:sp>
        <p:nvSpPr>
          <p:cNvPr id="11" name="Text 9"/>
          <p:cNvSpPr/>
          <p:nvPr/>
        </p:nvSpPr>
        <p:spPr>
          <a:xfrm>
            <a:off x="5781640" y="2893814"/>
            <a:ext cx="2583042" cy="2453640"/>
          </a:xfrm>
          <a:prstGeom prst="rect">
            <a:avLst/>
          </a:prstGeom>
          <a:noFill/>
          <a:ln/>
        </p:spPr>
        <p:txBody>
          <a:bodyPr wrap="square" rtlCol="0" anchor="t"/>
          <a:lstStyle/>
          <a:p>
            <a:pPr marL="0" indent="0">
              <a:lnSpc>
                <a:spcPts val="2415"/>
              </a:lnSpc>
              <a:buNone/>
            </a:pPr>
            <a:r>
              <a:rPr lang="en-US" sz="1509" dirty="0">
                <a:solidFill>
                  <a:srgbClr val="D6E5EF"/>
                </a:solidFill>
                <a:latin typeface="Source Sans Pro" pitchFamily="34" charset="0"/>
                <a:ea typeface="Source Sans Pro" pitchFamily="34" charset="-122"/>
                <a:cs typeface="Source Sans Pro" pitchFamily="34" charset="-120"/>
              </a:rPr>
              <a:t>CNN-driven automated plant disease classification systems provide quick analysis of massive plant image collections, speeding up the decision-making process in agricultural activities.</a:t>
            </a:r>
            <a:endParaRPr lang="en-US" sz="1509" dirty="0"/>
          </a:p>
        </p:txBody>
      </p:sp>
      <p:sp>
        <p:nvSpPr>
          <p:cNvPr id="12" name="Shape 10"/>
          <p:cNvSpPr/>
          <p:nvPr/>
        </p:nvSpPr>
        <p:spPr>
          <a:xfrm>
            <a:off x="8870990" y="2162056"/>
            <a:ext cx="335399" cy="335399"/>
          </a:xfrm>
          <a:prstGeom prst="roundRect">
            <a:avLst>
              <a:gd name="adj" fmla="val 17144"/>
            </a:avLst>
          </a:prstGeom>
          <a:solidFill>
            <a:srgbClr val="363A4A"/>
          </a:solidFill>
          <a:ln/>
        </p:spPr>
      </p:sp>
      <p:sp>
        <p:nvSpPr>
          <p:cNvPr id="13" name="Text 11"/>
          <p:cNvSpPr/>
          <p:nvPr/>
        </p:nvSpPr>
        <p:spPr>
          <a:xfrm>
            <a:off x="9397960" y="2180034"/>
            <a:ext cx="2676276" cy="299442"/>
          </a:xfrm>
          <a:prstGeom prst="rect">
            <a:avLst/>
          </a:prstGeom>
          <a:noFill/>
          <a:ln/>
        </p:spPr>
        <p:txBody>
          <a:bodyPr wrap="none" rtlCol="0" anchor="t"/>
          <a:lstStyle/>
          <a:p>
            <a:pPr marL="0" indent="0">
              <a:lnSpc>
                <a:spcPts val="2358"/>
              </a:lnSpc>
              <a:buNone/>
            </a:pPr>
            <a:r>
              <a:rPr lang="en-US" sz="1887" dirty="0">
                <a:solidFill>
                  <a:srgbClr val="6EB9FC"/>
                </a:solidFill>
                <a:latin typeface="Lora" pitchFamily="34" charset="0"/>
                <a:ea typeface="Lora" pitchFamily="34" charset="-122"/>
                <a:cs typeface="Lora" pitchFamily="34" charset="-120"/>
              </a:rPr>
              <a:t>Cost-Effectiveness</a:t>
            </a:r>
            <a:endParaRPr lang="en-US" sz="1887" dirty="0"/>
          </a:p>
        </p:txBody>
      </p:sp>
      <p:sp>
        <p:nvSpPr>
          <p:cNvPr id="14" name="Text 12"/>
          <p:cNvSpPr/>
          <p:nvPr/>
        </p:nvSpPr>
        <p:spPr>
          <a:xfrm>
            <a:off x="9397960" y="2594372"/>
            <a:ext cx="2676276" cy="2146935"/>
          </a:xfrm>
          <a:prstGeom prst="rect">
            <a:avLst/>
          </a:prstGeom>
          <a:noFill/>
          <a:ln/>
        </p:spPr>
        <p:txBody>
          <a:bodyPr wrap="square" rtlCol="0" anchor="t"/>
          <a:lstStyle/>
          <a:p>
            <a:pPr marL="0" indent="0">
              <a:lnSpc>
                <a:spcPts val="2415"/>
              </a:lnSpc>
              <a:buNone/>
            </a:pPr>
            <a:r>
              <a:rPr lang="en-US" sz="1509" dirty="0">
                <a:solidFill>
                  <a:srgbClr val="D6E5EF"/>
                </a:solidFill>
                <a:latin typeface="Source Sans Pro" pitchFamily="34" charset="0"/>
                <a:ea typeface="Source Sans Pro" pitchFamily="34" charset="-122"/>
                <a:cs typeface="Source Sans Pro" pitchFamily="34" charset="-120"/>
              </a:rPr>
              <a:t>Implementing automated disease detection systems minimizes labour expenses related to manual inspection and reduces the need for pricey chemical treatments.</a:t>
            </a:r>
            <a:endParaRPr lang="en-US" sz="1509" dirty="0"/>
          </a:p>
        </p:txBody>
      </p:sp>
      <p:sp>
        <p:nvSpPr>
          <p:cNvPr id="15" name="Shape 13"/>
          <p:cNvSpPr/>
          <p:nvPr/>
        </p:nvSpPr>
        <p:spPr>
          <a:xfrm>
            <a:off x="3030736" y="5736669"/>
            <a:ext cx="335399" cy="335399"/>
          </a:xfrm>
          <a:prstGeom prst="roundRect">
            <a:avLst>
              <a:gd name="adj" fmla="val 17144"/>
            </a:avLst>
          </a:prstGeom>
          <a:solidFill>
            <a:srgbClr val="363A4A"/>
          </a:solidFill>
          <a:ln/>
        </p:spPr>
      </p:sp>
      <p:sp>
        <p:nvSpPr>
          <p:cNvPr id="16" name="Text 14"/>
          <p:cNvSpPr/>
          <p:nvPr/>
        </p:nvSpPr>
        <p:spPr>
          <a:xfrm>
            <a:off x="3557707" y="5754648"/>
            <a:ext cx="2395895" cy="299442"/>
          </a:xfrm>
          <a:prstGeom prst="rect">
            <a:avLst/>
          </a:prstGeom>
          <a:noFill/>
          <a:ln/>
        </p:spPr>
        <p:txBody>
          <a:bodyPr wrap="none" rtlCol="0" anchor="t"/>
          <a:lstStyle/>
          <a:p>
            <a:pPr marL="0" indent="0">
              <a:lnSpc>
                <a:spcPts val="2358"/>
              </a:lnSpc>
              <a:buNone/>
            </a:pPr>
            <a:r>
              <a:rPr lang="en-US" sz="1887" dirty="0">
                <a:solidFill>
                  <a:srgbClr val="6EB9FC"/>
                </a:solidFill>
                <a:latin typeface="Lora" pitchFamily="34" charset="0"/>
                <a:ea typeface="Lora" pitchFamily="34" charset="-122"/>
                <a:cs typeface="Lora" pitchFamily="34" charset="-120"/>
              </a:rPr>
              <a:t>Scalability</a:t>
            </a:r>
            <a:endParaRPr lang="en-US" sz="1887" dirty="0"/>
          </a:p>
        </p:txBody>
      </p:sp>
      <p:sp>
        <p:nvSpPr>
          <p:cNvPr id="17" name="Text 15"/>
          <p:cNvSpPr/>
          <p:nvPr/>
        </p:nvSpPr>
        <p:spPr>
          <a:xfrm>
            <a:off x="3557707" y="6168985"/>
            <a:ext cx="3661767" cy="1533525"/>
          </a:xfrm>
          <a:prstGeom prst="rect">
            <a:avLst/>
          </a:prstGeom>
          <a:noFill/>
          <a:ln/>
        </p:spPr>
        <p:txBody>
          <a:bodyPr wrap="square" rtlCol="0" anchor="t"/>
          <a:lstStyle/>
          <a:p>
            <a:pPr marL="0" indent="0">
              <a:lnSpc>
                <a:spcPts val="2415"/>
              </a:lnSpc>
              <a:buNone/>
            </a:pPr>
            <a:r>
              <a:rPr lang="en-US" sz="1509" dirty="0">
                <a:solidFill>
                  <a:srgbClr val="D6E5EF"/>
                </a:solidFill>
                <a:latin typeface="Source Sans Pro" pitchFamily="34" charset="0"/>
                <a:ea typeface="Source Sans Pro" pitchFamily="34" charset="-122"/>
                <a:cs typeface="Source Sans Pro" pitchFamily="34" charset="-120"/>
              </a:rPr>
              <a:t>Deep learning-based plant disease categorization systems can be implemented in a variety of agricultural contexts, from small-scale farms to massive commercial plantations, due to their scalability.</a:t>
            </a:r>
            <a:endParaRPr lang="en-US" sz="1509" dirty="0"/>
          </a:p>
        </p:txBody>
      </p:sp>
      <p:sp>
        <p:nvSpPr>
          <p:cNvPr id="18" name="Shape 16"/>
          <p:cNvSpPr/>
          <p:nvPr/>
        </p:nvSpPr>
        <p:spPr>
          <a:xfrm>
            <a:off x="7411045" y="5736669"/>
            <a:ext cx="335399" cy="335399"/>
          </a:xfrm>
          <a:prstGeom prst="roundRect">
            <a:avLst>
              <a:gd name="adj" fmla="val 17144"/>
            </a:avLst>
          </a:prstGeom>
          <a:solidFill>
            <a:srgbClr val="363A4A"/>
          </a:solidFill>
          <a:ln/>
        </p:spPr>
      </p:sp>
      <p:sp>
        <p:nvSpPr>
          <p:cNvPr id="19" name="Text 17"/>
          <p:cNvSpPr/>
          <p:nvPr/>
        </p:nvSpPr>
        <p:spPr>
          <a:xfrm>
            <a:off x="7938016" y="5754648"/>
            <a:ext cx="2395895" cy="299442"/>
          </a:xfrm>
          <a:prstGeom prst="rect">
            <a:avLst/>
          </a:prstGeom>
          <a:noFill/>
          <a:ln/>
        </p:spPr>
        <p:txBody>
          <a:bodyPr wrap="none" rtlCol="0" anchor="t"/>
          <a:lstStyle/>
          <a:p>
            <a:pPr marL="0" indent="0">
              <a:lnSpc>
                <a:spcPts val="2358"/>
              </a:lnSpc>
              <a:buNone/>
            </a:pPr>
            <a:r>
              <a:rPr lang="en-US" sz="1887" dirty="0">
                <a:solidFill>
                  <a:srgbClr val="6EB9FC"/>
                </a:solidFill>
                <a:latin typeface="Lora" pitchFamily="34" charset="0"/>
                <a:ea typeface="Lora" pitchFamily="34" charset="-122"/>
                <a:cs typeface="Lora" pitchFamily="34" charset="-120"/>
              </a:rPr>
              <a:t>Remote Monitoring</a:t>
            </a:r>
            <a:endParaRPr lang="en-US" sz="1887" dirty="0"/>
          </a:p>
        </p:txBody>
      </p:sp>
      <p:sp>
        <p:nvSpPr>
          <p:cNvPr id="20" name="Text 18"/>
          <p:cNvSpPr/>
          <p:nvPr/>
        </p:nvSpPr>
        <p:spPr>
          <a:xfrm>
            <a:off x="7938016" y="6168985"/>
            <a:ext cx="3661767" cy="1533525"/>
          </a:xfrm>
          <a:prstGeom prst="rect">
            <a:avLst/>
          </a:prstGeom>
          <a:noFill/>
          <a:ln/>
        </p:spPr>
        <p:txBody>
          <a:bodyPr wrap="square" rtlCol="0" anchor="t"/>
          <a:lstStyle/>
          <a:p>
            <a:pPr marL="0" indent="0">
              <a:lnSpc>
                <a:spcPts val="2415"/>
              </a:lnSpc>
              <a:buNone/>
            </a:pPr>
            <a:r>
              <a:rPr lang="en-US" sz="1509" dirty="0">
                <a:solidFill>
                  <a:srgbClr val="D6E5EF"/>
                </a:solidFill>
                <a:latin typeface="Source Sans Pro" pitchFamily="34" charset="0"/>
                <a:ea typeface="Source Sans Pro" pitchFamily="34" charset="-122"/>
                <a:cs typeface="Source Sans Pro" pitchFamily="34" charset="-120"/>
              </a:rPr>
              <a:t>Plant disease categorization systems facilitate remote crop monitoring through the integration of IoT devices and remote sensing technologies, making it easier to manage plant health in real time.</a:t>
            </a:r>
            <a:endParaRPr lang="en-US" sz="1509"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1504593"/>
            <a:ext cx="3332917" cy="416481"/>
          </a:xfrm>
          <a:prstGeom prst="rect">
            <a:avLst/>
          </a:prstGeom>
          <a:noFill/>
          <a:ln/>
        </p:spPr>
        <p:txBody>
          <a:bodyPr wrap="none" rtlCol="0" anchor="t"/>
          <a:lstStyle/>
          <a:p>
            <a:pPr marL="0" indent="0">
              <a:lnSpc>
                <a:spcPts val="3281"/>
              </a:lnSpc>
              <a:buNone/>
            </a:pPr>
            <a:r>
              <a:rPr lang="en-US" sz="2624" dirty="0">
                <a:solidFill>
                  <a:srgbClr val="6EB9FC"/>
                </a:solidFill>
                <a:latin typeface="Lora" pitchFamily="34" charset="0"/>
                <a:ea typeface="Lora" pitchFamily="34" charset="-122"/>
                <a:cs typeface="Lora" pitchFamily="34" charset="-120"/>
              </a:rPr>
              <a:t>CHAPTER 7</a:t>
            </a:r>
            <a:endParaRPr lang="en-US" sz="2624" dirty="0"/>
          </a:p>
        </p:txBody>
      </p:sp>
      <p:sp>
        <p:nvSpPr>
          <p:cNvPr id="6" name="Text 3"/>
          <p:cNvSpPr/>
          <p:nvPr/>
        </p:nvSpPr>
        <p:spPr>
          <a:xfrm>
            <a:off x="6319599" y="2143244"/>
            <a:ext cx="6149697"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Results and Discussions</a:t>
            </a:r>
            <a:endParaRPr lang="en-US" sz="4374" dirty="0"/>
          </a:p>
        </p:txBody>
      </p:sp>
      <p:sp>
        <p:nvSpPr>
          <p:cNvPr id="7" name="Text 4"/>
          <p:cNvSpPr/>
          <p:nvPr/>
        </p:nvSpPr>
        <p:spPr>
          <a:xfrm>
            <a:off x="6319599" y="3170873"/>
            <a:ext cx="7477601" cy="3554016"/>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plant disease classification model achieved 96.44% accuracy on the validation dataset. It effectively diagnoses various plant diseases with high precision and recall scores. The model's ability to generalize to new data was confirmed. Discussion highlights the role of Convolutional Neural Networks (CNNs) in detecting minor disease patterns. Training techniques like data augmentation, oversampling, and preprocessing addressed challenges such as overfitting, data imbalance, and image quality variability. The results demonstrate the model's efficacy in diagnosing plant diseases, paving the way for practical applications in agriculture. Further refinements can enhance its performance in real-world scenarios.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1111870" y="1270873"/>
            <a:ext cx="3332917" cy="416481"/>
          </a:xfrm>
          <a:prstGeom prst="rect">
            <a:avLst/>
          </a:prstGeom>
          <a:noFill/>
          <a:ln/>
        </p:spPr>
        <p:txBody>
          <a:bodyPr wrap="none" rtlCol="0" anchor="t"/>
          <a:lstStyle/>
          <a:p>
            <a:pPr marL="0" indent="0">
              <a:lnSpc>
                <a:spcPts val="3281"/>
              </a:lnSpc>
              <a:buNone/>
            </a:pPr>
            <a:r>
              <a:rPr lang="en-US" sz="2624" dirty="0">
                <a:solidFill>
                  <a:srgbClr val="6EB9FC"/>
                </a:solidFill>
                <a:latin typeface="Lora" pitchFamily="34" charset="0"/>
                <a:ea typeface="Lora" pitchFamily="34" charset="-122"/>
                <a:cs typeface="Lora" pitchFamily="34" charset="-120"/>
              </a:rPr>
              <a:t>CHAPTER 8</a:t>
            </a:r>
            <a:endParaRPr lang="en-US" sz="2624" dirty="0"/>
          </a:p>
        </p:txBody>
      </p:sp>
      <p:sp>
        <p:nvSpPr>
          <p:cNvPr id="5" name="Text 3"/>
          <p:cNvSpPr/>
          <p:nvPr/>
        </p:nvSpPr>
        <p:spPr>
          <a:xfrm>
            <a:off x="1111870" y="1909524"/>
            <a:ext cx="6442948"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Training Accuracy Graph</a:t>
            </a:r>
            <a:endParaRPr lang="en-US" sz="4374" dirty="0"/>
          </a:p>
        </p:txBody>
      </p:sp>
      <p:sp>
        <p:nvSpPr>
          <p:cNvPr id="6" name="Text 4"/>
          <p:cNvSpPr/>
          <p:nvPr/>
        </p:nvSpPr>
        <p:spPr>
          <a:xfrm>
            <a:off x="2348389" y="3137059"/>
            <a:ext cx="4695706" cy="1421606"/>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graph indicates a generally positive trend in accuracy, suggesting that the model is learning and improving as it progresses through training epochs.</a:t>
            </a:r>
            <a:endParaRPr lang="en-US" sz="1750" dirty="0"/>
          </a:p>
        </p:txBody>
      </p:sp>
      <p:sp>
        <p:nvSpPr>
          <p:cNvPr id="7" name="Text 5"/>
          <p:cNvSpPr/>
          <p:nvPr/>
        </p:nvSpPr>
        <p:spPr>
          <a:xfrm>
            <a:off x="2348389" y="4758571"/>
            <a:ext cx="4695706" cy="1066205"/>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We can see a sharp increase in accuracy in the early epochs, which is typical for machine learning models.</a:t>
            </a:r>
            <a:endParaRPr lang="en-US" sz="1750" dirty="0"/>
          </a:p>
        </p:txBody>
      </p:sp>
      <p:sp>
        <p:nvSpPr>
          <p:cNvPr id="8" name="Text 6"/>
          <p:cNvSpPr/>
          <p:nvPr/>
        </p:nvSpPr>
        <p:spPr>
          <a:xfrm>
            <a:off x="2348389" y="6024682"/>
            <a:ext cx="4695706" cy="710803"/>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Till the end of training, after 20 epochs model came up with accuracy of 96.44%.</a:t>
            </a:r>
            <a:endParaRPr lang="en-US" sz="1750" dirty="0"/>
          </a:p>
        </p:txBody>
      </p:sp>
      <p:pic>
        <p:nvPicPr>
          <p:cNvPr id="9" name="Image 0" descr="preencoded.png"/>
          <p:cNvPicPr>
            <a:picLocks noChangeAspect="1"/>
          </p:cNvPicPr>
          <p:nvPr/>
        </p:nvPicPr>
        <p:blipFill>
          <a:blip r:embed="rId3"/>
          <a:stretch>
            <a:fillRect/>
          </a:stretch>
        </p:blipFill>
        <p:spPr>
          <a:xfrm>
            <a:off x="8154795" y="3033885"/>
            <a:ext cx="5177041" cy="388274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876</Words>
  <Application>Microsoft Office PowerPoint</Application>
  <PresentationFormat>Custom</PresentationFormat>
  <Paragraphs>62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Lora</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Om Vastre</cp:lastModifiedBy>
  <cp:revision>3</cp:revision>
  <dcterms:created xsi:type="dcterms:W3CDTF">2024-03-14T11:15:50Z</dcterms:created>
  <dcterms:modified xsi:type="dcterms:W3CDTF">2024-03-16T20:10:04Z</dcterms:modified>
</cp:coreProperties>
</file>