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6" r:id="rId3"/>
    <p:sldId id="258" r:id="rId4"/>
    <p:sldId id="257" r:id="rId5"/>
    <p:sldId id="259" r:id="rId6"/>
    <p:sldId id="268" r:id="rId7"/>
    <p:sldId id="260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DD0F0-6DB9-494F-8064-DC7F700169B3}" v="145" dt="2022-01-26T05:45:57.280"/>
    <p1510:client id="{79A2C292-45E6-41B9-BE12-A3D6B5C87CEE}" v="26" dt="2022-01-26T09:37:58.650"/>
    <p1510:client id="{B7A18DC8-8C24-4F08-9D27-4B4F403B6FC6}" v="279" dt="2022-01-26T12:23:46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9CD24C-D9C6-4341-9CCC-06AFCCD0BAA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383B29-5BA5-4A9E-9326-9980DA51D1D6}">
      <dgm:prSet/>
      <dgm:spPr/>
      <dgm:t>
        <a:bodyPr/>
        <a:lstStyle/>
        <a:p>
          <a:r>
            <a:rPr lang="en-US"/>
            <a:t>To provide recommendations based on the users' preferences</a:t>
          </a:r>
        </a:p>
      </dgm:t>
    </dgm:pt>
    <dgm:pt modelId="{4F139C98-9943-4F58-8230-C53AD89B4509}" type="parTrans" cxnId="{27F42718-7867-4212-A1A0-75328F5FE310}">
      <dgm:prSet/>
      <dgm:spPr/>
      <dgm:t>
        <a:bodyPr/>
        <a:lstStyle/>
        <a:p>
          <a:endParaRPr lang="en-US"/>
        </a:p>
      </dgm:t>
    </dgm:pt>
    <dgm:pt modelId="{0B0275B5-A1F4-4343-81EA-E27E269DC8CC}" type="sibTrans" cxnId="{27F42718-7867-4212-A1A0-75328F5FE310}">
      <dgm:prSet/>
      <dgm:spPr/>
      <dgm:t>
        <a:bodyPr/>
        <a:lstStyle/>
        <a:p>
          <a:endParaRPr lang="en-US"/>
        </a:p>
      </dgm:t>
    </dgm:pt>
    <dgm:pt modelId="{B9AEF3CB-73C9-416D-8CE3-D7BA781088A9}">
      <dgm:prSet custT="1"/>
      <dgm:spPr>
        <a:solidFill>
          <a:srgbClr val="92D050"/>
        </a:solidFill>
      </dgm:spPr>
      <dgm:t>
        <a:bodyPr/>
        <a:lstStyle/>
        <a:p>
          <a:r>
            <a:rPr lang="en-US" sz="4400"/>
            <a:t>To Increase the sales.</a:t>
          </a:r>
        </a:p>
      </dgm:t>
    </dgm:pt>
    <dgm:pt modelId="{5EBA3396-19AE-4D2B-B198-CB9A17F195D5}" type="parTrans" cxnId="{A2325377-BFEC-4A12-8894-E95638F7FCB7}">
      <dgm:prSet/>
      <dgm:spPr/>
      <dgm:t>
        <a:bodyPr/>
        <a:lstStyle/>
        <a:p>
          <a:endParaRPr lang="en-US"/>
        </a:p>
      </dgm:t>
    </dgm:pt>
    <dgm:pt modelId="{0B95EE18-F6E0-4F7A-BC7A-49F5953D011F}" type="sibTrans" cxnId="{A2325377-BFEC-4A12-8894-E95638F7FCB7}">
      <dgm:prSet/>
      <dgm:spPr/>
      <dgm:t>
        <a:bodyPr/>
        <a:lstStyle/>
        <a:p>
          <a:endParaRPr lang="en-US"/>
        </a:p>
      </dgm:t>
    </dgm:pt>
    <dgm:pt modelId="{B456D47A-EBA2-417A-8E78-2D8BF7747E2C}" type="pres">
      <dgm:prSet presAssocID="{4A9CD24C-D9C6-4341-9CCC-06AFCCD0BAA5}" presName="linear" presStyleCnt="0">
        <dgm:presLayoutVars>
          <dgm:animLvl val="lvl"/>
          <dgm:resizeHandles val="exact"/>
        </dgm:presLayoutVars>
      </dgm:prSet>
      <dgm:spPr/>
    </dgm:pt>
    <dgm:pt modelId="{8E0E1D6C-70C7-4059-8F04-02E9131F7AAE}" type="pres">
      <dgm:prSet presAssocID="{22383B29-5BA5-4A9E-9326-9980DA51D1D6}" presName="parentText" presStyleLbl="node1" presStyleIdx="0" presStyleCnt="2" custScaleY="92863" custLinFactNeighborX="-276" custLinFactNeighborY="46627">
        <dgm:presLayoutVars>
          <dgm:chMax val="0"/>
          <dgm:bulletEnabled val="1"/>
        </dgm:presLayoutVars>
      </dgm:prSet>
      <dgm:spPr>
        <a:solidFill>
          <a:schemeClr val="bg2"/>
        </a:solidFill>
      </dgm:spPr>
    </dgm:pt>
    <dgm:pt modelId="{6A439EE4-9CF3-4CAA-BD7F-1B4386C1A199}" type="pres">
      <dgm:prSet presAssocID="{0B0275B5-A1F4-4343-81EA-E27E269DC8CC}" presName="spacer" presStyleCnt="0"/>
      <dgm:spPr/>
    </dgm:pt>
    <dgm:pt modelId="{FD174C53-A1F4-4E0E-885C-36D31BC694A4}" type="pres">
      <dgm:prSet presAssocID="{B9AEF3CB-73C9-416D-8CE3-D7BA781088A9}" presName="parentText" presStyleLbl="node1" presStyleIdx="1" presStyleCnt="2" custLinFactY="33001" custLinFactNeighborX="-2632" custLinFactNeighborY="100000">
        <dgm:presLayoutVars>
          <dgm:chMax val="0"/>
          <dgm:bulletEnabled val="1"/>
        </dgm:presLayoutVars>
      </dgm:prSet>
      <dgm:spPr>
        <a:solidFill>
          <a:schemeClr val="accent5">
            <a:lumMod val="60000"/>
            <a:lumOff val="40000"/>
          </a:schemeClr>
        </a:solidFill>
      </dgm:spPr>
    </dgm:pt>
  </dgm:ptLst>
  <dgm:cxnLst>
    <dgm:cxn modelId="{FC6E170A-9F7C-47FF-9928-10A61E19A01D}" type="presOf" srcId="{4A9CD24C-D9C6-4341-9CCC-06AFCCD0BAA5}" destId="{B456D47A-EBA2-417A-8E78-2D8BF7747E2C}" srcOrd="0" destOrd="0" presId="urn:microsoft.com/office/officeart/2005/8/layout/vList2"/>
    <dgm:cxn modelId="{27F42718-7867-4212-A1A0-75328F5FE310}" srcId="{4A9CD24C-D9C6-4341-9CCC-06AFCCD0BAA5}" destId="{22383B29-5BA5-4A9E-9326-9980DA51D1D6}" srcOrd="0" destOrd="0" parTransId="{4F139C98-9943-4F58-8230-C53AD89B4509}" sibTransId="{0B0275B5-A1F4-4343-81EA-E27E269DC8CC}"/>
    <dgm:cxn modelId="{789FE329-3B34-485C-B994-F35644A3459C}" type="presOf" srcId="{22383B29-5BA5-4A9E-9326-9980DA51D1D6}" destId="{8E0E1D6C-70C7-4059-8F04-02E9131F7AAE}" srcOrd="0" destOrd="0" presId="urn:microsoft.com/office/officeart/2005/8/layout/vList2"/>
    <dgm:cxn modelId="{A2325377-BFEC-4A12-8894-E95638F7FCB7}" srcId="{4A9CD24C-D9C6-4341-9CCC-06AFCCD0BAA5}" destId="{B9AEF3CB-73C9-416D-8CE3-D7BA781088A9}" srcOrd="1" destOrd="0" parTransId="{5EBA3396-19AE-4D2B-B198-CB9A17F195D5}" sibTransId="{0B95EE18-F6E0-4F7A-BC7A-49F5953D011F}"/>
    <dgm:cxn modelId="{5D0A91DA-AEBA-4A9A-920B-1AB127EDABA7}" type="presOf" srcId="{B9AEF3CB-73C9-416D-8CE3-D7BA781088A9}" destId="{FD174C53-A1F4-4E0E-885C-36D31BC694A4}" srcOrd="0" destOrd="0" presId="urn:microsoft.com/office/officeart/2005/8/layout/vList2"/>
    <dgm:cxn modelId="{C65C0DE2-D0DB-49D2-AE16-30075C9E99AF}" type="presParOf" srcId="{B456D47A-EBA2-417A-8E78-2D8BF7747E2C}" destId="{8E0E1D6C-70C7-4059-8F04-02E9131F7AAE}" srcOrd="0" destOrd="0" presId="urn:microsoft.com/office/officeart/2005/8/layout/vList2"/>
    <dgm:cxn modelId="{39B5CF73-B952-4DFE-966A-7120745F312D}" type="presParOf" srcId="{B456D47A-EBA2-417A-8E78-2D8BF7747E2C}" destId="{6A439EE4-9CF3-4CAA-BD7F-1B4386C1A199}" srcOrd="1" destOrd="0" presId="urn:microsoft.com/office/officeart/2005/8/layout/vList2"/>
    <dgm:cxn modelId="{A0F36B30-B923-49CF-ADB0-D3D52F5458EC}" type="presParOf" srcId="{B456D47A-EBA2-417A-8E78-2D8BF7747E2C}" destId="{FD174C53-A1F4-4E0E-885C-36D31BC694A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E1D6C-70C7-4059-8F04-02E9131F7AAE}">
      <dsp:nvSpPr>
        <dsp:cNvPr id="0" name=""/>
        <dsp:cNvSpPr/>
      </dsp:nvSpPr>
      <dsp:spPr>
        <a:xfrm>
          <a:off x="0" y="65016"/>
          <a:ext cx="6811925" cy="2093679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To provide recommendations based on the users' preferences</a:t>
          </a:r>
        </a:p>
      </dsp:txBody>
      <dsp:txXfrm>
        <a:off x="102205" y="167221"/>
        <a:ext cx="6607515" cy="1889269"/>
      </dsp:txXfrm>
    </dsp:sp>
    <dsp:sp modelId="{FD174C53-A1F4-4E0E-885C-36D31BC694A4}">
      <dsp:nvSpPr>
        <dsp:cNvPr id="0" name=""/>
        <dsp:cNvSpPr/>
      </dsp:nvSpPr>
      <dsp:spPr>
        <a:xfrm>
          <a:off x="0" y="2231679"/>
          <a:ext cx="6811925" cy="225459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To Increase the sales.</a:t>
          </a:r>
        </a:p>
      </dsp:txBody>
      <dsp:txXfrm>
        <a:off x="110060" y="2341739"/>
        <a:ext cx="6591805" cy="2034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8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9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2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8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4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1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6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9CEBAA-9616-41D4-8023-9695B1352EDA}"/>
              </a:ext>
            </a:extLst>
          </p:cNvPr>
          <p:cNvSpPr/>
          <p:nvPr/>
        </p:nvSpPr>
        <p:spPr>
          <a:xfrm>
            <a:off x="1255500" y="784442"/>
            <a:ext cx="6578174" cy="3052267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b="1" u="sng" dirty="0" err="1">
                <a:ln w="0"/>
                <a:solidFill>
                  <a:schemeClr val="bg1"/>
                </a:solidFill>
              </a:rPr>
              <a:t>Ramniranjan</a:t>
            </a:r>
            <a:r>
              <a:rPr lang="en-US" sz="3200" b="1" dirty="0">
                <a:ln w="0"/>
                <a:solidFill>
                  <a:schemeClr val="bg1"/>
                </a:solidFill>
              </a:rPr>
              <a:t> </a:t>
            </a:r>
            <a:r>
              <a:rPr lang="en-US" sz="3200" b="1" u="sng" dirty="0">
                <a:ln w="0"/>
                <a:solidFill>
                  <a:schemeClr val="bg1"/>
                </a:solidFill>
              </a:rPr>
              <a:t>Jhunjhunwala</a:t>
            </a:r>
            <a:r>
              <a:rPr lang="en-US" sz="3200" b="1" dirty="0">
                <a:ln w="0"/>
                <a:solidFill>
                  <a:schemeClr val="bg1"/>
                </a:solidFill>
              </a:rPr>
              <a:t> </a:t>
            </a:r>
            <a:r>
              <a:rPr lang="en-US" sz="3200" b="1" u="sng" dirty="0">
                <a:ln w="0"/>
                <a:solidFill>
                  <a:schemeClr val="bg1"/>
                </a:solidFill>
              </a:rPr>
              <a:t>College of Arts, Science And Commerce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b="1" u="sng" dirty="0">
                <a:ln w="0"/>
                <a:solidFill>
                  <a:schemeClr val="bg1"/>
                </a:solidFill>
              </a:rPr>
              <a:t>(</a:t>
            </a:r>
            <a:r>
              <a:rPr lang="en-US" sz="3200" b="1" u="sng" dirty="0" err="1">
                <a:ln w="0"/>
                <a:solidFill>
                  <a:schemeClr val="bg1"/>
                </a:solidFill>
              </a:rPr>
              <a:t>Autonomus</a:t>
            </a:r>
            <a:r>
              <a:rPr lang="en-US" sz="3200" b="1" u="sng" dirty="0">
                <a:ln w="0"/>
                <a:solidFill>
                  <a:schemeClr val="bg1"/>
                </a:solidFill>
              </a:rPr>
              <a:t>)</a:t>
            </a:r>
            <a:endParaRPr lang="en-US" sz="3200" b="1" u="sng" dirty="0">
              <a:ln w="0"/>
              <a:solidFill>
                <a:schemeClr val="bg1"/>
              </a:solidFill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 </a:t>
            </a:r>
            <a:r>
              <a:rPr lang="en-US" sz="36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 Project Presentation</a:t>
            </a:r>
            <a:endParaRPr lang="en-US" sz="3600" b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/>
              </a:rPr>
              <a:t>(28-01-2022)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BCD942-E296-41C0-B0C7-4DCAD3726C3C}"/>
              </a:ext>
            </a:extLst>
          </p:cNvPr>
          <p:cNvSpPr/>
          <p:nvPr/>
        </p:nvSpPr>
        <p:spPr>
          <a:xfrm>
            <a:off x="8823488" y="4877793"/>
            <a:ext cx="2657978" cy="1531675"/>
          </a:xfrm>
          <a:prstGeom prst="round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ea typeface="+mn-lt"/>
                <a:cs typeface="+mn-lt"/>
              </a:rPr>
              <a:t>Presented By:-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Om  Maurya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Ladli  Bhagat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92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292F7E-869E-47EE-864B-31158A80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5717D4-33C9-419C-8D9C-17C7079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152F22-1707-453C-8C48-6B5CDD24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F3EC41-E060-4D79-8F5B-1DD6A3A9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DE8EB5F8-C011-4A13-A5ED-C4F43C0906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03" t="15168" r="1"/>
          <a:stretch/>
        </p:blipFill>
        <p:spPr>
          <a:xfrm>
            <a:off x="1715678" y="2450969"/>
            <a:ext cx="8693880" cy="41293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1F12CD-0FE1-4773-94BC-CD414CAFF8F8}"/>
              </a:ext>
            </a:extLst>
          </p:cNvPr>
          <p:cNvSpPr txBox="1"/>
          <p:nvPr/>
        </p:nvSpPr>
        <p:spPr>
          <a:xfrm>
            <a:off x="596651" y="1744204"/>
            <a:ext cx="19674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cs typeface="Calibri"/>
              </a:rPr>
              <a:t>Output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0AACC-9E17-4A14-B1A9-2E1C520DF8DA}"/>
              </a:ext>
            </a:extLst>
          </p:cNvPr>
          <p:cNvSpPr txBox="1"/>
          <p:nvPr/>
        </p:nvSpPr>
        <p:spPr>
          <a:xfrm>
            <a:off x="397453" y="-3322437"/>
            <a:ext cx="10293213" cy="74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C4356B4-119A-4595-A01E-21E4E4718C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5F6F2269-1ED5-46DA-A4B8-FAC68467FB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30392" y="-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E11B276-1E97-41DE-B75A-B3D1CA26FA40}"/>
              </a:ext>
            </a:extLst>
          </p:cNvPr>
          <p:cNvSpPr/>
          <p:nvPr/>
        </p:nvSpPr>
        <p:spPr>
          <a:xfrm>
            <a:off x="7494308" y="2912882"/>
            <a:ext cx="848413" cy="3525624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A6C8A-EABD-4523-ADD5-46C098F4EFA4}"/>
              </a:ext>
            </a:extLst>
          </p:cNvPr>
          <p:cNvSpPr txBox="1"/>
          <p:nvPr/>
        </p:nvSpPr>
        <p:spPr>
          <a:xfrm>
            <a:off x="1045459" y="419494"/>
            <a:ext cx="718820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Minimum support is 0.1  </a:t>
            </a:r>
          </a:p>
          <a:p>
            <a:r>
              <a:rPr lang="en-US" sz="3200" b="1" dirty="0">
                <a:cs typeface="Calibri"/>
              </a:rPr>
              <a:t>Minimum Threshold =0.5 for confidence </a:t>
            </a:r>
          </a:p>
        </p:txBody>
      </p:sp>
    </p:spTree>
    <p:extLst>
      <p:ext uri="{BB962C8B-B14F-4D97-AF65-F5344CB8AC3E}">
        <p14:creationId xmlns:p14="http://schemas.microsoft.com/office/powerpoint/2010/main" val="157091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C2916-1405-4222-9F46-DEC2A6D8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54" y="456354"/>
            <a:ext cx="6671986" cy="1870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Book Antiqua"/>
                <a:cs typeface="Calibri Light"/>
              </a:rPr>
              <a:t>CONCLUSIONS</a:t>
            </a:r>
            <a:endParaRPr lang="en-US" sz="5400" dirty="0">
              <a:solidFill>
                <a:srgbClr val="002060"/>
              </a:solidFill>
              <a:latin typeface="Book Antiqua"/>
              <a:cs typeface="Calibri Light" panose="020F0302020204030204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38908-EB3D-45D2-8F52-4A1D7A94A539}"/>
              </a:ext>
            </a:extLst>
          </p:cNvPr>
          <p:cNvSpPr txBox="1"/>
          <p:nvPr/>
        </p:nvSpPr>
        <p:spPr>
          <a:xfrm>
            <a:off x="874860" y="2930765"/>
            <a:ext cx="10442279" cy="2831544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  <a:prstDash val="dash"/>
          </a:ln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AutoNum type="arabicParenR"/>
            </a:pPr>
            <a:r>
              <a:rPr lang="en-US" sz="4000" dirty="0"/>
              <a:t>Recommendation on items.</a:t>
            </a:r>
          </a:p>
          <a:p>
            <a:pPr marL="342900" indent="-342900">
              <a:buFontTx/>
              <a:buAutoNum type="arabicParenR"/>
            </a:pPr>
            <a:r>
              <a:rPr lang="en-US" sz="4000" dirty="0"/>
              <a:t>According to final result we will target our new customers. </a:t>
            </a:r>
          </a:p>
          <a:p>
            <a:pPr marL="342900" indent="-342900">
              <a:buAutoNum type="arabicParenR"/>
            </a:pPr>
            <a:r>
              <a:rPr lang="en-US" sz="4000" dirty="0"/>
              <a:t>Increase in sale.</a:t>
            </a:r>
            <a:endParaRPr lang="en-US" sz="4000" dirty="0">
              <a:cs typeface="Calibri" panose="020F0502020204030204"/>
            </a:endParaRPr>
          </a:p>
          <a:p>
            <a:endParaRPr lang="en-IN" dirty="0"/>
          </a:p>
        </p:txBody>
      </p:sp>
      <p:pic>
        <p:nvPicPr>
          <p:cNvPr id="1026" name="Picture 2" descr="Online Food Shopping - Your Preferred Supermarkets when ...">
            <a:extLst>
              <a:ext uri="{FF2B5EF4-FFF2-40B4-BE49-F238E27FC236}">
                <a16:creationId xmlns:a16="http://schemas.microsoft.com/office/drawing/2014/main" id="{33670521-068D-4601-A351-8B2514503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461736"/>
            <a:ext cx="4382526" cy="289106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64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76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E4C94-821A-44DB-99B3-706DE9704445}"/>
              </a:ext>
            </a:extLst>
          </p:cNvPr>
          <p:cNvSpPr txBox="1"/>
          <p:nvPr/>
        </p:nvSpPr>
        <p:spPr>
          <a:xfrm>
            <a:off x="3318235" y="3026004"/>
            <a:ext cx="6923403" cy="186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500" dirty="0"/>
              <a:t>Thank you</a:t>
            </a:r>
            <a:endParaRPr lang="en-IN" sz="11500" dirty="0"/>
          </a:p>
        </p:txBody>
      </p:sp>
      <p:pic>
        <p:nvPicPr>
          <p:cNvPr id="3" name="Picture 2" descr="Happy Face Emoji">
            <a:extLst>
              <a:ext uri="{FF2B5EF4-FFF2-40B4-BE49-F238E27FC236}">
                <a16:creationId xmlns:a16="http://schemas.microsoft.com/office/drawing/2014/main" id="{B8A505EF-B56E-42A6-AF6A-14550532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634" y="984490"/>
            <a:ext cx="2578842" cy="257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02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8412" y="1131215"/>
            <a:ext cx="6117996" cy="73500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Belt"/>
                <a:cs typeface="Calibri Light"/>
              </a:rPr>
              <a:t>Market Basket Analysis</a:t>
            </a:r>
            <a:r>
              <a:rPr lang="en-US" sz="4000" b="1" dirty="0">
                <a:solidFill>
                  <a:srgbClr val="002060"/>
                </a:solidFill>
                <a:cs typeface="Calibri Light"/>
              </a:rPr>
              <a:t> </a:t>
            </a: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88DFA24-B9D5-478E-A299-3A64D7C7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232" y="2526101"/>
            <a:ext cx="2972917" cy="25761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50" name="Picture 2" descr="Online Grocery Shopping Options Abound But… - Zest Labs">
            <a:extLst>
              <a:ext uri="{FF2B5EF4-FFF2-40B4-BE49-F238E27FC236}">
                <a16:creationId xmlns:a16="http://schemas.microsoft.com/office/drawing/2014/main" id="{50C5D40A-26F8-4B0B-8195-49C023A5C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20" y="3244949"/>
            <a:ext cx="4514850" cy="27615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6E18A-98D6-407F-94DE-BF113DD7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31375"/>
            <a:ext cx="10894434" cy="103366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Book Antiqua"/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3E38-D439-4B33-87B1-C07CC8D59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19" y="1937618"/>
            <a:ext cx="9832157" cy="4580195"/>
          </a:xfrm>
          <a:noFill/>
          <a:ln w="38100">
            <a:solidFill>
              <a:schemeClr val="tx1"/>
            </a:solidFill>
          </a:ln>
        </p:spPr>
        <p:txBody>
          <a:bodyPr anchor="ctr">
            <a:normAutofit fontScale="92500" lnSpcReduction="20000"/>
          </a:bodyPr>
          <a:lstStyle/>
          <a:p>
            <a:pPr marL="0" indent="0" algn="l" rtl="0" fontAlgn="base">
              <a:buNone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0" indent="0" algn="l" rtl="0" fontAlgn="base">
              <a:buNone/>
            </a:pPr>
            <a:endParaRPr lang="en-US" sz="4000" b="0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Market Basket </a:t>
            </a:r>
            <a:r>
              <a:rPr lang="en-US" sz="4400" b="0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alibri"/>
                <a:cs typeface="Calibri"/>
              </a:rPr>
              <a:t>Analysis :- Buying a certain group of items likely to buy </a:t>
            </a:r>
            <a:r>
              <a:rPr lang="en-US" sz="44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alibri"/>
                <a:cs typeface="Calibri"/>
              </a:rPr>
              <a:t>​</a:t>
            </a:r>
            <a:r>
              <a:rPr lang="en-US" sz="4400" b="0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alibri"/>
                <a:cs typeface="Calibri"/>
              </a:rPr>
              <a:t>another group of items</a:t>
            </a:r>
            <a:r>
              <a:rPr lang="en-US" sz="44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alibri"/>
                <a:cs typeface="Calibri"/>
              </a:rPr>
              <a:t>​.</a:t>
            </a:r>
          </a:p>
          <a:p>
            <a:pPr algn="l" rtl="0" fontAlgn="base">
              <a:buFont typeface="Wingdings" panose="05000000000000000000" pitchFamily="2" charset="2"/>
              <a:buChar char="q"/>
            </a:pPr>
            <a:endParaRPr lang="en-US" sz="44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q"/>
            </a:pPr>
            <a:r>
              <a:rPr lang="en-US" sz="4400" b="0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alibri"/>
                <a:cs typeface="Calibri"/>
              </a:rPr>
              <a:t>To Analyze the customer behavior</a:t>
            </a:r>
            <a:r>
              <a:rPr lang="en-US" sz="44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alibri"/>
                <a:cs typeface="Calibri"/>
              </a:rPr>
              <a:t>​.</a:t>
            </a:r>
          </a:p>
          <a:p>
            <a:pPr algn="l" rtl="0" fontAlgn="base">
              <a:buFont typeface="Wingdings" panose="05000000000000000000" pitchFamily="2" charset="2"/>
              <a:buChar char="q"/>
            </a:pP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q"/>
            </a:pPr>
            <a:r>
              <a:rPr lang="en-US" sz="44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alibri"/>
                <a:cs typeface="Calibri"/>
              </a:rPr>
              <a:t>Example - Dia</a:t>
            </a:r>
            <a:r>
              <a:rPr lang="en-US" sz="4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pers beer story.</a:t>
            </a:r>
            <a:endParaRPr lang="en-US" sz="44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Calibri"/>
              <a:cs typeface="Calibri"/>
            </a:endParaRPr>
          </a:p>
          <a:p>
            <a:pPr algn="l" rtl="0" fontAlgn="base">
              <a:buFont typeface="Wingdings" panose="05000000000000000000" pitchFamily="2" charset="2"/>
              <a:buChar char="q"/>
            </a:pPr>
            <a:endParaRPr lang="en-US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</a:endParaRPr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5ED4ED-C83B-444A-975F-E77769907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0" y="3724031"/>
            <a:ext cx="2997200" cy="27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3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703B-4E25-4C78-A630-6C492326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583" y="505508"/>
            <a:ext cx="9356500" cy="1274984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Book Antiqua"/>
                <a:cs typeface="Calibri Light"/>
              </a:rPr>
              <a:t>METHODOLOGY</a:t>
            </a:r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 </a:t>
            </a:r>
            <a:endParaRPr lang="en-US" sz="6000" b="1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339D-2B46-4FAA-908D-4EF4D780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537" y="2104045"/>
            <a:ext cx="9921388" cy="4152015"/>
          </a:xfrm>
        </p:spPr>
        <p:txBody>
          <a:bodyPr anchor="ctr">
            <a:normAutofit/>
          </a:bodyPr>
          <a:lstStyle/>
          <a:p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18FDB92-6465-4DED-AB5A-65471656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691" y="4712575"/>
            <a:ext cx="2367243" cy="1762126"/>
          </a:xfrm>
          <a:prstGeom prst="rect">
            <a:avLst/>
          </a:prstGeom>
        </p:spPr>
      </p:pic>
      <p:pic>
        <p:nvPicPr>
          <p:cNvPr id="5" name="Picture 5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B3B67989-5D86-4037-8961-CA1DC4272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42" y="4711322"/>
            <a:ext cx="2451848" cy="1749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1CC881-B711-4C9A-A4D5-3EFBE60AA8A0}"/>
              </a:ext>
            </a:extLst>
          </p:cNvPr>
          <p:cNvSpPr txBox="1"/>
          <p:nvPr/>
        </p:nvSpPr>
        <p:spPr>
          <a:xfrm>
            <a:off x="1149724" y="3861548"/>
            <a:ext cx="13760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cs typeface="Calibri"/>
              </a:rPr>
              <a:t>Excel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3BC42-6A64-402B-94B2-FE33C2E09522}"/>
              </a:ext>
            </a:extLst>
          </p:cNvPr>
          <p:cNvSpPr txBox="1"/>
          <p:nvPr/>
        </p:nvSpPr>
        <p:spPr>
          <a:xfrm>
            <a:off x="9484099" y="3858747"/>
            <a:ext cx="204843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cs typeface="Calibri"/>
              </a:rPr>
              <a:t>Tableau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0650D3-8BC3-4430-B73F-C2E32E09A757}"/>
              </a:ext>
            </a:extLst>
          </p:cNvPr>
          <p:cNvSpPr txBox="1"/>
          <p:nvPr/>
        </p:nvSpPr>
        <p:spPr>
          <a:xfrm>
            <a:off x="5211856" y="3867150"/>
            <a:ext cx="177949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cs typeface="Calibri"/>
              </a:rPr>
              <a:t>Python</a:t>
            </a:r>
          </a:p>
        </p:txBody>
      </p:sp>
      <p:pic>
        <p:nvPicPr>
          <p:cNvPr id="11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4E7026AC-4F52-425B-B7C8-245D0C99EB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38" t="2740" r="19742" b="685"/>
          <a:stretch/>
        </p:blipFill>
        <p:spPr>
          <a:xfrm>
            <a:off x="4974012" y="4715156"/>
            <a:ext cx="2265372" cy="17645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ED1676-D287-48C2-A9C6-634F1771DCBB}"/>
              </a:ext>
            </a:extLst>
          </p:cNvPr>
          <p:cNvSpPr txBox="1"/>
          <p:nvPr/>
        </p:nvSpPr>
        <p:spPr>
          <a:xfrm>
            <a:off x="3458136" y="2348753"/>
            <a:ext cx="5286935" cy="1015663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>
                <a:solidFill>
                  <a:srgbClr val="7030A0"/>
                </a:solidFill>
                <a:latin typeface="Book Antiqua"/>
                <a:cs typeface="Calibri"/>
              </a:rPr>
              <a:t>Secondary</a:t>
            </a:r>
            <a:r>
              <a:rPr lang="en-US" sz="3200" dirty="0">
                <a:solidFill>
                  <a:srgbClr val="7030A0"/>
                </a:solidFill>
                <a:latin typeface="Book Antiqua"/>
                <a:cs typeface="Calibri"/>
              </a:rPr>
              <a:t> </a:t>
            </a:r>
            <a:r>
              <a:rPr lang="en-US" sz="5400" dirty="0">
                <a:solidFill>
                  <a:srgbClr val="7030A0"/>
                </a:solidFill>
                <a:latin typeface="Book Antiqua"/>
                <a:cs typeface="Calibri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18782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9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1207E5-B5F8-4A46-80E7-D869DEF9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98" y="2403983"/>
            <a:ext cx="3796556" cy="14888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>
                <a:solidFill>
                  <a:srgbClr val="002060"/>
                </a:solidFill>
                <a:latin typeface="Book Antiqua"/>
              </a:rPr>
              <a:t>OBJECTIVE</a:t>
            </a:r>
            <a:endParaRPr lang="en-US" sz="4800" b="1">
              <a:solidFill>
                <a:srgbClr val="002060"/>
              </a:solidFill>
              <a:latin typeface="Book Antiqua"/>
              <a:cs typeface="Calibri Light"/>
            </a:endParaRPr>
          </a:p>
        </p:txBody>
      </p:sp>
      <p:graphicFrame>
        <p:nvGraphicFramePr>
          <p:cNvPr id="21" name="TextBox 2">
            <a:extLst>
              <a:ext uri="{FF2B5EF4-FFF2-40B4-BE49-F238E27FC236}">
                <a16:creationId xmlns:a16="http://schemas.microsoft.com/office/drawing/2014/main" id="{4E39FCD7-9379-4EC9-9BBC-67D84117E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211699"/>
              </p:ext>
            </p:extLst>
          </p:nvPr>
        </p:nvGraphicFramePr>
        <p:xfrm>
          <a:off x="5150409" y="1018985"/>
          <a:ext cx="6811925" cy="4486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A03443-87F2-4793-9E47-0A3D93169CDC}"/>
              </a:ext>
            </a:extLst>
          </p:cNvPr>
          <p:cNvCxnSpPr/>
          <p:nvPr/>
        </p:nvCxnSpPr>
        <p:spPr>
          <a:xfrm flipV="1">
            <a:off x="4156065" y="1848036"/>
            <a:ext cx="820615" cy="1101969"/>
          </a:xfrm>
          <a:prstGeom prst="straightConnector1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CE9705-A033-4128-9FBD-630C6480373F}"/>
              </a:ext>
            </a:extLst>
          </p:cNvPr>
          <p:cNvCxnSpPr>
            <a:cxnSpLocks/>
          </p:cNvCxnSpPr>
          <p:nvPr/>
        </p:nvCxnSpPr>
        <p:spPr>
          <a:xfrm>
            <a:off x="4105997" y="3271122"/>
            <a:ext cx="820616" cy="1160584"/>
          </a:xfrm>
          <a:prstGeom prst="straightConnector1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4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2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958C4-0067-4B70-873F-F875C9A5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6707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latin typeface="Book Antiqua"/>
              </a:rPr>
              <a:t>Project Analysis and </a:t>
            </a:r>
            <a:br>
              <a:rPr lang="en-US" sz="6600" b="1" kern="1200" dirty="0">
                <a:latin typeface="Book Antiqua"/>
              </a:rPr>
            </a:br>
            <a:r>
              <a:rPr lang="en-US" sz="6600" b="1" kern="1200" dirty="0">
                <a:latin typeface="Book Antiqua"/>
              </a:rPr>
              <a:t>Conclusions</a:t>
            </a:r>
            <a:endParaRPr lang="en-US" sz="6600" b="1" kern="1200" dirty="0">
              <a:latin typeface="Book Antiqua"/>
              <a:cs typeface="Calibri Light"/>
            </a:endParaRPr>
          </a:p>
        </p:txBody>
      </p:sp>
      <p:sp>
        <p:nvSpPr>
          <p:cNvPr id="17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5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C357-093C-4E90-8321-F13A76F7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08" y="297477"/>
            <a:ext cx="7374647" cy="94061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>
                <a:cs typeface="Calibri Light"/>
              </a:rPr>
              <a:t>  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61102D8-B4F2-44B5-B4C4-EF08E3CC7D5F}"/>
                  </a:ext>
                </a:extLst>
              </p:cNvPr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342806" y="1451727"/>
                <a:ext cx="5476575" cy="5204029"/>
              </a:xfrm>
              <a:noFill/>
              <a:ln w="285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t">
                <a:noAutofit/>
              </a:bodyPr>
              <a:lstStyle/>
              <a:p>
                <a:pPr marL="0" indent="0" algn="ctr">
                  <a:buNone/>
                </a:pPr>
                <a:r>
                  <a:rPr lang="en-IN" sz="3200" b="1" dirty="0">
                    <a:solidFill>
                      <a:schemeClr val="accent2"/>
                    </a:solidFill>
                  </a:rPr>
                  <a:t>Association Rule</a:t>
                </a:r>
              </a:p>
              <a:p>
                <a:pPr marL="0" indent="0" algn="ctr">
                  <a:buNone/>
                </a:pPr>
                <a:endParaRPr lang="en-IN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en-IN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IN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en-IN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IN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en-IN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IN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/>
                </a:endParaRPr>
              </a:p>
              <a:p>
                <a:pPr marL="0" indent="0" algn="ctr">
                  <a:buNone/>
                </a:pPr>
                <a:r>
                  <a:rPr lang="en-IN" sz="3200" b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effectLst/>
                  </a:rPr>
                  <a:t>Support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𝑭𝑹𝑬𝑸𝑼𝑬𝑵𝑪𝒀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𝑻𝑶𝑻𝑨𝑳</m:t>
                        </m:r>
                        <m:r>
                          <a:rPr lang="en-US" sz="2400" b="1" i="1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𝑵𝑶</m:t>
                        </m:r>
                        <m:r>
                          <a:rPr lang="en-US" sz="2400" b="1" i="1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en-US" sz="2400" b="1" i="1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𝑶𝑭</m:t>
                        </m:r>
                        <m:r>
                          <a:rPr lang="en-US" sz="2400" b="1" i="1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𝑶𝑩𝑺𝑬𝑹𝑽𝑨𝑻𝑰𝑶𝑵</m:t>
                        </m:r>
                      </m:den>
                    </m:f>
                  </m:oMath>
                </a14:m>
                <a:endParaRPr lang="en-US" sz="3200" b="1" dirty="0"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61102D8-B4F2-44B5-B4C4-EF08E3CC7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342806" y="1451727"/>
                <a:ext cx="5476575" cy="5204029"/>
              </a:xfrm>
              <a:blipFill>
                <a:blip r:embed="rId2"/>
                <a:stretch>
                  <a:fillRect t="-2212" b="-815"/>
                </a:stretch>
              </a:blipFill>
              <a:ln w="285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E58D-7D1A-4BD9-AD8B-8512357F4E0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000750" y="1449745"/>
            <a:ext cx="5753194" cy="5204029"/>
          </a:xfr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Calibri"/>
                <a:ea typeface="Calibri" panose="020F0502020204030204" pitchFamily="34" charset="0"/>
                <a:cs typeface="Times New Roman"/>
              </a:rPr>
              <a:t>  </a:t>
            </a:r>
            <a:r>
              <a:rPr lang="en-US" sz="28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Step 1:</a:t>
            </a:r>
            <a:r>
              <a:rPr lang="en-US" b="1" dirty="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r>
              <a:rPr lang="en-US" sz="28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Support of all items</a:t>
            </a:r>
            <a:r>
              <a:rPr lang="en-US" b="1" dirty="0">
                <a:latin typeface="Calibri"/>
                <a:ea typeface="Calibri" panose="020F0502020204030204" pitchFamily="34" charset="0"/>
                <a:cs typeface="Times New Roman"/>
              </a:rPr>
              <a:t> :-</a:t>
            </a:r>
            <a:endParaRPr lang="en-IN" sz="28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3F412-151A-4BC1-B021-CC0DC3843775}"/>
              </a:ext>
            </a:extLst>
          </p:cNvPr>
          <p:cNvSpPr txBox="1"/>
          <p:nvPr/>
        </p:nvSpPr>
        <p:spPr>
          <a:xfrm>
            <a:off x="9218319" y="5732577"/>
            <a:ext cx="2416604" cy="4070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 SUPPORT:50%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Arrow: Left-Up 13">
            <a:extLst>
              <a:ext uri="{FF2B5EF4-FFF2-40B4-BE49-F238E27FC236}">
                <a16:creationId xmlns:a16="http://schemas.microsoft.com/office/drawing/2014/main" id="{AA17FF5F-9074-4827-8607-07017A32E25F}"/>
              </a:ext>
            </a:extLst>
          </p:cNvPr>
          <p:cNvSpPr/>
          <p:nvPr/>
        </p:nvSpPr>
        <p:spPr>
          <a:xfrm rot="5400000">
            <a:off x="8519377" y="5466649"/>
            <a:ext cx="502709" cy="657132"/>
          </a:xfrm>
          <a:prstGeom prst="leftUpArrow">
            <a:avLst>
              <a:gd name="adj1" fmla="val 25000"/>
              <a:gd name="adj2" fmla="val 24062"/>
              <a:gd name="adj3" fmla="val 2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732A3-775D-4A0E-8B16-70AEC065B072}"/>
              </a:ext>
            </a:extLst>
          </p:cNvPr>
          <p:cNvSpPr/>
          <p:nvPr/>
        </p:nvSpPr>
        <p:spPr>
          <a:xfrm>
            <a:off x="3877778" y="306103"/>
            <a:ext cx="417877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016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ANALYSIS </a:t>
            </a:r>
            <a:endParaRPr lang="en-IN" sz="5400" b="1" cap="none" spc="0">
              <a:ln w="1016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1" name="Picture 10" descr="Introduction to Association Rule Mining in R | Jan Kirenz">
            <a:extLst>
              <a:ext uri="{FF2B5EF4-FFF2-40B4-BE49-F238E27FC236}">
                <a16:creationId xmlns:a16="http://schemas.microsoft.com/office/drawing/2014/main" id="{E32FFAF3-08D5-480D-BA51-09523F7CD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72" y="2184793"/>
            <a:ext cx="3929243" cy="35775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2708656-AEB5-455B-ABD4-746B266C5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48207"/>
              </p:ext>
            </p:extLst>
          </p:nvPr>
        </p:nvGraphicFramePr>
        <p:xfrm>
          <a:off x="6442717" y="2279174"/>
          <a:ext cx="4600911" cy="3160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6552">
                  <a:extLst>
                    <a:ext uri="{9D8B030D-6E8A-4147-A177-3AD203B41FA5}">
                      <a16:colId xmlns:a16="http://schemas.microsoft.com/office/drawing/2014/main" val="2716849799"/>
                    </a:ext>
                  </a:extLst>
                </a:gridCol>
                <a:gridCol w="2294359">
                  <a:extLst>
                    <a:ext uri="{9D8B030D-6E8A-4147-A177-3AD203B41FA5}">
                      <a16:colId xmlns:a16="http://schemas.microsoft.com/office/drawing/2014/main" val="1084172329"/>
                    </a:ext>
                  </a:extLst>
                </a:gridCol>
              </a:tblGrid>
              <a:tr h="547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Items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Support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1590"/>
                  </a:ext>
                </a:extLst>
              </a:tr>
              <a:tr h="435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Apple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4/8 = 50%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3478312"/>
                  </a:ext>
                </a:extLst>
              </a:tr>
              <a:tr h="435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Beer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6/8 = 75%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47444440"/>
                  </a:ext>
                </a:extLst>
              </a:tr>
              <a:tr h="435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Milk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4/8 = 50%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1015689"/>
                  </a:ext>
                </a:extLst>
              </a:tr>
              <a:tr h="435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rice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4/8 = 50%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69974"/>
                  </a:ext>
                </a:extLst>
              </a:tr>
              <a:tr h="435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guava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2/8 = 25%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8999019"/>
                  </a:ext>
                </a:extLst>
              </a:tr>
              <a:tr h="435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chicken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2/5 = 50%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437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32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build="p" animBg="1"/>
      <p:bldP spid="3" grpId="0" build="p" animBg="1"/>
      <p:bldP spid="13" grpId="0" animBg="1"/>
      <p:bldP spid="14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0D103B-E04A-43CC-82EA-99E84F3A4D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7270" y="253435"/>
                <a:ext cx="5782576" cy="1201598"/>
              </a:xfr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CONFIDENCE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𝑺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𝒂𝒏𝒕𝒆𝒄𝒆𝒏𝒅𝒆𝒏𝒕𝒔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∩ 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𝒄𝒐𝒏𝒄𝒆𝒒𝒖𝒆𝒏𝒕𝒔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𝑺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𝒄𝒐𝒏𝒔𝒆𝒒𝒖𝒆𝒏𝒕𝒔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0D103B-E04A-43CC-82EA-99E84F3A4D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7270" y="253435"/>
                <a:ext cx="5782576" cy="12015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1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D2C9B0-6685-46BF-8A11-CF5FE00A8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768"/>
              </p:ext>
            </p:extLst>
          </p:nvPr>
        </p:nvGraphicFramePr>
        <p:xfrm>
          <a:off x="6363293" y="933407"/>
          <a:ext cx="5674734" cy="4255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280">
                  <a:extLst>
                    <a:ext uri="{9D8B030D-6E8A-4147-A177-3AD203B41FA5}">
                      <a16:colId xmlns:a16="http://schemas.microsoft.com/office/drawing/2014/main" val="4105993020"/>
                    </a:ext>
                  </a:extLst>
                </a:gridCol>
                <a:gridCol w="1545881">
                  <a:extLst>
                    <a:ext uri="{9D8B030D-6E8A-4147-A177-3AD203B41FA5}">
                      <a16:colId xmlns:a16="http://schemas.microsoft.com/office/drawing/2014/main" val="4223741233"/>
                    </a:ext>
                  </a:extLst>
                </a:gridCol>
                <a:gridCol w="966733">
                  <a:extLst>
                    <a:ext uri="{9D8B030D-6E8A-4147-A177-3AD203B41FA5}">
                      <a16:colId xmlns:a16="http://schemas.microsoft.com/office/drawing/2014/main" val="2545029576"/>
                    </a:ext>
                  </a:extLst>
                </a:gridCol>
                <a:gridCol w="1543840">
                  <a:extLst>
                    <a:ext uri="{9D8B030D-6E8A-4147-A177-3AD203B41FA5}">
                      <a16:colId xmlns:a16="http://schemas.microsoft.com/office/drawing/2014/main" val="4201592382"/>
                    </a:ext>
                  </a:extLst>
                </a:gridCol>
              </a:tblGrid>
              <a:tr h="342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 antecedents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consequents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support</a:t>
                      </a:r>
                      <a:endParaRPr lang="en-IN" sz="18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confidence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17307"/>
                  </a:ext>
                </a:extLst>
              </a:tr>
              <a:tr h="342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Apple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beer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3/8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(3/8)/(6/8)=0.50</a:t>
                      </a:r>
                      <a:endParaRPr lang="en-IN" sz="1200" b="1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526214"/>
                  </a:ext>
                </a:extLst>
              </a:tr>
              <a:tr h="431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beer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apple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3/8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(3/8)/(4/8)=0.75</a:t>
                      </a:r>
                      <a:endParaRPr lang="en-IN" sz="1200" b="1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1763520"/>
                  </a:ext>
                </a:extLst>
              </a:tr>
              <a:tr h="327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rice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milk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2/8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(2/8)/(4/8)=0.5</a:t>
                      </a:r>
                      <a:endParaRPr lang="en-IN" sz="1200" b="1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0768971"/>
                  </a:ext>
                </a:extLst>
              </a:tr>
              <a:tr h="342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milk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rice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2/8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(2/8)/(4/8)=0.5</a:t>
                      </a:r>
                      <a:endParaRPr lang="en-IN" sz="1200" b="1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057062"/>
                  </a:ext>
                </a:extLst>
              </a:tr>
              <a:tr h="342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apple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Rice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2/8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(2/8)/(4/8)=0.5</a:t>
                      </a:r>
                      <a:endParaRPr lang="en-IN" sz="1200" b="1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5317423"/>
                  </a:ext>
                </a:extLst>
              </a:tr>
              <a:tr h="342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rice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apple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2/8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(2/8)/(4/8)=0.5</a:t>
                      </a:r>
                      <a:endParaRPr lang="en-IN" sz="1200" b="1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069432"/>
                  </a:ext>
                </a:extLst>
              </a:tr>
              <a:tr h="342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milk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beer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3/8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(3/8)/(6/8)=0.5</a:t>
                      </a:r>
                      <a:endParaRPr lang="en-IN" sz="1200" b="1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014277"/>
                  </a:ext>
                </a:extLst>
              </a:tr>
              <a:tr h="4017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beer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milk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3/8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(3/8)/(4/8)=0.75</a:t>
                      </a:r>
                      <a:endParaRPr lang="en-IN" sz="1200" b="1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045429"/>
                  </a:ext>
                </a:extLst>
              </a:tr>
              <a:tr h="327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rice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beer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4/8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(3/8)/(6/8)=0.5</a:t>
                      </a:r>
                      <a:endParaRPr lang="en-IN" sz="1200" b="1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2240827"/>
                  </a:ext>
                </a:extLst>
              </a:tr>
              <a:tr h="3868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beer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rice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4/8</a:t>
                      </a:r>
                      <a:endParaRPr lang="en-IN" sz="20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(3/8)/(4/8)=0.75</a:t>
                      </a:r>
                      <a:endParaRPr lang="en-IN" sz="1200" b="1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7218094"/>
                  </a:ext>
                </a:extLst>
              </a:tr>
              <a:tr h="327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b="1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089679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E282A-898F-463F-9EB7-2B76F152A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116" y="253435"/>
            <a:ext cx="5945166" cy="4761625"/>
          </a:xfrm>
        </p:spPr>
        <p:txBody>
          <a:bodyPr anchor="t">
            <a:normAutofit/>
          </a:bodyPr>
          <a:lstStyle/>
          <a:p>
            <a:r>
              <a:rPr lang="en-US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Step2: will make rules</a:t>
            </a:r>
            <a:endParaRPr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>
              <a:solidFill>
                <a:schemeClr val="tx2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03069A-F3CC-4DAE-B03E-AFCB90E16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8333"/>
              </p:ext>
            </p:extLst>
          </p:nvPr>
        </p:nvGraphicFramePr>
        <p:xfrm>
          <a:off x="142390" y="4098012"/>
          <a:ext cx="6086611" cy="2430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5778">
                  <a:extLst>
                    <a:ext uri="{9D8B030D-6E8A-4147-A177-3AD203B41FA5}">
                      <a16:colId xmlns:a16="http://schemas.microsoft.com/office/drawing/2014/main" val="2892677981"/>
                    </a:ext>
                  </a:extLst>
                </a:gridCol>
                <a:gridCol w="1506348">
                  <a:extLst>
                    <a:ext uri="{9D8B030D-6E8A-4147-A177-3AD203B41FA5}">
                      <a16:colId xmlns:a16="http://schemas.microsoft.com/office/drawing/2014/main" val="1971321888"/>
                    </a:ext>
                  </a:extLst>
                </a:gridCol>
                <a:gridCol w="1000833">
                  <a:extLst>
                    <a:ext uri="{9D8B030D-6E8A-4147-A177-3AD203B41FA5}">
                      <a16:colId xmlns:a16="http://schemas.microsoft.com/office/drawing/2014/main" val="2549354111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43800514"/>
                    </a:ext>
                  </a:extLst>
                </a:gridCol>
              </a:tblGrid>
              <a:tr h="727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  antecedents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consequents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support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confidence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4855646"/>
                  </a:ext>
                </a:extLst>
              </a:tr>
              <a:tr h="634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beer</a:t>
                      </a:r>
                      <a:endParaRPr lang="en-IN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apple</a:t>
                      </a:r>
                      <a:endParaRPr lang="en-IN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3/8</a:t>
                      </a:r>
                      <a:endParaRPr lang="en-IN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(3/8)/(4/8)=0.75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8506878"/>
                  </a:ext>
                </a:extLst>
              </a:tr>
              <a:tr h="5176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beer</a:t>
                      </a:r>
                      <a:endParaRPr lang="en-IN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milk</a:t>
                      </a:r>
                      <a:endParaRPr lang="en-IN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3/8</a:t>
                      </a:r>
                      <a:endParaRPr lang="en-IN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(3/8)/(4/8)=0.75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0227827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beer</a:t>
                      </a:r>
                      <a:endParaRPr lang="en-IN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rice</a:t>
                      </a:r>
                      <a:endParaRPr lang="en-IN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4/8</a:t>
                      </a:r>
                      <a:endParaRPr lang="en-IN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(3/8)/(4/8)=0.75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6643799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E618BF09-1E30-4704-A363-33D02916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23" y="3439409"/>
            <a:ext cx="46089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we set min threshold = 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0.75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Arrow: Left-Up 12">
            <a:extLst>
              <a:ext uri="{FF2B5EF4-FFF2-40B4-BE49-F238E27FC236}">
                <a16:creationId xmlns:a16="http://schemas.microsoft.com/office/drawing/2014/main" id="{388503F5-4B1F-42A8-90C2-61781715753E}"/>
              </a:ext>
            </a:extLst>
          </p:cNvPr>
          <p:cNvSpPr/>
          <p:nvPr/>
        </p:nvSpPr>
        <p:spPr>
          <a:xfrm rot="10800000">
            <a:off x="4044097" y="1708466"/>
            <a:ext cx="1847653" cy="1609811"/>
          </a:xfrm>
          <a:prstGeom prst="leftUpArrow">
            <a:avLst>
              <a:gd name="adj1" fmla="val 15260"/>
              <a:gd name="adj2" fmla="val 25541"/>
              <a:gd name="adj3" fmla="val 2175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41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8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90FBD-F49A-4326-9A36-30638824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5" y="916216"/>
            <a:ext cx="5041495" cy="90301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Apriori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Algorithm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F3A5-F45A-44A2-BB4A-2CCD6542C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791" y="2483740"/>
            <a:ext cx="4626875" cy="29873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rgbClr val="97BE49"/>
                </a:solidFill>
              </a:rPr>
              <a:t>It is an algorithm for frequent item set mining and association rule. </a:t>
            </a:r>
            <a:endParaRPr lang="en-US" sz="3200" dirty="0">
              <a:solidFill>
                <a:srgbClr val="97BE49"/>
              </a:solidFill>
              <a:cs typeface="Calibri"/>
            </a:endParaRPr>
          </a:p>
          <a:p>
            <a:endParaRPr lang="en-US" sz="3200" dirty="0">
              <a:solidFill>
                <a:srgbClr val="97BE49"/>
              </a:solidFill>
              <a:cs typeface="Calibri"/>
            </a:endParaRPr>
          </a:p>
          <a:p>
            <a:r>
              <a:rPr lang="en-US" sz="3200" dirty="0">
                <a:solidFill>
                  <a:srgbClr val="97BE49"/>
                </a:solidFill>
              </a:rPr>
              <a:t> Identifying the frequent individual items.</a:t>
            </a:r>
            <a:endParaRPr lang="en-US" sz="3200" dirty="0">
              <a:solidFill>
                <a:srgbClr val="97BE49"/>
              </a:solidFill>
              <a:cs typeface="Calibri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6F16F2-0A08-425B-A28B-B356A0B2AD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3532" t="-277"/>
          <a:stretch/>
        </p:blipFill>
        <p:spPr>
          <a:xfrm>
            <a:off x="6093846" y="906816"/>
            <a:ext cx="5063599" cy="5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9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341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Belt</vt:lpstr>
      <vt:lpstr>Book Antiqua</vt:lpstr>
      <vt:lpstr>Calibri</vt:lpstr>
      <vt:lpstr>Calibri Light</vt:lpstr>
      <vt:lpstr>Cambria Math</vt:lpstr>
      <vt:lpstr>Segoe UI</vt:lpstr>
      <vt:lpstr>Wingdings</vt:lpstr>
      <vt:lpstr>Office Theme</vt:lpstr>
      <vt:lpstr>PowerPoint Presentation</vt:lpstr>
      <vt:lpstr>Market Basket Analysis </vt:lpstr>
      <vt:lpstr>INTRODUCTION</vt:lpstr>
      <vt:lpstr>METHODOLOGY </vt:lpstr>
      <vt:lpstr>OBJECTIVE</vt:lpstr>
      <vt:lpstr>Project Analysis and  Conclusions</vt:lpstr>
      <vt:lpstr>  </vt:lpstr>
      <vt:lpstr>CONFIDENCE = (S(antecendents ∩ concequents))/(S(consequents))</vt:lpstr>
      <vt:lpstr>Apriori Algorithm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Ladli Bhagat</dc:creator>
  <cp:lastModifiedBy>Ladli</cp:lastModifiedBy>
  <cp:revision>100</cp:revision>
  <dcterms:created xsi:type="dcterms:W3CDTF">2021-12-29T05:42:18Z</dcterms:created>
  <dcterms:modified xsi:type="dcterms:W3CDTF">2022-02-12T03:32:27Z</dcterms:modified>
</cp:coreProperties>
</file>