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326" r:id="rId5"/>
    <p:sldId id="259" r:id="rId6"/>
    <p:sldId id="267" r:id="rId7"/>
    <p:sldId id="274" r:id="rId8"/>
    <p:sldId id="262" r:id="rId9"/>
    <p:sldId id="335" r:id="rId10"/>
    <p:sldId id="261" r:id="rId11"/>
    <p:sldId id="263" r:id="rId12"/>
    <p:sldId id="264" r:id="rId13"/>
    <p:sldId id="336" r:id="rId14"/>
    <p:sldId id="265" r:id="rId16"/>
    <p:sldId id="266" r:id="rId17"/>
    <p:sldId id="268" r:id="rId18"/>
    <p:sldId id="324" r:id="rId19"/>
    <p:sldId id="325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80" r:id="rId28"/>
    <p:sldId id="277" r:id="rId29"/>
    <p:sldId id="278" r:id="rId30"/>
    <p:sldId id="279" r:id="rId31"/>
    <p:sldId id="327" r:id="rId32"/>
    <p:sldId id="328" r:id="rId33"/>
    <p:sldId id="329" r:id="rId34"/>
    <p:sldId id="330" r:id="rId35"/>
    <p:sldId id="331" r:id="rId36"/>
    <p:sldId id="332" r:id="rId37"/>
    <p:sldId id="281" r:id="rId38"/>
    <p:sldId id="339" r:id="rId39"/>
    <p:sldId id="282" r:id="rId40"/>
    <p:sldId id="283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42" r:id="rId67"/>
    <p:sldId id="343" r:id="rId68"/>
    <p:sldId id="337" r:id="rId69"/>
    <p:sldId id="338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28705-521A-4759-B140-2051AD61A89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DCD7DBB7-0DC5-473E-B553-2DE640FA200D}" type="pres">
      <dgm:prSet presAssocID="{35628705-521A-4759-B140-2051AD61A89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94B918C2-A60E-42E1-90AE-DD80FFD18BB9}" type="presOf" srcId="{35628705-521A-4759-B140-2051AD61A89B}" destId="{DCD7DBB7-0DC5-473E-B553-2DE640FA200D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A762B-1ABF-4CA8-9DE9-15705271BEB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9E5C-C698-4F1B-A841-C98BE039F2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A46D4-4EFB-4993-89F9-5D41269814D0}" type="slidenum">
              <a:rPr lang="en-US" smtClean="0"/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29E5C-C698-4F1B-A841-C98BE039F2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9B81-23DE-4FFC-BBB0-431E7086C24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595D-580A-4C2F-91C0-C1A862720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DD4B-580F-4E87-912C-3D3B2DE809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15-9A76-4A95-9834-DCF3BDA60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0B7D-70E4-4BDF-94BF-6764BD667D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CE5-6E97-4B0B-8514-6003329499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BEBA-15A9-4DD7-891E-71E96401796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00AC-8FD3-4A53-92E7-BC9FB9D43FF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924D-A785-4619-8675-E03D81F8FF2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5502-B93E-47A8-99D1-D216954372A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E689-A0AB-454D-85EF-716B0A65996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231-9453-4C70-9DDE-9CBA4B34224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6" Type="http://schemas.openxmlformats.org/officeDocument/2006/relationships/oleObject" Target="../embeddings/oleObject1.bin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321945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800"/>
              </a:spcBef>
              <a:tabLst>
                <a:tab pos="0" algn="l"/>
                <a:tab pos="414020" algn="l"/>
                <a:tab pos="826770" algn="l"/>
                <a:tab pos="1242695" algn="l"/>
                <a:tab pos="1657350" algn="l"/>
                <a:tab pos="2073275" algn="l"/>
                <a:tab pos="2486025" algn="l"/>
                <a:tab pos="2901950" algn="l"/>
                <a:tab pos="3315970" algn="l"/>
                <a:tab pos="3731895" algn="l"/>
                <a:tab pos="4144645" algn="l"/>
                <a:tab pos="4560570" algn="l"/>
                <a:tab pos="4975225" algn="l"/>
                <a:tab pos="5387975" algn="l"/>
                <a:tab pos="5803900" algn="l"/>
                <a:tab pos="6219825" algn="l"/>
                <a:tab pos="6633845" algn="l"/>
                <a:tab pos="7046595" algn="l"/>
                <a:tab pos="7461250" algn="l"/>
                <a:tab pos="7878445" algn="l"/>
                <a:tab pos="8293100" algn="l"/>
              </a:tabLst>
            </a:pPr>
            <a:r>
              <a:rPr lang="en-GB" sz="4400" dirty="0" smtClean="0">
                <a:solidFill>
                  <a:srgbClr val="0000FF"/>
                </a:solidFill>
              </a:rPr>
              <a:t>Dr. </a:t>
            </a:r>
            <a:r>
              <a:rPr lang="en-GB" sz="4400" dirty="0" err="1" smtClean="0">
                <a:solidFill>
                  <a:srgbClr val="0000FF"/>
                </a:solidFill>
              </a:rPr>
              <a:t>Santosh</a:t>
            </a:r>
            <a:r>
              <a:rPr lang="en-GB" sz="4400" dirty="0" smtClean="0">
                <a:solidFill>
                  <a:srgbClr val="0000FF"/>
                </a:solidFill>
              </a:rPr>
              <a:t> Kumar Swain</a:t>
            </a:r>
            <a:endParaRPr lang="en-GB" sz="4400" dirty="0" smtClean="0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tabLst>
                <a:tab pos="0" algn="l"/>
                <a:tab pos="414020" algn="l"/>
                <a:tab pos="826770" algn="l"/>
                <a:tab pos="1242695" algn="l"/>
                <a:tab pos="1657350" algn="l"/>
                <a:tab pos="2073275" algn="l"/>
                <a:tab pos="2486025" algn="l"/>
                <a:tab pos="2901950" algn="l"/>
                <a:tab pos="3315970" algn="l"/>
                <a:tab pos="3731895" algn="l"/>
                <a:tab pos="4144645" algn="l"/>
                <a:tab pos="4560570" algn="l"/>
                <a:tab pos="4975225" algn="l"/>
                <a:tab pos="5387975" algn="l"/>
                <a:tab pos="5803900" algn="l"/>
                <a:tab pos="6219825" algn="l"/>
                <a:tab pos="6633845" algn="l"/>
                <a:tab pos="7046595" algn="l"/>
                <a:tab pos="7461250" algn="l"/>
                <a:tab pos="7878445" algn="l"/>
                <a:tab pos="8293100" algn="l"/>
              </a:tabLst>
            </a:pPr>
            <a:r>
              <a:rPr lang="en-GB" dirty="0" smtClean="0"/>
              <a:t> Professor</a:t>
            </a:r>
            <a:endParaRPr lang="en-GB" dirty="0" smtClean="0"/>
          </a:p>
          <a:p>
            <a:pPr>
              <a:spcBef>
                <a:spcPts val="500"/>
              </a:spcBef>
              <a:tabLst>
                <a:tab pos="0" algn="l"/>
                <a:tab pos="414020" algn="l"/>
                <a:tab pos="826770" algn="l"/>
                <a:tab pos="1242695" algn="l"/>
                <a:tab pos="1657350" algn="l"/>
                <a:tab pos="2073275" algn="l"/>
                <a:tab pos="2486025" algn="l"/>
                <a:tab pos="2901950" algn="l"/>
                <a:tab pos="3315970" algn="l"/>
                <a:tab pos="3731895" algn="l"/>
                <a:tab pos="4144645" algn="l"/>
                <a:tab pos="4560570" algn="l"/>
                <a:tab pos="4975225" algn="l"/>
                <a:tab pos="5387975" algn="l"/>
                <a:tab pos="5803900" algn="l"/>
                <a:tab pos="6219825" algn="l"/>
                <a:tab pos="6633845" algn="l"/>
                <a:tab pos="7046595" algn="l"/>
                <a:tab pos="7461250" algn="l"/>
                <a:tab pos="7878445" algn="l"/>
                <a:tab pos="8293100" algn="l"/>
              </a:tabLst>
            </a:pPr>
            <a:r>
              <a:rPr lang="en-GB" dirty="0" smtClean="0"/>
              <a:t>School Of Computer Engineering</a:t>
            </a:r>
            <a:endParaRPr lang="en-GB" dirty="0" smtClean="0"/>
          </a:p>
          <a:p>
            <a:pPr>
              <a:spcBef>
                <a:spcPts val="500"/>
              </a:spcBef>
              <a:tabLst>
                <a:tab pos="0" algn="l"/>
                <a:tab pos="414020" algn="l"/>
                <a:tab pos="826770" algn="l"/>
                <a:tab pos="1242695" algn="l"/>
                <a:tab pos="1657350" algn="l"/>
                <a:tab pos="2073275" algn="l"/>
                <a:tab pos="2486025" algn="l"/>
                <a:tab pos="2901950" algn="l"/>
                <a:tab pos="3315970" algn="l"/>
                <a:tab pos="3731895" algn="l"/>
                <a:tab pos="4144645" algn="l"/>
                <a:tab pos="4560570" algn="l"/>
                <a:tab pos="4975225" algn="l"/>
                <a:tab pos="5387975" algn="l"/>
                <a:tab pos="5803900" algn="l"/>
                <a:tab pos="6219825" algn="l"/>
                <a:tab pos="6633845" algn="l"/>
                <a:tab pos="7046595" algn="l"/>
                <a:tab pos="7461250" algn="l"/>
                <a:tab pos="7878445" algn="l"/>
                <a:tab pos="8293100" algn="l"/>
              </a:tabLst>
            </a:pPr>
            <a:r>
              <a:rPr lang="en-GB" dirty="0" smtClean="0"/>
              <a:t>KIIT , Bhubaneswar.</a:t>
            </a:r>
            <a:endParaRPr lang="en-GB" dirty="0" smtClean="0"/>
          </a:p>
          <a:p>
            <a:pPr>
              <a:spcBef>
                <a:spcPts val="500"/>
              </a:spcBef>
              <a:tabLst>
                <a:tab pos="0" algn="l"/>
                <a:tab pos="414020" algn="l"/>
                <a:tab pos="826770" algn="l"/>
                <a:tab pos="1242695" algn="l"/>
                <a:tab pos="1657350" algn="l"/>
                <a:tab pos="2073275" algn="l"/>
                <a:tab pos="2486025" algn="l"/>
                <a:tab pos="2901950" algn="l"/>
                <a:tab pos="3315970" algn="l"/>
                <a:tab pos="3731895" algn="l"/>
                <a:tab pos="4144645" algn="l"/>
                <a:tab pos="4560570" algn="l"/>
                <a:tab pos="4975225" algn="l"/>
                <a:tab pos="5387975" algn="l"/>
                <a:tab pos="5803900" algn="l"/>
                <a:tab pos="6219825" algn="l"/>
                <a:tab pos="6633845" algn="l"/>
                <a:tab pos="7046595" algn="l"/>
                <a:tab pos="7461250" algn="l"/>
                <a:tab pos="7878445" algn="l"/>
                <a:tab pos="8293100" algn="l"/>
              </a:tabLst>
            </a:pPr>
            <a:r>
              <a:rPr lang="en-GB" dirty="0" smtClean="0"/>
              <a:t>sswainfcs@kiit.ac.in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2D TRANSFORMATIONS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4B6D-6869-431A-BA3D-334152D66FA9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Rotation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3200"/>
              <a:t>How to rotate an object with multiple vertices? </a:t>
            </a:r>
            <a:endParaRPr lang="en-US" sz="3200"/>
          </a:p>
        </p:txBody>
      </p:sp>
      <p:grpSp>
        <p:nvGrpSpPr>
          <p:cNvPr id="2" name="Group 46"/>
          <p:cNvGrpSpPr/>
          <p:nvPr/>
        </p:nvGrpSpPr>
        <p:grpSpPr bwMode="auto">
          <a:xfrm>
            <a:off x="304800" y="4419600"/>
            <a:ext cx="2514600" cy="1752600"/>
            <a:chOff x="432" y="2400"/>
            <a:chExt cx="1584" cy="1104"/>
          </a:xfrm>
        </p:grpSpPr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79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3657600" y="4778375"/>
            <a:ext cx="2054225" cy="1089025"/>
            <a:chOff x="2438" y="2784"/>
            <a:chExt cx="1294" cy="686"/>
          </a:xfrm>
        </p:grpSpPr>
        <p:sp>
          <p:nvSpPr>
            <p:cNvPr id="182285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294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Rotate individual</a:t>
              </a:r>
              <a:endParaRPr lang="en-US" sz="2000"/>
            </a:p>
            <a:p>
              <a:r>
                <a:rPr lang="en-US" sz="2000"/>
                <a:t>Vertices </a:t>
              </a:r>
              <a:endParaRPr lang="en-US" sz="2000"/>
            </a:p>
          </p:txBody>
        </p:sp>
      </p:grpSp>
      <p:grpSp>
        <p:nvGrpSpPr>
          <p:cNvPr id="4" name="Group 47"/>
          <p:cNvGrpSpPr/>
          <p:nvPr/>
        </p:nvGrpSpPr>
        <p:grpSpPr bwMode="auto">
          <a:xfrm>
            <a:off x="5791200" y="3352800"/>
            <a:ext cx="2971800" cy="2895600"/>
            <a:chOff x="3648" y="1680"/>
            <a:chExt cx="1872" cy="1824"/>
          </a:xfrm>
        </p:grpSpPr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32"/>
            <p:cNvGrpSpPr/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182296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7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8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9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00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1"/>
            <p:cNvGrpSpPr/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182305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6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7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8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309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0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1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312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2314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5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6" name="Freeform 44"/>
            <p:cNvSpPr/>
            <p:nvPr/>
          </p:nvSpPr>
          <p:spPr bwMode="auto">
            <a:xfrm>
              <a:off x="4080" y="2928"/>
              <a:ext cx="280" cy="288"/>
            </a:xfrm>
            <a:custGeom>
              <a:avLst/>
              <a:gdLst/>
              <a:ahLst/>
              <a:cxnLst>
                <a:cxn ang="0">
                  <a:pos x="240" y="288"/>
                </a:cxn>
                <a:cxn ang="0">
                  <a:pos x="240" y="96"/>
                </a:cxn>
                <a:cxn ang="0">
                  <a:pos x="0" y="0"/>
                </a:cxn>
              </a:cxnLst>
              <a:rect l="0" t="0" r="r" b="b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317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anose="05050102010706020507" pitchFamily="18" charset="2"/>
                </a:rPr>
                <a:t>q</a:t>
              </a:r>
              <a:endParaRPr lang="en-US" sz="2000">
                <a:latin typeface="Symbol" panose="05050102010706020507" pitchFamily="18" charset="2"/>
              </a:endParaRP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27A7-5E14-4654-81B8-D093C4AFA3DC}" type="datetime1">
              <a:rPr lang="en-US" smtClean="0"/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en-US" sz="2800" dirty="0" smtClean="0"/>
          </a:p>
          <a:p>
            <a:endParaRPr lang="en-US" sz="2800" dirty="0" smtClean="0"/>
          </a:p>
          <a:p>
            <a:pPr algn="ctr"/>
            <a:endParaRPr lang="en-US" sz="2800" dirty="0" smtClean="0">
              <a:solidFill>
                <a:schemeClr val="accent2"/>
              </a:solidFill>
            </a:endParaRPr>
          </a:p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Scaling</a:t>
            </a:r>
            <a:endParaRPr lang="en-US" sz="400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Changing  the size of an object  by  two scaling  factors,  </a:t>
            </a:r>
            <a:r>
              <a:rPr lang="en-US" sz="2800" dirty="0" err="1" smtClean="0">
                <a:solidFill>
                  <a:schemeClr val="accent2"/>
                </a:solidFill>
              </a:rPr>
              <a:t>S</a:t>
            </a:r>
            <a:r>
              <a:rPr lang="en-US" sz="2800" baseline="-25000" dirty="0" err="1" smtClean="0">
                <a:solidFill>
                  <a:schemeClr val="accent2"/>
                </a:solidFill>
              </a:rPr>
              <a:t>x</a:t>
            </a:r>
            <a:r>
              <a:rPr lang="en-US" sz="2800" dirty="0" smtClean="0">
                <a:solidFill>
                  <a:schemeClr val="accent2"/>
                </a:solidFill>
              </a:rPr>
              <a:t> and </a:t>
            </a:r>
            <a:r>
              <a:rPr lang="en-US" sz="2800" dirty="0" err="1" smtClean="0">
                <a:solidFill>
                  <a:schemeClr val="accent2"/>
                </a:solidFill>
              </a:rPr>
              <a:t>S</a:t>
            </a:r>
            <a:r>
              <a:rPr lang="en-US" sz="2800" baseline="-20000" dirty="0" err="1" smtClean="0">
                <a:solidFill>
                  <a:schemeClr val="accent2"/>
                </a:solidFill>
              </a:rPr>
              <a:t>y</a:t>
            </a:r>
            <a:r>
              <a:rPr lang="en-US" sz="2800" dirty="0" smtClean="0">
                <a:solidFill>
                  <a:schemeClr val="accent2"/>
                </a:solidFill>
              </a:rPr>
              <a:t>  for  the  x- and  y- coordinates  respectively.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sz="4400" dirty="0" smtClean="0">
              <a:solidFill>
                <a:schemeClr val="accent2"/>
              </a:solidFill>
            </a:endParaRPr>
          </a:p>
          <a:p>
            <a:pPr algn="ctr"/>
            <a:endParaRPr lang="en-US" sz="4400" dirty="0">
              <a:solidFill>
                <a:schemeClr val="accent2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4953000" y="1752600"/>
            <a:ext cx="3276600" cy="3048000"/>
            <a:chOff x="3120" y="1200"/>
            <a:chExt cx="2064" cy="1920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5410200" y="2171700"/>
            <a:ext cx="2133600" cy="2133600"/>
            <a:chOff x="3408" y="1488"/>
            <a:chExt cx="1344" cy="1344"/>
          </a:xfrm>
        </p:grpSpPr>
        <p:sp>
          <p:nvSpPr>
            <p:cNvPr id="28" name="Line 36"/>
            <p:cNvSpPr>
              <a:spLocks noChangeShapeType="1"/>
            </p:cNvSpPr>
            <p:nvPr/>
          </p:nvSpPr>
          <p:spPr bwMode="auto">
            <a:xfrm flipV="1">
              <a:off x="3408" y="1488"/>
              <a:ext cx="576" cy="115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flipV="1">
              <a:off x="3408" y="2256"/>
              <a:ext cx="57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V="1">
              <a:off x="3600" y="225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AutoShape 41"/>
          <p:cNvSpPr>
            <a:spLocks noChangeArrowheads="1"/>
          </p:cNvSpPr>
          <p:nvPr/>
        </p:nvSpPr>
        <p:spPr bwMode="auto">
          <a:xfrm>
            <a:off x="5410200" y="3924300"/>
            <a:ext cx="304800" cy="3810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42"/>
          <p:cNvSpPr>
            <a:spLocks noChangeArrowheads="1"/>
          </p:cNvSpPr>
          <p:nvPr/>
        </p:nvSpPr>
        <p:spPr bwMode="auto">
          <a:xfrm>
            <a:off x="6324600" y="2171700"/>
            <a:ext cx="1219200" cy="12192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50"/>
          <p:cNvGrpSpPr/>
          <p:nvPr/>
        </p:nvGrpSpPr>
        <p:grpSpPr bwMode="auto">
          <a:xfrm>
            <a:off x="5241925" y="3557588"/>
            <a:ext cx="635000" cy="823912"/>
            <a:chOff x="3302" y="2361"/>
            <a:chExt cx="400" cy="519"/>
          </a:xfrm>
        </p:grpSpPr>
        <p:grpSp>
          <p:nvGrpSpPr>
            <p:cNvPr id="39" name="Group 27"/>
            <p:cNvGrpSpPr/>
            <p:nvPr/>
          </p:nvGrpSpPr>
          <p:grpSpPr bwMode="auto"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41" name="Oval 28"/>
              <p:cNvSpPr>
                <a:spLocks noChangeAspect="1" noChangeArrowheads="1"/>
              </p:cNvSpPr>
              <p:nvPr/>
            </p:nvSpPr>
            <p:spPr bwMode="auto"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29"/>
              <p:cNvSpPr>
                <a:spLocks noChangeAspect="1" noChangeArrowheads="1"/>
              </p:cNvSpPr>
              <p:nvPr/>
            </p:nvSpPr>
            <p:spPr bwMode="auto"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30"/>
              <p:cNvSpPr>
                <a:spLocks noChangeAspect="1" noChangeArrowheads="1"/>
              </p:cNvSpPr>
              <p:nvPr/>
            </p:nvSpPr>
            <p:spPr bwMode="auto"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3302" y="2361"/>
              <a:ext cx="298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P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51"/>
          <p:cNvGrpSpPr/>
          <p:nvPr/>
        </p:nvGrpSpPr>
        <p:grpSpPr bwMode="auto">
          <a:xfrm>
            <a:off x="6156325" y="1676400"/>
            <a:ext cx="1463675" cy="1828800"/>
            <a:chOff x="3878" y="1176"/>
            <a:chExt cx="922" cy="1152"/>
          </a:xfrm>
        </p:grpSpPr>
        <p:grpSp>
          <p:nvGrpSpPr>
            <p:cNvPr id="45" name="Group 31"/>
            <p:cNvGrpSpPr/>
            <p:nvPr/>
          </p:nvGrpSpPr>
          <p:grpSpPr bwMode="auto"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47" name="Oval 32"/>
              <p:cNvSpPr>
                <a:spLocks noChangeAspect="1" noChangeArrowheads="1"/>
              </p:cNvSpPr>
              <p:nvPr/>
            </p:nvSpPr>
            <p:spPr bwMode="auto"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33"/>
              <p:cNvSpPr>
                <a:spLocks noChangeAspect="1" noChangeArrowheads="1"/>
              </p:cNvSpPr>
              <p:nvPr/>
            </p:nvSpPr>
            <p:spPr bwMode="auto"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34"/>
              <p:cNvSpPr>
                <a:spLocks noChangeAspect="1" noChangeArrowheads="1"/>
              </p:cNvSpPr>
              <p:nvPr/>
            </p:nvSpPr>
            <p:spPr bwMode="auto"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3878" y="1176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P’</a:t>
              </a:r>
              <a:endParaRPr lang="en-US" sz="1800">
                <a:solidFill>
                  <a:srgbClr val="FF3300"/>
                </a:solidFill>
              </a:endParaRPr>
            </a:p>
          </p:txBody>
        </p:sp>
      </p:grpSp>
      <p:grpSp>
        <p:nvGrpSpPr>
          <p:cNvPr id="50" name="Group 5"/>
          <p:cNvGrpSpPr/>
          <p:nvPr/>
        </p:nvGrpSpPr>
        <p:grpSpPr bwMode="auto">
          <a:xfrm>
            <a:off x="1295400" y="2209641"/>
            <a:ext cx="3352800" cy="2743359"/>
            <a:chOff x="3120" y="1549"/>
            <a:chExt cx="2064" cy="1571"/>
          </a:xfrm>
        </p:grpSpPr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H="1">
              <a:off x="3120" y="1549"/>
              <a:ext cx="28" cy="15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1600199" y="2286000"/>
            <a:ext cx="45719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 flipH="1">
            <a:off x="1904999" y="2286000"/>
            <a:ext cx="45719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H="1">
            <a:off x="2209799" y="2286000"/>
            <a:ext cx="45719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25145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>
            <a:off x="28193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 flipH="1">
            <a:off x="3124199" y="2286000"/>
            <a:ext cx="45719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 flipH="1">
            <a:off x="34289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37337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 flipH="1">
            <a:off x="40385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 flipH="1">
            <a:off x="43433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1295400" y="4648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1295400" y="4343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>
            <a:off x="1295400" y="4038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1295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1295400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>
            <a:off x="1295400" y="3124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1295400" y="28194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>
            <a:off x="1295400" y="2514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72" name="Group 67"/>
          <p:cNvGrpSpPr/>
          <p:nvPr/>
        </p:nvGrpSpPr>
        <p:grpSpPr bwMode="auto">
          <a:xfrm>
            <a:off x="1600200" y="3962400"/>
            <a:ext cx="762000" cy="685800"/>
            <a:chOff x="3600" y="2496"/>
            <a:chExt cx="480" cy="432"/>
          </a:xfrm>
        </p:grpSpPr>
        <p:sp>
          <p:nvSpPr>
            <p:cNvPr id="73" name="Oval 28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29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30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AutoShape 39"/>
          <p:cNvSpPr>
            <a:spLocks noChangeArrowheads="1"/>
          </p:cNvSpPr>
          <p:nvPr/>
        </p:nvSpPr>
        <p:spPr bwMode="auto">
          <a:xfrm>
            <a:off x="1676400" y="4038600"/>
            <a:ext cx="609600" cy="5334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46"/>
          <p:cNvSpPr>
            <a:spLocks noChangeShapeType="1"/>
          </p:cNvSpPr>
          <p:nvPr/>
        </p:nvSpPr>
        <p:spPr bwMode="auto">
          <a:xfrm flipH="1">
            <a:off x="4648199" y="2209800"/>
            <a:ext cx="45719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80" name="Group 65"/>
          <p:cNvGrpSpPr/>
          <p:nvPr/>
        </p:nvGrpSpPr>
        <p:grpSpPr bwMode="auto">
          <a:xfrm>
            <a:off x="1905000" y="3124200"/>
            <a:ext cx="1219200" cy="1257300"/>
            <a:chOff x="3792" y="1968"/>
            <a:chExt cx="768" cy="792"/>
          </a:xfrm>
        </p:grpSpPr>
        <p:sp>
          <p:nvSpPr>
            <p:cNvPr id="81" name="Oval 49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50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51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" name="AutoShape 52"/>
          <p:cNvSpPr>
            <a:spLocks noChangeArrowheads="1"/>
          </p:cNvSpPr>
          <p:nvPr/>
        </p:nvSpPr>
        <p:spPr bwMode="auto">
          <a:xfrm>
            <a:off x="1981200" y="3200400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66"/>
          <p:cNvGrpSpPr/>
          <p:nvPr/>
        </p:nvGrpSpPr>
        <p:grpSpPr bwMode="auto">
          <a:xfrm>
            <a:off x="1676400" y="3200400"/>
            <a:ext cx="1371600" cy="1371600"/>
            <a:chOff x="3648" y="2016"/>
            <a:chExt cx="864" cy="864"/>
          </a:xfrm>
        </p:grpSpPr>
        <p:sp>
          <p:nvSpPr>
            <p:cNvPr id="86" name="Line 53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33400" y="1676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‘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00FF00"/>
                </a:solidFill>
              </a:rPr>
              <a:t> </a:t>
            </a:r>
            <a:r>
              <a:rPr lang="en-US" sz="2800" i="1" dirty="0" err="1" smtClean="0">
                <a:solidFill>
                  <a:srgbClr val="00FF00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00FF0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FF00"/>
                </a:solidFill>
              </a:rPr>
              <a:t> * </a:t>
            </a:r>
            <a:r>
              <a:rPr lang="en-US" sz="2800" dirty="0" smtClean="0">
                <a:solidFill>
                  <a:schemeClr val="accent2"/>
                </a:solidFill>
              </a:rPr>
              <a:t>X</a:t>
            </a:r>
            <a:r>
              <a:rPr lang="en-US" sz="2800" dirty="0" smtClean="0"/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Y’</a:t>
            </a:r>
            <a:r>
              <a:rPr lang="en-US" sz="2800" dirty="0" smtClean="0"/>
              <a:t>= </a:t>
            </a:r>
            <a:r>
              <a:rPr lang="en-US" sz="2800" i="1" dirty="0" err="1" smtClean="0">
                <a:solidFill>
                  <a:srgbClr val="00FF00"/>
                </a:solidFill>
              </a:rPr>
              <a:t>s</a:t>
            </a:r>
            <a:r>
              <a:rPr lang="en-US" sz="2800" i="1" baseline="-25000" dirty="0" err="1" smtClean="0">
                <a:solidFill>
                  <a:srgbClr val="00FF00"/>
                </a:solidFill>
              </a:rPr>
              <a:t>y</a:t>
            </a:r>
            <a:r>
              <a:rPr lang="en-US" sz="2800" dirty="0" smtClean="0"/>
              <a:t> * </a:t>
            </a:r>
            <a:r>
              <a:rPr lang="en-US" sz="2800" dirty="0" smtClean="0">
                <a:solidFill>
                  <a:schemeClr val="accent2"/>
                </a:solidFill>
              </a:rPr>
              <a:t>Y</a:t>
            </a:r>
            <a:r>
              <a:rPr lang="en-US" sz="2800" i="1" baseline="-25000" dirty="0" smtClean="0">
                <a:solidFill>
                  <a:srgbClr val="00FF00"/>
                </a:solidFill>
              </a:rPr>
              <a:t>      </a:t>
            </a:r>
            <a:endParaRPr lang="en-US" sz="2800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09600" y="1675606"/>
            <a:ext cx="2971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33400" y="2209006"/>
            <a:ext cx="3048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>
            <a:off x="343297" y="1942703"/>
            <a:ext cx="533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314700" y="1942306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1" name="Object 3">
            <a:hlinkClick r:id="" action="ppaction://ole?verb=0"/>
          </p:cNvPr>
          <p:cNvGraphicFramePr/>
          <p:nvPr/>
        </p:nvGraphicFramePr>
        <p:xfrm>
          <a:off x="2249488" y="5105400"/>
          <a:ext cx="37957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76300" imgH="342900" progId="">
                  <p:embed/>
                </p:oleObj>
              </mc:Choice>
              <mc:Fallback>
                <p:oleObj name="Equation" r:id="rId1" imgW="876300" imgH="342900" progId="">
                  <p:embed/>
                  <p:pic>
                    <p:nvPicPr>
                      <p:cNvPr id="0" name="Picture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9488" y="5105400"/>
                        <a:ext cx="3795712" cy="1524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Date Placeholder 8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73B-CCA0-4CF4-BFC2-5249D054D937}" type="datetime1">
              <a:rPr lang="en-US" smtClean="0"/>
            </a:fld>
            <a:endParaRPr lang="en-US"/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Scaling</a:t>
            </a:r>
            <a:endParaRPr lang="en-US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dirty="0" smtClean="0"/>
              <a:t>Scalar multiplies all coordinates</a:t>
            </a:r>
            <a:endParaRPr lang="en-IE" dirty="0" smtClean="0"/>
          </a:p>
          <a:p>
            <a:pPr marL="0" indent="0" eaLnBrk="1" hangingPunct="1">
              <a:buFontTx/>
              <a:buNone/>
            </a:pPr>
            <a:r>
              <a:rPr lang="en-IE" b="1" dirty="0" smtClean="0"/>
              <a:t>WATCH OUT:</a:t>
            </a:r>
            <a:r>
              <a:rPr lang="en-IE" dirty="0" smtClean="0"/>
              <a:t> Objects grow and move!</a:t>
            </a:r>
            <a:endParaRPr lang="en-IE" dirty="0" smtClean="0"/>
          </a:p>
          <a:p>
            <a:pPr marL="0" indent="0" eaLnBrk="1" hangingPunct="1">
              <a:buFontTx/>
              <a:buNone/>
            </a:pPr>
            <a:r>
              <a:rPr lang="en-IE" i="1" dirty="0" smtClean="0">
                <a:latin typeface="Times New Roman" panose="02020603050405020304" pitchFamily="18" charset="0"/>
              </a:rPr>
              <a:t>	</a:t>
            </a:r>
            <a:r>
              <a:rPr lang="en-IE" i="1" dirty="0" err="1" smtClean="0">
                <a:latin typeface="Times New Roman" panose="02020603050405020304" pitchFamily="18" charset="0"/>
              </a:rPr>
              <a:t>x</a:t>
            </a:r>
            <a:r>
              <a:rPr lang="en-IE" i="1" baseline="-25000" dirty="0" err="1" smtClean="0">
                <a:latin typeface="Times New Roman" panose="02020603050405020304" pitchFamily="18" charset="0"/>
              </a:rPr>
              <a:t>new</a:t>
            </a:r>
            <a:r>
              <a:rPr lang="en-IE" i="1" dirty="0" smtClean="0">
                <a:latin typeface="Times New Roman" panose="02020603050405020304" pitchFamily="18" charset="0"/>
              </a:rPr>
              <a:t> = </a:t>
            </a:r>
            <a:r>
              <a:rPr lang="en-IE" i="1" dirty="0" err="1" smtClean="0">
                <a:latin typeface="Times New Roman" panose="02020603050405020304" pitchFamily="18" charset="0"/>
              </a:rPr>
              <a:t>Sx</a:t>
            </a:r>
            <a:r>
              <a:rPr lang="en-IE" i="1" dirty="0" smtClean="0"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IE" i="1" dirty="0" err="1" smtClean="0">
                <a:latin typeface="Times New Roman" panose="02020603050405020304" pitchFamily="18" charset="0"/>
              </a:rPr>
              <a:t>x</a:t>
            </a:r>
            <a:r>
              <a:rPr lang="en-IE" i="1" baseline="-25000" dirty="0" err="1" smtClean="0">
                <a:latin typeface="Times New Roman" panose="02020603050405020304" pitchFamily="18" charset="0"/>
              </a:rPr>
              <a:t>old</a:t>
            </a:r>
            <a:r>
              <a:rPr lang="en-IE" i="1" baseline="-25000" dirty="0" smtClean="0">
                <a:latin typeface="Times New Roman" panose="02020603050405020304" pitchFamily="18" charset="0"/>
              </a:rPr>
              <a:t>		</a:t>
            </a:r>
            <a:r>
              <a:rPr lang="en-IE" i="1" dirty="0" err="1" smtClean="0">
                <a:latin typeface="Times New Roman" panose="02020603050405020304" pitchFamily="18" charset="0"/>
              </a:rPr>
              <a:t>y</a:t>
            </a:r>
            <a:r>
              <a:rPr lang="en-IE" i="1" baseline="-25000" dirty="0" err="1" smtClean="0">
                <a:latin typeface="Times New Roman" panose="02020603050405020304" pitchFamily="18" charset="0"/>
              </a:rPr>
              <a:t>new</a:t>
            </a:r>
            <a:r>
              <a:rPr lang="en-IE" i="1" dirty="0" smtClean="0">
                <a:latin typeface="Times New Roman" panose="02020603050405020304" pitchFamily="18" charset="0"/>
              </a:rPr>
              <a:t> = </a:t>
            </a:r>
            <a:r>
              <a:rPr lang="en-IE" i="1" dirty="0" err="1" smtClean="0">
                <a:latin typeface="Times New Roman" panose="02020603050405020304" pitchFamily="18" charset="0"/>
              </a:rPr>
              <a:t>Sy</a:t>
            </a:r>
            <a:r>
              <a:rPr lang="en-IE" i="1" dirty="0" smtClean="0"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IE" i="1" dirty="0" err="1" smtClean="0">
                <a:latin typeface="Times New Roman" panose="02020603050405020304" pitchFamily="18" charset="0"/>
              </a:rPr>
              <a:t>y</a:t>
            </a:r>
            <a:r>
              <a:rPr lang="en-IE" i="1" baseline="-25000" dirty="0" err="1" smtClean="0">
                <a:latin typeface="Times New Roman" panose="02020603050405020304" pitchFamily="18" charset="0"/>
              </a:rPr>
              <a:t>old</a:t>
            </a:r>
            <a:endParaRPr lang="en-US" i="1" dirty="0" smtClean="0">
              <a:latin typeface="Times New Roman" panose="02020603050405020304" pitchFamily="18" charset="0"/>
            </a:endParaRPr>
          </a:p>
        </p:txBody>
      </p:sp>
      <p:grpSp>
        <p:nvGrpSpPr>
          <p:cNvPr id="2" name="Group 71"/>
          <p:cNvGrpSpPr/>
          <p:nvPr/>
        </p:nvGrpSpPr>
        <p:grpSpPr bwMode="auto">
          <a:xfrm>
            <a:off x="2609850" y="3314700"/>
            <a:ext cx="3967163" cy="2754313"/>
            <a:chOff x="1644" y="2088"/>
            <a:chExt cx="2499" cy="1735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2271" y="2671"/>
              <a:ext cx="288" cy="576"/>
              <a:chOff x="3552" y="3696"/>
              <a:chExt cx="288" cy="624"/>
            </a:xfrm>
          </p:grpSpPr>
          <p:sp>
            <p:nvSpPr>
              <p:cNvPr id="1083" name="Rectangle 5"/>
              <p:cNvSpPr>
                <a:spLocks noChangeArrowheads="1"/>
              </p:cNvSpPr>
              <p:nvPr/>
            </p:nvSpPr>
            <p:spPr bwMode="auto">
              <a:xfrm>
                <a:off x="3552" y="40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AutoShape 6"/>
              <p:cNvSpPr>
                <a:spLocks noChangeArrowheads="1"/>
              </p:cNvSpPr>
              <p:nvPr/>
            </p:nvSpPr>
            <p:spPr bwMode="auto">
              <a:xfrm>
                <a:off x="3552" y="369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4" name="Text Box 8"/>
            <p:cNvSpPr txBox="1">
              <a:spLocks noChangeArrowheads="1"/>
            </p:cNvSpPr>
            <p:nvPr/>
          </p:nvSpPr>
          <p:spPr bwMode="gray">
            <a:xfrm>
              <a:off x="1695" y="3611"/>
              <a:ext cx="244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Note: House shifts position relative to origin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gray">
            <a:xfrm>
              <a:off x="1644" y="2088"/>
              <a:ext cx="18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gray">
            <a:xfrm>
              <a:off x="3867" y="3456"/>
              <a:ext cx="180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x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1752" y="2196"/>
              <a:ext cx="2160" cy="1415"/>
              <a:chOff x="768" y="2784"/>
              <a:chExt cx="2304" cy="1509"/>
            </a:xfrm>
          </p:grpSpPr>
          <p:grpSp>
            <p:nvGrpSpPr>
              <p:cNvPr id="5" name="Group 14"/>
              <p:cNvGrpSpPr/>
              <p:nvPr/>
            </p:nvGrpSpPr>
            <p:grpSpPr bwMode="auto">
              <a:xfrm>
                <a:off x="912" y="2784"/>
                <a:ext cx="2160" cy="1344"/>
                <a:chOff x="768" y="2832"/>
                <a:chExt cx="2160" cy="1344"/>
              </a:xfrm>
            </p:grpSpPr>
            <p:sp>
              <p:nvSpPr>
                <p:cNvPr id="1065" name="Line 15"/>
                <p:cNvSpPr>
                  <a:spLocks noChangeShapeType="1"/>
                </p:cNvSpPr>
                <p:nvPr/>
              </p:nvSpPr>
              <p:spPr bwMode="gray">
                <a:xfrm flipV="1">
                  <a:off x="816" y="283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66" name="Line 16"/>
                <p:cNvSpPr>
                  <a:spLocks noChangeShapeType="1"/>
                </p:cNvSpPr>
                <p:nvPr/>
              </p:nvSpPr>
              <p:spPr bwMode="gray">
                <a:xfrm>
                  <a:off x="864" y="4128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67" name="Line 17"/>
                <p:cNvSpPr>
                  <a:spLocks noChangeShapeType="1"/>
                </p:cNvSpPr>
                <p:nvPr/>
              </p:nvSpPr>
              <p:spPr bwMode="gray">
                <a:xfrm>
                  <a:off x="100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68" name="Line 18"/>
                <p:cNvSpPr>
                  <a:spLocks noChangeShapeType="1"/>
                </p:cNvSpPr>
                <p:nvPr/>
              </p:nvSpPr>
              <p:spPr bwMode="gray">
                <a:xfrm>
                  <a:off x="120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69" name="Line 19"/>
                <p:cNvSpPr>
                  <a:spLocks noChangeShapeType="1"/>
                </p:cNvSpPr>
                <p:nvPr/>
              </p:nvSpPr>
              <p:spPr bwMode="gray">
                <a:xfrm>
                  <a:off x="158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0" name="Line 20"/>
                <p:cNvSpPr>
                  <a:spLocks noChangeShapeType="1"/>
                </p:cNvSpPr>
                <p:nvPr/>
              </p:nvSpPr>
              <p:spPr bwMode="gray">
                <a:xfrm>
                  <a:off x="139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1" name="Line 21"/>
                <p:cNvSpPr>
                  <a:spLocks noChangeShapeType="1"/>
                </p:cNvSpPr>
                <p:nvPr/>
              </p:nvSpPr>
              <p:spPr bwMode="gray">
                <a:xfrm>
                  <a:off x="177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2" name="Line 22"/>
                <p:cNvSpPr>
                  <a:spLocks noChangeShapeType="1"/>
                </p:cNvSpPr>
                <p:nvPr/>
              </p:nvSpPr>
              <p:spPr bwMode="gray">
                <a:xfrm>
                  <a:off x="196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3" name="Line 23"/>
                <p:cNvSpPr>
                  <a:spLocks noChangeShapeType="1"/>
                </p:cNvSpPr>
                <p:nvPr/>
              </p:nvSpPr>
              <p:spPr bwMode="gray">
                <a:xfrm>
                  <a:off x="216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4" name="Line 24"/>
                <p:cNvSpPr>
                  <a:spLocks noChangeShapeType="1"/>
                </p:cNvSpPr>
                <p:nvPr/>
              </p:nvSpPr>
              <p:spPr bwMode="gray">
                <a:xfrm>
                  <a:off x="235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5" name="Line 25"/>
                <p:cNvSpPr>
                  <a:spLocks noChangeShapeType="1"/>
                </p:cNvSpPr>
                <p:nvPr/>
              </p:nvSpPr>
              <p:spPr bwMode="gray">
                <a:xfrm>
                  <a:off x="254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6" name="Line 26"/>
                <p:cNvSpPr>
                  <a:spLocks noChangeShapeType="1"/>
                </p:cNvSpPr>
                <p:nvPr/>
              </p:nvSpPr>
              <p:spPr bwMode="gray">
                <a:xfrm>
                  <a:off x="273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7" name="Line 27"/>
                <p:cNvSpPr>
                  <a:spLocks noChangeShapeType="1"/>
                </p:cNvSpPr>
                <p:nvPr/>
              </p:nvSpPr>
              <p:spPr bwMode="gray">
                <a:xfrm>
                  <a:off x="768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8" name="Line 28"/>
                <p:cNvSpPr>
                  <a:spLocks noChangeShapeType="1"/>
                </p:cNvSpPr>
                <p:nvPr/>
              </p:nvSpPr>
              <p:spPr bwMode="gray">
                <a:xfrm>
                  <a:off x="768" y="374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79" name="Line 29"/>
                <p:cNvSpPr>
                  <a:spLocks noChangeShapeType="1"/>
                </p:cNvSpPr>
                <p:nvPr/>
              </p:nvSpPr>
              <p:spPr bwMode="gray">
                <a:xfrm>
                  <a:off x="768" y="355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0" name="Line 30"/>
                <p:cNvSpPr>
                  <a:spLocks noChangeShapeType="1"/>
                </p:cNvSpPr>
                <p:nvPr/>
              </p:nvSpPr>
              <p:spPr bwMode="gray">
                <a:xfrm>
                  <a:off x="768" y="336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1" name="Line 31"/>
                <p:cNvSpPr>
                  <a:spLocks noChangeShapeType="1"/>
                </p:cNvSpPr>
                <p:nvPr/>
              </p:nvSpPr>
              <p:spPr bwMode="gray">
                <a:xfrm>
                  <a:off x="768" y="31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2" name="Line 32"/>
                <p:cNvSpPr>
                  <a:spLocks noChangeShapeType="1"/>
                </p:cNvSpPr>
                <p:nvPr/>
              </p:nvSpPr>
              <p:spPr bwMode="gray">
                <a:xfrm>
                  <a:off x="768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048" name="Text Box 33"/>
              <p:cNvSpPr txBox="1">
                <a:spLocks noChangeArrowheads="1"/>
              </p:cNvSpPr>
              <p:nvPr/>
            </p:nvSpPr>
            <p:spPr bwMode="gray">
              <a:xfrm>
                <a:off x="864" y="4032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0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9" name="Text Box 34"/>
              <p:cNvSpPr txBox="1">
                <a:spLocks noChangeArrowheads="1"/>
              </p:cNvSpPr>
              <p:nvPr/>
            </p:nvSpPr>
            <p:spPr bwMode="gray">
              <a:xfrm>
                <a:off x="1056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1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0" name="Text Box 35"/>
              <p:cNvSpPr txBox="1">
                <a:spLocks noChangeArrowheads="1"/>
              </p:cNvSpPr>
              <p:nvPr/>
            </p:nvSpPr>
            <p:spPr bwMode="gray">
              <a:xfrm>
                <a:off x="768" y="3792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1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1" name="Text Box 36"/>
              <p:cNvSpPr txBox="1">
                <a:spLocks noChangeArrowheads="1"/>
              </p:cNvSpPr>
              <p:nvPr/>
            </p:nvSpPr>
            <p:spPr bwMode="gray">
              <a:xfrm>
                <a:off x="1248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2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2" name="Text Box 37"/>
              <p:cNvSpPr txBox="1">
                <a:spLocks noChangeArrowheads="1"/>
              </p:cNvSpPr>
              <p:nvPr/>
            </p:nvSpPr>
            <p:spPr bwMode="gray">
              <a:xfrm>
                <a:off x="768" y="3600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2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3" name="Text Box 38"/>
              <p:cNvSpPr txBox="1">
                <a:spLocks noChangeArrowheads="1"/>
              </p:cNvSpPr>
              <p:nvPr/>
            </p:nvSpPr>
            <p:spPr bwMode="gray">
              <a:xfrm>
                <a:off x="1440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3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4" name="Text Box 39"/>
              <p:cNvSpPr txBox="1">
                <a:spLocks noChangeArrowheads="1"/>
              </p:cNvSpPr>
              <p:nvPr/>
            </p:nvSpPr>
            <p:spPr bwMode="gray">
              <a:xfrm>
                <a:off x="1632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4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5" name="Text Box 40"/>
              <p:cNvSpPr txBox="1">
                <a:spLocks noChangeArrowheads="1"/>
              </p:cNvSpPr>
              <p:nvPr/>
            </p:nvSpPr>
            <p:spPr bwMode="gray">
              <a:xfrm>
                <a:off x="1824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5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6" name="Text Box 41"/>
              <p:cNvSpPr txBox="1">
                <a:spLocks noChangeArrowheads="1"/>
              </p:cNvSpPr>
              <p:nvPr/>
            </p:nvSpPr>
            <p:spPr bwMode="gray">
              <a:xfrm>
                <a:off x="2016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6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7" name="Text Box 42"/>
              <p:cNvSpPr txBox="1">
                <a:spLocks noChangeArrowheads="1"/>
              </p:cNvSpPr>
              <p:nvPr/>
            </p:nvSpPr>
            <p:spPr bwMode="gray">
              <a:xfrm>
                <a:off x="2208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7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8" name="Text Box 43"/>
              <p:cNvSpPr txBox="1">
                <a:spLocks noChangeArrowheads="1"/>
              </p:cNvSpPr>
              <p:nvPr/>
            </p:nvSpPr>
            <p:spPr bwMode="gray">
              <a:xfrm>
                <a:off x="2400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8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9" name="Text Box 44"/>
              <p:cNvSpPr txBox="1">
                <a:spLocks noChangeArrowheads="1"/>
              </p:cNvSpPr>
              <p:nvPr/>
            </p:nvSpPr>
            <p:spPr bwMode="gray">
              <a:xfrm>
                <a:off x="2592" y="412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9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0" name="Text Box 45"/>
              <p:cNvSpPr txBox="1">
                <a:spLocks noChangeArrowheads="1"/>
              </p:cNvSpPr>
              <p:nvPr/>
            </p:nvSpPr>
            <p:spPr bwMode="gray">
              <a:xfrm>
                <a:off x="2784" y="4129"/>
                <a:ext cx="230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10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1" name="Text Box 46"/>
              <p:cNvSpPr txBox="1">
                <a:spLocks noChangeArrowheads="1"/>
              </p:cNvSpPr>
              <p:nvPr/>
            </p:nvSpPr>
            <p:spPr bwMode="gray">
              <a:xfrm>
                <a:off x="768" y="3408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3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2" name="Text Box 47"/>
              <p:cNvSpPr txBox="1">
                <a:spLocks noChangeArrowheads="1"/>
              </p:cNvSpPr>
              <p:nvPr/>
            </p:nvSpPr>
            <p:spPr bwMode="gray">
              <a:xfrm>
                <a:off x="768" y="3216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4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3" name="Text Box 48"/>
              <p:cNvSpPr txBox="1">
                <a:spLocks noChangeArrowheads="1"/>
              </p:cNvSpPr>
              <p:nvPr/>
            </p:nvSpPr>
            <p:spPr bwMode="gray">
              <a:xfrm>
                <a:off x="768" y="3024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5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4" name="Text Box 49"/>
              <p:cNvSpPr txBox="1">
                <a:spLocks noChangeArrowheads="1"/>
              </p:cNvSpPr>
              <p:nvPr/>
            </p:nvSpPr>
            <p:spPr bwMode="gray">
              <a:xfrm>
                <a:off x="768" y="2832"/>
                <a:ext cx="188" cy="1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Times New Roman" panose="02020603050405020304" pitchFamily="18" charset="0"/>
                  </a:rPr>
                  <a:t> 6</a:t>
                </a:r>
                <a:endParaRPr 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0"/>
            <p:cNvGrpSpPr/>
            <p:nvPr/>
          </p:nvGrpSpPr>
          <p:grpSpPr bwMode="auto">
            <a:xfrm>
              <a:off x="2292" y="2710"/>
              <a:ext cx="270" cy="540"/>
              <a:chOff x="1632" y="3936"/>
              <a:chExt cx="288" cy="576"/>
            </a:xfrm>
          </p:grpSpPr>
          <p:sp>
            <p:nvSpPr>
              <p:cNvPr id="1045" name="Rectangle 51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" name="AutoShape 52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6" name="Object 54"/>
            <p:cNvGraphicFramePr>
              <a:graphicFrameLocks noChangeAspect="1"/>
            </p:cNvGraphicFramePr>
            <p:nvPr/>
          </p:nvGraphicFramePr>
          <p:xfrm>
            <a:off x="2131" y="3160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Equation" r:id="rId1" imgW="6096000" imgH="10972800" progId="">
                    <p:embed/>
                  </p:oleObj>
                </mc:Choice>
                <mc:Fallback>
                  <p:oleObj name="Equation" r:id="rId1" imgW="6096000" imgH="10972800" progId="">
                    <p:embed/>
                    <p:pic>
                      <p:nvPicPr>
                        <p:cNvPr id="0" name="Object 5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31" y="3160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55"/>
            <p:cNvGrpSpPr/>
            <p:nvPr/>
          </p:nvGrpSpPr>
          <p:grpSpPr bwMode="auto">
            <a:xfrm>
              <a:off x="3012" y="2097"/>
              <a:ext cx="540" cy="765"/>
              <a:chOff x="1632" y="3936"/>
              <a:chExt cx="288" cy="576"/>
            </a:xfrm>
          </p:grpSpPr>
          <p:sp>
            <p:nvSpPr>
              <p:cNvPr id="1043" name="Rectangle 56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AutoShape 57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7" name="Object 58"/>
            <p:cNvGraphicFramePr>
              <a:graphicFrameLocks noChangeAspect="1"/>
            </p:cNvGraphicFramePr>
            <p:nvPr/>
          </p:nvGraphicFramePr>
          <p:xfrm>
            <a:off x="2575" y="3160"/>
            <a:ext cx="11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5791200" imgH="10972800" progId="">
                    <p:embed/>
                  </p:oleObj>
                </mc:Choice>
                <mc:Fallback>
                  <p:oleObj name="Equation" r:id="rId3" imgW="5791200" imgH="10972800" progId="">
                    <p:embed/>
                    <p:pic>
                      <p:nvPicPr>
                        <p:cNvPr id="0" name="Object 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5" y="3160"/>
                          <a:ext cx="119" cy="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59"/>
            <p:cNvGraphicFramePr>
              <a:graphicFrameLocks noChangeAspect="1"/>
            </p:cNvGraphicFramePr>
            <p:nvPr/>
          </p:nvGraphicFramePr>
          <p:xfrm>
            <a:off x="2854" y="2794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6096000" imgH="10972800" progId="">
                    <p:embed/>
                  </p:oleObj>
                </mc:Choice>
                <mc:Fallback>
                  <p:oleObj name="Equation" r:id="rId5" imgW="6096000" imgH="10972800" progId="">
                    <p:embed/>
                    <p:pic>
                      <p:nvPicPr>
                        <p:cNvPr id="0" name="Object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4" y="2794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60"/>
            <p:cNvGraphicFramePr>
              <a:graphicFrameLocks noChangeAspect="1"/>
            </p:cNvGraphicFramePr>
            <p:nvPr/>
          </p:nvGraphicFramePr>
          <p:xfrm>
            <a:off x="3598" y="2793"/>
            <a:ext cx="1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6096000" imgH="10972800" progId="">
                    <p:embed/>
                  </p:oleObj>
                </mc:Choice>
                <mc:Fallback>
                  <p:oleObj name="Equation" r:id="rId7" imgW="6096000" imgH="10972800" progId="">
                    <p:embed/>
                    <p:pic>
                      <p:nvPicPr>
                        <p:cNvPr id="0" name="Object 6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98" y="2793"/>
                          <a:ext cx="125" cy="2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62"/>
            <p:cNvGrpSpPr/>
            <p:nvPr/>
          </p:nvGrpSpPr>
          <p:grpSpPr bwMode="auto">
            <a:xfrm>
              <a:off x="2271" y="2671"/>
              <a:ext cx="288" cy="576"/>
              <a:chOff x="3552" y="3696"/>
              <a:chExt cx="288" cy="624"/>
            </a:xfrm>
          </p:grpSpPr>
          <p:sp>
            <p:nvSpPr>
              <p:cNvPr id="1041" name="Rectangle 63"/>
              <p:cNvSpPr>
                <a:spLocks noChangeArrowheads="1"/>
              </p:cNvSpPr>
              <p:nvPr/>
            </p:nvSpPr>
            <p:spPr bwMode="auto">
              <a:xfrm>
                <a:off x="3552" y="4032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AutoShape 64"/>
              <p:cNvSpPr>
                <a:spLocks noChangeArrowheads="1"/>
              </p:cNvSpPr>
              <p:nvPr/>
            </p:nvSpPr>
            <p:spPr bwMode="auto">
              <a:xfrm>
                <a:off x="3552" y="3696"/>
                <a:ext cx="288" cy="33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accent2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0EF6-B34C-4D6A-92AD-7C3D687D5C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5C47-97CC-4B0B-B854-482C93786F4B}" type="slidenum">
              <a:rPr lang="en-US"/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/>
              <a:t>Combining transformations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229600" cy="54864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We have a general transformation of a point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algn="ctr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                                                                            P</a:t>
            </a:r>
            <a:r>
              <a:rPr lang="en-US" sz="2400" dirty="0" smtClean="0">
                <a:solidFill>
                  <a:schemeClr val="hlink"/>
                </a:solidFill>
                <a:cs typeface="Arial" panose="020B0604020202020204" pitchFamily="34" charset="0"/>
              </a:rPr>
              <a:t>'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FF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 smtClean="0">
                <a:cs typeface="Arial" panose="020B0604020202020204" pitchFamily="34" charset="0"/>
              </a:rPr>
              <a:t>•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P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00FF00"/>
                </a:solidFill>
              </a:rPr>
              <a:t>A</a:t>
            </a:r>
            <a:endParaRPr lang="en-US" sz="2400" dirty="0" smtClean="0">
              <a:solidFill>
                <a:srgbClr val="00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we </a:t>
            </a:r>
            <a:r>
              <a:rPr lang="en-US" sz="2400" b="1" dirty="0"/>
              <a:t>scale or rotate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00FF00"/>
                </a:solidFill>
              </a:rPr>
              <a:t>M                </a:t>
            </a:r>
            <a:r>
              <a:rPr lang="en-US" sz="2400" dirty="0" smtClean="0"/>
              <a:t> We set 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                            </a:t>
            </a:r>
            <a:r>
              <a:rPr lang="en-US" sz="2400" dirty="0" smtClean="0">
                <a:solidFill>
                  <a:srgbClr val="00FF00"/>
                </a:solidFill>
              </a:rPr>
              <a:t>A                    </a:t>
            </a:r>
            <a:r>
              <a:rPr lang="en-US" sz="2400" dirty="0" smtClean="0"/>
              <a:t>Additive identity.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</a:t>
            </a:r>
            <a:r>
              <a:rPr lang="en-US" sz="2400" dirty="0"/>
              <a:t>we </a:t>
            </a:r>
            <a:r>
              <a:rPr lang="en-US" sz="2400" b="1" dirty="0"/>
              <a:t>translate</a:t>
            </a:r>
            <a:r>
              <a:rPr lang="en-US" sz="2400" dirty="0"/>
              <a:t>, 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00FF00"/>
                </a:solidFill>
              </a:rPr>
              <a:t>M                    </a:t>
            </a:r>
            <a:r>
              <a:rPr lang="en-US" sz="2400" dirty="0" smtClean="0"/>
              <a:t>Multiplicative identity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                           </a:t>
            </a:r>
            <a:r>
              <a:rPr lang="en-US" sz="2400" dirty="0" smtClean="0">
                <a:solidFill>
                  <a:srgbClr val="00FF00"/>
                </a:solidFill>
              </a:rPr>
              <a:t>A                     </a:t>
            </a:r>
            <a:r>
              <a:rPr lang="en-US" sz="2400" dirty="0" smtClean="0"/>
              <a:t>We set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To </a:t>
            </a:r>
            <a:r>
              <a:rPr lang="en-US" sz="2400" b="1" dirty="0"/>
              <a:t>combine multiple transformations</a:t>
            </a:r>
            <a:r>
              <a:rPr lang="en-US" sz="2400" dirty="0" smtClean="0"/>
              <a:t>,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  </a:t>
            </a:r>
            <a:r>
              <a:rPr lang="en-US" sz="2400" dirty="0"/>
              <a:t>we must explicitly compute each transformed point.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But it’d </a:t>
            </a:r>
            <a:r>
              <a:rPr lang="en-US" sz="2400" dirty="0"/>
              <a:t>be nicer if we could use the </a:t>
            </a:r>
            <a:r>
              <a:rPr lang="en-US" sz="2400" b="1" dirty="0"/>
              <a:t>same matrix operation all the time. 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 </a:t>
            </a:r>
            <a:r>
              <a:rPr lang="en-US" sz="2400" dirty="0"/>
              <a:t>we’d have to </a:t>
            </a:r>
            <a:r>
              <a:rPr lang="en-US" sz="2400" b="1" dirty="0"/>
              <a:t>combine multiplication and addition</a:t>
            </a:r>
            <a:r>
              <a:rPr lang="en-US" sz="2400" dirty="0"/>
              <a:t> into a single operation.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006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00600" y="2362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00600" y="2743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35036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00600" y="3124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9400" y="12954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29400" y="16748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400800" y="152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8457406" y="152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-76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Homogenous Coordinates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2743200"/>
            <a:ext cx="9144000" cy="38862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</a:t>
            </a:r>
            <a:r>
              <a:rPr kumimoji="0" lang="en-US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et's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move  our  problem  into   3 D.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 Cartesian  coordinate  position (x,y)  can be represented  by  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homogeneous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800" dirty="0" smtClean="0"/>
              <a:t>coordinate  triple (</a:t>
            </a:r>
            <a:r>
              <a:rPr lang="en-US" sz="2800" dirty="0" smtClean="0">
                <a:solidFill>
                  <a:schemeClr val="accent2"/>
                </a:solidFill>
              </a:rPr>
              <a:t>a</a:t>
            </a:r>
            <a:r>
              <a:rPr lang="en-US" sz="2800" i="1" dirty="0" smtClean="0"/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a</a:t>
            </a:r>
            <a:r>
              <a:rPr lang="en-US" sz="2800" i="1" dirty="0" smtClean="0"/>
              <a:t>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a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any </a:t>
            </a:r>
            <a:r>
              <a:rPr lang="en-US" sz="2800" dirty="0" smtClean="0">
                <a:solidFill>
                  <a:srgbClr val="FF0000"/>
                </a:solidFill>
              </a:rPr>
              <a:t>nonzero value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point in 2D can be represented in many ways in the new space.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 4) ----------</a:t>
            </a: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  ( 8, 16, 4) or (6, 12, 3 )  or (2, 4, 1) or etc.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0" y="1219200"/>
            <a:ext cx="1981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914400" y="1828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133600" y="914400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5715000" y="1066800"/>
            <a:ext cx="1866900" cy="1485900"/>
          </a:xfrm>
          <a:prstGeom prst="parallelogram">
            <a:avLst>
              <a:gd name="adj" fmla="val 31410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5715000" y="762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105400" y="1676400"/>
            <a:ext cx="1905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5181600" y="1371600"/>
            <a:ext cx="2667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324600" y="1676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629400" y="1600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019800" y="1752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6934200" y="15240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981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410200" y="533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489325" y="156527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9342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en-US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56525" y="1108075"/>
            <a:ext cx="4048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175125" y="1565275"/>
            <a:ext cx="5095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</a:t>
            </a:r>
            <a:endParaRPr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F09A-BB88-4FE0-93ED-1A0F530C583B}" type="datetime1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Homogenous Coordinates</a:t>
            </a: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1066800"/>
            <a:ext cx="84582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We </a:t>
            </a:r>
            <a:r>
              <a:rPr lang="en-US" sz="2800" dirty="0" smtClean="0"/>
              <a:t> can  always  </a:t>
            </a:r>
            <a:r>
              <a:rPr lang="en-US" sz="2800" dirty="0" smtClean="0">
                <a:solidFill>
                  <a:srgbClr val="FF0000"/>
                </a:solidFill>
              </a:rPr>
              <a:t>map  </a:t>
            </a:r>
            <a:r>
              <a:rPr lang="en-US" sz="2800" dirty="0">
                <a:solidFill>
                  <a:srgbClr val="FF0000"/>
                </a:solidFill>
              </a:rPr>
              <a:t>back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to  </a:t>
            </a:r>
            <a:r>
              <a:rPr lang="en-US" sz="2800" dirty="0"/>
              <a:t>the </a:t>
            </a:r>
            <a:r>
              <a:rPr lang="en-US" sz="2800" dirty="0" smtClean="0"/>
              <a:t> original  </a:t>
            </a:r>
            <a:r>
              <a:rPr lang="en-US" sz="2800" dirty="0"/>
              <a:t>2D </a:t>
            </a:r>
            <a:r>
              <a:rPr lang="en-US" sz="2800" dirty="0" smtClean="0"/>
              <a:t> point </a:t>
            </a:r>
            <a:r>
              <a:rPr lang="en-US" sz="2800" dirty="0"/>
              <a:t>by </a:t>
            </a:r>
            <a:r>
              <a:rPr lang="en-US" sz="2800" dirty="0" smtClean="0"/>
              <a:t> dividing  by  the  last  </a:t>
            </a:r>
            <a:r>
              <a:rPr lang="en-US" sz="2800" dirty="0"/>
              <a:t>coordinate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(</a:t>
            </a:r>
            <a:r>
              <a:rPr lang="en-US" sz="2800" dirty="0" smtClean="0"/>
              <a:t>15 , </a:t>
            </a:r>
            <a:r>
              <a:rPr lang="en-US" sz="2800" dirty="0"/>
              <a:t>6, </a:t>
            </a:r>
            <a:r>
              <a:rPr lang="en-US" sz="2800" dirty="0" smtClean="0"/>
              <a:t>3  )          </a:t>
            </a:r>
            <a:r>
              <a:rPr lang="en-US" sz="2800" dirty="0" smtClean="0">
                <a:sym typeface="Wingdings" panose="05000000000000000000" pitchFamily="2" charset="2"/>
              </a:rPr>
              <a:t>     (  5 , </a:t>
            </a:r>
            <a:r>
              <a:rPr lang="en-US" sz="2800" dirty="0">
                <a:sym typeface="Wingdings" panose="05000000000000000000" pitchFamily="2" charset="2"/>
              </a:rPr>
              <a:t>2).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(60, 40, 10) </a:t>
            </a:r>
            <a:r>
              <a:rPr lang="en-US" sz="2800" dirty="0" smtClean="0">
                <a:sym typeface="Wingdings" panose="05000000000000000000" pitchFamily="2" charset="2"/>
              </a:rPr>
              <a:t>        ?</a:t>
            </a:r>
            <a:r>
              <a:rPr lang="en-US" sz="2800" dirty="0" smtClean="0"/>
              <a:t>.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Now </a:t>
            </a:r>
            <a:r>
              <a:rPr lang="en-US" sz="2800" dirty="0"/>
              <a:t>we use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for the last </a:t>
            </a:r>
            <a:r>
              <a:rPr lang="en-US" sz="2800" dirty="0" smtClean="0"/>
              <a:t>coordinate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Point in column-vector:</a:t>
            </a:r>
            <a:r>
              <a:rPr lang="en-US" sz="2800" b="1" dirty="0" smtClean="0"/>
              <a:t>	</a:t>
            </a:r>
            <a:endParaRPr lang="en-US" sz="2800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Our point now has three coordinates. </a:t>
            </a:r>
            <a:endParaRPr lang="en-US" sz="28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/>
              <a:t>            So our </a:t>
            </a:r>
            <a:r>
              <a:rPr lang="en-US" sz="2800" u="sng" dirty="0" smtClean="0"/>
              <a:t>transformation matrix </a:t>
            </a:r>
            <a:r>
              <a:rPr lang="en-US" sz="2800" dirty="0" smtClean="0"/>
              <a:t> needs to be  </a:t>
            </a:r>
            <a:r>
              <a:rPr lang="en-US" sz="2800" u="sng" dirty="0" smtClean="0"/>
              <a:t>3  x  3</a:t>
            </a:r>
            <a:endParaRPr lang="en-US" sz="2800" u="sng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</a:pPr>
            <a:endParaRPr lang="en-US" sz="2800" b="1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67200" y="3810000"/>
            <a:ext cx="367408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x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y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accent2"/>
                </a:solidFill>
              </a:rPr>
              <a:t>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91000" y="3886200"/>
            <a:ext cx="533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A3F8-240C-456F-A1E3-EB9EE9350D92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Homogeneous Coordinates</a:t>
            </a:r>
            <a:endParaRPr lang="en-GB" smtClean="0"/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dirty="0" smtClean="0"/>
              <a:t>A point </a:t>
            </a:r>
            <a:r>
              <a:rPr lang="en-GB" sz="3600" i="1" dirty="0" smtClean="0">
                <a:latin typeface="Times New Roman" panose="02020603050405020304" pitchFamily="18" charset="0"/>
              </a:rPr>
              <a:t>(x, y)</a:t>
            </a:r>
            <a:r>
              <a:rPr lang="en-GB" dirty="0" smtClean="0"/>
              <a:t> can be re-written in </a:t>
            </a:r>
            <a:r>
              <a:rPr lang="en-GB" b="1" dirty="0" smtClean="0"/>
              <a:t>homogeneous coordinates</a:t>
            </a:r>
            <a:r>
              <a:rPr lang="en-GB" dirty="0" smtClean="0"/>
              <a:t> as </a:t>
            </a:r>
            <a:r>
              <a:rPr lang="en-GB" sz="3600" i="1" dirty="0" smtClean="0">
                <a:latin typeface="Times New Roman" panose="02020603050405020304" pitchFamily="18" charset="0"/>
              </a:rPr>
              <a:t>(</a:t>
            </a:r>
            <a:r>
              <a:rPr lang="en-GB" sz="3600" i="1" dirty="0" err="1" smtClean="0">
                <a:latin typeface="Times New Roman" panose="02020603050405020304" pitchFamily="18" charset="0"/>
              </a:rPr>
              <a:t>xh</a:t>
            </a:r>
            <a:r>
              <a:rPr lang="en-GB" sz="3600" i="1" dirty="0" smtClean="0">
                <a:latin typeface="Times New Roman" panose="02020603050405020304" pitchFamily="18" charset="0"/>
              </a:rPr>
              <a:t>, </a:t>
            </a:r>
            <a:r>
              <a:rPr lang="en-GB" sz="3600" i="1" dirty="0" err="1" smtClean="0">
                <a:latin typeface="Times New Roman" panose="02020603050405020304" pitchFamily="18" charset="0"/>
              </a:rPr>
              <a:t>yh</a:t>
            </a:r>
            <a:r>
              <a:rPr lang="en-GB" sz="3600" i="1" dirty="0" smtClean="0">
                <a:latin typeface="Times New Roman" panose="02020603050405020304" pitchFamily="18" charset="0"/>
              </a:rPr>
              <a:t>, h)</a:t>
            </a:r>
            <a:endParaRPr lang="en-GB" sz="3600" i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GB" dirty="0" smtClean="0"/>
              <a:t>The </a:t>
            </a:r>
            <a:r>
              <a:rPr lang="en-GB" b="1" dirty="0" smtClean="0"/>
              <a:t>homogeneous parameter</a:t>
            </a:r>
            <a:r>
              <a:rPr lang="en-GB" dirty="0" smtClean="0"/>
              <a:t> </a:t>
            </a:r>
            <a:r>
              <a:rPr lang="en-GB" sz="3600" i="1" dirty="0" smtClean="0">
                <a:latin typeface="Times New Roman" panose="02020603050405020304" pitchFamily="18" charset="0"/>
              </a:rPr>
              <a:t>h</a:t>
            </a:r>
            <a:r>
              <a:rPr lang="en-GB" dirty="0" smtClean="0"/>
              <a:t> is a non-</a:t>
            </a:r>
            <a:br>
              <a:rPr lang="en-GB" dirty="0" smtClean="0"/>
            </a:br>
            <a:r>
              <a:rPr lang="en-GB" dirty="0" smtClean="0"/>
              <a:t>zero value such that:</a:t>
            </a:r>
            <a:endParaRPr lang="en-GB" dirty="0" smtClean="0"/>
          </a:p>
          <a:p>
            <a:pPr marL="0" indent="0" eaLnBrk="1" hangingPunct="1">
              <a:buFontTx/>
              <a:buNone/>
            </a:pPr>
            <a:endParaRPr lang="en-GB" dirty="0" smtClean="0"/>
          </a:p>
          <a:p>
            <a:pPr marL="0" indent="0" eaLnBrk="1" hangingPunct="1">
              <a:buFontTx/>
              <a:buNone/>
            </a:pPr>
            <a:endParaRPr lang="en-GB" dirty="0" smtClean="0"/>
          </a:p>
          <a:p>
            <a:pPr marL="0" indent="0" eaLnBrk="1" hangingPunct="1">
              <a:buFontTx/>
              <a:buNone/>
            </a:pPr>
            <a:r>
              <a:rPr lang="en-GB" dirty="0" smtClean="0"/>
              <a:t>We can then write any point </a:t>
            </a:r>
            <a:r>
              <a:rPr lang="en-GB" sz="3600" i="1" dirty="0" smtClean="0">
                <a:latin typeface="Times New Roman" panose="02020603050405020304" pitchFamily="18" charset="0"/>
              </a:rPr>
              <a:t>(x, y)</a:t>
            </a:r>
            <a:r>
              <a:rPr lang="en-GB" dirty="0" smtClean="0"/>
              <a:t> as </a:t>
            </a:r>
            <a:r>
              <a:rPr lang="en-GB" sz="3400" i="1" dirty="0" smtClean="0">
                <a:latin typeface="Times New Roman" panose="02020603050405020304" pitchFamily="18" charset="0"/>
              </a:rPr>
              <a:t>(</a:t>
            </a:r>
            <a:r>
              <a:rPr lang="en-GB" sz="3400" i="1" dirty="0" err="1" smtClean="0">
                <a:latin typeface="Times New Roman" panose="02020603050405020304" pitchFamily="18" charset="0"/>
              </a:rPr>
              <a:t>hx</a:t>
            </a:r>
            <a:r>
              <a:rPr lang="en-GB" sz="3400" i="1" dirty="0" smtClean="0">
                <a:latin typeface="Times New Roman" panose="02020603050405020304" pitchFamily="18" charset="0"/>
              </a:rPr>
              <a:t>, </a:t>
            </a:r>
            <a:r>
              <a:rPr lang="en-GB" sz="3400" i="1" dirty="0" err="1" smtClean="0">
                <a:latin typeface="Times New Roman" panose="02020603050405020304" pitchFamily="18" charset="0"/>
              </a:rPr>
              <a:t>hy</a:t>
            </a:r>
            <a:r>
              <a:rPr lang="en-GB" sz="3400" i="1" dirty="0" smtClean="0">
                <a:latin typeface="Times New Roman" panose="02020603050405020304" pitchFamily="18" charset="0"/>
              </a:rPr>
              <a:t>, h)</a:t>
            </a:r>
            <a:endParaRPr lang="en-GB" sz="3400" i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GB" dirty="0" smtClean="0"/>
              <a:t>We can conveniently choose </a:t>
            </a:r>
            <a:r>
              <a:rPr lang="en-GB" sz="3600" i="1" dirty="0" smtClean="0">
                <a:latin typeface="Times New Roman" panose="02020603050405020304" pitchFamily="18" charset="0"/>
              </a:rPr>
              <a:t>h = 1</a:t>
            </a:r>
            <a:r>
              <a:rPr lang="en-GB" dirty="0" smtClean="0"/>
              <a:t> so that </a:t>
            </a:r>
            <a:br>
              <a:rPr lang="en-GB" dirty="0" smtClean="0"/>
            </a:br>
            <a:r>
              <a:rPr lang="en-GB" sz="3600" i="1" dirty="0" smtClean="0">
                <a:latin typeface="Times New Roman" panose="02020603050405020304" pitchFamily="18" charset="0"/>
              </a:rPr>
              <a:t>(x, y)</a:t>
            </a:r>
            <a:r>
              <a:rPr lang="en-GB" dirty="0" smtClean="0"/>
              <a:t> becomes </a:t>
            </a:r>
            <a:r>
              <a:rPr lang="en-GB" sz="3600" i="1" dirty="0" smtClean="0">
                <a:latin typeface="Times New Roman" panose="02020603050405020304" pitchFamily="18" charset="0"/>
              </a:rPr>
              <a:t>(x, y, 1)</a:t>
            </a:r>
            <a:endParaRPr lang="en-GB" sz="3600" i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138363" y="3648075"/>
          <a:ext cx="13747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0972800" imgH="9448800" progId="">
                  <p:embed/>
                </p:oleObj>
              </mc:Choice>
              <mc:Fallback>
                <p:oleObj name="Equation" r:id="rId1" imgW="10972800" imgH="9448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363" y="3648075"/>
                        <a:ext cx="1374775" cy="1184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5060950" y="3632200"/>
          <a:ext cx="14541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277600" imgH="9448800" progId="">
                  <p:embed/>
                </p:oleObj>
              </mc:Choice>
              <mc:Fallback>
                <p:oleObj name="Equation" r:id="rId3" imgW="11277600" imgH="94488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0950" y="3632200"/>
                        <a:ext cx="1454150" cy="1217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506F-31B1-491E-A960-BD9BACA66C18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Why Homogeneous Coordinates?</a:t>
            </a:r>
            <a:endParaRPr lang="en-GB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GB" smtClean="0"/>
              <a:t>Mathematicians commonly use homogeneous coordinates as they allow scaling factors to be removed from equations </a:t>
            </a:r>
            <a:endParaRPr lang="en-GB" smtClean="0"/>
          </a:p>
          <a:p>
            <a:pPr marL="0" indent="0" eaLnBrk="1" hangingPunct="1">
              <a:buFontTx/>
              <a:buNone/>
            </a:pPr>
            <a:r>
              <a:rPr lang="en-GB" smtClean="0"/>
              <a:t>We will see in a moment that all of the transformations we discussed previously can be represented as 3*3 matrices</a:t>
            </a:r>
            <a:endParaRPr lang="en-GB" smtClean="0"/>
          </a:p>
          <a:p>
            <a:pPr marL="0" indent="0" eaLnBrk="1" hangingPunct="1">
              <a:buFontTx/>
              <a:buNone/>
            </a:pPr>
            <a:r>
              <a:rPr lang="en-GB" smtClean="0"/>
              <a:t>Using homogeneous coordinates allows us use matrix multiplication to calculate transformations – extremely efficient!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9BA-0D50-4E6E-8B3B-AA21D8A617FC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0"/>
          <p:cNvGraphicFramePr>
            <a:graphicFrameLocks noChangeAspect="1"/>
          </p:cNvGraphicFramePr>
          <p:nvPr/>
        </p:nvGraphicFramePr>
        <p:xfrm>
          <a:off x="3724275" y="3200400"/>
          <a:ext cx="43529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47548800" imgH="17068800" progId="">
                  <p:embed/>
                </p:oleObj>
              </mc:Choice>
              <mc:Fallback>
                <p:oleObj name="Equation" r:id="rId1" imgW="47548800" imgH="17068800" progId="">
                  <p:embed/>
                  <p:pic>
                    <p:nvPicPr>
                      <p:cNvPr id="0" name="Object 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4275" y="3200400"/>
                        <a:ext cx="4352925" cy="156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"/>
          <p:cNvGraphicFramePr>
            <a:graphicFrameLocks noChangeAspect="1"/>
          </p:cNvGraphicFramePr>
          <p:nvPr/>
        </p:nvGraphicFramePr>
        <p:xfrm>
          <a:off x="3709988" y="5105400"/>
          <a:ext cx="33766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6880800" imgH="17068800" progId="">
                  <p:embed/>
                </p:oleObj>
              </mc:Choice>
              <mc:Fallback>
                <p:oleObj name="Equation" r:id="rId3" imgW="36880800" imgH="17068800" progId="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9988" y="5105400"/>
                        <a:ext cx="3376612" cy="156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1524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Translation  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35814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Rotation  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791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Scaling  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0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Matrix Representation</a:t>
            </a:r>
            <a:endParaRPr lang="en-US" sz="4000" dirty="0"/>
          </a:p>
        </p:txBody>
      </p:sp>
      <p:graphicFrame>
        <p:nvGraphicFramePr>
          <p:cNvPr id="2" name="Object 0"/>
          <p:cNvGraphicFramePr>
            <a:graphicFrameLocks noChangeAspect="1"/>
          </p:cNvGraphicFramePr>
          <p:nvPr/>
        </p:nvGraphicFramePr>
        <p:xfrm>
          <a:off x="3733800" y="1257300"/>
          <a:ext cx="32067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5052000" imgH="17068800" progId="">
                  <p:embed/>
                </p:oleObj>
              </mc:Choice>
              <mc:Fallback>
                <p:oleObj name="Equation" r:id="rId5" imgW="35052000" imgH="17068800" progId="">
                  <p:embed/>
                  <p:pic>
                    <p:nvPicPr>
                      <p:cNvPr id="0" name="Picture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1257300"/>
                        <a:ext cx="3206750" cy="156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BAA-26A8-4A0A-B96F-0DF71DE3368F}" type="datetime1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0"/>
            <a:ext cx="77724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Composite Transformation</a:t>
            </a:r>
            <a:endParaRPr kumimoji="0" lang="en-US" sz="440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914400"/>
            <a:ext cx="8305800" cy="5486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represent any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of  transformations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matrix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called as composite transformation matrix 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Composite transformations: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successive  Translation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3200" dirty="0" smtClean="0"/>
              <a:t>Two successive  Rotation</a:t>
            </a:r>
            <a:endParaRPr lang="en-US" sz="3200" dirty="0" smtClean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3200" dirty="0" smtClean="0"/>
              <a:t>Two successive  Scaling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  about  an  arbitrary  point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Scale  about  an  arbitrary  point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sz="3200" dirty="0" smtClean="0"/>
              <a:t>General  composite  transformation (according to problem)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BA68-D46E-4D99-B3C0-C30D2427100F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  <a:endParaRPr lang="en-US" sz="3200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Given a 2D object, transformation is to change the object’s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sz="3200" dirty="0"/>
              <a:t>Position (</a:t>
            </a:r>
            <a:r>
              <a:rPr lang="en-US" sz="3200" dirty="0" smtClean="0">
                <a:solidFill>
                  <a:srgbClr val="FF0000"/>
                </a:solidFill>
              </a:rPr>
              <a:t>translation</a:t>
            </a:r>
            <a:r>
              <a:rPr lang="en-US" sz="3200" dirty="0" smtClean="0"/>
              <a:t> , </a:t>
            </a:r>
            <a:r>
              <a:rPr lang="en-US" sz="3200" dirty="0" smtClean="0">
                <a:solidFill>
                  <a:srgbClr val="FF0000"/>
                </a:solidFill>
              </a:rPr>
              <a:t>reflection</a:t>
            </a:r>
            <a:r>
              <a:rPr lang="en-US" sz="3200" dirty="0" smtClean="0"/>
              <a:t>)</a:t>
            </a:r>
            <a:endParaRPr lang="en-US" sz="3200" dirty="0"/>
          </a:p>
          <a:p>
            <a:pPr lvl="1"/>
            <a:r>
              <a:rPr lang="en-US" sz="3200" dirty="0"/>
              <a:t>Size (</a:t>
            </a:r>
            <a:r>
              <a:rPr lang="en-US" sz="3200" dirty="0">
                <a:solidFill>
                  <a:srgbClr val="FF0000"/>
                </a:solidFill>
              </a:rPr>
              <a:t>scaling</a:t>
            </a:r>
            <a:r>
              <a:rPr lang="en-US" sz="3200" dirty="0"/>
              <a:t>)</a:t>
            </a:r>
            <a:endParaRPr lang="en-US" sz="3200" dirty="0"/>
          </a:p>
          <a:p>
            <a:pPr lvl="1"/>
            <a:r>
              <a:rPr lang="en-US" sz="3200" dirty="0"/>
              <a:t>Orientation (</a:t>
            </a:r>
            <a:r>
              <a:rPr lang="en-US" sz="3200" dirty="0">
                <a:solidFill>
                  <a:srgbClr val="FF0000"/>
                </a:solidFill>
              </a:rPr>
              <a:t>rotation</a:t>
            </a:r>
            <a:r>
              <a:rPr lang="en-US" sz="3200" dirty="0"/>
              <a:t>)</a:t>
            </a:r>
            <a:endParaRPr lang="en-US" sz="3200" dirty="0"/>
          </a:p>
          <a:p>
            <a:pPr lvl="1"/>
            <a:r>
              <a:rPr lang="en-US" sz="3200" dirty="0"/>
              <a:t>Shapes (</a:t>
            </a:r>
            <a:r>
              <a:rPr lang="en-US" sz="3200" dirty="0">
                <a:solidFill>
                  <a:srgbClr val="FF0000"/>
                </a:solidFill>
              </a:rPr>
              <a:t>shear</a:t>
            </a:r>
            <a:r>
              <a:rPr lang="en-US" sz="3200" dirty="0"/>
              <a:t>)</a:t>
            </a:r>
            <a:endParaRPr lang="en-US" sz="3200" dirty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D6AB-0709-4CC4-BCEF-E3F1BA74AAC9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 flipV="1">
            <a:off x="5562600" y="533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V="1">
            <a:off x="5257800" y="2133600"/>
            <a:ext cx="3657600" cy="46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8"/>
          <p:cNvGrpSpPr/>
          <p:nvPr/>
        </p:nvGrpSpPr>
        <p:grpSpPr bwMode="auto">
          <a:xfrm>
            <a:off x="5791200" y="1554163"/>
            <a:ext cx="411163" cy="427037"/>
            <a:chOff x="4752" y="2621"/>
            <a:chExt cx="259" cy="269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8"/>
          <p:cNvGrpSpPr/>
          <p:nvPr/>
        </p:nvGrpSpPr>
        <p:grpSpPr bwMode="auto">
          <a:xfrm>
            <a:off x="6781800" y="838200"/>
            <a:ext cx="411163" cy="427037"/>
            <a:chOff x="4752" y="2621"/>
            <a:chExt cx="259" cy="269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33400" y="22860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Two successive  Translation is additive</a:t>
            </a:r>
            <a:endParaRPr 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947738" y="990600"/>
          <a:ext cx="4281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41757600" imgH="5791200" progId="">
                  <p:embed/>
                </p:oleObj>
              </mc:Choice>
              <mc:Fallback>
                <p:oleObj name="Equation" r:id="rId1" imgW="41757600" imgH="5791200" progId="">
                  <p:embed/>
                  <p:pic>
                    <p:nvPicPr>
                      <p:cNvPr id="0" name="Picture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990600"/>
                        <a:ext cx="4281487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8"/>
          <p:cNvGrpSpPr/>
          <p:nvPr/>
        </p:nvGrpSpPr>
        <p:grpSpPr bwMode="auto">
          <a:xfrm>
            <a:off x="8428037" y="990600"/>
            <a:ext cx="411163" cy="427037"/>
            <a:chOff x="4752" y="2621"/>
            <a:chExt cx="259" cy="269"/>
          </a:xfrm>
        </p:grpSpPr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7391400" y="9906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248400" y="1219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6200" y="1643062"/>
          <a:ext cx="5253038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1076800" imgH="17068800" progId="">
                  <p:embed/>
                </p:oleObj>
              </mc:Choice>
              <mc:Fallback>
                <p:oleObj name="Equation" r:id="rId3" imgW="81076800" imgH="17068800" progId="">
                  <p:embed/>
                  <p:pic>
                    <p:nvPicPr>
                      <p:cNvPr id="0" name="Picture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643062"/>
                        <a:ext cx="5253038" cy="1404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85800" y="342900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Two successive  Rotation is additive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28" name="Group 6"/>
          <p:cNvGrpSpPr/>
          <p:nvPr/>
        </p:nvGrpSpPr>
        <p:grpSpPr bwMode="auto">
          <a:xfrm>
            <a:off x="6172200" y="3352800"/>
            <a:ext cx="2057400" cy="1600200"/>
            <a:chOff x="3888" y="2112"/>
            <a:chExt cx="1296" cy="1008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3970" y="2112"/>
              <a:ext cx="29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3888" y="29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4703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4760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4777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4851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14"/>
            <p:cNvGrpSpPr/>
            <p:nvPr/>
          </p:nvGrpSpPr>
          <p:grpSpPr bwMode="auto">
            <a:xfrm>
              <a:off x="4221" y="2198"/>
              <a:ext cx="259" cy="269"/>
              <a:chOff x="3504" y="2592"/>
              <a:chExt cx="336" cy="336"/>
            </a:xfrm>
          </p:grpSpPr>
          <p:sp>
            <p:nvSpPr>
              <p:cNvPr id="37" name="Oval 15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8"/>
              <p:cNvSpPr/>
              <p:nvPr/>
            </p:nvSpPr>
            <p:spPr bwMode="auto">
              <a:xfrm>
                <a:off x="3681" y="2700"/>
                <a:ext cx="131" cy="162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72" y="108"/>
                  </a:cxn>
                  <a:cxn ang="0">
                    <a:pos x="27" y="153"/>
                  </a:cxn>
                  <a:cxn ang="0">
                    <a:pos x="0" y="162"/>
                  </a:cxn>
                </a:cxnLst>
                <a:rect l="0" t="0" r="r" b="b"/>
                <a:pathLst>
                  <a:path w="131" h="162">
                    <a:moveTo>
                      <a:pt x="90" y="0"/>
                    </a:moveTo>
                    <a:cubicBezTo>
                      <a:pt x="105" y="45"/>
                      <a:pt x="131" y="88"/>
                      <a:pt x="72" y="108"/>
                    </a:cubicBezTo>
                    <a:cubicBezTo>
                      <a:pt x="54" y="135"/>
                      <a:pt x="57" y="138"/>
                      <a:pt x="27" y="153"/>
                    </a:cubicBezTo>
                    <a:cubicBezTo>
                      <a:pt x="19" y="157"/>
                      <a:pt x="0" y="162"/>
                      <a:pt x="0" y="16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cxnSp>
        <p:nvCxnSpPr>
          <p:cNvPr id="44" name="Straight Arrow Connector 43"/>
          <p:cNvCxnSpPr/>
          <p:nvPr/>
        </p:nvCxnSpPr>
        <p:spPr>
          <a:xfrm flipV="1">
            <a:off x="6324600" y="4495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6210300" y="41529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V="1">
            <a:off x="5753100" y="4152901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5791200" y="4419600"/>
            <a:ext cx="685800" cy="76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6248400" y="4419600"/>
            <a:ext cx="533400" cy="228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5486400" y="3641725"/>
            <a:ext cx="411163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5562600" y="3901395"/>
            <a:ext cx="58738" cy="6100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5621338" y="3718378"/>
            <a:ext cx="58738" cy="6100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8"/>
          <p:cNvSpPr/>
          <p:nvPr/>
        </p:nvSpPr>
        <p:spPr bwMode="auto">
          <a:xfrm>
            <a:off x="5707095" y="3778987"/>
            <a:ext cx="160305" cy="205893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72" y="108"/>
              </a:cxn>
              <a:cxn ang="0">
                <a:pos x="27" y="153"/>
              </a:cxn>
              <a:cxn ang="0">
                <a:pos x="0" y="162"/>
              </a:cxn>
            </a:cxnLst>
            <a:rect l="0" t="0" r="r" b="b"/>
            <a:pathLst>
              <a:path w="131" h="162">
                <a:moveTo>
                  <a:pt x="90" y="0"/>
                </a:moveTo>
                <a:cubicBezTo>
                  <a:pt x="105" y="45"/>
                  <a:pt x="131" y="88"/>
                  <a:pt x="72" y="108"/>
                </a:cubicBezTo>
                <a:cubicBezTo>
                  <a:pt x="54" y="135"/>
                  <a:pt x="57" y="138"/>
                  <a:pt x="27" y="153"/>
                </a:cubicBezTo>
                <a:cubicBezTo>
                  <a:pt x="19" y="157"/>
                  <a:pt x="0" y="162"/>
                  <a:pt x="0" y="16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2700" y="4572000"/>
          <a:ext cx="90836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30454400" imgH="22555200" progId="">
                  <p:embed/>
                </p:oleObj>
              </mc:Choice>
              <mc:Fallback>
                <p:oleObj name="Equation" r:id="rId5" imgW="130454400" imgH="22555200" progId="">
                  <p:embed/>
                  <p:pic>
                    <p:nvPicPr>
                      <p:cNvPr id="0" name="Picture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00" y="4572000"/>
                        <a:ext cx="9083675" cy="18875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143000" y="4267200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5603200" imgH="5181600" progId="">
                  <p:embed/>
                </p:oleObj>
              </mc:Choice>
              <mc:Fallback>
                <p:oleObj name="Equation" r:id="rId7" imgW="25603200" imgH="5181600" progId="">
                  <p:embed/>
                  <p:pic>
                    <p:nvPicPr>
                      <p:cNvPr id="0" name="Picture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267200"/>
                        <a:ext cx="3200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7531100" y="533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4935200" imgH="5791200" progId="">
                  <p:embed/>
                </p:oleObj>
              </mc:Choice>
              <mc:Fallback>
                <p:oleObj name="Equation" r:id="rId9" imgW="14935200" imgH="5791200" progId="">
                  <p:embed/>
                  <p:pic>
                    <p:nvPicPr>
                      <p:cNvPr id="0" name="Picture 717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1100" y="533400"/>
                        <a:ext cx="7747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638800" y="1009650"/>
          <a:ext cx="880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4020800" imgH="5791200" progId="">
                  <p:embed/>
                </p:oleObj>
              </mc:Choice>
              <mc:Fallback>
                <p:oleObj name="Equation" r:id="rId11" imgW="14020800" imgH="5791200" progId="">
                  <p:embed/>
                  <p:pic>
                    <p:nvPicPr>
                      <p:cNvPr id="0" name="Picture 71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1009650"/>
                        <a:ext cx="880550" cy="361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705600" y="41148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657600" imgH="5181600" progId="">
                  <p:embed/>
                </p:oleObj>
              </mc:Choice>
              <mc:Fallback>
                <p:oleObj name="Equation" r:id="rId13" imgW="3657600" imgH="5181600" progId="">
                  <p:embed/>
                  <p:pic>
                    <p:nvPicPr>
                      <p:cNvPr id="0" name="Picture 71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5600" y="4114800"/>
                        <a:ext cx="457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6057900" y="3962400"/>
          <a:ext cx="49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3962400" imgH="5181600" progId="">
                  <p:embed/>
                </p:oleObj>
              </mc:Choice>
              <mc:Fallback>
                <p:oleObj name="Equation" r:id="rId15" imgW="3962400" imgH="5181600" progId="">
                  <p:embed/>
                  <p:pic>
                    <p:nvPicPr>
                      <p:cNvPr id="0" name="Picture 717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7900" y="3962400"/>
                        <a:ext cx="4953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0" y="32766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D3D7-846A-4E01-A4E4-BF6A83DBA153}" type="datetime1">
              <a:rPr lang="en-US" smtClean="0"/>
            </a:fld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5334000" y="294163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21"/>
          <p:cNvGrpSpPr/>
          <p:nvPr/>
        </p:nvGrpSpPr>
        <p:grpSpPr bwMode="auto">
          <a:xfrm>
            <a:off x="6675438" y="1371600"/>
            <a:ext cx="792162" cy="731838"/>
            <a:chOff x="4752" y="2621"/>
            <a:chExt cx="259" cy="269"/>
          </a:xfrm>
        </p:grpSpPr>
        <p:sp>
          <p:nvSpPr>
            <p:cNvPr id="10" name="Oval 22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3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24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5510213" y="1295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8"/>
          <p:cNvGrpSpPr/>
          <p:nvPr/>
        </p:nvGrpSpPr>
        <p:grpSpPr bwMode="auto">
          <a:xfrm>
            <a:off x="5867400" y="2362200"/>
            <a:ext cx="411163" cy="427037"/>
            <a:chOff x="4752" y="2621"/>
            <a:chExt cx="259" cy="269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63246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 bwMode="auto">
          <a:xfrm>
            <a:off x="7772400" y="76200"/>
            <a:ext cx="1143000" cy="1189038"/>
            <a:chOff x="4752" y="2621"/>
            <a:chExt cx="259" cy="269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752" y="2621"/>
              <a:ext cx="259" cy="2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808" y="2796"/>
              <a:ext cx="146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3"/>
                </a:cxn>
                <a:cxn ang="0">
                  <a:pos x="189" y="0"/>
                </a:cxn>
              </a:cxnLst>
              <a:rect l="0" t="0" r="r" b="b"/>
              <a:pathLst>
                <a:path w="189" h="63">
                  <a:moveTo>
                    <a:pt x="0" y="0"/>
                  </a:moveTo>
                  <a:cubicBezTo>
                    <a:pt x="23" y="35"/>
                    <a:pt x="50" y="50"/>
                    <a:pt x="90" y="63"/>
                  </a:cubicBezTo>
                  <a:cubicBezTo>
                    <a:pt x="119" y="57"/>
                    <a:pt x="189" y="43"/>
                    <a:pt x="189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4825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899" y="2698"/>
              <a:ext cx="37" cy="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7467600" y="114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5800" y="5334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Two successive  Scaling is multiplicative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762000" y="3276600"/>
          <a:ext cx="6324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90830400" imgH="17068800" progId="">
                  <p:embed/>
                </p:oleObj>
              </mc:Choice>
              <mc:Fallback>
                <p:oleObj name="Equation" r:id="rId1" imgW="90830400" imgH="17068800" progId="">
                  <p:embed/>
                  <p:pic>
                    <p:nvPicPr>
                      <p:cNvPr id="0" name="Picture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276600"/>
                        <a:ext cx="6324600" cy="144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035050" y="1627188"/>
          <a:ext cx="396081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3891200" imgH="10972800" progId="">
                  <p:embed/>
                </p:oleObj>
              </mc:Choice>
              <mc:Fallback>
                <p:oleObj name="Equation" r:id="rId3" imgW="43891200" imgH="10972800" progId="">
                  <p:embed/>
                  <p:pic>
                    <p:nvPicPr>
                      <p:cNvPr id="0" name="Picture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050" y="1627188"/>
                        <a:ext cx="3960813" cy="1192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626225" y="2160588"/>
          <a:ext cx="13747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5240000" imgH="10972800" progId="">
                  <p:embed/>
                </p:oleObj>
              </mc:Choice>
              <mc:Fallback>
                <p:oleObj name="Equation" r:id="rId5" imgW="15240000" imgH="10972800" progId="">
                  <p:embed/>
                  <p:pic>
                    <p:nvPicPr>
                      <p:cNvPr id="0" name="Picture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6225" y="2160588"/>
                        <a:ext cx="1374775" cy="1192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7713663" y="1200150"/>
          <a:ext cx="14303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849600" imgH="5791200" progId="">
                  <p:embed/>
                </p:oleObj>
              </mc:Choice>
              <mc:Fallback>
                <p:oleObj name="Equation" r:id="rId7" imgW="15849600" imgH="5791200" progId="">
                  <p:embed/>
                  <p:pic>
                    <p:nvPicPr>
                      <p:cNvPr id="0" name="Picture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3663" y="1200150"/>
                        <a:ext cx="1430337" cy="628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B7B6-0FF2-4C71-9039-CBD77200E74D}" type="datetime1">
              <a:rPr lang="en-US" smtClean="0"/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4400">
                <a:solidFill>
                  <a:schemeClr val="accent2"/>
                </a:solidFill>
              </a:rPr>
              <a:t>Order of operations</a:t>
            </a: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/>
              <a:t>So, it does matter. Let’s look at an example:</a:t>
            </a:r>
            <a:endParaRPr lang="en-US" sz="3200" b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447800" y="2667000"/>
            <a:ext cx="685800" cy="685800"/>
            <a:chOff x="1842" y="2508"/>
            <a:chExt cx="432" cy="43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685800" y="2133600"/>
            <a:ext cx="3657600" cy="3124200"/>
            <a:chOff x="432" y="1488"/>
            <a:chExt cx="2304" cy="196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2924175" y="3981450"/>
            <a:ext cx="685800" cy="685800"/>
            <a:chOff x="1842" y="2508"/>
            <a:chExt cx="432" cy="432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806575" y="3030538"/>
            <a:ext cx="1470025" cy="13128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 bwMode="auto">
          <a:xfrm>
            <a:off x="2924175" y="2667000"/>
            <a:ext cx="685800" cy="685800"/>
            <a:chOff x="1842" y="1680"/>
            <a:chExt cx="432" cy="432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 rot="-5400000">
              <a:off x="1842" y="1680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 bwMode="auto">
            <a:xfrm rot="-5400000">
              <a:off x="2045" y="1863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 rot="-5400000">
              <a:off x="2009" y="1895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 rot="-5400000">
              <a:off x="2009" y="1799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 rot="-5400000">
              <a:off x="2033" y="1919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 rot="-5400000">
              <a:off x="2033" y="1823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Freeform 29"/>
          <p:cNvSpPr/>
          <p:nvPr/>
        </p:nvSpPr>
        <p:spPr bwMode="auto">
          <a:xfrm>
            <a:off x="3276600" y="2971800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  <a:gd name="T6" fmla="*/ 0 60000 65536"/>
              <a:gd name="T7" fmla="*/ 0 60000 65536"/>
              <a:gd name="T8" fmla="*/ 0 60000 65536"/>
              <a:gd name="T9" fmla="*/ 0 w 173"/>
              <a:gd name="T10" fmla="*/ 0 h 861"/>
              <a:gd name="T11" fmla="*/ 173 w 173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" name="Group 30"/>
          <p:cNvGrpSpPr/>
          <p:nvPr/>
        </p:nvGrpSpPr>
        <p:grpSpPr bwMode="auto">
          <a:xfrm>
            <a:off x="4800600" y="2133600"/>
            <a:ext cx="3657600" cy="3124200"/>
            <a:chOff x="432" y="1488"/>
            <a:chExt cx="2304" cy="1968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 bwMode="auto">
          <a:xfrm>
            <a:off x="5562600" y="2638425"/>
            <a:ext cx="685800" cy="685800"/>
            <a:chOff x="1842" y="2508"/>
            <a:chExt cx="432" cy="432"/>
          </a:xfrm>
        </p:grpSpPr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40"/>
          <p:cNvGrpSpPr/>
          <p:nvPr/>
        </p:nvGrpSpPr>
        <p:grpSpPr bwMode="auto">
          <a:xfrm rot="-5400000">
            <a:off x="5562600" y="4029075"/>
            <a:ext cx="685800" cy="685800"/>
            <a:chOff x="1842" y="2508"/>
            <a:chExt cx="432" cy="432"/>
          </a:xfrm>
        </p:grpSpPr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 rot="-5400000">
            <a:off x="7010400" y="5314950"/>
            <a:ext cx="685800" cy="685800"/>
            <a:chOff x="1842" y="2508"/>
            <a:chExt cx="432" cy="432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Freeform 54"/>
          <p:cNvSpPr/>
          <p:nvPr/>
        </p:nvSpPr>
        <p:spPr bwMode="auto">
          <a:xfrm rot="10800000">
            <a:off x="5638800" y="3000375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  <a:gd name="T6" fmla="*/ 0 60000 65536"/>
              <a:gd name="T7" fmla="*/ 0 60000 65536"/>
              <a:gd name="T8" fmla="*/ 0 60000 65536"/>
              <a:gd name="T9" fmla="*/ 0 w 173"/>
              <a:gd name="T10" fmla="*/ 0 h 861"/>
              <a:gd name="T11" fmla="*/ 173 w 173"/>
              <a:gd name="T12" fmla="*/ 861 h 8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867400" y="4343400"/>
            <a:ext cx="1470025" cy="13128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09600" y="1878013"/>
            <a:ext cx="168433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/>
              <a:t>Translate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en-US" sz="2000"/>
              <a:t>Rotate </a:t>
            </a:r>
            <a:endParaRPr lang="en-US" sz="2000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918325" y="1766888"/>
            <a:ext cx="176053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/>
              <a:t>Rotate</a:t>
            </a:r>
            <a:endParaRPr lang="en-US" sz="2000"/>
          </a:p>
          <a:p>
            <a:pPr marL="457200" indent="-457200">
              <a:buFontTx/>
              <a:buAutoNum type="arabicPeriod"/>
            </a:pPr>
            <a:r>
              <a:rPr lang="en-US" sz="2000"/>
              <a:t>Translate</a:t>
            </a:r>
            <a:r>
              <a:rPr lang="en-US"/>
              <a:t> </a:t>
            </a:r>
            <a:endParaRPr lang="en-US"/>
          </a:p>
        </p:txBody>
      </p:sp>
      <p:sp>
        <p:nvSpPr>
          <p:cNvPr id="58" name="Date Placeholder 5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5897-8C6F-448F-A9E1-15B982FEBFCE}" type="datetime1">
              <a:rPr lang="en-US" smtClean="0"/>
            </a:fld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54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3048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  </a:t>
            </a:r>
            <a:r>
              <a:rPr lang="en-US" sz="3600" dirty="0" smtClean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Rotation  about  an  arbitrary  point</a:t>
            </a:r>
            <a:endParaRPr lang="en-US" sz="3600" dirty="0" smtClean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295400"/>
            <a:ext cx="91440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 rotate  about   an arbitrary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point P(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px,py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 by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Translate the object so that P will coincide with the origin: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T(-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px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-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 the object: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Translate the object back </a:t>
            </a:r>
            <a:r>
              <a:rPr lang="en-US" sz="2800" dirty="0" smtClean="0"/>
              <a:t>so that pivot point is returned to its original position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px,py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2895600" y="4343400"/>
            <a:ext cx="1752600" cy="1143000"/>
            <a:chOff x="1968" y="3360"/>
            <a:chExt cx="1104" cy="720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1968" y="3360"/>
              <a:ext cx="1104" cy="720"/>
              <a:chOff x="480" y="3360"/>
              <a:chExt cx="1104" cy="720"/>
            </a:xfrm>
          </p:grpSpPr>
          <p:sp>
            <p:nvSpPr>
              <p:cNvPr id="13" name="Line 6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/>
            <p:nvPr/>
          </p:nvGrpSpPr>
          <p:grpSpPr bwMode="auto">
            <a:xfrm>
              <a:off x="2064" y="3840"/>
              <a:ext cx="576" cy="240"/>
              <a:chOff x="960" y="3360"/>
              <a:chExt cx="576" cy="240"/>
            </a:xfrm>
          </p:grpSpPr>
          <p:grpSp>
            <p:nvGrpSpPr>
              <p:cNvPr id="7" name="Group 9"/>
              <p:cNvGrpSpPr/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9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Oval 12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Freeform 13"/>
                <p:cNvSpPr/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8" y="45"/>
                    </a:cxn>
                    <a:cxn ang="0">
                      <a:pos x="154" y="9"/>
                    </a:cxn>
                  </a:cxnLst>
                  <a:rect l="0" t="0" r="r" b="b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" name="Rectangle 14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15"/>
          <p:cNvGrpSpPr/>
          <p:nvPr/>
        </p:nvGrpSpPr>
        <p:grpSpPr bwMode="auto">
          <a:xfrm>
            <a:off x="4876800" y="4343400"/>
            <a:ext cx="1752600" cy="1143000"/>
            <a:chOff x="3216" y="3360"/>
            <a:chExt cx="1104" cy="720"/>
          </a:xfrm>
        </p:grpSpPr>
        <p:grpSp>
          <p:nvGrpSpPr>
            <p:cNvPr id="16" name="Group 16"/>
            <p:cNvGrpSpPr/>
            <p:nvPr/>
          </p:nvGrpSpPr>
          <p:grpSpPr bwMode="auto">
            <a:xfrm>
              <a:off x="3216" y="3360"/>
              <a:ext cx="1104" cy="720"/>
              <a:chOff x="480" y="3360"/>
              <a:chExt cx="1104" cy="720"/>
            </a:xfrm>
          </p:grpSpPr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9"/>
            <p:cNvGrpSpPr/>
            <p:nvPr/>
          </p:nvGrpSpPr>
          <p:grpSpPr bwMode="auto">
            <a:xfrm>
              <a:off x="3312" y="3648"/>
              <a:ext cx="480" cy="384"/>
              <a:chOff x="3312" y="3648"/>
              <a:chExt cx="480" cy="384"/>
            </a:xfrm>
          </p:grpSpPr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21"/>
              <p:cNvGrpSpPr/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20" name="Oval 22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Oval 23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Oval 24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Freeform 25"/>
                <p:cNvSpPr/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54" y="81"/>
                    </a:cxn>
                    <a:cxn ang="0">
                      <a:pos x="0" y="108"/>
                    </a:cxn>
                  </a:cxnLst>
                  <a:rect l="0" t="0" r="r" b="b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6" name="Group 26"/>
          <p:cNvGrpSpPr/>
          <p:nvPr/>
        </p:nvGrpSpPr>
        <p:grpSpPr bwMode="auto">
          <a:xfrm>
            <a:off x="533400" y="4298950"/>
            <a:ext cx="1752600" cy="1187450"/>
            <a:chOff x="480" y="3332"/>
            <a:chExt cx="1104" cy="748"/>
          </a:xfrm>
        </p:grpSpPr>
        <p:grpSp>
          <p:nvGrpSpPr>
            <p:cNvPr id="27" name="Group 27"/>
            <p:cNvGrpSpPr/>
            <p:nvPr/>
          </p:nvGrpSpPr>
          <p:grpSpPr bwMode="auto">
            <a:xfrm>
              <a:off x="480" y="3360"/>
              <a:ext cx="1104" cy="720"/>
              <a:chOff x="480" y="3360"/>
              <a:chExt cx="1104" cy="720"/>
            </a:xfrm>
          </p:grpSpPr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30"/>
            <p:cNvGrpSpPr/>
            <p:nvPr/>
          </p:nvGrpSpPr>
          <p:grpSpPr bwMode="auto">
            <a:xfrm>
              <a:off x="864" y="3456"/>
              <a:ext cx="576" cy="240"/>
              <a:chOff x="960" y="3360"/>
              <a:chExt cx="576" cy="240"/>
            </a:xfrm>
          </p:grpSpPr>
          <p:grpSp>
            <p:nvGrpSpPr>
              <p:cNvPr id="31" name="Group 31"/>
              <p:cNvGrpSpPr/>
              <p:nvPr/>
            </p:nvGrpSpPr>
            <p:grpSpPr bwMode="auto">
              <a:xfrm>
                <a:off x="1296" y="3360"/>
                <a:ext cx="240" cy="240"/>
                <a:chOff x="1296" y="3360"/>
                <a:chExt cx="240" cy="240"/>
              </a:xfrm>
            </p:grpSpPr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1296" y="3360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33"/>
                <p:cNvSpPr>
                  <a:spLocks noChangeArrowheads="1"/>
                </p:cNvSpPr>
                <p:nvPr/>
              </p:nvSpPr>
              <p:spPr bwMode="auto">
                <a:xfrm>
                  <a:off x="1344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34"/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 bwMode="auto">
                <a:xfrm>
                  <a:off x="1349" y="3492"/>
                  <a:ext cx="154" cy="8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18" y="45"/>
                    </a:cxn>
                    <a:cxn ang="0">
                      <a:pos x="154" y="9"/>
                    </a:cxn>
                  </a:cxnLst>
                  <a:rect l="0" t="0" r="r" b="b"/>
                  <a:pathLst>
                    <a:path w="154" h="85">
                      <a:moveTo>
                        <a:pt x="1" y="0"/>
                      </a:moveTo>
                      <a:cubicBezTo>
                        <a:pt x="29" y="85"/>
                        <a:pt x="0" y="56"/>
                        <a:pt x="118" y="45"/>
                      </a:cubicBezTo>
                      <a:cubicBezTo>
                        <a:pt x="151" y="23"/>
                        <a:pt x="140" y="37"/>
                        <a:pt x="154" y="9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2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624" y="3332"/>
              <a:ext cx="573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px,py</a:t>
              </a:r>
              <a:r>
                <a:rPr lang="en-US" dirty="0"/>
                <a:t>)</a:t>
              </a:r>
              <a:endParaRPr lang="en-US" dirty="0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624" y="364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 bwMode="auto">
          <a:xfrm>
            <a:off x="6934200" y="4267200"/>
            <a:ext cx="1752600" cy="1219200"/>
            <a:chOff x="4512" y="3312"/>
            <a:chExt cx="1104" cy="768"/>
          </a:xfrm>
        </p:grpSpPr>
        <p:grpSp>
          <p:nvGrpSpPr>
            <p:cNvPr id="40" name="Group 40"/>
            <p:cNvGrpSpPr/>
            <p:nvPr/>
          </p:nvGrpSpPr>
          <p:grpSpPr bwMode="auto">
            <a:xfrm>
              <a:off x="4512" y="3360"/>
              <a:ext cx="1104" cy="720"/>
              <a:chOff x="480" y="3360"/>
              <a:chExt cx="1104" cy="720"/>
            </a:xfrm>
          </p:grpSpPr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" name="Line 42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" name="Group 43"/>
            <p:cNvGrpSpPr/>
            <p:nvPr/>
          </p:nvGrpSpPr>
          <p:grpSpPr bwMode="auto">
            <a:xfrm>
              <a:off x="4944" y="3312"/>
              <a:ext cx="480" cy="384"/>
              <a:chOff x="3312" y="3648"/>
              <a:chExt cx="480" cy="384"/>
            </a:xfrm>
          </p:grpSpPr>
          <p:sp>
            <p:nvSpPr>
              <p:cNvPr id="43" name="Rectangle 44"/>
              <p:cNvSpPr>
                <a:spLocks noChangeArrowheads="1"/>
              </p:cNvSpPr>
              <p:nvPr/>
            </p:nvSpPr>
            <p:spPr bwMode="auto">
              <a:xfrm>
                <a:off x="3312" y="3984"/>
                <a:ext cx="96" cy="4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45"/>
              <p:cNvGrpSpPr/>
              <p:nvPr/>
            </p:nvGrpSpPr>
            <p:grpSpPr bwMode="auto">
              <a:xfrm>
                <a:off x="3552" y="3648"/>
                <a:ext cx="240" cy="240"/>
                <a:chOff x="3648" y="3552"/>
                <a:chExt cx="240" cy="240"/>
              </a:xfrm>
            </p:grpSpPr>
            <p:sp>
              <p:nvSpPr>
                <p:cNvPr id="45" name="Oval 46"/>
                <p:cNvSpPr>
                  <a:spLocks noChangeArrowheads="1"/>
                </p:cNvSpPr>
                <p:nvPr/>
              </p:nvSpPr>
              <p:spPr bwMode="auto">
                <a:xfrm>
                  <a:off x="3648" y="3552"/>
                  <a:ext cx="240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47"/>
                <p:cNvSpPr>
                  <a:spLocks noChangeArrowheads="1"/>
                </p:cNvSpPr>
                <p:nvPr/>
              </p:nvSpPr>
              <p:spPr bwMode="auto">
                <a:xfrm>
                  <a:off x="3744" y="3600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Oval 48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49"/>
                <p:cNvSpPr/>
                <p:nvPr/>
              </p:nvSpPr>
              <p:spPr bwMode="auto">
                <a:xfrm>
                  <a:off x="3780" y="3645"/>
                  <a:ext cx="73" cy="108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54" y="81"/>
                    </a:cxn>
                    <a:cxn ang="0">
                      <a:pos x="0" y="108"/>
                    </a:cxn>
                  </a:cxnLst>
                  <a:rect l="0" t="0" r="r" b="b"/>
                  <a:pathLst>
                    <a:path w="73" h="108">
                      <a:moveTo>
                        <a:pt x="54" y="0"/>
                      </a:moveTo>
                      <a:cubicBezTo>
                        <a:pt x="64" y="31"/>
                        <a:pt x="73" y="43"/>
                        <a:pt x="54" y="81"/>
                      </a:cubicBezTo>
                      <a:cubicBezTo>
                        <a:pt x="45" y="99"/>
                        <a:pt x="0" y="108"/>
                        <a:pt x="0" y="108"/>
                      </a:cubicBezTo>
                    </a:path>
                  </a:pathLst>
                </a:custGeom>
                <a:noFill/>
                <a:ln w="25400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V="1">
              <a:off x="4656" y="374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arrow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8371-AC7C-4E65-97CF-57503163EF4F}" type="datetime1">
              <a:rPr lang="en-US" smtClean="0"/>
            </a:fld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304800"/>
            <a:ext cx="533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C00000"/>
                </a:solidFill>
              </a:rPr>
              <a:t>Scale  about  an  arbitrary  point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800" dirty="0"/>
              <a:t>To scale about an arbitrary pivot point P (</a:t>
            </a:r>
            <a:r>
              <a:rPr lang="en-US" sz="2800" dirty="0" err="1"/>
              <a:t>px,py</a:t>
            </a:r>
            <a:r>
              <a:rPr lang="en-US" sz="2800" dirty="0"/>
              <a:t>): 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/>
              <a:t>Translate the object so that P will coincide with the origin:  </a:t>
            </a:r>
            <a:r>
              <a:rPr lang="en-US" sz="2800" dirty="0">
                <a:solidFill>
                  <a:srgbClr val="FF0000"/>
                </a:solidFill>
              </a:rPr>
              <a:t>T(-</a:t>
            </a:r>
            <a:r>
              <a:rPr lang="en-US" sz="2800" dirty="0" err="1">
                <a:solidFill>
                  <a:srgbClr val="FF0000"/>
                </a:solidFill>
              </a:rPr>
              <a:t>px</a:t>
            </a:r>
            <a:r>
              <a:rPr lang="en-US" sz="2800" dirty="0">
                <a:solidFill>
                  <a:srgbClr val="FF0000"/>
                </a:solidFill>
              </a:rPr>
              <a:t>, -</a:t>
            </a:r>
            <a:r>
              <a:rPr lang="en-US" sz="2800" dirty="0" err="1">
                <a:solidFill>
                  <a:srgbClr val="FF0000"/>
                </a:solidFill>
              </a:rPr>
              <a:t>py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/>
              <a:t>Rotate the object: </a:t>
            </a:r>
            <a:r>
              <a:rPr lang="en-US" sz="2800" dirty="0">
                <a:solidFill>
                  <a:srgbClr val="FF0000"/>
                </a:solidFill>
              </a:rPr>
              <a:t>S(</a:t>
            </a:r>
            <a:r>
              <a:rPr lang="en-US" sz="2800" dirty="0" err="1">
                <a:solidFill>
                  <a:srgbClr val="FF0000"/>
                </a:solidFill>
              </a:rPr>
              <a:t>sx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sy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/>
              <a:t>Translate the object </a:t>
            </a:r>
            <a:r>
              <a:rPr lang="en-US" sz="2800" dirty="0" smtClean="0"/>
              <a:t>back so that pivot point is returned to its original position:   </a:t>
            </a:r>
            <a:r>
              <a:rPr lang="en-US" sz="2800" dirty="0">
                <a:solidFill>
                  <a:srgbClr val="FF0000"/>
                </a:solidFill>
              </a:rPr>
              <a:t>T(</a:t>
            </a:r>
            <a:r>
              <a:rPr lang="en-US" sz="2800" dirty="0" err="1">
                <a:solidFill>
                  <a:srgbClr val="FF0000"/>
                </a:solidFill>
              </a:rPr>
              <a:t>px,py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2971800" y="4495800"/>
            <a:ext cx="1752600" cy="1143000"/>
            <a:chOff x="480" y="3360"/>
            <a:chExt cx="1104" cy="72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7"/>
          <p:cNvGrpSpPr/>
          <p:nvPr/>
        </p:nvGrpSpPr>
        <p:grpSpPr bwMode="auto">
          <a:xfrm>
            <a:off x="3048000" y="5105400"/>
            <a:ext cx="381000" cy="381000"/>
            <a:chOff x="1296" y="3360"/>
            <a:chExt cx="240" cy="240"/>
          </a:xfrm>
        </p:grpSpPr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1349" y="3492"/>
              <a:ext cx="154" cy="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8" y="45"/>
                </a:cxn>
                <a:cxn ang="0">
                  <a:pos x="154" y="9"/>
                </a:cxn>
              </a:cxnLst>
              <a:rect l="0" t="0" r="r" b="b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124200" y="54864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3"/>
          <p:cNvGrpSpPr/>
          <p:nvPr/>
        </p:nvGrpSpPr>
        <p:grpSpPr bwMode="auto">
          <a:xfrm>
            <a:off x="4953000" y="4495800"/>
            <a:ext cx="1752600" cy="1143000"/>
            <a:chOff x="480" y="3360"/>
            <a:chExt cx="1104" cy="72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105400" y="54864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7"/>
          <p:cNvGrpSpPr/>
          <p:nvPr/>
        </p:nvGrpSpPr>
        <p:grpSpPr bwMode="auto">
          <a:xfrm>
            <a:off x="609600" y="4481945"/>
            <a:ext cx="1752600" cy="1143000"/>
            <a:chOff x="480" y="3360"/>
            <a:chExt cx="1104" cy="720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20"/>
          <p:cNvGrpSpPr/>
          <p:nvPr/>
        </p:nvGrpSpPr>
        <p:grpSpPr bwMode="auto">
          <a:xfrm>
            <a:off x="1143000" y="4495800"/>
            <a:ext cx="381000" cy="381000"/>
            <a:chOff x="1296" y="3360"/>
            <a:chExt cx="240" cy="240"/>
          </a:xfrm>
        </p:grpSpPr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1349" y="3492"/>
              <a:ext cx="154" cy="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8" y="45"/>
                </a:cxn>
                <a:cxn ang="0">
                  <a:pos x="154" y="9"/>
                </a:cxn>
              </a:cxnLst>
              <a:rect l="0" t="0" r="r" b="b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19200" y="48768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528763" y="4648200"/>
            <a:ext cx="909637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px,py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838200" y="4953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1" name="Group 28"/>
          <p:cNvGrpSpPr/>
          <p:nvPr/>
        </p:nvGrpSpPr>
        <p:grpSpPr bwMode="auto">
          <a:xfrm>
            <a:off x="7010400" y="4495800"/>
            <a:ext cx="1752600" cy="1143000"/>
            <a:chOff x="480" y="3360"/>
            <a:chExt cx="1104" cy="720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480" y="39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624" y="336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696200" y="50292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7239000" y="5105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6" name="Group 33"/>
          <p:cNvGrpSpPr/>
          <p:nvPr/>
        </p:nvGrpSpPr>
        <p:grpSpPr bwMode="auto">
          <a:xfrm>
            <a:off x="4800600" y="4800600"/>
            <a:ext cx="914400" cy="685800"/>
            <a:chOff x="1296" y="3360"/>
            <a:chExt cx="240" cy="240"/>
          </a:xfrm>
        </p:grpSpPr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1349" y="3492"/>
              <a:ext cx="154" cy="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8" y="45"/>
                </a:cxn>
                <a:cxn ang="0">
                  <a:pos x="154" y="9"/>
                </a:cxn>
              </a:cxnLst>
              <a:rect l="0" t="0" r="r" b="b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" name="Group 38"/>
          <p:cNvGrpSpPr/>
          <p:nvPr/>
        </p:nvGrpSpPr>
        <p:grpSpPr bwMode="auto">
          <a:xfrm>
            <a:off x="7391400" y="4343400"/>
            <a:ext cx="914400" cy="685800"/>
            <a:chOff x="1296" y="3360"/>
            <a:chExt cx="240" cy="240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1344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440" y="340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1349" y="3492"/>
              <a:ext cx="154" cy="8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8" y="45"/>
                </a:cxn>
                <a:cxn ang="0">
                  <a:pos x="154" y="9"/>
                </a:cxn>
              </a:cxnLst>
              <a:rect l="0" t="0" r="r" b="b"/>
              <a:pathLst>
                <a:path w="154" h="85">
                  <a:moveTo>
                    <a:pt x="1" y="0"/>
                  </a:moveTo>
                  <a:cubicBezTo>
                    <a:pt x="29" y="85"/>
                    <a:pt x="0" y="56"/>
                    <a:pt x="118" y="45"/>
                  </a:cubicBezTo>
                  <a:cubicBezTo>
                    <a:pt x="151" y="23"/>
                    <a:pt x="140" y="37"/>
                    <a:pt x="154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5F32-1069-426D-9C75-B4FA93750BD3}" type="datetime1">
              <a:rPr lang="en-US" smtClean="0"/>
            </a:fld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8" grpId="0" animBg="1"/>
      <p:bldP spid="29" grpId="0"/>
      <p:bldP spid="30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Reflection</a:t>
            </a:r>
            <a:br>
              <a:rPr lang="en-US" sz="4800" dirty="0" smtClean="0">
                <a:solidFill>
                  <a:srgbClr val="C00000"/>
                </a:solidFill>
              </a:rPr>
            </a:br>
            <a:r>
              <a:rPr lang="en-US" sz="3100" dirty="0" smtClean="0">
                <a:solidFill>
                  <a:srgbClr val="C00000"/>
                </a:solidFill>
              </a:rPr>
              <a:t>Produce mirror image of the object by rotating the object about an axis of reflection by an angle 180’</a:t>
            </a: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r>
              <a:rPr lang="en-US" dirty="0" smtClean="0"/>
              <a:t>Reflection axis on x-y plane</a:t>
            </a:r>
            <a:endParaRPr lang="en-US" dirty="0" smtClean="0"/>
          </a:p>
          <a:p>
            <a:pPr lvl="1"/>
            <a:r>
              <a:rPr lang="en-US" sz="2800" dirty="0" smtClean="0"/>
              <a:t>X-Axis</a:t>
            </a:r>
            <a:endParaRPr lang="en-US" sz="2800" dirty="0" smtClean="0"/>
          </a:p>
          <a:p>
            <a:pPr lvl="1"/>
            <a:r>
              <a:rPr lang="en-US" sz="2800" dirty="0" smtClean="0"/>
              <a:t>Y- Axis</a:t>
            </a:r>
            <a:endParaRPr lang="en-US" sz="2800" dirty="0" smtClean="0"/>
          </a:p>
          <a:p>
            <a:pPr lvl="1"/>
            <a:r>
              <a:rPr lang="en-US" sz="2800" dirty="0" smtClean="0"/>
              <a:t>X=y line</a:t>
            </a:r>
            <a:endParaRPr lang="en-US" sz="2800" dirty="0" smtClean="0"/>
          </a:p>
          <a:p>
            <a:pPr lvl="1"/>
            <a:r>
              <a:rPr lang="en-US" sz="2800" dirty="0" smtClean="0"/>
              <a:t>Any line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267200" cy="4068763"/>
          </a:xfrm>
        </p:spPr>
        <p:txBody>
          <a:bodyPr/>
          <a:lstStyle/>
          <a:p>
            <a:r>
              <a:rPr lang="en-US" dirty="0" smtClean="0"/>
              <a:t>Reflection axis perpendicular  to x-y plane</a:t>
            </a:r>
            <a:endParaRPr lang="en-US" dirty="0" smtClean="0"/>
          </a:p>
          <a:p>
            <a:pPr lvl="1"/>
            <a:r>
              <a:rPr lang="en-US" dirty="0" smtClean="0"/>
              <a:t>Axis passing through origin</a:t>
            </a:r>
            <a:endParaRPr lang="en-US" dirty="0" smtClean="0"/>
          </a:p>
          <a:p>
            <a:pPr lvl="1"/>
            <a:r>
              <a:rPr lang="en-US" dirty="0" smtClean="0"/>
              <a:t>Axis passing through any pivot point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618-A245-4873-9AEB-B8DECAA81B4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4400" b="0" dirty="0" smtClean="0">
                <a:solidFill>
                  <a:schemeClr val="accent2"/>
                </a:solidFill>
              </a:rPr>
              <a:t>Reflection</a:t>
            </a:r>
            <a:endParaRPr lang="en-US" sz="4400" b="0" dirty="0">
              <a:solidFill>
                <a:schemeClr val="accent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10805"/>
            <a:ext cx="8458200" cy="495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</a:t>
            </a:r>
            <a:endParaRPr lang="en-US" sz="3200" b="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         1.</a:t>
            </a:r>
            <a:r>
              <a:rPr lang="en-US" sz="3200" b="0" dirty="0" smtClean="0"/>
              <a:t> </a:t>
            </a:r>
            <a:r>
              <a:rPr lang="en-US" sz="3200" b="0" dirty="0"/>
              <a:t>x-axis			</a:t>
            </a:r>
            <a:r>
              <a:rPr lang="en-US" sz="3200" b="0" dirty="0" smtClean="0"/>
              <a:t>     2.</a:t>
            </a:r>
            <a:r>
              <a:rPr lang="en-US" sz="3200" b="0" dirty="0"/>
              <a:t>	y-axis</a:t>
            </a:r>
            <a:endParaRPr lang="en-US" sz="3200" b="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762000" y="1787205"/>
            <a:ext cx="3276600" cy="2895600"/>
            <a:chOff x="336" y="1296"/>
            <a:chExt cx="2064" cy="182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895350" y="4876800"/>
          <a:ext cx="33924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29565600" imgH="17068800" progId="">
                  <p:embed/>
                </p:oleObj>
              </mc:Choice>
              <mc:Fallback>
                <p:oleObj name="Equation" r:id="rId1" imgW="29565600" imgH="170688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5350" y="4876800"/>
                        <a:ext cx="3392488" cy="182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/>
          <p:nvPr/>
        </p:nvGrpSpPr>
        <p:grpSpPr bwMode="auto">
          <a:xfrm>
            <a:off x="5029200" y="1863405"/>
            <a:ext cx="3276600" cy="2895600"/>
            <a:chOff x="336" y="1296"/>
            <a:chExt cx="2064" cy="1824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473700" y="4724400"/>
          <a:ext cx="35433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8651200" imgH="17068800" progId="">
                  <p:embed/>
                </p:oleObj>
              </mc:Choice>
              <mc:Fallback>
                <p:oleObj name="Equation" r:id="rId3" imgW="28651200" imgH="170688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3700" y="4724400"/>
                        <a:ext cx="3543300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2"/>
          <p:cNvGrpSpPr/>
          <p:nvPr/>
        </p:nvGrpSpPr>
        <p:grpSpPr bwMode="auto">
          <a:xfrm>
            <a:off x="2743200" y="2269805"/>
            <a:ext cx="685800" cy="685800"/>
            <a:chOff x="1842" y="2508"/>
            <a:chExt cx="432" cy="432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 flipV="1">
            <a:off x="2743200" y="3565205"/>
            <a:ext cx="685800" cy="685800"/>
            <a:chOff x="1842" y="2508"/>
            <a:chExt cx="432" cy="432"/>
          </a:xfrm>
        </p:grpSpPr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 bwMode="auto">
          <a:xfrm>
            <a:off x="7010400" y="2473005"/>
            <a:ext cx="685800" cy="685800"/>
            <a:chOff x="1842" y="2508"/>
            <a:chExt cx="432" cy="432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 bwMode="auto">
          <a:xfrm flipH="1">
            <a:off x="5562600" y="2473005"/>
            <a:ext cx="685800" cy="685800"/>
            <a:chOff x="1842" y="2508"/>
            <a:chExt cx="432" cy="432"/>
          </a:xfrm>
        </p:grpSpPr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33600" y="99060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  Axis on x-y Plane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B49E-6727-45C4-986A-BE660E8FA949}" type="datetime1">
              <a:rPr lang="en-US" smtClean="0"/>
            </a:fld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5638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0" dirty="0" smtClean="0"/>
              <a:t>                          3.   About line x=y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 smtClean="0"/>
              <a:t>             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     </a:t>
            </a:r>
            <a:endParaRPr lang="en-US" sz="3200" b="0" dirty="0"/>
          </a:p>
        </p:txBody>
      </p:sp>
      <p:grpSp>
        <p:nvGrpSpPr>
          <p:cNvPr id="7" name="Group 8"/>
          <p:cNvGrpSpPr/>
          <p:nvPr/>
        </p:nvGrpSpPr>
        <p:grpSpPr bwMode="auto">
          <a:xfrm>
            <a:off x="2514600" y="1752600"/>
            <a:ext cx="3276600" cy="2895600"/>
            <a:chOff x="336" y="1296"/>
            <a:chExt cx="2064" cy="1824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2959100" y="4495800"/>
          <a:ext cx="31369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31699200" imgH="17068800" progId="">
                  <p:embed/>
                </p:oleObj>
              </mc:Choice>
              <mc:Fallback>
                <p:oleObj name="Equation" r:id="rId1" imgW="31699200" imgH="17068800" progId="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59100" y="4495800"/>
                        <a:ext cx="3136900" cy="180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9"/>
          <p:cNvGrpSpPr/>
          <p:nvPr/>
        </p:nvGrpSpPr>
        <p:grpSpPr bwMode="auto">
          <a:xfrm>
            <a:off x="4191000" y="1752600"/>
            <a:ext cx="685800" cy="685800"/>
            <a:chOff x="1842" y="2508"/>
            <a:chExt cx="432" cy="432"/>
          </a:xfrm>
        </p:grpSpPr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Line 33"/>
          <p:cNvSpPr>
            <a:spLocks noChangeShapeType="1"/>
          </p:cNvSpPr>
          <p:nvPr/>
        </p:nvSpPr>
        <p:spPr bwMode="auto">
          <a:xfrm flipV="1">
            <a:off x="2667000" y="1752600"/>
            <a:ext cx="2895600" cy="2895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33" name="Group 34"/>
          <p:cNvGrpSpPr/>
          <p:nvPr/>
        </p:nvGrpSpPr>
        <p:grpSpPr bwMode="auto">
          <a:xfrm rot="5400000" flipH="1">
            <a:off x="4876800" y="2438400"/>
            <a:ext cx="685800" cy="685800"/>
            <a:chOff x="1842" y="2508"/>
            <a:chExt cx="432" cy="432"/>
          </a:xfrm>
        </p:grpSpPr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124200" y="152400"/>
            <a:ext cx="266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Reflection</a:t>
            </a:r>
            <a:endParaRPr lang="en-US" sz="44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0E33-AC45-44C4-B464-D1AE5189EAB3}" type="datetime1">
              <a:rPr lang="en-US" smtClean="0"/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0"/>
            <a:ext cx="5181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Reflection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Axis  perpendicular to x-y Plane</a:t>
            </a:r>
            <a:endParaRPr lang="en-US" sz="28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762000" y="1752600"/>
            <a:ext cx="3276600" cy="2895600"/>
            <a:chOff x="336" y="1296"/>
            <a:chExt cx="2064" cy="1824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63925" y="4191000"/>
          <a:ext cx="56435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1" imgW="72237600" imgH="17068800" progId="">
                  <p:embed/>
                </p:oleObj>
              </mc:Choice>
              <mc:Fallback>
                <p:oleObj name="Equation" r:id="rId1" imgW="72237600" imgH="170688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3925" y="4191000"/>
                        <a:ext cx="5643563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"/>
          <p:cNvGrpSpPr/>
          <p:nvPr/>
        </p:nvGrpSpPr>
        <p:grpSpPr bwMode="auto">
          <a:xfrm rot="2866306">
            <a:off x="2438400" y="2438400"/>
            <a:ext cx="685800" cy="685800"/>
            <a:chOff x="1842" y="2508"/>
            <a:chExt cx="432" cy="432"/>
          </a:xfrm>
        </p:grpSpPr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6"/>
          <p:cNvGrpSpPr/>
          <p:nvPr/>
        </p:nvGrpSpPr>
        <p:grpSpPr bwMode="auto">
          <a:xfrm rot="2866306" flipH="1" flipV="1">
            <a:off x="1600200" y="3276600"/>
            <a:ext cx="685800" cy="685800"/>
            <a:chOff x="1842" y="2508"/>
            <a:chExt cx="432" cy="432"/>
          </a:xfrm>
        </p:grpSpPr>
        <p:sp>
          <p:nvSpPr>
            <p:cNvPr id="17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8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09600" y="1524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 At origin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191000" y="1600200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  At any pivot point</a:t>
            </a:r>
            <a:endParaRPr lang="en-US" sz="2800" dirty="0"/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4953000" y="1371600"/>
            <a:ext cx="3276600" cy="2895600"/>
            <a:chOff x="336" y="1296"/>
            <a:chExt cx="2064" cy="1824"/>
          </a:xfrm>
        </p:grpSpPr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2"/>
          <p:cNvGrpSpPr/>
          <p:nvPr/>
        </p:nvGrpSpPr>
        <p:grpSpPr bwMode="auto">
          <a:xfrm rot="2866306">
            <a:off x="7913867" y="1055867"/>
            <a:ext cx="685800" cy="685800"/>
            <a:chOff x="1842" y="2508"/>
            <a:chExt cx="432" cy="432"/>
          </a:xfrm>
        </p:grpSpPr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"/>
          <p:cNvGrpSpPr/>
          <p:nvPr/>
        </p:nvGrpSpPr>
        <p:grpSpPr bwMode="auto">
          <a:xfrm rot="2866306" flipH="1" flipV="1">
            <a:off x="7075667" y="1894067"/>
            <a:ext cx="685800" cy="685800"/>
            <a:chOff x="1842" y="2508"/>
            <a:chExt cx="432" cy="432"/>
          </a:xfrm>
        </p:grpSpPr>
        <p:sp>
          <p:nvSpPr>
            <p:cNvPr id="54" name="Oval 27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8"/>
            <p:cNvSpPr/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56"/>
                <a:gd name="T14" fmla="*/ 224 w 22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29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1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2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7772400" y="1752600"/>
            <a:ext cx="1524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9248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px,py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4820" name="Object 7"/>
          <p:cNvGraphicFramePr>
            <a:graphicFrameLocks noChangeAspect="1"/>
          </p:cNvGraphicFramePr>
          <p:nvPr/>
        </p:nvGraphicFramePr>
        <p:xfrm>
          <a:off x="76200" y="4419600"/>
          <a:ext cx="3124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5052000" imgH="17068800" progId="">
                  <p:embed/>
                </p:oleObj>
              </mc:Choice>
              <mc:Fallback>
                <p:oleObj name="Equation" r:id="rId3" imgW="35052000" imgH="17068800" progId="">
                  <p:embed/>
                  <p:pic>
                    <p:nvPicPr>
                      <p:cNvPr id="0" name="Picture 112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4419600"/>
                        <a:ext cx="3124200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ECCB-A485-438B-BD12-37AB26674AF9}" type="datetime1">
              <a:rPr lang="en-US" smtClean="0"/>
            </a:fld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Exercises 1</a:t>
            </a:r>
            <a:endParaRPr lang="en-GB" smtClean="0"/>
          </a:p>
        </p:txBody>
      </p:sp>
      <p:sp>
        <p:nvSpPr>
          <p:cNvPr id="34819" name="Text Box 20"/>
          <p:cNvSpPr txBox="1">
            <a:spLocks noChangeArrowheads="1"/>
          </p:cNvSpPr>
          <p:nvPr/>
        </p:nvSpPr>
        <p:spPr bwMode="gray">
          <a:xfrm>
            <a:off x="8061325" y="6424613"/>
            <a:ext cx="64611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x</a:t>
            </a:r>
            <a:endParaRPr lang="en-US" i="1">
              <a:latin typeface="Times New Roman" panose="02020603050405020304" pitchFamily="18" charset="0"/>
            </a:endParaRPr>
          </a:p>
        </p:txBody>
      </p:sp>
      <p:grpSp>
        <p:nvGrpSpPr>
          <p:cNvPr id="2" name="Group 56"/>
          <p:cNvGrpSpPr/>
          <p:nvPr/>
        </p:nvGrpSpPr>
        <p:grpSpPr bwMode="auto">
          <a:xfrm>
            <a:off x="773113" y="1808163"/>
            <a:ext cx="7581900" cy="5029200"/>
            <a:chOff x="550" y="999"/>
            <a:chExt cx="4776" cy="3168"/>
          </a:xfrm>
        </p:grpSpPr>
        <p:sp>
          <p:nvSpPr>
            <p:cNvPr id="34831" name="Line 2"/>
            <p:cNvSpPr>
              <a:spLocks noChangeShapeType="1"/>
            </p:cNvSpPr>
            <p:nvPr/>
          </p:nvSpPr>
          <p:spPr bwMode="gray">
            <a:xfrm rot="5400000">
              <a:off x="-13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2" name="Line 3"/>
            <p:cNvSpPr>
              <a:spLocks noChangeShapeType="1"/>
            </p:cNvSpPr>
            <p:nvPr/>
          </p:nvSpPr>
          <p:spPr bwMode="gray">
            <a:xfrm rot="5400000">
              <a:off x="27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3" name="Line 4"/>
            <p:cNvSpPr>
              <a:spLocks noChangeShapeType="1"/>
            </p:cNvSpPr>
            <p:nvPr/>
          </p:nvSpPr>
          <p:spPr bwMode="gray">
            <a:xfrm rot="5400000">
              <a:off x="68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4" name="Line 5"/>
            <p:cNvSpPr>
              <a:spLocks noChangeShapeType="1"/>
            </p:cNvSpPr>
            <p:nvPr/>
          </p:nvSpPr>
          <p:spPr bwMode="gray">
            <a:xfrm rot="5400000">
              <a:off x="10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5" name="Line 6"/>
            <p:cNvSpPr>
              <a:spLocks noChangeShapeType="1"/>
            </p:cNvSpPr>
            <p:nvPr/>
          </p:nvSpPr>
          <p:spPr bwMode="gray">
            <a:xfrm rot="5400000">
              <a:off x="14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6" name="Line 7"/>
            <p:cNvSpPr>
              <a:spLocks noChangeShapeType="1"/>
            </p:cNvSpPr>
            <p:nvPr/>
          </p:nvSpPr>
          <p:spPr bwMode="gray">
            <a:xfrm rot="5400000">
              <a:off x="18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7" name="Line 8"/>
            <p:cNvSpPr>
              <a:spLocks noChangeShapeType="1"/>
            </p:cNvSpPr>
            <p:nvPr/>
          </p:nvSpPr>
          <p:spPr bwMode="gray">
            <a:xfrm rot="5400000">
              <a:off x="2312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8" name="Line 9"/>
            <p:cNvSpPr>
              <a:spLocks noChangeShapeType="1"/>
            </p:cNvSpPr>
            <p:nvPr/>
          </p:nvSpPr>
          <p:spPr bwMode="gray">
            <a:xfrm rot="5400000">
              <a:off x="2719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9" name="Line 10"/>
            <p:cNvSpPr>
              <a:spLocks noChangeShapeType="1"/>
            </p:cNvSpPr>
            <p:nvPr/>
          </p:nvSpPr>
          <p:spPr bwMode="gray">
            <a:xfrm rot="5400000">
              <a:off x="312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0" name="Line 11"/>
            <p:cNvSpPr>
              <a:spLocks noChangeShapeType="1"/>
            </p:cNvSpPr>
            <p:nvPr/>
          </p:nvSpPr>
          <p:spPr bwMode="gray">
            <a:xfrm rot="5400000">
              <a:off x="353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1" name="Line 12"/>
            <p:cNvSpPr>
              <a:spLocks noChangeShapeType="1"/>
            </p:cNvSpPr>
            <p:nvPr/>
          </p:nvSpPr>
          <p:spPr bwMode="gray">
            <a:xfrm>
              <a:off x="829" y="3501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2" name="Line 13"/>
            <p:cNvSpPr>
              <a:spLocks noChangeShapeType="1"/>
            </p:cNvSpPr>
            <p:nvPr/>
          </p:nvSpPr>
          <p:spPr bwMode="gray">
            <a:xfrm>
              <a:off x="829" y="30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3" name="Line 14"/>
            <p:cNvSpPr>
              <a:spLocks noChangeShapeType="1"/>
            </p:cNvSpPr>
            <p:nvPr/>
          </p:nvSpPr>
          <p:spPr bwMode="gray">
            <a:xfrm>
              <a:off x="836" y="26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4" name="Line 15"/>
            <p:cNvSpPr>
              <a:spLocks noChangeShapeType="1"/>
            </p:cNvSpPr>
            <p:nvPr/>
          </p:nvSpPr>
          <p:spPr bwMode="gray">
            <a:xfrm>
              <a:off x="829" y="22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5" name="Line 16"/>
            <p:cNvSpPr>
              <a:spLocks noChangeShapeType="1"/>
            </p:cNvSpPr>
            <p:nvPr/>
          </p:nvSpPr>
          <p:spPr bwMode="gray">
            <a:xfrm>
              <a:off x="829" y="1874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6" name="Line 17"/>
            <p:cNvSpPr>
              <a:spLocks noChangeShapeType="1"/>
            </p:cNvSpPr>
            <p:nvPr/>
          </p:nvSpPr>
          <p:spPr bwMode="gray">
            <a:xfrm>
              <a:off x="829" y="1467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7" name="Text Box 19"/>
            <p:cNvSpPr txBox="1">
              <a:spLocks noChangeArrowheads="1"/>
            </p:cNvSpPr>
            <p:nvPr/>
          </p:nvSpPr>
          <p:spPr bwMode="gray">
            <a:xfrm>
              <a:off x="550" y="999"/>
              <a:ext cx="31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4848" name="Line 21"/>
            <p:cNvSpPr>
              <a:spLocks noChangeShapeType="1"/>
            </p:cNvSpPr>
            <p:nvPr/>
          </p:nvSpPr>
          <p:spPr bwMode="gray">
            <a:xfrm flipV="1">
              <a:off x="832" y="1166"/>
              <a:ext cx="0" cy="2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49" name="Line 22"/>
            <p:cNvSpPr>
              <a:spLocks noChangeShapeType="1"/>
            </p:cNvSpPr>
            <p:nvPr/>
          </p:nvSpPr>
          <p:spPr bwMode="gray">
            <a:xfrm>
              <a:off x="776" y="3912"/>
              <a:ext cx="4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0" name="Line 23"/>
            <p:cNvSpPr>
              <a:spLocks noChangeShapeType="1"/>
            </p:cNvSpPr>
            <p:nvPr/>
          </p:nvSpPr>
          <p:spPr bwMode="gray">
            <a:xfrm>
              <a:off x="123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1" name="Line 24"/>
            <p:cNvSpPr>
              <a:spLocks noChangeShapeType="1"/>
            </p:cNvSpPr>
            <p:nvPr/>
          </p:nvSpPr>
          <p:spPr bwMode="gray">
            <a:xfrm>
              <a:off x="164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2" name="Line 25"/>
            <p:cNvSpPr>
              <a:spLocks noChangeShapeType="1"/>
            </p:cNvSpPr>
            <p:nvPr/>
          </p:nvSpPr>
          <p:spPr bwMode="gray">
            <a:xfrm>
              <a:off x="2460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3" name="Line 26"/>
            <p:cNvSpPr>
              <a:spLocks noChangeShapeType="1"/>
            </p:cNvSpPr>
            <p:nvPr/>
          </p:nvSpPr>
          <p:spPr bwMode="gray">
            <a:xfrm>
              <a:off x="205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4" name="Line 27"/>
            <p:cNvSpPr>
              <a:spLocks noChangeShapeType="1"/>
            </p:cNvSpPr>
            <p:nvPr/>
          </p:nvSpPr>
          <p:spPr bwMode="gray">
            <a:xfrm>
              <a:off x="2867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5" name="Line 28"/>
            <p:cNvSpPr>
              <a:spLocks noChangeShapeType="1"/>
            </p:cNvSpPr>
            <p:nvPr/>
          </p:nvSpPr>
          <p:spPr bwMode="gray">
            <a:xfrm>
              <a:off x="3274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6" name="Line 29"/>
            <p:cNvSpPr>
              <a:spLocks noChangeShapeType="1"/>
            </p:cNvSpPr>
            <p:nvPr/>
          </p:nvSpPr>
          <p:spPr bwMode="gray">
            <a:xfrm>
              <a:off x="3682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7" name="Line 30"/>
            <p:cNvSpPr>
              <a:spLocks noChangeShapeType="1"/>
            </p:cNvSpPr>
            <p:nvPr/>
          </p:nvSpPr>
          <p:spPr bwMode="gray">
            <a:xfrm>
              <a:off x="408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8" name="Line 31"/>
            <p:cNvSpPr>
              <a:spLocks noChangeShapeType="1"/>
            </p:cNvSpPr>
            <p:nvPr/>
          </p:nvSpPr>
          <p:spPr bwMode="gray">
            <a:xfrm>
              <a:off x="449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59" name="Line 32"/>
            <p:cNvSpPr>
              <a:spLocks noChangeShapeType="1"/>
            </p:cNvSpPr>
            <p:nvPr/>
          </p:nvSpPr>
          <p:spPr bwMode="gray">
            <a:xfrm>
              <a:off x="490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0" name="Line 33"/>
            <p:cNvSpPr>
              <a:spLocks noChangeShapeType="1"/>
            </p:cNvSpPr>
            <p:nvPr/>
          </p:nvSpPr>
          <p:spPr bwMode="gray">
            <a:xfrm>
              <a:off x="730" y="350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1" name="Line 34"/>
            <p:cNvSpPr>
              <a:spLocks noChangeShapeType="1"/>
            </p:cNvSpPr>
            <p:nvPr/>
          </p:nvSpPr>
          <p:spPr bwMode="gray">
            <a:xfrm>
              <a:off x="730" y="30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2" name="Line 35"/>
            <p:cNvSpPr>
              <a:spLocks noChangeShapeType="1"/>
            </p:cNvSpPr>
            <p:nvPr/>
          </p:nvSpPr>
          <p:spPr bwMode="gray">
            <a:xfrm>
              <a:off x="730" y="269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3" name="Line 36"/>
            <p:cNvSpPr>
              <a:spLocks noChangeShapeType="1"/>
            </p:cNvSpPr>
            <p:nvPr/>
          </p:nvSpPr>
          <p:spPr bwMode="gray">
            <a:xfrm>
              <a:off x="730" y="228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4" name="Line 37"/>
            <p:cNvSpPr>
              <a:spLocks noChangeShapeType="1"/>
            </p:cNvSpPr>
            <p:nvPr/>
          </p:nvSpPr>
          <p:spPr bwMode="gray">
            <a:xfrm>
              <a:off x="730" y="18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5" name="Line 38"/>
            <p:cNvSpPr>
              <a:spLocks noChangeShapeType="1"/>
            </p:cNvSpPr>
            <p:nvPr/>
          </p:nvSpPr>
          <p:spPr bwMode="gray">
            <a:xfrm>
              <a:off x="730" y="147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66" name="Text Box 39"/>
            <p:cNvSpPr txBox="1">
              <a:spLocks noChangeArrowheads="1"/>
            </p:cNvSpPr>
            <p:nvPr/>
          </p:nvSpPr>
          <p:spPr bwMode="gray">
            <a:xfrm>
              <a:off x="641" y="39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67" name="Text Box 40"/>
            <p:cNvSpPr txBox="1">
              <a:spLocks noChangeArrowheads="1"/>
            </p:cNvSpPr>
            <p:nvPr/>
          </p:nvSpPr>
          <p:spPr bwMode="gray">
            <a:xfrm>
              <a:off x="120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68" name="Text Box 41"/>
            <p:cNvSpPr txBox="1">
              <a:spLocks noChangeArrowheads="1"/>
            </p:cNvSpPr>
            <p:nvPr/>
          </p:nvSpPr>
          <p:spPr bwMode="gray">
            <a:xfrm>
              <a:off x="572" y="33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69" name="Text Box 42"/>
            <p:cNvSpPr txBox="1">
              <a:spLocks noChangeArrowheads="1"/>
            </p:cNvSpPr>
            <p:nvPr/>
          </p:nvSpPr>
          <p:spPr bwMode="gray">
            <a:xfrm>
              <a:off x="161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0" name="Text Box 43"/>
            <p:cNvSpPr txBox="1">
              <a:spLocks noChangeArrowheads="1"/>
            </p:cNvSpPr>
            <p:nvPr/>
          </p:nvSpPr>
          <p:spPr bwMode="gray">
            <a:xfrm>
              <a:off x="572" y="29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1" name="Text Box 44"/>
            <p:cNvSpPr txBox="1">
              <a:spLocks noChangeArrowheads="1"/>
            </p:cNvSpPr>
            <p:nvPr/>
          </p:nvSpPr>
          <p:spPr bwMode="gray">
            <a:xfrm>
              <a:off x="2024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2" name="Text Box 45"/>
            <p:cNvSpPr txBox="1">
              <a:spLocks noChangeArrowheads="1"/>
            </p:cNvSpPr>
            <p:nvPr/>
          </p:nvSpPr>
          <p:spPr bwMode="gray">
            <a:xfrm>
              <a:off x="243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3" name="Text Box 46"/>
            <p:cNvSpPr txBox="1">
              <a:spLocks noChangeArrowheads="1"/>
            </p:cNvSpPr>
            <p:nvPr/>
          </p:nvSpPr>
          <p:spPr bwMode="gray">
            <a:xfrm>
              <a:off x="2832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4" name="Text Box 47"/>
            <p:cNvSpPr txBox="1">
              <a:spLocks noChangeArrowheads="1"/>
            </p:cNvSpPr>
            <p:nvPr/>
          </p:nvSpPr>
          <p:spPr bwMode="gray">
            <a:xfrm>
              <a:off x="324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5" name="Text Box 48"/>
            <p:cNvSpPr txBox="1">
              <a:spLocks noChangeArrowheads="1"/>
            </p:cNvSpPr>
            <p:nvPr/>
          </p:nvSpPr>
          <p:spPr bwMode="gray">
            <a:xfrm>
              <a:off x="364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7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6" name="Text Box 49"/>
            <p:cNvSpPr txBox="1">
              <a:spLocks noChangeArrowheads="1"/>
            </p:cNvSpPr>
            <p:nvPr/>
          </p:nvSpPr>
          <p:spPr bwMode="gray">
            <a:xfrm>
              <a:off x="4059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8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7" name="Text Box 50"/>
            <p:cNvSpPr txBox="1">
              <a:spLocks noChangeArrowheads="1"/>
            </p:cNvSpPr>
            <p:nvPr/>
          </p:nvSpPr>
          <p:spPr bwMode="gray">
            <a:xfrm>
              <a:off x="4468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9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8" name="Text Box 51"/>
            <p:cNvSpPr txBox="1">
              <a:spLocks noChangeArrowheads="1"/>
            </p:cNvSpPr>
            <p:nvPr/>
          </p:nvSpPr>
          <p:spPr bwMode="gray">
            <a:xfrm>
              <a:off x="4835" y="4013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79" name="Text Box 52"/>
            <p:cNvSpPr txBox="1">
              <a:spLocks noChangeArrowheads="1"/>
            </p:cNvSpPr>
            <p:nvPr/>
          </p:nvSpPr>
          <p:spPr bwMode="gray">
            <a:xfrm>
              <a:off x="572" y="25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80" name="Text Box 53"/>
            <p:cNvSpPr txBox="1">
              <a:spLocks noChangeArrowheads="1"/>
            </p:cNvSpPr>
            <p:nvPr/>
          </p:nvSpPr>
          <p:spPr bwMode="gray">
            <a:xfrm>
              <a:off x="559" y="2172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81" name="Text Box 54"/>
            <p:cNvSpPr txBox="1">
              <a:spLocks noChangeArrowheads="1"/>
            </p:cNvSpPr>
            <p:nvPr/>
          </p:nvSpPr>
          <p:spPr bwMode="gray">
            <a:xfrm>
              <a:off x="572" y="177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4882" name="Text Box 55"/>
            <p:cNvSpPr txBox="1">
              <a:spLocks noChangeArrowheads="1"/>
            </p:cNvSpPr>
            <p:nvPr/>
          </p:nvSpPr>
          <p:spPr bwMode="gray">
            <a:xfrm>
              <a:off x="572" y="136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4821" name="Rectangle 59"/>
          <p:cNvSpPr>
            <a:spLocks noChangeArrowheads="1"/>
          </p:cNvSpPr>
          <p:nvPr/>
        </p:nvSpPr>
        <p:spPr bwMode="auto">
          <a:xfrm rot="-2656761">
            <a:off x="2051050" y="4675188"/>
            <a:ext cx="920750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60"/>
          <p:cNvSpPr>
            <a:spLocks noChangeArrowheads="1"/>
          </p:cNvSpPr>
          <p:nvPr/>
        </p:nvSpPr>
        <p:spPr bwMode="auto">
          <a:xfrm>
            <a:off x="1785938" y="5045075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61"/>
          <p:cNvSpPr>
            <a:spLocks noChangeArrowheads="1"/>
          </p:cNvSpPr>
          <p:nvPr/>
        </p:nvSpPr>
        <p:spPr bwMode="auto">
          <a:xfrm>
            <a:off x="2424113" y="442595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62"/>
          <p:cNvSpPr>
            <a:spLocks noChangeArrowheads="1"/>
          </p:cNvSpPr>
          <p:nvPr/>
        </p:nvSpPr>
        <p:spPr bwMode="auto">
          <a:xfrm>
            <a:off x="3074988" y="505460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Oval 63"/>
          <p:cNvSpPr>
            <a:spLocks noChangeArrowheads="1"/>
          </p:cNvSpPr>
          <p:nvPr/>
        </p:nvSpPr>
        <p:spPr bwMode="auto">
          <a:xfrm>
            <a:off x="2433638" y="5694363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64"/>
          <p:cNvSpPr txBox="1">
            <a:spLocks noChangeArrowheads="1"/>
          </p:cNvSpPr>
          <p:nvPr/>
        </p:nvSpPr>
        <p:spPr bwMode="auto">
          <a:xfrm>
            <a:off x="2225675" y="4098925"/>
            <a:ext cx="533400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(2, 3)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4827" name="Text Box 66"/>
          <p:cNvSpPr txBox="1">
            <a:spLocks noChangeArrowheads="1"/>
          </p:cNvSpPr>
          <p:nvPr/>
        </p:nvSpPr>
        <p:spPr bwMode="auto">
          <a:xfrm>
            <a:off x="3195638" y="48180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(3, 2)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4828" name="Text Box 67"/>
          <p:cNvSpPr txBox="1">
            <a:spLocks noChangeArrowheads="1"/>
          </p:cNvSpPr>
          <p:nvPr/>
        </p:nvSpPr>
        <p:spPr bwMode="auto">
          <a:xfrm>
            <a:off x="1263650" y="48053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(1, 2)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4829" name="Text Box 68"/>
          <p:cNvSpPr txBox="1">
            <a:spLocks noChangeArrowheads="1"/>
          </p:cNvSpPr>
          <p:nvPr/>
        </p:nvSpPr>
        <p:spPr bwMode="auto">
          <a:xfrm>
            <a:off x="2235200" y="589121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(2, 1)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4830" name="Rectangle 6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Translate the shape below by (7, 2)</a:t>
            </a:r>
            <a:endParaRPr lang="en-IE" smtClean="0"/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4487-8BE9-4A60-A737-DD3DB288C31C}" type="datetime1">
              <a:rPr lang="en-US" smtClean="0"/>
            </a:fld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Why Transformations?</a:t>
            </a:r>
            <a:endParaRPr lang="en-GB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In graphics, once we have an object described, transformations are used to move that object, scale it and rotate it</a:t>
            </a:r>
            <a:endParaRPr lang="en-GB" smtClean="0"/>
          </a:p>
        </p:txBody>
      </p:sp>
      <p:pic>
        <p:nvPicPr>
          <p:cNvPr id="26628" name="Picture 4" descr="AADGHLO0"/>
          <p:cNvPicPr>
            <a:picLocks noChangeAspect="1" noChangeArrowheads="1"/>
          </p:cNvPicPr>
          <p:nvPr/>
        </p:nvPicPr>
        <p:blipFill>
          <a:blip r:embed="rId1" cstate="print"/>
          <a:srcRect l="56964" r="17892" b="70834"/>
          <a:stretch>
            <a:fillRect/>
          </a:stretch>
        </p:blipFill>
        <p:spPr bwMode="auto">
          <a:xfrm>
            <a:off x="1109663" y="4691063"/>
            <a:ext cx="2295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 descr="AADGHLO0"/>
          <p:cNvPicPr>
            <a:picLocks noChangeAspect="1" noChangeArrowheads="1"/>
          </p:cNvPicPr>
          <p:nvPr/>
        </p:nvPicPr>
        <p:blipFill>
          <a:blip r:embed="rId1" cstate="print"/>
          <a:srcRect l="19910" t="38333" r="54443" b="35001"/>
          <a:stretch>
            <a:fillRect/>
          </a:stretch>
        </p:blipFill>
        <p:spPr bwMode="auto">
          <a:xfrm>
            <a:off x="1062038" y="3124200"/>
            <a:ext cx="23415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/>
          <p:nvPr/>
        </p:nvGrpSpPr>
        <p:grpSpPr bwMode="auto">
          <a:xfrm>
            <a:off x="4814888" y="4813300"/>
            <a:ext cx="2305050" cy="1863725"/>
            <a:chOff x="3061" y="3074"/>
            <a:chExt cx="1452" cy="1174"/>
          </a:xfrm>
        </p:grpSpPr>
        <p:pic>
          <p:nvPicPr>
            <p:cNvPr id="26634" name="Picture 7" descr="AADGHLY0"/>
            <p:cNvPicPr>
              <a:picLocks noChangeAspect="1" noChangeArrowheads="1"/>
            </p:cNvPicPr>
            <p:nvPr/>
          </p:nvPicPr>
          <p:blipFill>
            <a:blip r:embed="rId2" cstate="print"/>
            <a:srcRect l="51714" t="42824" r="23039" b="30000"/>
            <a:stretch>
              <a:fillRect/>
            </a:stretch>
          </p:blipFill>
          <p:spPr bwMode="auto">
            <a:xfrm>
              <a:off x="3061" y="3074"/>
              <a:ext cx="1452" cy="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3348" y="4046"/>
              <a:ext cx="821" cy="1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4802188" y="2940050"/>
            <a:ext cx="2305050" cy="1817688"/>
            <a:chOff x="3025" y="1852"/>
            <a:chExt cx="1452" cy="1145"/>
          </a:xfrm>
        </p:grpSpPr>
        <p:pic>
          <p:nvPicPr>
            <p:cNvPr id="26632" name="Picture 5" descr="AADGHLY0"/>
            <p:cNvPicPr>
              <a:picLocks noChangeAspect="1" noChangeArrowheads="1"/>
            </p:cNvPicPr>
            <p:nvPr/>
          </p:nvPicPr>
          <p:blipFill>
            <a:blip r:embed="rId2" cstate="print"/>
            <a:srcRect l="23666" t="9166" r="51086" b="64330"/>
            <a:stretch>
              <a:fillRect/>
            </a:stretch>
          </p:blipFill>
          <p:spPr bwMode="auto">
            <a:xfrm>
              <a:off x="3025" y="1852"/>
              <a:ext cx="1452" cy="1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326" y="2792"/>
              <a:ext cx="821" cy="1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ECFB-5ECE-4ED0-BF19-25B57308E3E7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Exercises 2</a:t>
            </a:r>
            <a:endParaRPr lang="en-GB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gray">
          <a:xfrm>
            <a:off x="8061325" y="6424613"/>
            <a:ext cx="64611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x</a:t>
            </a:r>
            <a:endParaRPr lang="en-US" i="1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73113" y="1808163"/>
            <a:ext cx="7581900" cy="5029200"/>
            <a:chOff x="550" y="999"/>
            <a:chExt cx="4776" cy="3168"/>
          </a:xfrm>
        </p:grpSpPr>
        <p:sp>
          <p:nvSpPr>
            <p:cNvPr id="35855" name="Line 5"/>
            <p:cNvSpPr>
              <a:spLocks noChangeShapeType="1"/>
            </p:cNvSpPr>
            <p:nvPr/>
          </p:nvSpPr>
          <p:spPr bwMode="gray">
            <a:xfrm rot="5400000">
              <a:off x="-13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6"/>
            <p:cNvSpPr>
              <a:spLocks noChangeShapeType="1"/>
            </p:cNvSpPr>
            <p:nvPr/>
          </p:nvSpPr>
          <p:spPr bwMode="gray">
            <a:xfrm rot="5400000">
              <a:off x="27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7" name="Line 7"/>
            <p:cNvSpPr>
              <a:spLocks noChangeShapeType="1"/>
            </p:cNvSpPr>
            <p:nvPr/>
          </p:nvSpPr>
          <p:spPr bwMode="gray">
            <a:xfrm rot="5400000">
              <a:off x="68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8" name="Line 8"/>
            <p:cNvSpPr>
              <a:spLocks noChangeShapeType="1"/>
            </p:cNvSpPr>
            <p:nvPr/>
          </p:nvSpPr>
          <p:spPr bwMode="gray">
            <a:xfrm rot="5400000">
              <a:off x="10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9" name="Line 9"/>
            <p:cNvSpPr>
              <a:spLocks noChangeShapeType="1"/>
            </p:cNvSpPr>
            <p:nvPr/>
          </p:nvSpPr>
          <p:spPr bwMode="gray">
            <a:xfrm rot="5400000">
              <a:off x="14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0" name="Line 10"/>
            <p:cNvSpPr>
              <a:spLocks noChangeShapeType="1"/>
            </p:cNvSpPr>
            <p:nvPr/>
          </p:nvSpPr>
          <p:spPr bwMode="gray">
            <a:xfrm rot="5400000">
              <a:off x="18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1" name="Line 11"/>
            <p:cNvSpPr>
              <a:spLocks noChangeShapeType="1"/>
            </p:cNvSpPr>
            <p:nvPr/>
          </p:nvSpPr>
          <p:spPr bwMode="gray">
            <a:xfrm rot="5400000">
              <a:off x="2312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2" name="Line 12"/>
            <p:cNvSpPr>
              <a:spLocks noChangeShapeType="1"/>
            </p:cNvSpPr>
            <p:nvPr/>
          </p:nvSpPr>
          <p:spPr bwMode="gray">
            <a:xfrm rot="5400000">
              <a:off x="2719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3" name="Line 13"/>
            <p:cNvSpPr>
              <a:spLocks noChangeShapeType="1"/>
            </p:cNvSpPr>
            <p:nvPr/>
          </p:nvSpPr>
          <p:spPr bwMode="gray">
            <a:xfrm rot="5400000">
              <a:off x="312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4" name="Line 14"/>
            <p:cNvSpPr>
              <a:spLocks noChangeShapeType="1"/>
            </p:cNvSpPr>
            <p:nvPr/>
          </p:nvSpPr>
          <p:spPr bwMode="gray">
            <a:xfrm rot="5400000">
              <a:off x="353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5" name="Line 15"/>
            <p:cNvSpPr>
              <a:spLocks noChangeShapeType="1"/>
            </p:cNvSpPr>
            <p:nvPr/>
          </p:nvSpPr>
          <p:spPr bwMode="gray">
            <a:xfrm>
              <a:off x="829" y="3501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6" name="Line 16"/>
            <p:cNvSpPr>
              <a:spLocks noChangeShapeType="1"/>
            </p:cNvSpPr>
            <p:nvPr/>
          </p:nvSpPr>
          <p:spPr bwMode="gray">
            <a:xfrm>
              <a:off x="829" y="30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7" name="Line 17"/>
            <p:cNvSpPr>
              <a:spLocks noChangeShapeType="1"/>
            </p:cNvSpPr>
            <p:nvPr/>
          </p:nvSpPr>
          <p:spPr bwMode="gray">
            <a:xfrm>
              <a:off x="836" y="26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8" name="Line 18"/>
            <p:cNvSpPr>
              <a:spLocks noChangeShapeType="1"/>
            </p:cNvSpPr>
            <p:nvPr/>
          </p:nvSpPr>
          <p:spPr bwMode="gray">
            <a:xfrm>
              <a:off x="829" y="22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69" name="Line 19"/>
            <p:cNvSpPr>
              <a:spLocks noChangeShapeType="1"/>
            </p:cNvSpPr>
            <p:nvPr/>
          </p:nvSpPr>
          <p:spPr bwMode="gray">
            <a:xfrm>
              <a:off x="829" y="1874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0" name="Line 20"/>
            <p:cNvSpPr>
              <a:spLocks noChangeShapeType="1"/>
            </p:cNvSpPr>
            <p:nvPr/>
          </p:nvSpPr>
          <p:spPr bwMode="gray">
            <a:xfrm>
              <a:off x="829" y="1467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1" name="Text Box 21"/>
            <p:cNvSpPr txBox="1">
              <a:spLocks noChangeArrowheads="1"/>
            </p:cNvSpPr>
            <p:nvPr/>
          </p:nvSpPr>
          <p:spPr bwMode="gray">
            <a:xfrm>
              <a:off x="550" y="999"/>
              <a:ext cx="31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gray">
            <a:xfrm flipV="1">
              <a:off x="832" y="1166"/>
              <a:ext cx="0" cy="2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3" name="Line 23"/>
            <p:cNvSpPr>
              <a:spLocks noChangeShapeType="1"/>
            </p:cNvSpPr>
            <p:nvPr/>
          </p:nvSpPr>
          <p:spPr bwMode="gray">
            <a:xfrm>
              <a:off x="776" y="3912"/>
              <a:ext cx="4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4" name="Line 24"/>
            <p:cNvSpPr>
              <a:spLocks noChangeShapeType="1"/>
            </p:cNvSpPr>
            <p:nvPr/>
          </p:nvSpPr>
          <p:spPr bwMode="gray">
            <a:xfrm>
              <a:off x="123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5" name="Line 25"/>
            <p:cNvSpPr>
              <a:spLocks noChangeShapeType="1"/>
            </p:cNvSpPr>
            <p:nvPr/>
          </p:nvSpPr>
          <p:spPr bwMode="gray">
            <a:xfrm>
              <a:off x="164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6" name="Line 26"/>
            <p:cNvSpPr>
              <a:spLocks noChangeShapeType="1"/>
            </p:cNvSpPr>
            <p:nvPr/>
          </p:nvSpPr>
          <p:spPr bwMode="gray">
            <a:xfrm>
              <a:off x="2460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7" name="Line 27"/>
            <p:cNvSpPr>
              <a:spLocks noChangeShapeType="1"/>
            </p:cNvSpPr>
            <p:nvPr/>
          </p:nvSpPr>
          <p:spPr bwMode="gray">
            <a:xfrm>
              <a:off x="205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8" name="Line 28"/>
            <p:cNvSpPr>
              <a:spLocks noChangeShapeType="1"/>
            </p:cNvSpPr>
            <p:nvPr/>
          </p:nvSpPr>
          <p:spPr bwMode="gray">
            <a:xfrm>
              <a:off x="2867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79" name="Line 29"/>
            <p:cNvSpPr>
              <a:spLocks noChangeShapeType="1"/>
            </p:cNvSpPr>
            <p:nvPr/>
          </p:nvSpPr>
          <p:spPr bwMode="gray">
            <a:xfrm>
              <a:off x="3274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0" name="Line 30"/>
            <p:cNvSpPr>
              <a:spLocks noChangeShapeType="1"/>
            </p:cNvSpPr>
            <p:nvPr/>
          </p:nvSpPr>
          <p:spPr bwMode="gray">
            <a:xfrm>
              <a:off x="3682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1" name="Line 31"/>
            <p:cNvSpPr>
              <a:spLocks noChangeShapeType="1"/>
            </p:cNvSpPr>
            <p:nvPr/>
          </p:nvSpPr>
          <p:spPr bwMode="gray">
            <a:xfrm>
              <a:off x="408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2" name="Line 32"/>
            <p:cNvSpPr>
              <a:spLocks noChangeShapeType="1"/>
            </p:cNvSpPr>
            <p:nvPr/>
          </p:nvSpPr>
          <p:spPr bwMode="gray">
            <a:xfrm>
              <a:off x="449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3" name="Line 33"/>
            <p:cNvSpPr>
              <a:spLocks noChangeShapeType="1"/>
            </p:cNvSpPr>
            <p:nvPr/>
          </p:nvSpPr>
          <p:spPr bwMode="gray">
            <a:xfrm>
              <a:off x="490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4" name="Line 34"/>
            <p:cNvSpPr>
              <a:spLocks noChangeShapeType="1"/>
            </p:cNvSpPr>
            <p:nvPr/>
          </p:nvSpPr>
          <p:spPr bwMode="gray">
            <a:xfrm>
              <a:off x="730" y="350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5" name="Line 35"/>
            <p:cNvSpPr>
              <a:spLocks noChangeShapeType="1"/>
            </p:cNvSpPr>
            <p:nvPr/>
          </p:nvSpPr>
          <p:spPr bwMode="gray">
            <a:xfrm>
              <a:off x="730" y="30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6" name="Line 36"/>
            <p:cNvSpPr>
              <a:spLocks noChangeShapeType="1"/>
            </p:cNvSpPr>
            <p:nvPr/>
          </p:nvSpPr>
          <p:spPr bwMode="gray">
            <a:xfrm>
              <a:off x="730" y="269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7" name="Line 37"/>
            <p:cNvSpPr>
              <a:spLocks noChangeShapeType="1"/>
            </p:cNvSpPr>
            <p:nvPr/>
          </p:nvSpPr>
          <p:spPr bwMode="gray">
            <a:xfrm>
              <a:off x="730" y="228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8" name="Line 38"/>
            <p:cNvSpPr>
              <a:spLocks noChangeShapeType="1"/>
            </p:cNvSpPr>
            <p:nvPr/>
          </p:nvSpPr>
          <p:spPr bwMode="gray">
            <a:xfrm>
              <a:off x="730" y="18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89" name="Line 39"/>
            <p:cNvSpPr>
              <a:spLocks noChangeShapeType="1"/>
            </p:cNvSpPr>
            <p:nvPr/>
          </p:nvSpPr>
          <p:spPr bwMode="gray">
            <a:xfrm>
              <a:off x="730" y="147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90" name="Text Box 40"/>
            <p:cNvSpPr txBox="1">
              <a:spLocks noChangeArrowheads="1"/>
            </p:cNvSpPr>
            <p:nvPr/>
          </p:nvSpPr>
          <p:spPr bwMode="gray">
            <a:xfrm>
              <a:off x="641" y="39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1" name="Text Box 41"/>
            <p:cNvSpPr txBox="1">
              <a:spLocks noChangeArrowheads="1"/>
            </p:cNvSpPr>
            <p:nvPr/>
          </p:nvSpPr>
          <p:spPr bwMode="gray">
            <a:xfrm>
              <a:off x="120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2" name="Text Box 42"/>
            <p:cNvSpPr txBox="1">
              <a:spLocks noChangeArrowheads="1"/>
            </p:cNvSpPr>
            <p:nvPr/>
          </p:nvSpPr>
          <p:spPr bwMode="gray">
            <a:xfrm>
              <a:off x="572" y="33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3" name="Text Box 43"/>
            <p:cNvSpPr txBox="1">
              <a:spLocks noChangeArrowheads="1"/>
            </p:cNvSpPr>
            <p:nvPr/>
          </p:nvSpPr>
          <p:spPr bwMode="gray">
            <a:xfrm>
              <a:off x="161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4" name="Text Box 44"/>
            <p:cNvSpPr txBox="1">
              <a:spLocks noChangeArrowheads="1"/>
            </p:cNvSpPr>
            <p:nvPr/>
          </p:nvSpPr>
          <p:spPr bwMode="gray">
            <a:xfrm>
              <a:off x="572" y="29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5" name="Text Box 45"/>
            <p:cNvSpPr txBox="1">
              <a:spLocks noChangeArrowheads="1"/>
            </p:cNvSpPr>
            <p:nvPr/>
          </p:nvSpPr>
          <p:spPr bwMode="gray">
            <a:xfrm>
              <a:off x="2024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6" name="Text Box 46"/>
            <p:cNvSpPr txBox="1">
              <a:spLocks noChangeArrowheads="1"/>
            </p:cNvSpPr>
            <p:nvPr/>
          </p:nvSpPr>
          <p:spPr bwMode="gray">
            <a:xfrm>
              <a:off x="243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7" name="Text Box 47"/>
            <p:cNvSpPr txBox="1">
              <a:spLocks noChangeArrowheads="1"/>
            </p:cNvSpPr>
            <p:nvPr/>
          </p:nvSpPr>
          <p:spPr bwMode="gray">
            <a:xfrm>
              <a:off x="2832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8" name="Text Box 48"/>
            <p:cNvSpPr txBox="1">
              <a:spLocks noChangeArrowheads="1"/>
            </p:cNvSpPr>
            <p:nvPr/>
          </p:nvSpPr>
          <p:spPr bwMode="gray">
            <a:xfrm>
              <a:off x="324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899" name="Text Box 49"/>
            <p:cNvSpPr txBox="1">
              <a:spLocks noChangeArrowheads="1"/>
            </p:cNvSpPr>
            <p:nvPr/>
          </p:nvSpPr>
          <p:spPr bwMode="gray">
            <a:xfrm>
              <a:off x="364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7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0" name="Text Box 50"/>
            <p:cNvSpPr txBox="1">
              <a:spLocks noChangeArrowheads="1"/>
            </p:cNvSpPr>
            <p:nvPr/>
          </p:nvSpPr>
          <p:spPr bwMode="gray">
            <a:xfrm>
              <a:off x="4059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8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1" name="Text Box 51"/>
            <p:cNvSpPr txBox="1">
              <a:spLocks noChangeArrowheads="1"/>
            </p:cNvSpPr>
            <p:nvPr/>
          </p:nvSpPr>
          <p:spPr bwMode="gray">
            <a:xfrm>
              <a:off x="4468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9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2" name="Text Box 52"/>
            <p:cNvSpPr txBox="1">
              <a:spLocks noChangeArrowheads="1"/>
            </p:cNvSpPr>
            <p:nvPr/>
          </p:nvSpPr>
          <p:spPr bwMode="gray">
            <a:xfrm>
              <a:off x="4835" y="4013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3" name="Text Box 53"/>
            <p:cNvSpPr txBox="1">
              <a:spLocks noChangeArrowheads="1"/>
            </p:cNvSpPr>
            <p:nvPr/>
          </p:nvSpPr>
          <p:spPr bwMode="gray">
            <a:xfrm>
              <a:off x="572" y="25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4" name="Text Box 54"/>
            <p:cNvSpPr txBox="1">
              <a:spLocks noChangeArrowheads="1"/>
            </p:cNvSpPr>
            <p:nvPr/>
          </p:nvSpPr>
          <p:spPr bwMode="gray">
            <a:xfrm>
              <a:off x="559" y="2172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5" name="Text Box 55"/>
            <p:cNvSpPr txBox="1">
              <a:spLocks noChangeArrowheads="1"/>
            </p:cNvSpPr>
            <p:nvPr/>
          </p:nvSpPr>
          <p:spPr bwMode="gray">
            <a:xfrm>
              <a:off x="572" y="177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5906" name="Text Box 56"/>
            <p:cNvSpPr txBox="1">
              <a:spLocks noChangeArrowheads="1"/>
            </p:cNvSpPr>
            <p:nvPr/>
          </p:nvSpPr>
          <p:spPr bwMode="gray">
            <a:xfrm>
              <a:off x="572" y="136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5" name="Rectangle 57"/>
          <p:cNvSpPr>
            <a:spLocks noChangeArrowheads="1"/>
          </p:cNvSpPr>
          <p:nvPr/>
        </p:nvSpPr>
        <p:spPr bwMode="auto">
          <a:xfrm rot="-2656761">
            <a:off x="2051050" y="4675188"/>
            <a:ext cx="920750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8"/>
          <p:cNvSpPr>
            <a:spLocks noChangeArrowheads="1"/>
          </p:cNvSpPr>
          <p:nvPr/>
        </p:nvSpPr>
        <p:spPr bwMode="auto">
          <a:xfrm>
            <a:off x="1785938" y="5045075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59"/>
          <p:cNvSpPr>
            <a:spLocks noChangeArrowheads="1"/>
          </p:cNvSpPr>
          <p:nvPr/>
        </p:nvSpPr>
        <p:spPr bwMode="auto">
          <a:xfrm>
            <a:off x="2424113" y="442595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60"/>
          <p:cNvSpPr>
            <a:spLocks noChangeArrowheads="1"/>
          </p:cNvSpPr>
          <p:nvPr/>
        </p:nvSpPr>
        <p:spPr bwMode="auto">
          <a:xfrm>
            <a:off x="3074988" y="505460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Oval 61"/>
          <p:cNvSpPr>
            <a:spLocks noChangeArrowheads="1"/>
          </p:cNvSpPr>
          <p:nvPr/>
        </p:nvSpPr>
        <p:spPr bwMode="auto">
          <a:xfrm>
            <a:off x="2433638" y="5694363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62"/>
          <p:cNvSpPr txBox="1">
            <a:spLocks noChangeArrowheads="1"/>
          </p:cNvSpPr>
          <p:nvPr/>
        </p:nvSpPr>
        <p:spPr bwMode="auto">
          <a:xfrm>
            <a:off x="2225675" y="4098925"/>
            <a:ext cx="533400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(2, 3)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5851" name="Text Box 63"/>
          <p:cNvSpPr txBox="1">
            <a:spLocks noChangeArrowheads="1"/>
          </p:cNvSpPr>
          <p:nvPr/>
        </p:nvSpPr>
        <p:spPr bwMode="auto">
          <a:xfrm>
            <a:off x="3240088" y="48180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(3, 2)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5852" name="Text Box 64"/>
          <p:cNvSpPr txBox="1">
            <a:spLocks noChangeArrowheads="1"/>
          </p:cNvSpPr>
          <p:nvPr/>
        </p:nvSpPr>
        <p:spPr bwMode="auto">
          <a:xfrm>
            <a:off x="1263650" y="48053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(1, 2)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5853" name="Text Box 65"/>
          <p:cNvSpPr txBox="1">
            <a:spLocks noChangeArrowheads="1"/>
          </p:cNvSpPr>
          <p:nvPr/>
        </p:nvSpPr>
        <p:spPr bwMode="auto">
          <a:xfrm>
            <a:off x="2235200" y="589121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(2, 1)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5854" name="Rectangle 66"/>
          <p:cNvSpPr>
            <a:spLocks noGrp="1" noChangeArrowheads="1"/>
          </p:cNvSpPr>
          <p:nvPr>
            <p:ph type="body" idx="1"/>
          </p:nvPr>
        </p:nvSpPr>
        <p:spPr>
          <a:xfrm>
            <a:off x="457200" y="1244600"/>
            <a:ext cx="8229600" cy="5524500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Scale the shape below by 3 in </a:t>
            </a:r>
            <a:r>
              <a:rPr lang="en-IE" sz="3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mtClean="0"/>
              <a:t> and 2 in </a:t>
            </a:r>
            <a:r>
              <a:rPr lang="en-IE" sz="3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E" sz="36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51F20-4DE7-4368-9709-20F2A9DEE52D}" type="datetime1">
              <a:rPr lang="en-US" smtClean="0"/>
            </a:fld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Exercises 3</a:t>
            </a:r>
            <a:endParaRPr lang="en-GB" smtClean="0"/>
          </a:p>
        </p:txBody>
      </p:sp>
      <p:sp>
        <p:nvSpPr>
          <p:cNvPr id="36867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Rotate the shape below by 30</a:t>
            </a:r>
            <a:r>
              <a:rPr lang="en-US" smtClean="0"/>
              <a:t>° about the origin</a:t>
            </a:r>
            <a:endParaRPr lang="en-US" smtClean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gray">
          <a:xfrm>
            <a:off x="8061325" y="6424613"/>
            <a:ext cx="64611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x</a:t>
            </a:r>
            <a:endParaRPr lang="en-US" i="1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73113" y="1808163"/>
            <a:ext cx="7581900" cy="5029200"/>
            <a:chOff x="550" y="999"/>
            <a:chExt cx="4776" cy="3168"/>
          </a:xfrm>
        </p:grpSpPr>
        <p:sp>
          <p:nvSpPr>
            <p:cNvPr id="36879" name="Line 5"/>
            <p:cNvSpPr>
              <a:spLocks noChangeShapeType="1"/>
            </p:cNvSpPr>
            <p:nvPr/>
          </p:nvSpPr>
          <p:spPr bwMode="gray">
            <a:xfrm rot="5400000">
              <a:off x="-13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0" name="Line 6"/>
            <p:cNvSpPr>
              <a:spLocks noChangeShapeType="1"/>
            </p:cNvSpPr>
            <p:nvPr/>
          </p:nvSpPr>
          <p:spPr bwMode="gray">
            <a:xfrm rot="5400000">
              <a:off x="27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1" name="Line 7"/>
            <p:cNvSpPr>
              <a:spLocks noChangeShapeType="1"/>
            </p:cNvSpPr>
            <p:nvPr/>
          </p:nvSpPr>
          <p:spPr bwMode="gray">
            <a:xfrm rot="5400000">
              <a:off x="68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2" name="Line 8"/>
            <p:cNvSpPr>
              <a:spLocks noChangeShapeType="1"/>
            </p:cNvSpPr>
            <p:nvPr/>
          </p:nvSpPr>
          <p:spPr bwMode="gray">
            <a:xfrm rot="5400000">
              <a:off x="10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3" name="Line 9"/>
            <p:cNvSpPr>
              <a:spLocks noChangeShapeType="1"/>
            </p:cNvSpPr>
            <p:nvPr/>
          </p:nvSpPr>
          <p:spPr bwMode="gray">
            <a:xfrm rot="5400000">
              <a:off x="14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4" name="Line 10"/>
            <p:cNvSpPr>
              <a:spLocks noChangeShapeType="1"/>
            </p:cNvSpPr>
            <p:nvPr/>
          </p:nvSpPr>
          <p:spPr bwMode="gray">
            <a:xfrm rot="5400000">
              <a:off x="18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5" name="Line 11"/>
            <p:cNvSpPr>
              <a:spLocks noChangeShapeType="1"/>
            </p:cNvSpPr>
            <p:nvPr/>
          </p:nvSpPr>
          <p:spPr bwMode="gray">
            <a:xfrm rot="5400000">
              <a:off x="2312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6" name="Line 12"/>
            <p:cNvSpPr>
              <a:spLocks noChangeShapeType="1"/>
            </p:cNvSpPr>
            <p:nvPr/>
          </p:nvSpPr>
          <p:spPr bwMode="gray">
            <a:xfrm rot="5400000">
              <a:off x="2719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7" name="Line 13"/>
            <p:cNvSpPr>
              <a:spLocks noChangeShapeType="1"/>
            </p:cNvSpPr>
            <p:nvPr/>
          </p:nvSpPr>
          <p:spPr bwMode="gray">
            <a:xfrm rot="5400000">
              <a:off x="312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8" name="Line 14"/>
            <p:cNvSpPr>
              <a:spLocks noChangeShapeType="1"/>
            </p:cNvSpPr>
            <p:nvPr/>
          </p:nvSpPr>
          <p:spPr bwMode="gray">
            <a:xfrm rot="5400000">
              <a:off x="353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89" name="Line 15"/>
            <p:cNvSpPr>
              <a:spLocks noChangeShapeType="1"/>
            </p:cNvSpPr>
            <p:nvPr/>
          </p:nvSpPr>
          <p:spPr bwMode="gray">
            <a:xfrm>
              <a:off x="829" y="3501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0" name="Line 16"/>
            <p:cNvSpPr>
              <a:spLocks noChangeShapeType="1"/>
            </p:cNvSpPr>
            <p:nvPr/>
          </p:nvSpPr>
          <p:spPr bwMode="gray">
            <a:xfrm>
              <a:off x="829" y="30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1" name="Line 17"/>
            <p:cNvSpPr>
              <a:spLocks noChangeShapeType="1"/>
            </p:cNvSpPr>
            <p:nvPr/>
          </p:nvSpPr>
          <p:spPr bwMode="gray">
            <a:xfrm>
              <a:off x="836" y="26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2" name="Line 18"/>
            <p:cNvSpPr>
              <a:spLocks noChangeShapeType="1"/>
            </p:cNvSpPr>
            <p:nvPr/>
          </p:nvSpPr>
          <p:spPr bwMode="gray">
            <a:xfrm>
              <a:off x="829" y="22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3" name="Line 19"/>
            <p:cNvSpPr>
              <a:spLocks noChangeShapeType="1"/>
            </p:cNvSpPr>
            <p:nvPr/>
          </p:nvSpPr>
          <p:spPr bwMode="gray">
            <a:xfrm>
              <a:off x="829" y="1874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gray">
            <a:xfrm>
              <a:off x="829" y="1467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5" name="Text Box 21"/>
            <p:cNvSpPr txBox="1">
              <a:spLocks noChangeArrowheads="1"/>
            </p:cNvSpPr>
            <p:nvPr/>
          </p:nvSpPr>
          <p:spPr bwMode="gray">
            <a:xfrm>
              <a:off x="550" y="999"/>
              <a:ext cx="31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6896" name="Line 22"/>
            <p:cNvSpPr>
              <a:spLocks noChangeShapeType="1"/>
            </p:cNvSpPr>
            <p:nvPr/>
          </p:nvSpPr>
          <p:spPr bwMode="gray">
            <a:xfrm flipV="1">
              <a:off x="832" y="1166"/>
              <a:ext cx="0" cy="2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7" name="Line 23"/>
            <p:cNvSpPr>
              <a:spLocks noChangeShapeType="1"/>
            </p:cNvSpPr>
            <p:nvPr/>
          </p:nvSpPr>
          <p:spPr bwMode="gray">
            <a:xfrm>
              <a:off x="776" y="3912"/>
              <a:ext cx="4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8" name="Line 24"/>
            <p:cNvSpPr>
              <a:spLocks noChangeShapeType="1"/>
            </p:cNvSpPr>
            <p:nvPr/>
          </p:nvSpPr>
          <p:spPr bwMode="gray">
            <a:xfrm>
              <a:off x="123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899" name="Line 25"/>
            <p:cNvSpPr>
              <a:spLocks noChangeShapeType="1"/>
            </p:cNvSpPr>
            <p:nvPr/>
          </p:nvSpPr>
          <p:spPr bwMode="gray">
            <a:xfrm>
              <a:off x="164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0" name="Line 26"/>
            <p:cNvSpPr>
              <a:spLocks noChangeShapeType="1"/>
            </p:cNvSpPr>
            <p:nvPr/>
          </p:nvSpPr>
          <p:spPr bwMode="gray">
            <a:xfrm>
              <a:off x="2460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1" name="Line 27"/>
            <p:cNvSpPr>
              <a:spLocks noChangeShapeType="1"/>
            </p:cNvSpPr>
            <p:nvPr/>
          </p:nvSpPr>
          <p:spPr bwMode="gray">
            <a:xfrm>
              <a:off x="205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2" name="Line 28"/>
            <p:cNvSpPr>
              <a:spLocks noChangeShapeType="1"/>
            </p:cNvSpPr>
            <p:nvPr/>
          </p:nvSpPr>
          <p:spPr bwMode="gray">
            <a:xfrm>
              <a:off x="2867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3" name="Line 29"/>
            <p:cNvSpPr>
              <a:spLocks noChangeShapeType="1"/>
            </p:cNvSpPr>
            <p:nvPr/>
          </p:nvSpPr>
          <p:spPr bwMode="gray">
            <a:xfrm>
              <a:off x="3274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4" name="Line 30"/>
            <p:cNvSpPr>
              <a:spLocks noChangeShapeType="1"/>
            </p:cNvSpPr>
            <p:nvPr/>
          </p:nvSpPr>
          <p:spPr bwMode="gray">
            <a:xfrm>
              <a:off x="3682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5" name="Line 31"/>
            <p:cNvSpPr>
              <a:spLocks noChangeShapeType="1"/>
            </p:cNvSpPr>
            <p:nvPr/>
          </p:nvSpPr>
          <p:spPr bwMode="gray">
            <a:xfrm>
              <a:off x="408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6" name="Line 32"/>
            <p:cNvSpPr>
              <a:spLocks noChangeShapeType="1"/>
            </p:cNvSpPr>
            <p:nvPr/>
          </p:nvSpPr>
          <p:spPr bwMode="gray">
            <a:xfrm>
              <a:off x="449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7" name="Line 33"/>
            <p:cNvSpPr>
              <a:spLocks noChangeShapeType="1"/>
            </p:cNvSpPr>
            <p:nvPr/>
          </p:nvSpPr>
          <p:spPr bwMode="gray">
            <a:xfrm>
              <a:off x="490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8" name="Line 34"/>
            <p:cNvSpPr>
              <a:spLocks noChangeShapeType="1"/>
            </p:cNvSpPr>
            <p:nvPr/>
          </p:nvSpPr>
          <p:spPr bwMode="gray">
            <a:xfrm>
              <a:off x="730" y="350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09" name="Line 35"/>
            <p:cNvSpPr>
              <a:spLocks noChangeShapeType="1"/>
            </p:cNvSpPr>
            <p:nvPr/>
          </p:nvSpPr>
          <p:spPr bwMode="gray">
            <a:xfrm>
              <a:off x="730" y="30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0" name="Line 36"/>
            <p:cNvSpPr>
              <a:spLocks noChangeShapeType="1"/>
            </p:cNvSpPr>
            <p:nvPr/>
          </p:nvSpPr>
          <p:spPr bwMode="gray">
            <a:xfrm>
              <a:off x="730" y="269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1" name="Line 37"/>
            <p:cNvSpPr>
              <a:spLocks noChangeShapeType="1"/>
            </p:cNvSpPr>
            <p:nvPr/>
          </p:nvSpPr>
          <p:spPr bwMode="gray">
            <a:xfrm>
              <a:off x="730" y="228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2" name="Line 38"/>
            <p:cNvSpPr>
              <a:spLocks noChangeShapeType="1"/>
            </p:cNvSpPr>
            <p:nvPr/>
          </p:nvSpPr>
          <p:spPr bwMode="gray">
            <a:xfrm>
              <a:off x="730" y="18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3" name="Line 39"/>
            <p:cNvSpPr>
              <a:spLocks noChangeShapeType="1"/>
            </p:cNvSpPr>
            <p:nvPr/>
          </p:nvSpPr>
          <p:spPr bwMode="gray">
            <a:xfrm>
              <a:off x="730" y="147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914" name="Text Box 40"/>
            <p:cNvSpPr txBox="1">
              <a:spLocks noChangeArrowheads="1"/>
            </p:cNvSpPr>
            <p:nvPr/>
          </p:nvSpPr>
          <p:spPr bwMode="gray">
            <a:xfrm>
              <a:off x="641" y="39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15" name="Text Box 41"/>
            <p:cNvSpPr txBox="1">
              <a:spLocks noChangeArrowheads="1"/>
            </p:cNvSpPr>
            <p:nvPr/>
          </p:nvSpPr>
          <p:spPr bwMode="gray">
            <a:xfrm>
              <a:off x="120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16" name="Text Box 42"/>
            <p:cNvSpPr txBox="1">
              <a:spLocks noChangeArrowheads="1"/>
            </p:cNvSpPr>
            <p:nvPr/>
          </p:nvSpPr>
          <p:spPr bwMode="gray">
            <a:xfrm>
              <a:off x="572" y="33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17" name="Text Box 43"/>
            <p:cNvSpPr txBox="1">
              <a:spLocks noChangeArrowheads="1"/>
            </p:cNvSpPr>
            <p:nvPr/>
          </p:nvSpPr>
          <p:spPr bwMode="gray">
            <a:xfrm>
              <a:off x="161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18" name="Text Box 44"/>
            <p:cNvSpPr txBox="1">
              <a:spLocks noChangeArrowheads="1"/>
            </p:cNvSpPr>
            <p:nvPr/>
          </p:nvSpPr>
          <p:spPr bwMode="gray">
            <a:xfrm>
              <a:off x="572" y="29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19" name="Text Box 45"/>
            <p:cNvSpPr txBox="1">
              <a:spLocks noChangeArrowheads="1"/>
            </p:cNvSpPr>
            <p:nvPr/>
          </p:nvSpPr>
          <p:spPr bwMode="gray">
            <a:xfrm>
              <a:off x="2024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0" name="Text Box 46"/>
            <p:cNvSpPr txBox="1">
              <a:spLocks noChangeArrowheads="1"/>
            </p:cNvSpPr>
            <p:nvPr/>
          </p:nvSpPr>
          <p:spPr bwMode="gray">
            <a:xfrm>
              <a:off x="243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1" name="Text Box 47"/>
            <p:cNvSpPr txBox="1">
              <a:spLocks noChangeArrowheads="1"/>
            </p:cNvSpPr>
            <p:nvPr/>
          </p:nvSpPr>
          <p:spPr bwMode="gray">
            <a:xfrm>
              <a:off x="2832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2" name="Text Box 48"/>
            <p:cNvSpPr txBox="1">
              <a:spLocks noChangeArrowheads="1"/>
            </p:cNvSpPr>
            <p:nvPr/>
          </p:nvSpPr>
          <p:spPr bwMode="gray">
            <a:xfrm>
              <a:off x="324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3" name="Text Box 49"/>
            <p:cNvSpPr txBox="1">
              <a:spLocks noChangeArrowheads="1"/>
            </p:cNvSpPr>
            <p:nvPr/>
          </p:nvSpPr>
          <p:spPr bwMode="gray">
            <a:xfrm>
              <a:off x="364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7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4" name="Text Box 50"/>
            <p:cNvSpPr txBox="1">
              <a:spLocks noChangeArrowheads="1"/>
            </p:cNvSpPr>
            <p:nvPr/>
          </p:nvSpPr>
          <p:spPr bwMode="gray">
            <a:xfrm>
              <a:off x="4059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8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5" name="Text Box 51"/>
            <p:cNvSpPr txBox="1">
              <a:spLocks noChangeArrowheads="1"/>
            </p:cNvSpPr>
            <p:nvPr/>
          </p:nvSpPr>
          <p:spPr bwMode="gray">
            <a:xfrm>
              <a:off x="4468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9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6" name="Text Box 52"/>
            <p:cNvSpPr txBox="1">
              <a:spLocks noChangeArrowheads="1"/>
            </p:cNvSpPr>
            <p:nvPr/>
          </p:nvSpPr>
          <p:spPr bwMode="gray">
            <a:xfrm>
              <a:off x="4835" y="4013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7" name="Text Box 53"/>
            <p:cNvSpPr txBox="1">
              <a:spLocks noChangeArrowheads="1"/>
            </p:cNvSpPr>
            <p:nvPr/>
          </p:nvSpPr>
          <p:spPr bwMode="gray">
            <a:xfrm>
              <a:off x="572" y="25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8" name="Text Box 54"/>
            <p:cNvSpPr txBox="1">
              <a:spLocks noChangeArrowheads="1"/>
            </p:cNvSpPr>
            <p:nvPr/>
          </p:nvSpPr>
          <p:spPr bwMode="gray">
            <a:xfrm>
              <a:off x="559" y="2172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29" name="Text Box 55"/>
            <p:cNvSpPr txBox="1">
              <a:spLocks noChangeArrowheads="1"/>
            </p:cNvSpPr>
            <p:nvPr/>
          </p:nvSpPr>
          <p:spPr bwMode="gray">
            <a:xfrm>
              <a:off x="572" y="177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6930" name="Text Box 56"/>
            <p:cNvSpPr txBox="1">
              <a:spLocks noChangeArrowheads="1"/>
            </p:cNvSpPr>
            <p:nvPr/>
          </p:nvSpPr>
          <p:spPr bwMode="gray">
            <a:xfrm>
              <a:off x="572" y="136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36870" name="Rectangle 57"/>
          <p:cNvSpPr>
            <a:spLocks noChangeArrowheads="1"/>
          </p:cNvSpPr>
          <p:nvPr/>
        </p:nvSpPr>
        <p:spPr bwMode="auto">
          <a:xfrm rot="-2656761">
            <a:off x="5292725" y="4675188"/>
            <a:ext cx="920750" cy="923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58"/>
          <p:cNvSpPr>
            <a:spLocks noChangeArrowheads="1"/>
          </p:cNvSpPr>
          <p:nvPr/>
        </p:nvSpPr>
        <p:spPr bwMode="auto">
          <a:xfrm>
            <a:off x="5027613" y="5045075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59"/>
          <p:cNvSpPr>
            <a:spLocks noChangeArrowheads="1"/>
          </p:cNvSpPr>
          <p:nvPr/>
        </p:nvSpPr>
        <p:spPr bwMode="auto">
          <a:xfrm>
            <a:off x="5665788" y="442595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Oval 60"/>
          <p:cNvSpPr>
            <a:spLocks noChangeArrowheads="1"/>
          </p:cNvSpPr>
          <p:nvPr/>
        </p:nvSpPr>
        <p:spPr bwMode="auto">
          <a:xfrm>
            <a:off x="6316663" y="5054600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61"/>
          <p:cNvSpPr>
            <a:spLocks noChangeArrowheads="1"/>
          </p:cNvSpPr>
          <p:nvPr/>
        </p:nvSpPr>
        <p:spPr bwMode="auto">
          <a:xfrm>
            <a:off x="5675313" y="5694363"/>
            <a:ext cx="149225" cy="14922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62"/>
          <p:cNvSpPr txBox="1">
            <a:spLocks noChangeArrowheads="1"/>
          </p:cNvSpPr>
          <p:nvPr/>
        </p:nvSpPr>
        <p:spPr bwMode="auto">
          <a:xfrm>
            <a:off x="5467350" y="4098925"/>
            <a:ext cx="533400" cy="2746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(7, 3)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76" name="Text Box 63"/>
          <p:cNvSpPr txBox="1">
            <a:spLocks noChangeArrowheads="1"/>
          </p:cNvSpPr>
          <p:nvPr/>
        </p:nvSpPr>
        <p:spPr bwMode="auto">
          <a:xfrm>
            <a:off x="6481763" y="48180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(8, 2)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77" name="Text Box 64"/>
          <p:cNvSpPr txBox="1">
            <a:spLocks noChangeArrowheads="1"/>
          </p:cNvSpPr>
          <p:nvPr/>
        </p:nvSpPr>
        <p:spPr bwMode="auto">
          <a:xfrm>
            <a:off x="4505325" y="480536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(6, 2)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36878" name="Text Box 65"/>
          <p:cNvSpPr txBox="1">
            <a:spLocks noChangeArrowheads="1"/>
          </p:cNvSpPr>
          <p:nvPr/>
        </p:nvSpPr>
        <p:spPr bwMode="auto">
          <a:xfrm>
            <a:off x="5476875" y="5891213"/>
            <a:ext cx="533400" cy="2746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IE">
                <a:solidFill>
                  <a:schemeClr val="accent2"/>
                </a:solidFill>
              </a:rPr>
              <a:t>(7, 1)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1D77-B22E-470E-9CD0-FBAEB0FCBED3}" type="datetime1">
              <a:rPr lang="en-US" smtClean="0"/>
            </a:fld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Exercise 4</a:t>
            </a:r>
            <a:endParaRPr lang="en-GB" smtClean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Write out the homogeneous matrices for the previous three transformations</a:t>
            </a:r>
            <a:endParaRPr lang="en-GB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3265488" y="3071813"/>
          <a:ext cx="261620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23164800" imgH="17068800" progId="">
                  <p:embed/>
                </p:oleObj>
              </mc:Choice>
              <mc:Fallback>
                <p:oleObj name="Equation" r:id="rId1" imgW="23164800" imgH="17068800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5488" y="3071813"/>
                        <a:ext cx="2616200" cy="2100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52425" y="3071813"/>
          <a:ext cx="261620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3164800" imgH="17068800" progId="">
                  <p:embed/>
                </p:oleObj>
              </mc:Choice>
              <mc:Fallback>
                <p:oleObj name="Equation" r:id="rId3" imgW="23164800" imgH="17068800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3071813"/>
                        <a:ext cx="2616200" cy="2100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6178550" y="3071813"/>
          <a:ext cx="261620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3164800" imgH="17068800" progId="">
                  <p:embed/>
                </p:oleObj>
              </mc:Choice>
              <mc:Fallback>
                <p:oleObj name="Equation" r:id="rId5" imgW="23164800" imgH="17068800" progId="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8550" y="3071813"/>
                        <a:ext cx="2616200" cy="2100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8975" y="2590800"/>
            <a:ext cx="1947863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IE" sz="2800"/>
              <a:t>Translation</a:t>
            </a:r>
            <a:endParaRPr lang="en-GB" sz="280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94138" y="2590800"/>
            <a:ext cx="135255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IE" sz="2800"/>
              <a:t>Scaling</a:t>
            </a:r>
            <a:endParaRPr lang="en-GB" sz="2800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35763" y="2590800"/>
            <a:ext cx="1511300" cy="519113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IE" sz="2800"/>
              <a:t>Rotation</a:t>
            </a:r>
            <a:endParaRPr lang="en-GB" sz="280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E5712-16C4-40F9-AE34-32050743EBCD}" type="datetime1">
              <a:rPr lang="en-US" smtClean="0"/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 Exercises 5</a:t>
            </a:r>
            <a:endParaRPr lang="en-GB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686800" cy="552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3100" smtClean="0"/>
              <a:t>Using matrix multiplication calculate the rotation of the shape below by 45</a:t>
            </a:r>
            <a:r>
              <a:rPr lang="en-US" sz="3100" smtClean="0">
                <a:cs typeface="Arial" panose="020B0604020202020204" pitchFamily="34" charset="0"/>
              </a:rPr>
              <a:t>° about its centre (5, 3)</a:t>
            </a:r>
            <a:endParaRPr lang="en-US" sz="3100" smtClean="0">
              <a:cs typeface="Arial" panose="020B0604020202020204" pitchFamily="34" charset="0"/>
            </a:endParaRPr>
          </a:p>
        </p:txBody>
      </p:sp>
      <p:grpSp>
        <p:nvGrpSpPr>
          <p:cNvPr id="2" name="Group 68"/>
          <p:cNvGrpSpPr/>
          <p:nvPr/>
        </p:nvGrpSpPr>
        <p:grpSpPr bwMode="auto">
          <a:xfrm>
            <a:off x="717550" y="2500313"/>
            <a:ext cx="7934325" cy="4125912"/>
            <a:chOff x="452" y="1575"/>
            <a:chExt cx="4998" cy="2599"/>
          </a:xfrm>
        </p:grpSpPr>
        <p:sp>
          <p:nvSpPr>
            <p:cNvPr id="37893" name="Text Box 4"/>
            <p:cNvSpPr txBox="1">
              <a:spLocks noChangeArrowheads="1"/>
            </p:cNvSpPr>
            <p:nvPr/>
          </p:nvSpPr>
          <p:spPr bwMode="gray">
            <a:xfrm>
              <a:off x="5043" y="3914"/>
              <a:ext cx="407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x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67"/>
            <p:cNvGrpSpPr/>
            <p:nvPr/>
          </p:nvGrpSpPr>
          <p:grpSpPr bwMode="auto">
            <a:xfrm>
              <a:off x="1134" y="1715"/>
              <a:ext cx="3670" cy="2205"/>
              <a:chOff x="1169" y="1315"/>
              <a:chExt cx="3670" cy="2738"/>
            </a:xfrm>
          </p:grpSpPr>
          <p:sp>
            <p:nvSpPr>
              <p:cNvPr id="37943" name="Line 6"/>
              <p:cNvSpPr>
                <a:spLocks noChangeShapeType="1"/>
              </p:cNvSpPr>
              <p:nvPr/>
            </p:nvSpPr>
            <p:spPr bwMode="gray">
              <a:xfrm rot="5400000">
                <a:off x="-200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4" name="Line 7"/>
              <p:cNvSpPr>
                <a:spLocks noChangeShapeType="1"/>
              </p:cNvSpPr>
              <p:nvPr/>
            </p:nvSpPr>
            <p:spPr bwMode="gray">
              <a:xfrm rot="5400000">
                <a:off x="213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5" name="Line 8"/>
              <p:cNvSpPr>
                <a:spLocks noChangeShapeType="1"/>
              </p:cNvSpPr>
              <p:nvPr/>
            </p:nvSpPr>
            <p:spPr bwMode="gray">
              <a:xfrm rot="5400000">
                <a:off x="620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6" name="Line 9"/>
              <p:cNvSpPr>
                <a:spLocks noChangeShapeType="1"/>
              </p:cNvSpPr>
              <p:nvPr/>
            </p:nvSpPr>
            <p:spPr bwMode="gray">
              <a:xfrm rot="5400000">
                <a:off x="1034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7" name="Line 10"/>
              <p:cNvSpPr>
                <a:spLocks noChangeShapeType="1"/>
              </p:cNvSpPr>
              <p:nvPr/>
            </p:nvSpPr>
            <p:spPr bwMode="gray">
              <a:xfrm rot="5400000">
                <a:off x="1434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8" name="Line 11"/>
              <p:cNvSpPr>
                <a:spLocks noChangeShapeType="1"/>
              </p:cNvSpPr>
              <p:nvPr/>
            </p:nvSpPr>
            <p:spPr bwMode="gray">
              <a:xfrm rot="5400000">
                <a:off x="1834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49" name="Line 12"/>
              <p:cNvSpPr>
                <a:spLocks noChangeShapeType="1"/>
              </p:cNvSpPr>
              <p:nvPr/>
            </p:nvSpPr>
            <p:spPr bwMode="gray">
              <a:xfrm rot="5400000">
                <a:off x="2249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50" name="Line 13"/>
              <p:cNvSpPr>
                <a:spLocks noChangeShapeType="1"/>
              </p:cNvSpPr>
              <p:nvPr/>
            </p:nvSpPr>
            <p:spPr bwMode="gray">
              <a:xfrm rot="5400000">
                <a:off x="2656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51" name="Line 14"/>
              <p:cNvSpPr>
                <a:spLocks noChangeShapeType="1"/>
              </p:cNvSpPr>
              <p:nvPr/>
            </p:nvSpPr>
            <p:spPr bwMode="gray">
              <a:xfrm rot="5400000">
                <a:off x="3063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952" name="Line 15"/>
              <p:cNvSpPr>
                <a:spLocks noChangeShapeType="1"/>
              </p:cNvSpPr>
              <p:nvPr/>
            </p:nvSpPr>
            <p:spPr bwMode="gray">
              <a:xfrm rot="5400000">
                <a:off x="3470" y="2684"/>
                <a:ext cx="2738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7895" name="Line 16"/>
            <p:cNvSpPr>
              <a:spLocks noChangeShapeType="1"/>
            </p:cNvSpPr>
            <p:nvPr/>
          </p:nvSpPr>
          <p:spPr bwMode="gray">
            <a:xfrm>
              <a:off x="731" y="350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6" name="Line 17"/>
            <p:cNvSpPr>
              <a:spLocks noChangeShapeType="1"/>
            </p:cNvSpPr>
            <p:nvPr/>
          </p:nvSpPr>
          <p:spPr bwMode="gray">
            <a:xfrm>
              <a:off x="731" y="3102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Line 18"/>
            <p:cNvSpPr>
              <a:spLocks noChangeShapeType="1"/>
            </p:cNvSpPr>
            <p:nvPr/>
          </p:nvSpPr>
          <p:spPr bwMode="gray">
            <a:xfrm>
              <a:off x="738" y="26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19"/>
            <p:cNvSpPr>
              <a:spLocks noChangeShapeType="1"/>
            </p:cNvSpPr>
            <p:nvPr/>
          </p:nvSpPr>
          <p:spPr bwMode="gray">
            <a:xfrm>
              <a:off x="731" y="22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Line 20"/>
            <p:cNvSpPr>
              <a:spLocks noChangeShapeType="1"/>
            </p:cNvSpPr>
            <p:nvPr/>
          </p:nvSpPr>
          <p:spPr bwMode="gray">
            <a:xfrm>
              <a:off x="731" y="1881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Text Box 22"/>
            <p:cNvSpPr txBox="1">
              <a:spLocks noChangeArrowheads="1"/>
            </p:cNvSpPr>
            <p:nvPr/>
          </p:nvSpPr>
          <p:spPr bwMode="gray">
            <a:xfrm>
              <a:off x="452" y="1575"/>
              <a:ext cx="31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7901" name="Line 23"/>
            <p:cNvSpPr>
              <a:spLocks noChangeShapeType="1"/>
            </p:cNvSpPr>
            <p:nvPr/>
          </p:nvSpPr>
          <p:spPr bwMode="gray">
            <a:xfrm flipV="1">
              <a:off x="734" y="1663"/>
              <a:ext cx="0" cy="2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24"/>
            <p:cNvSpPr>
              <a:spLocks noChangeShapeType="1"/>
            </p:cNvSpPr>
            <p:nvPr/>
          </p:nvSpPr>
          <p:spPr bwMode="gray">
            <a:xfrm>
              <a:off x="678" y="3919"/>
              <a:ext cx="4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25"/>
            <p:cNvSpPr>
              <a:spLocks noChangeShapeType="1"/>
            </p:cNvSpPr>
            <p:nvPr/>
          </p:nvSpPr>
          <p:spPr bwMode="gray">
            <a:xfrm>
              <a:off x="1141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26"/>
            <p:cNvSpPr>
              <a:spLocks noChangeShapeType="1"/>
            </p:cNvSpPr>
            <p:nvPr/>
          </p:nvSpPr>
          <p:spPr bwMode="gray">
            <a:xfrm>
              <a:off x="1548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5" name="Line 27"/>
            <p:cNvSpPr>
              <a:spLocks noChangeShapeType="1"/>
            </p:cNvSpPr>
            <p:nvPr/>
          </p:nvSpPr>
          <p:spPr bwMode="gray">
            <a:xfrm>
              <a:off x="2362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gray">
            <a:xfrm>
              <a:off x="1955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7" name="Line 29"/>
            <p:cNvSpPr>
              <a:spLocks noChangeShapeType="1"/>
            </p:cNvSpPr>
            <p:nvPr/>
          </p:nvSpPr>
          <p:spPr bwMode="gray">
            <a:xfrm>
              <a:off x="2769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8" name="Line 30"/>
            <p:cNvSpPr>
              <a:spLocks noChangeShapeType="1"/>
            </p:cNvSpPr>
            <p:nvPr/>
          </p:nvSpPr>
          <p:spPr bwMode="gray">
            <a:xfrm>
              <a:off x="3176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9" name="Line 31"/>
            <p:cNvSpPr>
              <a:spLocks noChangeShapeType="1"/>
            </p:cNvSpPr>
            <p:nvPr/>
          </p:nvSpPr>
          <p:spPr bwMode="gray">
            <a:xfrm>
              <a:off x="3584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0" name="Line 32"/>
            <p:cNvSpPr>
              <a:spLocks noChangeShapeType="1"/>
            </p:cNvSpPr>
            <p:nvPr/>
          </p:nvSpPr>
          <p:spPr bwMode="gray">
            <a:xfrm>
              <a:off x="3991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1" name="Line 33"/>
            <p:cNvSpPr>
              <a:spLocks noChangeShapeType="1"/>
            </p:cNvSpPr>
            <p:nvPr/>
          </p:nvSpPr>
          <p:spPr bwMode="gray">
            <a:xfrm>
              <a:off x="4398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2" name="Line 34"/>
            <p:cNvSpPr>
              <a:spLocks noChangeShapeType="1"/>
            </p:cNvSpPr>
            <p:nvPr/>
          </p:nvSpPr>
          <p:spPr bwMode="gray">
            <a:xfrm>
              <a:off x="4805" y="3818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3" name="Line 35"/>
            <p:cNvSpPr>
              <a:spLocks noChangeShapeType="1"/>
            </p:cNvSpPr>
            <p:nvPr/>
          </p:nvSpPr>
          <p:spPr bwMode="gray">
            <a:xfrm>
              <a:off x="632" y="351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4" name="Line 36"/>
            <p:cNvSpPr>
              <a:spLocks noChangeShapeType="1"/>
            </p:cNvSpPr>
            <p:nvPr/>
          </p:nvSpPr>
          <p:spPr bwMode="gray">
            <a:xfrm>
              <a:off x="632" y="3106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5" name="Line 37"/>
            <p:cNvSpPr>
              <a:spLocks noChangeShapeType="1"/>
            </p:cNvSpPr>
            <p:nvPr/>
          </p:nvSpPr>
          <p:spPr bwMode="gray">
            <a:xfrm>
              <a:off x="632" y="26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6" name="Line 38"/>
            <p:cNvSpPr>
              <a:spLocks noChangeShapeType="1"/>
            </p:cNvSpPr>
            <p:nvPr/>
          </p:nvSpPr>
          <p:spPr bwMode="gray">
            <a:xfrm>
              <a:off x="632" y="229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7" name="Line 39"/>
            <p:cNvSpPr>
              <a:spLocks noChangeShapeType="1"/>
            </p:cNvSpPr>
            <p:nvPr/>
          </p:nvSpPr>
          <p:spPr bwMode="gray">
            <a:xfrm>
              <a:off x="632" y="188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18" name="Text Box 41"/>
            <p:cNvSpPr txBox="1">
              <a:spLocks noChangeArrowheads="1"/>
            </p:cNvSpPr>
            <p:nvPr/>
          </p:nvSpPr>
          <p:spPr bwMode="gray">
            <a:xfrm>
              <a:off x="543" y="392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19" name="Text Box 42"/>
            <p:cNvSpPr txBox="1">
              <a:spLocks noChangeArrowheads="1"/>
            </p:cNvSpPr>
            <p:nvPr/>
          </p:nvSpPr>
          <p:spPr bwMode="gray">
            <a:xfrm>
              <a:off x="1108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0" name="Text Box 43"/>
            <p:cNvSpPr txBox="1">
              <a:spLocks noChangeArrowheads="1"/>
            </p:cNvSpPr>
            <p:nvPr/>
          </p:nvSpPr>
          <p:spPr bwMode="gray">
            <a:xfrm>
              <a:off x="474" y="340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1" name="Text Box 44"/>
            <p:cNvSpPr txBox="1">
              <a:spLocks noChangeArrowheads="1"/>
            </p:cNvSpPr>
            <p:nvPr/>
          </p:nvSpPr>
          <p:spPr bwMode="gray">
            <a:xfrm>
              <a:off x="1518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2" name="Text Box 45"/>
            <p:cNvSpPr txBox="1">
              <a:spLocks noChangeArrowheads="1"/>
            </p:cNvSpPr>
            <p:nvPr/>
          </p:nvSpPr>
          <p:spPr bwMode="gray">
            <a:xfrm>
              <a:off x="474" y="29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3" name="Text Box 46"/>
            <p:cNvSpPr txBox="1">
              <a:spLocks noChangeArrowheads="1"/>
            </p:cNvSpPr>
            <p:nvPr/>
          </p:nvSpPr>
          <p:spPr bwMode="gray">
            <a:xfrm>
              <a:off x="1926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4" name="Text Box 47"/>
            <p:cNvSpPr txBox="1">
              <a:spLocks noChangeArrowheads="1"/>
            </p:cNvSpPr>
            <p:nvPr/>
          </p:nvSpPr>
          <p:spPr bwMode="gray">
            <a:xfrm>
              <a:off x="2335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5" name="Text Box 48"/>
            <p:cNvSpPr txBox="1">
              <a:spLocks noChangeArrowheads="1"/>
            </p:cNvSpPr>
            <p:nvPr/>
          </p:nvSpPr>
          <p:spPr bwMode="gray">
            <a:xfrm>
              <a:off x="2734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6" name="Text Box 49"/>
            <p:cNvSpPr txBox="1">
              <a:spLocks noChangeArrowheads="1"/>
            </p:cNvSpPr>
            <p:nvPr/>
          </p:nvSpPr>
          <p:spPr bwMode="gray">
            <a:xfrm>
              <a:off x="3145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7" name="Text Box 50"/>
            <p:cNvSpPr txBox="1">
              <a:spLocks noChangeArrowheads="1"/>
            </p:cNvSpPr>
            <p:nvPr/>
          </p:nvSpPr>
          <p:spPr bwMode="gray">
            <a:xfrm>
              <a:off x="3548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7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8" name="Text Box 51"/>
            <p:cNvSpPr txBox="1">
              <a:spLocks noChangeArrowheads="1"/>
            </p:cNvSpPr>
            <p:nvPr/>
          </p:nvSpPr>
          <p:spPr bwMode="gray">
            <a:xfrm>
              <a:off x="3961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8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29" name="Text Box 52"/>
            <p:cNvSpPr txBox="1">
              <a:spLocks noChangeArrowheads="1"/>
            </p:cNvSpPr>
            <p:nvPr/>
          </p:nvSpPr>
          <p:spPr bwMode="gray">
            <a:xfrm>
              <a:off x="4370" y="4020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9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53"/>
            <p:cNvSpPr txBox="1">
              <a:spLocks noChangeArrowheads="1"/>
            </p:cNvSpPr>
            <p:nvPr/>
          </p:nvSpPr>
          <p:spPr bwMode="gray">
            <a:xfrm>
              <a:off x="4737" y="4020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31" name="Text Box 54"/>
            <p:cNvSpPr txBox="1">
              <a:spLocks noChangeArrowheads="1"/>
            </p:cNvSpPr>
            <p:nvPr/>
          </p:nvSpPr>
          <p:spPr bwMode="gray">
            <a:xfrm>
              <a:off x="474" y="2591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55"/>
            <p:cNvSpPr txBox="1">
              <a:spLocks noChangeArrowheads="1"/>
            </p:cNvSpPr>
            <p:nvPr/>
          </p:nvSpPr>
          <p:spPr bwMode="gray">
            <a:xfrm>
              <a:off x="461" y="2179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33" name="Text Box 56"/>
            <p:cNvSpPr txBox="1">
              <a:spLocks noChangeArrowheads="1"/>
            </p:cNvSpPr>
            <p:nvPr/>
          </p:nvSpPr>
          <p:spPr bwMode="gray">
            <a:xfrm>
              <a:off x="474" y="177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7934" name="Rectangle 58"/>
            <p:cNvSpPr>
              <a:spLocks noChangeArrowheads="1"/>
            </p:cNvSpPr>
            <p:nvPr/>
          </p:nvSpPr>
          <p:spPr bwMode="auto">
            <a:xfrm rot="-2656761">
              <a:off x="2478" y="2390"/>
              <a:ext cx="580" cy="58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5" name="Oval 59"/>
            <p:cNvSpPr>
              <a:spLocks noChangeArrowheads="1"/>
            </p:cNvSpPr>
            <p:nvPr/>
          </p:nvSpPr>
          <p:spPr bwMode="auto">
            <a:xfrm>
              <a:off x="2311" y="2623"/>
              <a:ext cx="94" cy="9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6" name="Oval 60"/>
            <p:cNvSpPr>
              <a:spLocks noChangeArrowheads="1"/>
            </p:cNvSpPr>
            <p:nvPr/>
          </p:nvSpPr>
          <p:spPr bwMode="auto">
            <a:xfrm>
              <a:off x="2713" y="2233"/>
              <a:ext cx="94" cy="9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7" name="Oval 61"/>
            <p:cNvSpPr>
              <a:spLocks noChangeArrowheads="1"/>
            </p:cNvSpPr>
            <p:nvPr/>
          </p:nvSpPr>
          <p:spPr bwMode="auto">
            <a:xfrm>
              <a:off x="3123" y="2629"/>
              <a:ext cx="94" cy="9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8" name="Oval 62"/>
            <p:cNvSpPr>
              <a:spLocks noChangeArrowheads="1"/>
            </p:cNvSpPr>
            <p:nvPr/>
          </p:nvSpPr>
          <p:spPr bwMode="auto">
            <a:xfrm>
              <a:off x="2719" y="3032"/>
              <a:ext cx="94" cy="9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9" name="Text Box 63"/>
            <p:cNvSpPr txBox="1">
              <a:spLocks noChangeArrowheads="1"/>
            </p:cNvSpPr>
            <p:nvPr/>
          </p:nvSpPr>
          <p:spPr bwMode="auto">
            <a:xfrm>
              <a:off x="2588" y="2027"/>
              <a:ext cx="336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IE">
                  <a:solidFill>
                    <a:schemeClr val="accent2"/>
                  </a:solidFill>
                </a:rPr>
                <a:t>(5, 4)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7940" name="Text Box 64"/>
            <p:cNvSpPr txBox="1">
              <a:spLocks noChangeArrowheads="1"/>
            </p:cNvSpPr>
            <p:nvPr/>
          </p:nvSpPr>
          <p:spPr bwMode="auto">
            <a:xfrm>
              <a:off x="3227" y="2480"/>
              <a:ext cx="336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IE">
                  <a:solidFill>
                    <a:schemeClr val="accent2"/>
                  </a:solidFill>
                </a:rPr>
                <a:t>(6, 3)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7941" name="Text Box 65"/>
            <p:cNvSpPr txBox="1">
              <a:spLocks noChangeArrowheads="1"/>
            </p:cNvSpPr>
            <p:nvPr/>
          </p:nvSpPr>
          <p:spPr bwMode="auto">
            <a:xfrm>
              <a:off x="1982" y="2472"/>
              <a:ext cx="336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IE">
                  <a:solidFill>
                    <a:schemeClr val="accent2"/>
                  </a:solidFill>
                </a:rPr>
                <a:t>(4, 3)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7942" name="Text Box 66"/>
            <p:cNvSpPr txBox="1">
              <a:spLocks noChangeArrowheads="1"/>
            </p:cNvSpPr>
            <p:nvPr/>
          </p:nvSpPr>
          <p:spPr bwMode="auto">
            <a:xfrm>
              <a:off x="2594" y="3156"/>
              <a:ext cx="336" cy="173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IE">
                  <a:solidFill>
                    <a:schemeClr val="accent2"/>
                  </a:solidFill>
                </a:rPr>
                <a:t>(5, 2)</a:t>
              </a:r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18C8-2802-4B85-96FF-48D05B695FF3}" type="datetime1">
              <a:rPr lang="en-US" smtClean="0"/>
            </a:fld>
            <a:endParaRPr lang="en-US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7" name="Footer Placeholder 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Scratch</a:t>
            </a:r>
            <a:endParaRPr lang="en-GB" smtClean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gray">
          <a:xfrm>
            <a:off x="8161338" y="6202363"/>
            <a:ext cx="6461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</a:rPr>
              <a:t>x</a:t>
            </a:r>
            <a:endParaRPr lang="en-US" i="1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73125" y="1585913"/>
            <a:ext cx="7581900" cy="5029200"/>
            <a:chOff x="550" y="999"/>
            <a:chExt cx="4776" cy="3168"/>
          </a:xfrm>
        </p:grpSpPr>
        <p:sp>
          <p:nvSpPr>
            <p:cNvPr id="38917" name="Line 5"/>
            <p:cNvSpPr>
              <a:spLocks noChangeShapeType="1"/>
            </p:cNvSpPr>
            <p:nvPr/>
          </p:nvSpPr>
          <p:spPr bwMode="gray">
            <a:xfrm rot="5400000">
              <a:off x="-13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gray">
            <a:xfrm rot="5400000">
              <a:off x="27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gray">
            <a:xfrm rot="5400000">
              <a:off x="68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gray">
            <a:xfrm rot="5400000">
              <a:off x="10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gray">
            <a:xfrm rot="5400000">
              <a:off x="14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gray">
            <a:xfrm rot="5400000">
              <a:off x="1897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gray">
            <a:xfrm rot="5400000">
              <a:off x="2312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gray">
            <a:xfrm rot="5400000">
              <a:off x="2719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gray">
            <a:xfrm rot="5400000">
              <a:off x="3126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gray">
            <a:xfrm rot="5400000">
              <a:off x="3533" y="2544"/>
              <a:ext cx="273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gray">
            <a:xfrm>
              <a:off x="829" y="3501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gray">
            <a:xfrm>
              <a:off x="829" y="3095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gray">
            <a:xfrm>
              <a:off x="836" y="26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gray">
            <a:xfrm>
              <a:off x="829" y="2288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gray">
            <a:xfrm>
              <a:off x="829" y="1874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gray">
            <a:xfrm>
              <a:off x="829" y="1467"/>
              <a:ext cx="449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prstDash val="dash"/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gray">
            <a:xfrm>
              <a:off x="550" y="999"/>
              <a:ext cx="31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y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gray">
            <a:xfrm flipV="1">
              <a:off x="832" y="1166"/>
              <a:ext cx="0" cy="2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gray">
            <a:xfrm>
              <a:off x="776" y="3912"/>
              <a:ext cx="4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gray">
            <a:xfrm>
              <a:off x="123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gray">
            <a:xfrm>
              <a:off x="164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gray">
            <a:xfrm>
              <a:off x="2460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gray">
            <a:xfrm>
              <a:off x="205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gray">
            <a:xfrm>
              <a:off x="2867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gray">
            <a:xfrm>
              <a:off x="3274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gray">
            <a:xfrm>
              <a:off x="3682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gray">
            <a:xfrm>
              <a:off x="4089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4" name="Line 32"/>
            <p:cNvSpPr>
              <a:spLocks noChangeShapeType="1"/>
            </p:cNvSpPr>
            <p:nvPr/>
          </p:nvSpPr>
          <p:spPr bwMode="gray">
            <a:xfrm>
              <a:off x="4496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gray">
            <a:xfrm>
              <a:off x="4903" y="3811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gray">
            <a:xfrm>
              <a:off x="730" y="350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gray">
            <a:xfrm>
              <a:off x="730" y="30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gray">
            <a:xfrm>
              <a:off x="730" y="2692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gray">
            <a:xfrm>
              <a:off x="730" y="228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gray">
            <a:xfrm>
              <a:off x="730" y="18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gray">
            <a:xfrm>
              <a:off x="730" y="147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gray">
            <a:xfrm>
              <a:off x="641" y="3922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3" name="Text Box 41"/>
            <p:cNvSpPr txBox="1">
              <a:spLocks noChangeArrowheads="1"/>
            </p:cNvSpPr>
            <p:nvPr/>
          </p:nvSpPr>
          <p:spPr bwMode="gray">
            <a:xfrm>
              <a:off x="120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4" name="Text Box 42"/>
            <p:cNvSpPr txBox="1">
              <a:spLocks noChangeArrowheads="1"/>
            </p:cNvSpPr>
            <p:nvPr/>
          </p:nvSpPr>
          <p:spPr bwMode="gray">
            <a:xfrm>
              <a:off x="572" y="3397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5" name="Text Box 43"/>
            <p:cNvSpPr txBox="1">
              <a:spLocks noChangeArrowheads="1"/>
            </p:cNvSpPr>
            <p:nvPr/>
          </p:nvSpPr>
          <p:spPr bwMode="gray">
            <a:xfrm>
              <a:off x="161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gray">
            <a:xfrm>
              <a:off x="572" y="29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gray">
            <a:xfrm>
              <a:off x="2024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8" name="Text Box 46"/>
            <p:cNvSpPr txBox="1">
              <a:spLocks noChangeArrowheads="1"/>
            </p:cNvSpPr>
            <p:nvPr/>
          </p:nvSpPr>
          <p:spPr bwMode="gray">
            <a:xfrm>
              <a:off x="243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59" name="Text Box 47"/>
            <p:cNvSpPr txBox="1">
              <a:spLocks noChangeArrowheads="1"/>
            </p:cNvSpPr>
            <p:nvPr/>
          </p:nvSpPr>
          <p:spPr bwMode="gray">
            <a:xfrm>
              <a:off x="2832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0" name="Text Box 48"/>
            <p:cNvSpPr txBox="1">
              <a:spLocks noChangeArrowheads="1"/>
            </p:cNvSpPr>
            <p:nvPr/>
          </p:nvSpPr>
          <p:spPr bwMode="gray">
            <a:xfrm>
              <a:off x="3243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gray">
            <a:xfrm>
              <a:off x="3646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7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gray">
            <a:xfrm>
              <a:off x="4059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8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gray">
            <a:xfrm>
              <a:off x="4468" y="4013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9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gray">
            <a:xfrm>
              <a:off x="4835" y="4013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10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gray">
            <a:xfrm>
              <a:off x="572" y="258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3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gray">
            <a:xfrm>
              <a:off x="559" y="2172"/>
              <a:ext cx="205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4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gray">
            <a:xfrm>
              <a:off x="572" y="177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5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8968" name="Text Box 56"/>
            <p:cNvSpPr txBox="1">
              <a:spLocks noChangeArrowheads="1"/>
            </p:cNvSpPr>
            <p:nvPr/>
          </p:nvSpPr>
          <p:spPr bwMode="gray">
            <a:xfrm>
              <a:off x="572" y="1363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imes New Roman" panose="02020603050405020304" pitchFamily="18" charset="0"/>
                </a:rPr>
                <a:t>6</a:t>
              </a:r>
              <a:endParaRPr 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307A-9185-442F-AA1D-D55269CDEF52}" type="datetime1">
              <a:rPr lang="en-US" smtClean="0"/>
            </a:fld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-1524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Shear</a:t>
            </a:r>
            <a:endParaRPr lang="en-US" sz="44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Distorts the shape such that the transformed shape appears that the object composed of internal layers that cause to slide over each other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1752600"/>
            <a:ext cx="8458200" cy="434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  x-direction                              y-direction</a:t>
            </a: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endParaRPr lang="en-US" sz="3200" b="0" dirty="0"/>
          </a:p>
          <a:p>
            <a:pPr marL="342900" indent="-342900">
              <a:spcBef>
                <a:spcPct val="20000"/>
              </a:spcBef>
            </a:pPr>
            <a:r>
              <a:rPr lang="en-US" sz="3200" b="0" dirty="0"/>
              <a:t>					</a:t>
            </a:r>
            <a:endParaRPr lang="en-US" sz="3200" b="0" dirty="0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62000" y="1676400"/>
            <a:ext cx="3276600" cy="2895600"/>
            <a:chOff x="336" y="1296"/>
            <a:chExt cx="2064" cy="1824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298450" y="4572000"/>
          <a:ext cx="38925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36880800" imgH="17068800" progId="">
                  <p:embed/>
                </p:oleObj>
              </mc:Choice>
              <mc:Fallback>
                <p:oleObj name="Equation" r:id="rId1" imgW="36880800" imgH="17068800" progId="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450" y="4572000"/>
                        <a:ext cx="3892550" cy="190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362200" y="24384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2362200" y="2438400"/>
            <a:ext cx="990600" cy="685800"/>
          </a:xfrm>
          <a:prstGeom prst="parallelogram">
            <a:avLst>
              <a:gd name="adj" fmla="val 47688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10"/>
          <p:cNvGrpSpPr/>
          <p:nvPr/>
        </p:nvGrpSpPr>
        <p:grpSpPr bwMode="auto">
          <a:xfrm>
            <a:off x="5029200" y="1600200"/>
            <a:ext cx="3276600" cy="2895600"/>
            <a:chOff x="336" y="1296"/>
            <a:chExt cx="2064" cy="1824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134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336" y="2208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629400" y="2362200"/>
            <a:ext cx="685800" cy="6858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4613275" y="4648200"/>
          <a:ext cx="3921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7185600" imgH="17068800" progId="">
                  <p:embed/>
                </p:oleObj>
              </mc:Choice>
              <mc:Fallback>
                <p:oleObj name="Equation" r:id="rId3" imgW="37185600" imgH="17068800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3275" y="4648200"/>
                        <a:ext cx="3921125" cy="182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5"/>
          <p:cNvSpPr>
            <a:spLocks noChangeArrowheads="1"/>
          </p:cNvSpPr>
          <p:nvPr/>
        </p:nvSpPr>
        <p:spPr bwMode="auto">
          <a:xfrm rot="5400000" flipH="1">
            <a:off x="6477000" y="2209800"/>
            <a:ext cx="990600" cy="685800"/>
          </a:xfrm>
          <a:prstGeom prst="parallelogram">
            <a:avLst>
              <a:gd name="adj" fmla="val 4352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" name="Straight Connector 30"/>
          <p:cNvCxnSpPr>
            <a:endCxn id="22" idx="1"/>
          </p:cNvCxnSpPr>
          <p:nvPr/>
        </p:nvCxnSpPr>
        <p:spPr>
          <a:xfrm rot="16200000" flipV="1">
            <a:off x="2691611" y="2767811"/>
            <a:ext cx="685800" cy="2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E133-7F4C-48AA-8561-82E53D90C594}" type="datetime1">
              <a:rPr lang="en-US" smtClean="0"/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924D-A785-4619-8675-E03D81F8FF2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609600"/>
            <a:ext cx="7543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Shear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905000"/>
            <a:ext cx="7772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sz="3200" dirty="0" smtClean="0"/>
              <a:t>Shear (a, b):  (x’, y’)    →   (x + </a:t>
            </a:r>
            <a:r>
              <a:rPr lang="en-US" sz="3200" dirty="0" err="1" smtClean="0">
                <a:solidFill>
                  <a:schemeClr val="accent2"/>
                </a:solidFill>
              </a:rPr>
              <a:t>S</a:t>
            </a:r>
            <a:r>
              <a:rPr lang="en-US" sz="3200" baseline="-25000" dirty="0" err="1" smtClean="0">
                <a:solidFill>
                  <a:schemeClr val="accent2"/>
                </a:solidFill>
              </a:rPr>
              <a:t>hx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/>
              <a:t>y, y + </a:t>
            </a:r>
            <a:r>
              <a:rPr lang="en-US" sz="3200" dirty="0" smtClean="0">
                <a:solidFill>
                  <a:schemeClr val="accent2"/>
                </a:solidFill>
              </a:rPr>
              <a:t>S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hy </a:t>
            </a:r>
            <a:r>
              <a:rPr lang="en-US" sz="3200" dirty="0" smtClean="0"/>
              <a:t>x)</a:t>
            </a: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28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Coordinate Transformation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Translation</a:t>
            </a:r>
            <a:endParaRPr lang="en-US" sz="3200" dirty="0">
              <a:solidFill>
                <a:srgbClr val="C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305300" y="25527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181600" y="34290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35"/>
          <p:cNvSpPr>
            <a:spLocks noChangeAspect="1" noChangeArrowheads="1"/>
          </p:cNvSpPr>
          <p:nvPr/>
        </p:nvSpPr>
        <p:spPr bwMode="auto">
          <a:xfrm>
            <a:off x="7162800" y="19050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068094" y="2018506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43600" y="28194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28194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239000" y="3429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238206" y="28186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96000" y="2057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0" y="2057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62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190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628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190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1535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P’(X’,Y’)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914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P(X,Y)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6096794" y="3428206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0" y="2819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524000"/>
            <a:ext cx="441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Translation applied over the coordinate system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2667000"/>
            <a:ext cx="4495800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We can write the components: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i="1" dirty="0" smtClean="0">
                <a:solidFill>
                  <a:srgbClr val="FF3300"/>
                </a:solidFill>
                <a:latin typeface="Arial" panose="020B0604020202020204" pitchFamily="34" charset="0"/>
              </a:rPr>
              <a:t>X’</a:t>
            </a:r>
            <a:r>
              <a:rPr lang="en-US" sz="2400" i="1" baseline="-25000" dirty="0" smtClean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X-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400" i="1" baseline="-25000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x</a:t>
            </a:r>
            <a:endParaRPr lang="en-US" sz="2400" i="1" baseline="-25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Y’</a:t>
            </a:r>
            <a:r>
              <a:rPr lang="en-US" sz="2400" dirty="0" smtClean="0">
                <a:latin typeface="Arial" panose="020B0604020202020204" pitchFamily="34" charset="0"/>
              </a:rPr>
              <a:t>=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Y-</a:t>
            </a:r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400" i="1" baseline="-25000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y</a:t>
            </a:r>
            <a:r>
              <a:rPr lang="en-US" sz="2400" i="1" baseline="-250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sz="2400" i="1" baseline="-25000" dirty="0" smtClean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anose="020B0604020202020204" pitchFamily="34" charset="0"/>
              </a:rPr>
              <a:t>or in matrix form:   </a:t>
            </a:r>
            <a:r>
              <a:rPr lang="en-US" sz="2400" dirty="0" smtClean="0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</a:rPr>
              <a:t>= 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</a:rPr>
              <a:t>-</a:t>
            </a:r>
            <a:r>
              <a:rPr lang="en-US" sz="24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endParaRPr lang="en-US" sz="2400" dirty="0" smtClean="0">
              <a:solidFill>
                <a:srgbClr val="66FF33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1371600" y="54102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447800" y="5375275"/>
            <a:ext cx="3535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x</a:t>
            </a:r>
            <a:r>
              <a:rPr lang="en-US" dirty="0" smtClean="0">
                <a:solidFill>
                  <a:srgbClr val="FF3300"/>
                </a:solidFill>
              </a:rPr>
              <a:t>’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b="1" dirty="0">
                <a:solidFill>
                  <a:srgbClr val="FF3300"/>
                </a:solidFill>
              </a:rPr>
              <a:t>y</a:t>
            </a:r>
            <a:r>
              <a:rPr lang="en-US" dirty="0">
                <a:solidFill>
                  <a:srgbClr val="FF3300"/>
                </a:solidFill>
              </a:rPr>
              <a:t>’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2286000" y="54102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2362200" y="5375275"/>
            <a:ext cx="29046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3124200" y="54102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47"/>
          <p:cNvSpPr txBox="1">
            <a:spLocks noChangeArrowheads="1"/>
          </p:cNvSpPr>
          <p:nvPr/>
        </p:nvSpPr>
        <p:spPr bwMode="auto">
          <a:xfrm>
            <a:off x="3200400" y="5421313"/>
            <a:ext cx="4064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 err="1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i="1" baseline="-25000" dirty="0" err="1">
                <a:solidFill>
                  <a:srgbClr val="66FF33"/>
                </a:solidFill>
                <a:latin typeface="Arial" panose="020B0604020202020204" pitchFamily="34" charset="0"/>
              </a:rPr>
              <a:t>x</a:t>
            </a:r>
            <a:endParaRPr lang="en-US" sz="2000" i="1" baseline="-250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i="1" dirty="0" err="1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i="1" baseline="-25000" dirty="0" err="1">
                <a:solidFill>
                  <a:srgbClr val="66FF33"/>
                </a:solidFill>
                <a:latin typeface="Arial" panose="020B0604020202020204" pitchFamily="34" charset="0"/>
              </a:rPr>
              <a:t>y</a:t>
            </a:r>
            <a:r>
              <a:rPr lang="en-US" sz="2000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1905000" y="5680075"/>
            <a:ext cx="1905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=     </a:t>
            </a:r>
            <a:r>
              <a:rPr lang="en-US" b="1" dirty="0"/>
              <a:t>    </a:t>
            </a:r>
            <a:r>
              <a:rPr lang="en-US" b="1" dirty="0" smtClean="0"/>
              <a:t>     </a:t>
            </a:r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335D-A239-47C3-8024-EA83A8393BBA}" type="datetime1">
              <a:rPr lang="en-US" smtClean="0"/>
            </a:fld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2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2286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Rotation</a:t>
            </a:r>
            <a:endParaRPr lang="en-US" sz="4400" dirty="0">
              <a:solidFill>
                <a:srgbClr val="C0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rot="5400000">
            <a:off x="4305300" y="25527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181600" y="34290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5"/>
          <p:cNvSpPr>
            <a:spLocks noChangeAspect="1" noChangeArrowheads="1"/>
          </p:cNvSpPr>
          <p:nvPr/>
        </p:nvSpPr>
        <p:spPr bwMode="auto">
          <a:xfrm>
            <a:off x="7162800" y="19050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2800" y="3505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1905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P(X,Y)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410200" y="2057400"/>
            <a:ext cx="1786078" cy="132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96000" y="2438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5791200" y="3124200"/>
            <a:ext cx="152400" cy="533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19800" y="3124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81600" y="2438400"/>
            <a:ext cx="26670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V="1">
            <a:off x="4114800" y="2209799"/>
            <a:ext cx="1828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6477000" y="2971800"/>
            <a:ext cx="304800" cy="8382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342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P’(X’,Y’)</a:t>
            </a:r>
            <a:endParaRPr lang="en-US" dirty="0"/>
          </a:p>
        </p:txBody>
      </p:sp>
      <p:sp>
        <p:nvSpPr>
          <p:cNvPr id="24" name="Arc 23"/>
          <p:cNvSpPr/>
          <p:nvPr/>
        </p:nvSpPr>
        <p:spPr>
          <a:xfrm>
            <a:off x="6553200" y="2590800"/>
            <a:ext cx="228600" cy="533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58000" y="23622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-</a:t>
            </a:r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175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Y’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57200" y="1503225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7200" y="2417625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94" y="1960425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2056606" y="1959631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3000" y="2798625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3579812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52407" y="3189218"/>
            <a:ext cx="782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227715" y="3151514"/>
            <a:ext cx="707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1000" y="3810000"/>
            <a:ext cx="2971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1000" y="4779825"/>
            <a:ext cx="3048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-114300" y="4305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857897" y="4304903"/>
            <a:ext cx="990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2">
            <a:hlinkClick r:id="" action="ppaction://ole?verb=0"/>
          </p:cNvPr>
          <p:cNvGraphicFramePr/>
          <p:nvPr/>
        </p:nvGraphicFramePr>
        <p:xfrm>
          <a:off x="966787" y="4953000"/>
          <a:ext cx="57388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39624000" imgH="10972800" progId="">
                  <p:embed/>
                </p:oleObj>
              </mc:Choice>
              <mc:Fallback>
                <p:oleObj name="Equation" r:id="rId1" imgW="39624000" imgH="10972800" progId="">
                  <p:embed/>
                  <p:pic>
                    <p:nvPicPr>
                      <p:cNvPr id="0" name="Picture 14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6787" y="4953000"/>
                        <a:ext cx="5738813" cy="177482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7200" y="1524000"/>
            <a:ext cx="19812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dirty="0" smtClean="0"/>
              <a:t> </a:t>
            </a:r>
            <a:r>
              <a:rPr lang="en-US" sz="2400" dirty="0" smtClean="0"/>
              <a:t>x =  r </a:t>
            </a:r>
            <a:r>
              <a:rPr lang="en-US" sz="2400" dirty="0" err="1" smtClean="0"/>
              <a:t>cos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dirty="0" smtClean="0"/>
              <a:t>)  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y =  r sin (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066800" y="2743200"/>
            <a:ext cx="2438400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x’ =  r </a:t>
            </a:r>
            <a:r>
              <a:rPr lang="en-US" sz="2400" dirty="0" err="1" smtClean="0"/>
              <a:t>cos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Symbol" panose="05050102010706020507" pitchFamily="18" charset="2"/>
              </a:rPr>
              <a:t>f - 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y’ = r sin (</a:t>
            </a:r>
            <a:r>
              <a:rPr lang="en-US" sz="2400" dirty="0" smtClean="0">
                <a:latin typeface="Symbol" panose="05050102010706020507" pitchFamily="18" charset="2"/>
              </a:rPr>
              <a:t>f - 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" y="3657600"/>
            <a:ext cx="358140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i="1" dirty="0" smtClean="0"/>
              <a:t>x’ =  x </a:t>
            </a:r>
            <a:r>
              <a:rPr lang="en-US" sz="2400" i="1" dirty="0" err="1" smtClean="0"/>
              <a:t>cos</a:t>
            </a:r>
            <a:r>
              <a:rPr lang="en-US" sz="2400" i="1" dirty="0" smtClean="0"/>
              <a:t>(</a:t>
            </a:r>
            <a:r>
              <a:rPr lang="en-US" sz="2400" i="1" dirty="0" smtClean="0">
                <a:latin typeface="Symbol" panose="05050102010706020507" pitchFamily="18" charset="2"/>
              </a:rPr>
              <a:t>q</a:t>
            </a:r>
            <a:r>
              <a:rPr lang="en-US" sz="2400" i="1" dirty="0" smtClean="0"/>
              <a:t>) + y sin(</a:t>
            </a:r>
            <a:r>
              <a:rPr lang="en-US" sz="2400" i="1" dirty="0" smtClean="0">
                <a:latin typeface="Symbol" panose="05050102010706020507" pitchFamily="18" charset="2"/>
              </a:rPr>
              <a:t>q</a:t>
            </a:r>
            <a:r>
              <a:rPr lang="en-US" sz="2400" i="1" dirty="0" smtClean="0"/>
              <a:t>) </a:t>
            </a:r>
            <a:endParaRPr lang="en-US" sz="2400" i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i="1" dirty="0" smtClean="0"/>
              <a:t> y’ =  y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anose="05050102010706020507" pitchFamily="18" charset="2"/>
              </a:rPr>
              <a:t>q</a:t>
            </a:r>
            <a:r>
              <a:rPr lang="en-US" sz="2400" dirty="0" smtClean="0"/>
              <a:t>) - x sin(</a:t>
            </a:r>
            <a:r>
              <a:rPr lang="en-US" sz="2400" dirty="0" smtClean="0">
                <a:latin typeface="Symbol" panose="05050102010706020507" pitchFamily="18" charset="2"/>
              </a:rPr>
              <a:t>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13F7-07C1-4AF5-AB6A-B85944521E87}" type="datetime1">
              <a:rPr lang="en-US" smtClean="0"/>
            </a:fld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 animBg="1"/>
      <p:bldP spid="25" grpId="0"/>
      <p:bldP spid="26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FB0DEE-4777-4D15-9DD5-35E0367FBEB5}" type="slidenum">
              <a:rPr lang="ko-KR" altLang="en-US"/>
            </a:fld>
            <a:endParaRPr lang="en-US" altLang="ko-K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Window vs. Viewport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Window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World-coordinate area selected for display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What is to be viewed</a:t>
            </a:r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Viewport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Area on the display device to which a window is mapped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Where it is to be displayed </a:t>
            </a:r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783D-64E8-43D8-928B-8EA0FC5B8A46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How to implement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0763"/>
          </a:xfrm>
        </p:spPr>
        <p:txBody>
          <a:bodyPr/>
          <a:lstStyle/>
          <a:p>
            <a:r>
              <a:rPr lang="en-US" dirty="0" smtClean="0"/>
              <a:t>2 ways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Geometric Transformation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Alter  the  coordinates  descriptions  of  </a:t>
            </a:r>
            <a:r>
              <a:rPr lang="en-US" u="sng" dirty="0" smtClean="0"/>
              <a:t>an  object</a:t>
            </a:r>
            <a:endParaRPr lang="en-US" u="sng" dirty="0" smtClean="0"/>
          </a:p>
          <a:p>
            <a:pPr lvl="2"/>
            <a:r>
              <a:rPr lang="en-US" dirty="0" smtClean="0"/>
              <a:t>Coordinate  system  unchanged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Coordinate transformation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Produce  a  different  </a:t>
            </a:r>
            <a:r>
              <a:rPr lang="en-US" u="sng" dirty="0" smtClean="0"/>
              <a:t>coordinate  system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BEA-995B-4468-9E31-2268EDD0A083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A3E48-8809-4BD0-82BE-A1B28A6901AD}" type="slidenum">
              <a:rPr lang="ko-KR" altLang="en-US"/>
            </a:fld>
            <a:endParaRPr lang="en-US" altLang="ko-KR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Viewport Transformation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Window-to-Viewport Mapping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1371600" y="2590800"/>
            <a:ext cx="2743200" cy="16764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2286000" y="3371850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AA0000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1703388" y="3524250"/>
            <a:ext cx="1301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2400" b="0">
                <a:solidFill>
                  <a:srgbClr val="AA0000"/>
                </a:solidFill>
              </a:rPr>
              <a:t>(</a:t>
            </a:r>
            <a:r>
              <a:rPr lang="en-US" altLang="ko-KR" sz="2400" b="0">
                <a:solidFill>
                  <a:srgbClr val="AA0000"/>
                </a:solidFill>
              </a:rPr>
              <a:t>wx, wy)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3768725" y="4267200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AA0000"/>
                </a:solidFill>
              </a:rPr>
              <a:t>wx2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1025525" y="4267200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AA0000"/>
                </a:solidFill>
              </a:rPr>
              <a:t>wx1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644525" y="4057650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AA0000"/>
                </a:solidFill>
              </a:rPr>
              <a:t>wy1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644525" y="2362200"/>
            <a:ext cx="7270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AA0000"/>
                </a:solidFill>
              </a:rPr>
              <a:t>wy2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cxnSp>
        <p:nvCxnSpPr>
          <p:cNvPr id="144395" name="AutoShape 11"/>
          <p:cNvCxnSpPr>
            <a:cxnSpLocks noChangeShapeType="1"/>
            <a:stCxn id="144394" idx="2"/>
            <a:endCxn id="144393" idx="0"/>
          </p:cNvCxnSpPr>
          <p:nvPr/>
        </p:nvCxnSpPr>
        <p:spPr bwMode="auto">
          <a:xfrm>
            <a:off x="1008063" y="2819400"/>
            <a:ext cx="0" cy="1238250"/>
          </a:xfrm>
          <a:prstGeom prst="straightConnector1">
            <a:avLst/>
          </a:prstGeom>
          <a:noFill/>
          <a:ln w="19050">
            <a:solidFill>
              <a:srgbClr val="AA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92" idx="3"/>
            <a:endCxn id="144391" idx="1"/>
          </p:cNvCxnSpPr>
          <p:nvPr/>
        </p:nvCxnSpPr>
        <p:spPr bwMode="auto">
          <a:xfrm>
            <a:off x="1752600" y="4495800"/>
            <a:ext cx="2016125" cy="0"/>
          </a:xfrm>
          <a:prstGeom prst="straightConnector1">
            <a:avLst/>
          </a:prstGeom>
          <a:noFill/>
          <a:ln w="19050">
            <a:solidFill>
              <a:srgbClr val="AA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5562600" y="2590800"/>
            <a:ext cx="2743200" cy="1676400"/>
          </a:xfrm>
          <a:prstGeom prst="rect">
            <a:avLst/>
          </a:prstGeom>
          <a:noFill/>
          <a:ln w="38100">
            <a:solidFill>
              <a:srgbClr val="007A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Oval 14"/>
          <p:cNvSpPr>
            <a:spLocks noChangeArrowheads="1"/>
          </p:cNvSpPr>
          <p:nvPr/>
        </p:nvSpPr>
        <p:spPr bwMode="auto">
          <a:xfrm>
            <a:off x="6572250" y="3371850"/>
            <a:ext cx="152400" cy="152400"/>
          </a:xfrm>
          <a:prstGeom prst="ellipse">
            <a:avLst/>
          </a:prstGeom>
          <a:solidFill>
            <a:srgbClr val="00C000"/>
          </a:solidFill>
          <a:ln w="38100">
            <a:solidFill>
              <a:srgbClr val="007A00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6057900" y="3524250"/>
            <a:ext cx="11652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ko-KR" altLang="en-US" sz="2400" b="0">
                <a:solidFill>
                  <a:srgbClr val="007A00"/>
                </a:solidFill>
              </a:rPr>
              <a:t>(</a:t>
            </a:r>
            <a:r>
              <a:rPr lang="en-US" altLang="ko-KR" sz="2400" b="0">
                <a:solidFill>
                  <a:srgbClr val="007A00"/>
                </a:solidFill>
              </a:rPr>
              <a:t>vx, vy)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7951788" y="4267200"/>
            <a:ext cx="658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007A00"/>
                </a:solidFill>
              </a:rPr>
              <a:t>vx2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5257800" y="4267200"/>
            <a:ext cx="6588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007A00"/>
                </a:solidFill>
              </a:rPr>
              <a:t>vx1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4903788" y="4057650"/>
            <a:ext cx="658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007A00"/>
                </a:solidFill>
              </a:rPr>
              <a:t>vy1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4903788" y="2362200"/>
            <a:ext cx="658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>
                <a:solidFill>
                  <a:srgbClr val="007A00"/>
                </a:solidFill>
              </a:rPr>
              <a:t>vy2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cxnSp>
        <p:nvCxnSpPr>
          <p:cNvPr id="144404" name="AutoShape 20"/>
          <p:cNvCxnSpPr>
            <a:cxnSpLocks noChangeShapeType="1"/>
            <a:stCxn id="144403" idx="2"/>
            <a:endCxn id="144402" idx="0"/>
          </p:cNvCxnSpPr>
          <p:nvPr/>
        </p:nvCxnSpPr>
        <p:spPr bwMode="auto">
          <a:xfrm>
            <a:off x="5233988" y="2819400"/>
            <a:ext cx="0" cy="1238250"/>
          </a:xfrm>
          <a:prstGeom prst="straightConnector1">
            <a:avLst/>
          </a:prstGeom>
          <a:noFill/>
          <a:ln w="19050">
            <a:solidFill>
              <a:srgbClr val="007A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4405" name="AutoShape 21"/>
          <p:cNvCxnSpPr>
            <a:cxnSpLocks noChangeShapeType="1"/>
            <a:stCxn id="144401" idx="3"/>
            <a:endCxn id="144400" idx="1"/>
          </p:cNvCxnSpPr>
          <p:nvPr/>
        </p:nvCxnSpPr>
        <p:spPr bwMode="auto">
          <a:xfrm>
            <a:off x="5916613" y="4495800"/>
            <a:ext cx="2035175" cy="0"/>
          </a:xfrm>
          <a:prstGeom prst="straightConnector1">
            <a:avLst/>
          </a:prstGeom>
          <a:noFill/>
          <a:ln w="19050">
            <a:solidFill>
              <a:srgbClr val="007A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2101850" y="2133600"/>
            <a:ext cx="127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b="0">
                <a:solidFill>
                  <a:srgbClr val="AA0000"/>
                </a:solidFill>
              </a:rPr>
              <a:t>Window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6226175" y="21336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b="0">
                <a:solidFill>
                  <a:srgbClr val="007A00"/>
                </a:solidFill>
              </a:rPr>
              <a:t>Viewport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cxnSp>
        <p:nvCxnSpPr>
          <p:cNvPr id="144408" name="AutoShape 24"/>
          <p:cNvCxnSpPr>
            <a:cxnSpLocks noChangeShapeType="1"/>
            <a:stCxn id="144389" idx="0"/>
            <a:endCxn id="144398" idx="0"/>
          </p:cNvCxnSpPr>
          <p:nvPr/>
        </p:nvCxnSpPr>
        <p:spPr bwMode="auto">
          <a:xfrm rot="5400000" flipV="1">
            <a:off x="4504531" y="1210469"/>
            <a:ext cx="1588" cy="4286250"/>
          </a:xfrm>
          <a:prstGeom prst="curvedConnector3">
            <a:avLst>
              <a:gd name="adj1" fmla="val -13200000"/>
            </a:avLst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1328738" y="4724400"/>
            <a:ext cx="28813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b="0">
                <a:solidFill>
                  <a:srgbClr val="AA0000"/>
                </a:solidFill>
              </a:rPr>
              <a:t>Screen Coordinates</a:t>
            </a:r>
            <a:endParaRPr lang="en-US" altLang="ko-KR" sz="2400" b="0">
              <a:solidFill>
                <a:srgbClr val="AA0000"/>
              </a:solidFill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5562600" y="4724400"/>
            <a:ext cx="2762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b="0">
                <a:solidFill>
                  <a:srgbClr val="007A00"/>
                </a:solidFill>
              </a:rPr>
              <a:t>Image Coordinates</a:t>
            </a:r>
            <a:endParaRPr lang="en-US" altLang="ko-KR" sz="2400" b="0">
              <a:solidFill>
                <a:srgbClr val="007A00"/>
              </a:solidFill>
            </a:endParaRP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701675" y="5426075"/>
            <a:ext cx="7832725" cy="822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  <a:effectLst>
            <a:outerShdw dist="53882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b="0" dirty="0" err="1">
                <a:latin typeface="Lucida Console" panose="020B0609040504020204" pitchFamily="49" charset="0"/>
              </a:rPr>
              <a:t>vx</a:t>
            </a:r>
            <a:r>
              <a:rPr lang="en-US" altLang="ko-KR" sz="2000" b="0" dirty="0">
                <a:latin typeface="Lucida Console" panose="020B0609040504020204" pitchFamily="49" charset="0"/>
              </a:rPr>
              <a:t> = vx1 + (</a:t>
            </a:r>
            <a:r>
              <a:rPr lang="en-US" altLang="ko-KR" sz="2000" b="0" dirty="0" err="1">
                <a:latin typeface="Lucida Console" panose="020B0609040504020204" pitchFamily="49" charset="0"/>
              </a:rPr>
              <a:t>wx</a:t>
            </a:r>
            <a:r>
              <a:rPr lang="en-US" altLang="ko-KR" sz="2000" b="0">
                <a:latin typeface="Lucida Console" panose="020B0609040504020204" pitchFamily="49" charset="0"/>
              </a:rPr>
              <a:t> – wx1) * (vx2 – vx1) / (wx2 – wx1);</a:t>
            </a:r>
            <a:endParaRPr lang="en-US" altLang="ko-KR" sz="2000" b="0">
              <a:latin typeface="Lucida Console" panose="020B0609040504020204" pitchFamily="49" charset="0"/>
            </a:endParaRPr>
          </a:p>
          <a:p>
            <a:pPr algn="ctr">
              <a:lnSpc>
                <a:spcPct val="90000"/>
              </a:lnSpc>
            </a:pPr>
            <a:r>
              <a:rPr lang="en-US" altLang="ko-KR" sz="2000" b="0" dirty="0" err="1">
                <a:latin typeface="Lucida Console" panose="020B0609040504020204" pitchFamily="49" charset="0"/>
              </a:rPr>
              <a:t>vy</a:t>
            </a:r>
            <a:r>
              <a:rPr lang="en-US" altLang="ko-KR" sz="2000" b="0" dirty="0">
                <a:latin typeface="Lucida Console" panose="020B0609040504020204" pitchFamily="49" charset="0"/>
              </a:rPr>
              <a:t> = vy1 + (</a:t>
            </a:r>
            <a:r>
              <a:rPr lang="en-US" altLang="ko-KR" sz="2000" b="0" dirty="0" err="1">
                <a:latin typeface="Lucida Console" panose="020B0609040504020204" pitchFamily="49" charset="0"/>
              </a:rPr>
              <a:t>wy</a:t>
            </a:r>
            <a:r>
              <a:rPr lang="en-US" altLang="ko-KR" sz="2000" b="0" dirty="0">
                <a:latin typeface="Lucida Console" panose="020B0609040504020204" pitchFamily="49" charset="0"/>
              </a:rPr>
              <a:t> – wy1) * (vy2 – vy1) / (wy2 – wy1);</a:t>
            </a:r>
            <a:endParaRPr lang="en-US" altLang="ko-KR" sz="2000" b="0" dirty="0">
              <a:latin typeface="Lucida Console" panose="020B0609040504020204" pitchFamily="49" charset="0"/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89D2-C5C2-461F-9D10-6EA16BF309F2}" type="datetime1">
              <a:rPr lang="en-US" smtClean="0"/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FD66C-B5EE-4B0E-95E1-1A54711AD186}" type="slidenum">
              <a:rPr lang="ko-KR" altLang="en-US"/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Avoid Drawing Parts of Primitives Outside Window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Points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Lines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Polygons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Circles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etc.</a:t>
            </a:r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2743200" y="3340100"/>
          <a:ext cx="36576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Image" r:id="rId1" imgW="4762500" imgH="4025900" progId="">
                  <p:embed/>
                </p:oleObj>
              </mc:Choice>
              <mc:Fallback>
                <p:oleObj name="Image" r:id="rId1" imgW="4762500" imgH="4025900" progId="">
                  <p:embed/>
                  <p:pic>
                    <p:nvPicPr>
                      <p:cNvPr id="0" name="Picture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340100"/>
                        <a:ext cx="3657600" cy="306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A7E4-B616-425F-8842-6ABE321863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DB1D8B-E20F-47F7-B104-54A594A2DE1E}" type="slidenum">
              <a:rPr lang="ko-KR" altLang="en-US"/>
            </a:fld>
            <a:endParaRPr lang="en-US" altLang="ko-K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Point Clipping 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Is Point(</a:t>
            </a:r>
            <a:r>
              <a:rPr lang="en-US" altLang="ko-KR" dirty="0" err="1">
                <a:ea typeface="굴림" pitchFamily="50" charset="-127"/>
              </a:rPr>
              <a:t>x,y</a:t>
            </a:r>
            <a:r>
              <a:rPr lang="en-US" altLang="ko-KR" dirty="0">
                <a:ea typeface="굴림" pitchFamily="50" charset="-127"/>
              </a:rPr>
              <a:t>) Inside the Clip Window?</a:t>
            </a:r>
            <a:endParaRPr lang="en-US" altLang="ko-KR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371600" y="25908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505200" y="3505200"/>
            <a:ext cx="895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ko-KR" altLang="en-US" sz="2400">
                <a:solidFill>
                  <a:schemeClr val="tx2"/>
                </a:solidFill>
              </a:rPr>
              <a:t>(</a:t>
            </a:r>
            <a:r>
              <a:rPr lang="en-US" altLang="ko-KR" sz="2400">
                <a:solidFill>
                  <a:schemeClr val="tx2"/>
                </a:solidFill>
              </a:rPr>
              <a:t>x, y)</a:t>
            </a:r>
            <a:endParaRPr lang="en-US" altLang="ko-KR" sz="2400">
              <a:solidFill>
                <a:schemeClr val="tx2"/>
              </a:solidFill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645373" y="5410200"/>
            <a:ext cx="106022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err="1" smtClean="0">
                <a:solidFill>
                  <a:srgbClr val="AA0000"/>
                </a:solidFill>
              </a:rPr>
              <a:t>wxmax</a:t>
            </a:r>
            <a:endParaRPr lang="en-US" altLang="ko-KR" sz="2400" b="0" dirty="0">
              <a:solidFill>
                <a:srgbClr val="AA0000"/>
              </a:solidFill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81000" y="5410200"/>
            <a:ext cx="101502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err="1" smtClean="0">
                <a:solidFill>
                  <a:srgbClr val="AA0000"/>
                </a:solidFill>
              </a:rPr>
              <a:t>wxmin</a:t>
            </a:r>
            <a:endParaRPr lang="en-US" altLang="ko-KR" sz="2400" b="0" dirty="0">
              <a:solidFill>
                <a:srgbClr val="AA0000"/>
              </a:solidFill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04800" y="5105400"/>
            <a:ext cx="1023229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err="1" smtClean="0">
                <a:solidFill>
                  <a:srgbClr val="AA0000"/>
                </a:solidFill>
              </a:rPr>
              <a:t>wymin</a:t>
            </a:r>
            <a:endParaRPr lang="en-US" altLang="ko-KR" sz="2400" b="0" dirty="0">
              <a:solidFill>
                <a:srgbClr val="AA0000"/>
              </a:solidFill>
            </a:endParaRP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04800" y="2362200"/>
            <a:ext cx="106843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 err="1" smtClean="0">
                <a:solidFill>
                  <a:srgbClr val="AA0000"/>
                </a:solidFill>
              </a:rPr>
              <a:t>wymax</a:t>
            </a:r>
            <a:endParaRPr lang="en-US" altLang="ko-KR" sz="2400" b="0" dirty="0">
              <a:solidFill>
                <a:srgbClr val="AA0000"/>
              </a:solidFill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019800" y="2620963"/>
            <a:ext cx="2590800" cy="23083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</a:ln>
          <a:effectLst>
            <a:outerShdw dist="53882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0" dirty="0">
                <a:latin typeface="Lucida Console" panose="020B0609040504020204" pitchFamily="49" charset="0"/>
              </a:rPr>
              <a:t>Inside =</a:t>
            </a:r>
            <a:endParaRPr lang="en-US" altLang="ko-KR" sz="2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latin typeface="Lucida Console" panose="020B0609040504020204" pitchFamily="49" charset="0"/>
              </a:rPr>
              <a:t>    (x&gt;=</a:t>
            </a:r>
            <a:r>
              <a:rPr lang="en-US" altLang="ko-KR" sz="2000" b="0" dirty="0" err="1" smtClean="0">
                <a:latin typeface="Lucida Console" panose="020B0609040504020204" pitchFamily="49" charset="0"/>
              </a:rPr>
              <a:t>wxmin</a:t>
            </a:r>
            <a:r>
              <a:rPr lang="en-US" altLang="ko-KR" sz="2000" b="0" dirty="0" smtClean="0">
                <a:latin typeface="Lucida Console" panose="020B0609040504020204" pitchFamily="49" charset="0"/>
              </a:rPr>
              <a:t>) </a:t>
            </a:r>
            <a:r>
              <a:rPr lang="en-US" altLang="ko-KR" sz="2000" b="0" dirty="0">
                <a:latin typeface="Lucida Console" panose="020B0609040504020204" pitchFamily="49" charset="0"/>
              </a:rPr>
              <a:t>&amp;&amp;</a:t>
            </a:r>
            <a:endParaRPr lang="en-US" altLang="ko-KR" sz="2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latin typeface="Lucida Console" panose="020B0609040504020204" pitchFamily="49" charset="0"/>
              </a:rPr>
              <a:t>    (x&lt;=</a:t>
            </a:r>
            <a:r>
              <a:rPr lang="en-US" altLang="ko-KR" sz="2000" b="0" dirty="0" err="1" smtClean="0">
                <a:latin typeface="Lucida Console" panose="020B0609040504020204" pitchFamily="49" charset="0"/>
              </a:rPr>
              <a:t>wxmax</a:t>
            </a:r>
            <a:r>
              <a:rPr lang="en-US" altLang="ko-KR" sz="2000" b="0" dirty="0" smtClean="0">
                <a:latin typeface="Lucida Console" panose="020B0609040504020204" pitchFamily="49" charset="0"/>
              </a:rPr>
              <a:t>) </a:t>
            </a:r>
            <a:r>
              <a:rPr lang="en-US" altLang="ko-KR" sz="2000" b="0" dirty="0">
                <a:latin typeface="Lucida Console" panose="020B0609040504020204" pitchFamily="49" charset="0"/>
              </a:rPr>
              <a:t>&amp;&amp;</a:t>
            </a:r>
            <a:endParaRPr lang="en-US" altLang="ko-KR" sz="2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latin typeface="Lucida Console" panose="020B0609040504020204" pitchFamily="49" charset="0"/>
              </a:rPr>
              <a:t>    (y&gt;=</a:t>
            </a:r>
            <a:r>
              <a:rPr lang="en-US" altLang="ko-KR" sz="2000" b="0" dirty="0" err="1" smtClean="0">
                <a:latin typeface="Lucida Console" panose="020B0609040504020204" pitchFamily="49" charset="0"/>
              </a:rPr>
              <a:t>wymin</a:t>
            </a:r>
            <a:r>
              <a:rPr lang="en-US" altLang="ko-KR" sz="2000" b="0" dirty="0" smtClean="0">
                <a:latin typeface="Lucida Console" panose="020B0609040504020204" pitchFamily="49" charset="0"/>
              </a:rPr>
              <a:t>) </a:t>
            </a:r>
            <a:r>
              <a:rPr lang="en-US" altLang="ko-KR" sz="2000" b="0" dirty="0">
                <a:latin typeface="Lucida Console" panose="020B0609040504020204" pitchFamily="49" charset="0"/>
              </a:rPr>
              <a:t>&amp;&amp;</a:t>
            </a:r>
            <a:endParaRPr lang="en-US" altLang="ko-KR" sz="2000" b="0" dirty="0"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latin typeface="Lucida Console" panose="020B0609040504020204" pitchFamily="49" charset="0"/>
              </a:rPr>
              <a:t>    (y&lt;=</a:t>
            </a:r>
            <a:r>
              <a:rPr lang="en-US" altLang="ko-KR" sz="2000" b="0" dirty="0" err="1" smtClean="0">
                <a:latin typeface="Lucida Console" panose="020B0609040504020204" pitchFamily="49" charset="0"/>
              </a:rPr>
              <a:t>wymax</a:t>
            </a:r>
            <a:r>
              <a:rPr lang="en-US" altLang="ko-KR" sz="2000" b="0" dirty="0" smtClean="0">
                <a:latin typeface="Lucida Console" panose="020B0609040504020204" pitchFamily="49" charset="0"/>
              </a:rPr>
              <a:t>);</a:t>
            </a:r>
            <a:endParaRPr lang="en-US" altLang="ko-KR" sz="2000" b="0" dirty="0">
              <a:latin typeface="Lucida Console" panose="020B0609040504020204" pitchFamily="49" charset="0"/>
            </a:endParaRPr>
          </a:p>
        </p:txBody>
      </p:sp>
      <p:cxnSp>
        <p:nvCxnSpPr>
          <p:cNvPr id="37904" name="AutoShape 16"/>
          <p:cNvCxnSpPr>
            <a:cxnSpLocks noChangeShapeType="1"/>
            <a:stCxn id="37901" idx="2"/>
            <a:endCxn id="37900" idx="0"/>
          </p:cNvCxnSpPr>
          <p:nvPr/>
        </p:nvCxnSpPr>
        <p:spPr bwMode="auto">
          <a:xfrm rot="5400000">
            <a:off x="-313051" y="3953331"/>
            <a:ext cx="2281535" cy="22602"/>
          </a:xfrm>
          <a:prstGeom prst="straightConnector1">
            <a:avLst/>
          </a:prstGeom>
          <a:noFill/>
          <a:ln w="19050">
            <a:solidFill>
              <a:srgbClr val="AA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7905" name="AutoShape 17"/>
          <p:cNvCxnSpPr>
            <a:cxnSpLocks noChangeShapeType="1"/>
            <a:stCxn id="37899" idx="3"/>
            <a:endCxn id="37897" idx="1"/>
          </p:cNvCxnSpPr>
          <p:nvPr/>
        </p:nvCxnSpPr>
        <p:spPr bwMode="auto">
          <a:xfrm>
            <a:off x="1396021" y="5641033"/>
            <a:ext cx="4249352" cy="1588"/>
          </a:xfrm>
          <a:prstGeom prst="straightConnector1">
            <a:avLst/>
          </a:prstGeom>
          <a:noFill/>
          <a:ln w="19050">
            <a:solidFill>
              <a:srgbClr val="AA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AE1-EC40-4547-8FF8-D6354AA3CDF9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F6D46-48BA-448B-82BC-A48C7A2F418C}" type="slidenum">
              <a:rPr lang="ko-KR" altLang="en-US"/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Clipping</a:t>
            </a:r>
            <a:endParaRPr lang="en-US" altLang="ko-KR">
              <a:ea typeface="굴림" pitchFamily="50" charset="-127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Find the Part of a Line Inside the Clip Window </a:t>
            </a:r>
            <a:endParaRPr lang="en-US" altLang="ko-KR"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838200" y="2971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585913" y="44958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35" name="AutoShape 23"/>
          <p:cNvCxnSpPr>
            <a:cxnSpLocks noChangeShapeType="1"/>
            <a:stCxn id="38929" idx="3"/>
            <a:endCxn id="38930" idx="3"/>
          </p:cNvCxnSpPr>
          <p:nvPr/>
        </p:nvCxnSpPr>
        <p:spPr bwMode="auto">
          <a:xfrm>
            <a:off x="1309688" y="3200400"/>
            <a:ext cx="747712" cy="1524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38936" name="AutoShape 24"/>
          <p:cNvCxnSpPr>
            <a:cxnSpLocks noChangeShapeType="1"/>
            <a:stCxn id="38927" idx="1"/>
            <a:endCxn id="38928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8937" name="AutoShape 25"/>
          <p:cNvCxnSpPr>
            <a:cxnSpLocks noChangeShapeType="1"/>
            <a:stCxn id="38923" idx="3"/>
            <a:endCxn id="38924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38938" name="AutoShape 26"/>
          <p:cNvCxnSpPr>
            <a:cxnSpLocks noChangeShapeType="1"/>
            <a:stCxn id="38925" idx="1"/>
            <a:endCxn id="38926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38939" name="AutoShape 27"/>
          <p:cNvCxnSpPr>
            <a:cxnSpLocks noChangeShapeType="1"/>
            <a:stCxn id="38931" idx="1"/>
            <a:endCxn id="38932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3200400" y="6019800"/>
            <a:ext cx="2451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/>
              <a:t>Before Clipping</a:t>
            </a:r>
            <a:endParaRPr lang="en-US" altLang="ko-KR" sz="2400"/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59E-B335-498B-A346-E29313D803AE}" type="datetime1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67D481-05E1-4D01-B7A4-66E877704BC9}" type="slidenum">
              <a:rPr lang="ko-KR" altLang="en-US"/>
            </a:fld>
            <a:endParaRPr lang="en-US" altLang="ko-KR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Find the Part of a Line Inside the Clip Window </a:t>
            </a:r>
            <a:endParaRPr lang="en-US" altLang="ko-KR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478213" y="6019800"/>
            <a:ext cx="2197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2400"/>
              <a:t>After Clipping</a:t>
            </a:r>
            <a:endParaRPr lang="en-US" altLang="ko-KR" sz="2400"/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3438" name="AutoShape 14"/>
          <p:cNvCxnSpPr>
            <a:cxnSpLocks noChangeShapeType="1"/>
            <a:stCxn id="103442" idx="1"/>
            <a:endCxn id="103449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103439" name="AutoShape 15"/>
          <p:cNvCxnSpPr>
            <a:cxnSpLocks noChangeShapeType="1"/>
            <a:stCxn id="103440" idx="1"/>
            <a:endCxn id="103441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47" name="Text Box 23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3448" name="AutoShape 24"/>
          <p:cNvCxnSpPr>
            <a:cxnSpLocks noChangeShapeType="1"/>
            <a:stCxn id="103447" idx="2"/>
            <a:endCxn id="103446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C89A-E03D-4CD1-9138-AD9813408D69}" type="datetime1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748715-75E3-4BA9-8C36-4DA83529C131}" type="slidenum">
              <a:rPr lang="ko-KR" altLang="en-US"/>
            </a:fld>
            <a:endParaRPr lang="en-US" altLang="ko-K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Use Simple Tests to Classify Easy Cases First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838200" y="2971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1585913" y="44958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4460" name="AutoShape 12"/>
          <p:cNvCxnSpPr>
            <a:cxnSpLocks noChangeShapeType="1"/>
            <a:stCxn id="104456" idx="3"/>
            <a:endCxn id="104457" idx="3"/>
          </p:cNvCxnSpPr>
          <p:nvPr/>
        </p:nvCxnSpPr>
        <p:spPr bwMode="auto">
          <a:xfrm>
            <a:off x="1309688" y="3200400"/>
            <a:ext cx="747712" cy="1524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104461" name="AutoShape 13"/>
          <p:cNvCxnSpPr>
            <a:cxnSpLocks noChangeShapeType="1"/>
            <a:stCxn id="104462" idx="1"/>
            <a:endCxn id="104463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63" name="Text Box 1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4465" name="AutoShape 17"/>
          <p:cNvCxnSpPr>
            <a:cxnSpLocks noChangeShapeType="1"/>
            <a:stCxn id="104452" idx="3"/>
            <a:endCxn id="104453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104466" name="AutoShape 18"/>
          <p:cNvCxnSpPr>
            <a:cxnSpLocks noChangeShapeType="1"/>
            <a:stCxn id="104454" idx="1"/>
            <a:endCxn id="104455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cxnSp>
        <p:nvCxnSpPr>
          <p:cNvPr id="104467" name="AutoShape 19"/>
          <p:cNvCxnSpPr>
            <a:cxnSpLocks noChangeShapeType="1"/>
            <a:stCxn id="104464" idx="1"/>
            <a:endCxn id="104458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257F-4ADB-4AAC-83EB-213B7874F660}" type="datetime1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39CEF-ADE7-4661-B3F1-B9FCD2353A36}" type="slidenum">
              <a:rPr lang="ko-KR" altLang="en-US"/>
            </a:fld>
            <a:endParaRPr lang="en-US" altLang="ko-KR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Classify Some Lines Quickly by AND of Bit Codes Representing Regions of Two Endpoints (Must Be 0)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490" name="AutoShape 18"/>
          <p:cNvCxnSpPr>
            <a:cxnSpLocks noChangeShapeType="1"/>
            <a:stCxn id="105478" idx="1"/>
            <a:endCxn id="105479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491" name="AutoShape 19"/>
          <p:cNvCxnSpPr>
            <a:cxnSpLocks noChangeShapeType="1"/>
            <a:stCxn id="105488" idx="1"/>
            <a:endCxn id="105482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489" name="AutoShape 17"/>
          <p:cNvCxnSpPr>
            <a:cxnSpLocks noChangeShapeType="1"/>
            <a:stCxn id="105476" idx="3"/>
            <a:endCxn id="105477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9850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5503" name="Text Box 31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5504" name="Text Box 32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000</a:t>
            </a:r>
            <a:r>
              <a:rPr lang="ko-KR" altLang="en-US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05484" name="AutoShape 12"/>
          <p:cNvCxnSpPr>
            <a:cxnSpLocks noChangeShapeType="1"/>
            <a:stCxn id="105480" idx="3"/>
            <a:endCxn id="105481" idx="3"/>
          </p:cNvCxnSpPr>
          <p:nvPr/>
        </p:nvCxnSpPr>
        <p:spPr bwMode="auto">
          <a:xfrm>
            <a:off x="1309688" y="3200400"/>
            <a:ext cx="747712" cy="1524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838200" y="2971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585913" y="44958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>
                <a:solidFill>
                  <a:srgbClr val="C0C0C0"/>
                </a:solidFill>
              </a:rPr>
              <a:t>1001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05485" name="AutoShape 13"/>
          <p:cNvCxnSpPr>
            <a:cxnSpLocks noChangeShapeType="1"/>
            <a:stCxn id="105486" idx="1"/>
            <a:endCxn id="105487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25189-E6D6-457C-877F-6B4C9CE16B86}" type="datetime1">
              <a:rPr lang="en-US" smtClean="0"/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9A4F7-5BEB-43FA-9C10-AE0508C04DE3}" type="slidenum">
              <a:rPr lang="ko-KR" altLang="en-US"/>
            </a:fld>
            <a:endParaRPr lang="en-US" altLang="ko-KR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Classify Some Lines Quickly by AND of Bit Codes Representing Regions of Two Endpoints (Must Be 0)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6506" name="AutoShape 10"/>
          <p:cNvCxnSpPr>
            <a:cxnSpLocks noChangeShapeType="1"/>
            <a:stCxn id="106505" idx="1"/>
            <a:endCxn id="106510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6509" name="AutoShape 13"/>
          <p:cNvCxnSpPr>
            <a:cxnSpLocks noChangeShapeType="1"/>
            <a:stCxn id="106508" idx="1"/>
            <a:endCxn id="106507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6514" name="AutoShape 18"/>
          <p:cNvCxnSpPr>
            <a:cxnSpLocks noChangeShapeType="1"/>
            <a:stCxn id="106512" idx="3"/>
            <a:endCxn id="106513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000</a:t>
            </a:r>
            <a:r>
              <a:rPr lang="ko-KR" altLang="en-US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06522" name="AutoShape 26"/>
          <p:cNvCxnSpPr>
            <a:cxnSpLocks noChangeShapeType="1"/>
            <a:stCxn id="106523" idx="3"/>
            <a:endCxn id="106524" idx="3"/>
          </p:cNvCxnSpPr>
          <p:nvPr/>
        </p:nvCxnSpPr>
        <p:spPr bwMode="auto">
          <a:xfrm>
            <a:off x="1309688" y="3200400"/>
            <a:ext cx="747712" cy="1524000"/>
          </a:xfrm>
          <a:prstGeom prst="straightConnector1">
            <a:avLst/>
          </a:prstGeom>
          <a:noFill/>
          <a:ln w="38100">
            <a:solidFill>
              <a:srgbClr val="FF4A01"/>
            </a:solidFill>
            <a:round/>
          </a:ln>
          <a:effectLst/>
        </p:spPr>
      </p:cxn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838200" y="2971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1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1585913" y="44958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2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06526" name="AutoShape 30"/>
          <p:cNvCxnSpPr>
            <a:cxnSpLocks noChangeShapeType="1"/>
            <a:stCxn id="106527" idx="1"/>
            <a:endCxn id="106528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29" name="Text Box 33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06530" name="Text Box 34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06532" name="Text Box 36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87A9-2CBD-493A-AA82-3519E0155BE5}" type="datetime1">
              <a:rPr lang="en-US" smtClean="0"/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E41566-BD61-44BE-88A2-2CC071AB0ACB}" type="slidenum">
              <a:rPr lang="ko-KR" altLang="en-US"/>
            </a:fld>
            <a:endParaRPr lang="en-US" altLang="ko-K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Classify Some Lines Quickly by AND of Bit Codes Representing Regions of Two Endpoints (Must Be 0)</a:t>
            </a:r>
            <a:endParaRPr lang="ko-KR" altLang="en-US" sz="2400">
              <a:ea typeface="굴림" pitchFamily="50" charset="-127"/>
            </a:endParaRP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530" name="AutoShape 10"/>
          <p:cNvCxnSpPr>
            <a:cxnSpLocks noChangeShapeType="1"/>
            <a:stCxn id="107529" idx="1"/>
            <a:endCxn id="107534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533" name="AutoShape 13"/>
          <p:cNvCxnSpPr>
            <a:cxnSpLocks noChangeShapeType="1"/>
            <a:stCxn id="107532" idx="1"/>
            <a:endCxn id="107531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538" name="AutoShape 18"/>
          <p:cNvCxnSpPr>
            <a:cxnSpLocks noChangeShapeType="1"/>
            <a:stCxn id="107536" idx="3"/>
            <a:endCxn id="107537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9850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07550" name="AutoShape 30"/>
          <p:cNvCxnSpPr>
            <a:cxnSpLocks noChangeShapeType="1"/>
            <a:stCxn id="107551" idx="1"/>
            <a:endCxn id="107552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07554" name="Text Box 34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07555" name="Text Box 35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E5EF-CD8D-43B2-A17D-3A68F68E4F9B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5088D-C5B9-4FA2-AB8A-EE073D7F1C07}" type="slidenum">
              <a:rPr lang="ko-KR" altLang="en-US"/>
            </a:fld>
            <a:endParaRPr lang="en-US" altLang="ko-K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en-US" altLang="ko-KR" sz="2400">
              <a:ea typeface="굴림" pitchFamily="50" charset="-127"/>
            </a:endParaRP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554" name="AutoShape 10"/>
          <p:cNvCxnSpPr>
            <a:cxnSpLocks noChangeShapeType="1"/>
            <a:stCxn id="108553" idx="1"/>
            <a:endCxn id="108558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557" name="AutoShape 13"/>
          <p:cNvCxnSpPr>
            <a:cxnSpLocks noChangeShapeType="1"/>
            <a:stCxn id="108556" idx="1"/>
            <a:endCxn id="108555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562" name="AutoShape 18"/>
          <p:cNvCxnSpPr>
            <a:cxnSpLocks noChangeShapeType="1"/>
            <a:stCxn id="108560" idx="3"/>
            <a:endCxn id="108561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1371600" y="5638800"/>
            <a:ext cx="806632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69" name="Text Box 25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08570" name="Text Box 26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08571" name="AutoShape 27"/>
          <p:cNvCxnSpPr>
            <a:cxnSpLocks noChangeShapeType="1"/>
            <a:stCxn id="108572" idx="1"/>
            <a:endCxn id="108573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74" name="Text Box 30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55F5-C168-4F3B-B224-5A427FDB85D7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97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en-GB" sz="2400" b="1" dirty="0">
                <a:solidFill>
                  <a:schemeClr val="tx2"/>
                </a:solidFill>
              </a:rPr>
              <a:t>2D Geometrical Transformations</a:t>
            </a:r>
            <a:endParaRPr lang="en-GB" sz="2400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8600" y="1219200"/>
            <a:ext cx="8458200" cy="4605338"/>
            <a:chOff x="868" y="1253"/>
            <a:chExt cx="4099" cy="2416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868" y="1253"/>
              <a:ext cx="4099" cy="2416"/>
              <a:chOff x="734" y="1253"/>
              <a:chExt cx="4099" cy="2416"/>
            </a:xfrm>
          </p:grpSpPr>
          <p:pic>
            <p:nvPicPr>
              <p:cNvPr id="98310" name="Picture 6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426" y="1253"/>
                <a:ext cx="804" cy="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311" name="Picture 7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88" y="2931"/>
                <a:ext cx="828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31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69" y="1979"/>
                <a:ext cx="864" cy="7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31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91" y="2901"/>
                <a:ext cx="840" cy="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314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4" y="1933"/>
                <a:ext cx="876" cy="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3243" y="2024"/>
              <a:ext cx="68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3107" y="2024"/>
              <a:ext cx="2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H="1">
              <a:off x="2472" y="2024"/>
              <a:ext cx="408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 flipH="1">
              <a:off x="1973" y="2024"/>
              <a:ext cx="72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1905" y="1832"/>
              <a:ext cx="418" cy="1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</a:rPr>
                <a:t>Translate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2381" y="2331"/>
              <a:ext cx="328" cy="1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</a:rPr>
                <a:t>Rotate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8321" name="Text Box 17"/>
            <p:cNvSpPr txBox="1">
              <a:spLocks noChangeArrowheads="1"/>
            </p:cNvSpPr>
            <p:nvPr/>
          </p:nvSpPr>
          <p:spPr bwMode="auto">
            <a:xfrm>
              <a:off x="3016" y="2341"/>
              <a:ext cx="275" cy="16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</a:rPr>
                <a:t>Scale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8322" name="Text Box 18"/>
            <p:cNvSpPr txBox="1">
              <a:spLocks noChangeArrowheads="1"/>
            </p:cNvSpPr>
            <p:nvPr/>
          </p:nvSpPr>
          <p:spPr bwMode="auto">
            <a:xfrm>
              <a:off x="3415" y="1923"/>
              <a:ext cx="295" cy="1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1400" b="1" dirty="0">
                  <a:solidFill>
                    <a:srgbClr val="FF0000"/>
                  </a:solidFill>
                </a:rPr>
                <a:t>Shear</a:t>
              </a:r>
              <a:endParaRPr lang="en-GB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FBF3-0482-4A8C-AD5E-14DA3E59A36D}" type="datetime1">
              <a:rPr lang="en-US" smtClean="0"/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6B285-9768-4C3B-A1BB-8F03B8412989}" type="slidenum">
              <a:rPr lang="ko-KR" altLang="en-US"/>
            </a:fld>
            <a:endParaRPr lang="en-US" altLang="ko-K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10596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599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602" name="AutoShape 10"/>
          <p:cNvCxnSpPr>
            <a:cxnSpLocks noChangeShapeType="1"/>
            <a:stCxn id="110601" idx="1"/>
            <a:endCxn id="110606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2590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605" name="AutoShape 13"/>
          <p:cNvCxnSpPr>
            <a:cxnSpLocks noChangeShapeType="1"/>
            <a:stCxn id="110604" idx="1"/>
            <a:endCxn id="110603" idx="0"/>
          </p:cNvCxnSpPr>
          <p:nvPr/>
        </p:nvCxnSpPr>
        <p:spPr bwMode="auto">
          <a:xfrm flipH="1">
            <a:off x="2827338" y="4953000"/>
            <a:ext cx="1058862" cy="762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610" name="AutoShape 18"/>
          <p:cNvCxnSpPr>
            <a:cxnSpLocks noChangeShapeType="1"/>
            <a:stCxn id="110608" idx="3"/>
            <a:endCxn id="110609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0619" name="AutoShape 27"/>
          <p:cNvCxnSpPr>
            <a:cxnSpLocks noChangeShapeType="1"/>
            <a:stCxn id="110620" idx="1"/>
            <a:endCxn id="110621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622" name="Text Box 30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0624" name="Text Box 32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sp>
        <p:nvSpPr>
          <p:cNvPr id="110626" name="Oval 34"/>
          <p:cNvSpPr>
            <a:spLocks noChangeArrowheads="1"/>
          </p:cNvSpPr>
          <p:nvPr/>
        </p:nvSpPr>
        <p:spPr bwMode="auto">
          <a:xfrm>
            <a:off x="3048000" y="5410200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E6F1-DD35-456D-BD40-0CFDE69FC7C8}" type="datetime1">
              <a:rPr lang="en-US" smtClean="0"/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CB316F-CC58-455C-BB9C-803C87AD7DAD}" type="slidenum">
              <a:rPr lang="ko-KR" altLang="en-US"/>
            </a:fld>
            <a:endParaRPr lang="en-US" altLang="ko-K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1626" name="AutoShape 10"/>
          <p:cNvCxnSpPr>
            <a:cxnSpLocks noChangeShapeType="1"/>
            <a:stCxn id="111625" idx="1"/>
            <a:endCxn id="111630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1634" name="AutoShape 18"/>
          <p:cNvCxnSpPr>
            <a:cxnSpLocks noChangeShapeType="1"/>
            <a:stCxn id="111632" idx="3"/>
            <a:endCxn id="111633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1643" name="AutoShape 27"/>
          <p:cNvCxnSpPr>
            <a:cxnSpLocks noChangeShapeType="1"/>
            <a:stCxn id="111644" idx="1"/>
            <a:endCxn id="111645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1651" name="AutoShape 35"/>
          <p:cNvCxnSpPr>
            <a:cxnSpLocks noChangeShapeType="1"/>
            <a:stCxn id="111628" idx="1"/>
            <a:endCxn id="111653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2D28-E7E8-45CC-842E-A418A6020F0D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CDBFB0-4F4F-4194-87BD-58248547C8E9}" type="slidenum">
              <a:rPr lang="ko-KR" altLang="en-US"/>
            </a:fld>
            <a:endParaRPr lang="en-US" altLang="ko-KR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2650" name="AutoShape 10"/>
          <p:cNvCxnSpPr>
            <a:cxnSpLocks noChangeShapeType="1"/>
            <a:stCxn id="112649" idx="1"/>
            <a:endCxn id="112652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2656" name="AutoShape 16"/>
          <p:cNvCxnSpPr>
            <a:cxnSpLocks noChangeShapeType="1"/>
            <a:stCxn id="112654" idx="3"/>
            <a:endCxn id="112655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2665" name="AutoShape 25"/>
          <p:cNvCxnSpPr>
            <a:cxnSpLocks noChangeShapeType="1"/>
            <a:stCxn id="112666" idx="1"/>
            <a:endCxn id="112667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2672" name="AutoShape 32"/>
          <p:cNvCxnSpPr>
            <a:cxnSpLocks noChangeShapeType="1"/>
            <a:stCxn id="112651" idx="1"/>
            <a:endCxn id="112673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FBF8-80C9-4588-8CC0-6073A7571BD8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7CFDE5-B761-448F-B94A-B32719F06D20}" type="slidenum">
              <a:rPr lang="ko-KR" altLang="en-US"/>
            </a:fld>
            <a:endParaRPr lang="en-US" altLang="ko-KR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674" name="AutoShape 10"/>
          <p:cNvCxnSpPr>
            <a:cxnSpLocks noChangeShapeType="1"/>
            <a:stCxn id="113673" idx="1"/>
            <a:endCxn id="113676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680" name="AutoShape 16"/>
          <p:cNvCxnSpPr>
            <a:cxnSpLocks noChangeShapeType="1"/>
            <a:stCxn id="113678" idx="3"/>
            <a:endCxn id="113679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1371600" y="3959225"/>
            <a:ext cx="806632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3689" name="AutoShape 25"/>
          <p:cNvCxnSpPr>
            <a:cxnSpLocks noChangeShapeType="1"/>
            <a:stCxn id="113690" idx="1"/>
            <a:endCxn id="113691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91" name="Text Box 27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3695" name="Text Box 31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3696" name="AutoShape 32"/>
          <p:cNvCxnSpPr>
            <a:cxnSpLocks noChangeShapeType="1"/>
            <a:stCxn id="113675" idx="1"/>
            <a:endCxn id="113697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3697" name="Text Box 33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26591-E4B1-490A-88C1-ACE09E3317EE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2B66F6-520E-4AD1-900B-B48DBBC61EF4}" type="slidenum">
              <a:rPr lang="ko-KR" altLang="en-US"/>
            </a:fld>
            <a:endParaRPr lang="en-US" altLang="ko-KR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4698" name="AutoShape 10"/>
          <p:cNvCxnSpPr>
            <a:cxnSpLocks noChangeShapeType="1"/>
            <a:stCxn id="114697" idx="1"/>
            <a:endCxn id="114700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505200" y="22098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4704" name="AutoShape 16"/>
          <p:cNvCxnSpPr>
            <a:cxnSpLocks noChangeShapeType="1"/>
            <a:stCxn id="114702" idx="3"/>
            <a:endCxn id="114703" idx="1"/>
          </p:cNvCxnSpPr>
          <p:nvPr/>
        </p:nvCxnSpPr>
        <p:spPr bwMode="auto">
          <a:xfrm>
            <a:off x="3976688" y="2438400"/>
            <a:ext cx="3033712" cy="1371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4713" name="AutoShape 25"/>
          <p:cNvCxnSpPr>
            <a:cxnSpLocks noChangeShapeType="1"/>
            <a:stCxn id="114714" idx="1"/>
            <a:endCxn id="114715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16" name="Text Box 28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4720" name="AutoShape 32"/>
          <p:cNvCxnSpPr>
            <a:cxnSpLocks noChangeShapeType="1"/>
            <a:stCxn id="114699" idx="1"/>
            <a:endCxn id="114721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22" name="Oval 34"/>
          <p:cNvSpPr>
            <a:spLocks noChangeArrowheads="1"/>
          </p:cNvSpPr>
          <p:nvPr/>
        </p:nvSpPr>
        <p:spPr bwMode="auto">
          <a:xfrm>
            <a:off x="4545013" y="2640013"/>
            <a:ext cx="179387" cy="179387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729C-568E-4E04-B753-37B3DABEFB7A}" type="datetime1">
              <a:rPr lang="en-US" smtClean="0"/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BF3EEE-02D7-4AD2-AA3F-0F10186EB8AA}" type="slidenum">
              <a:rPr lang="ko-KR" altLang="en-US"/>
            </a:fld>
            <a:endParaRPr lang="en-US" altLang="ko-K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5722" name="AutoShape 10"/>
          <p:cNvCxnSpPr>
            <a:cxnSpLocks noChangeShapeType="1"/>
            <a:stCxn id="115721" idx="1"/>
            <a:endCxn id="115724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4133850" y="20574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5728" name="AutoShape 16"/>
          <p:cNvCxnSpPr>
            <a:cxnSpLocks noChangeShapeType="1"/>
            <a:stCxn id="115747" idx="2"/>
            <a:endCxn id="115727" idx="1"/>
          </p:cNvCxnSpPr>
          <p:nvPr/>
        </p:nvCxnSpPr>
        <p:spPr bwMode="auto">
          <a:xfrm>
            <a:off x="4667250" y="2743200"/>
            <a:ext cx="2343150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5737" name="AutoShape 25"/>
          <p:cNvCxnSpPr>
            <a:cxnSpLocks noChangeShapeType="1"/>
            <a:stCxn id="115738" idx="1"/>
            <a:endCxn id="115739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5743" name="Text Box 31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5744" name="AutoShape 32"/>
          <p:cNvCxnSpPr>
            <a:cxnSpLocks noChangeShapeType="1"/>
            <a:stCxn id="115723" idx="1"/>
            <a:endCxn id="115745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 dirty="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 dirty="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D3B7C-06C1-4E7F-8298-5175AA9B9D3D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E62F3C-836F-4B14-A443-9DE3C773F7EC}" type="slidenum">
              <a:rPr lang="ko-KR" altLang="en-US"/>
            </a:fld>
            <a:endParaRPr lang="en-US" altLang="ko-K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746" name="AutoShape 10"/>
          <p:cNvCxnSpPr>
            <a:cxnSpLocks noChangeShapeType="1"/>
            <a:stCxn id="116745" idx="1"/>
            <a:endCxn id="116748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4133850" y="2057400"/>
            <a:ext cx="863600" cy="690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7010400" y="3581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751" name="AutoShape 15"/>
          <p:cNvCxnSpPr>
            <a:cxnSpLocks noChangeShapeType="1"/>
            <a:stCxn id="116769" idx="2"/>
            <a:endCxn id="116750" idx="1"/>
          </p:cNvCxnSpPr>
          <p:nvPr/>
        </p:nvCxnSpPr>
        <p:spPr bwMode="auto">
          <a:xfrm>
            <a:off x="4667250" y="2743200"/>
            <a:ext cx="2343150" cy="1066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6760" name="AutoShape 24"/>
          <p:cNvCxnSpPr>
            <a:cxnSpLocks noChangeShapeType="1"/>
            <a:stCxn id="116761" idx="1"/>
            <a:endCxn id="116762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6767" name="AutoShape 31"/>
          <p:cNvCxnSpPr>
            <a:cxnSpLocks noChangeShapeType="1"/>
            <a:stCxn id="116747" idx="1"/>
            <a:endCxn id="116768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9" name="Text Box 33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70" name="Oval 34"/>
          <p:cNvSpPr>
            <a:spLocks noChangeArrowheads="1"/>
          </p:cNvSpPr>
          <p:nvPr/>
        </p:nvSpPr>
        <p:spPr bwMode="auto">
          <a:xfrm>
            <a:off x="6629400" y="3581400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31FC-9619-4838-93B3-63985F6CACD3}" type="datetime1">
              <a:rPr lang="en-US" smtClean="0"/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A4D39-4DD8-4219-BFF4-3FDF4824C96C}" type="slidenum">
              <a:rPr lang="ko-KR" altLang="en-US"/>
            </a:fld>
            <a:endParaRPr lang="en-US" altLang="ko-K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7770" name="AutoShape 10"/>
          <p:cNvCxnSpPr>
            <a:cxnSpLocks noChangeShapeType="1"/>
            <a:stCxn id="117769" idx="1"/>
            <a:endCxn id="117772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4133850" y="21336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17775" name="AutoShape 15"/>
          <p:cNvCxnSpPr>
            <a:cxnSpLocks noChangeShapeType="1"/>
            <a:stCxn id="117793" idx="2"/>
            <a:endCxn id="117796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7784" name="AutoShape 24"/>
          <p:cNvCxnSpPr>
            <a:cxnSpLocks noChangeShapeType="1"/>
            <a:stCxn id="117785" idx="1"/>
            <a:endCxn id="117786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7791" name="AutoShape 31"/>
          <p:cNvCxnSpPr>
            <a:cxnSpLocks noChangeShapeType="1"/>
            <a:stCxn id="117771" idx="1"/>
            <a:endCxn id="117792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 dirty="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 dirty="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96" name="Text Box 36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3085-DF83-4B20-8357-D5827C0230EF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660538-89B9-4563-A737-BD39573FEEEF}" type="slidenum">
              <a:rPr lang="ko-KR" altLang="en-US"/>
            </a:fld>
            <a:endParaRPr lang="en-US" altLang="ko-KR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8794" name="AutoShape 10"/>
          <p:cNvCxnSpPr>
            <a:cxnSpLocks noChangeShapeType="1"/>
            <a:stCxn id="118793" idx="1"/>
            <a:endCxn id="118796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18798" name="AutoShape 14"/>
          <p:cNvCxnSpPr>
            <a:cxnSpLocks noChangeShapeType="1"/>
            <a:stCxn id="118816" idx="2"/>
            <a:endCxn id="118817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8807" name="AutoShape 23"/>
          <p:cNvCxnSpPr>
            <a:cxnSpLocks noChangeShapeType="1"/>
            <a:stCxn id="118808" idx="1"/>
            <a:endCxn id="118809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8814" name="AutoShape 30"/>
          <p:cNvCxnSpPr>
            <a:cxnSpLocks noChangeShapeType="1"/>
            <a:stCxn id="118795" idx="1"/>
            <a:endCxn id="118815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57A5-FEDB-45EC-9D94-991DFDA71ECC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D0EE0A-22F6-43EA-A107-97DCCD58D0EB}" type="slidenum">
              <a:rPr lang="ko-KR" altLang="en-US"/>
            </a:fld>
            <a:endParaRPr lang="en-US" altLang="ko-KR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9818" name="AutoShape 10"/>
          <p:cNvCxnSpPr>
            <a:cxnSpLocks noChangeShapeType="1"/>
            <a:stCxn id="119817" idx="1"/>
            <a:endCxn id="119820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413385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19822" name="AutoShape 14"/>
          <p:cNvCxnSpPr>
            <a:cxnSpLocks noChangeShapeType="1"/>
            <a:stCxn id="119840" idx="2"/>
            <a:endCxn id="119841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19831" name="AutoShape 23"/>
          <p:cNvCxnSpPr>
            <a:cxnSpLocks noChangeShapeType="1"/>
            <a:stCxn id="119832" idx="1"/>
            <a:endCxn id="119833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19838" name="AutoShape 30"/>
          <p:cNvCxnSpPr>
            <a:cxnSpLocks noChangeShapeType="1"/>
            <a:stCxn id="119819" idx="1"/>
            <a:endCxn id="119839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1E48-5405-49C5-8CA6-767CF159A20D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76200"/>
            <a:ext cx="77724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Translation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2400" b="1" dirty="0" smtClean="0">
                <a:latin typeface="Arial" panose="020B0604020202020204" pitchFamily="34" charset="0"/>
              </a:rPr>
              <a:t>A translation moves </a:t>
            </a:r>
            <a:r>
              <a:rPr lang="en-US" sz="2400" b="1" dirty="0" smtClean="0">
                <a:solidFill>
                  <a:schemeClr val="accent4"/>
                </a:solidFill>
                <a:latin typeface="Arial" panose="020B0604020202020204" pitchFamily="34" charset="0"/>
              </a:rPr>
              <a:t>all</a:t>
            </a:r>
            <a:r>
              <a:rPr lang="en-US" sz="2400" b="1" dirty="0" smtClean="0"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points</a:t>
            </a:r>
            <a:r>
              <a:rPr lang="en-US" sz="2400" b="1" dirty="0" smtClean="0">
                <a:latin typeface="Arial" panose="020B0604020202020204" pitchFamily="34" charset="0"/>
              </a:rPr>
              <a:t> in an object along the same straight-line path to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new</a:t>
            </a:r>
            <a:r>
              <a:rPr lang="en-US" sz="2400" b="1" dirty="0" smtClean="0">
                <a:latin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positions</a:t>
            </a:r>
            <a:endParaRPr lang="en-US" sz="24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381000" y="1524000"/>
            <a:ext cx="4419600" cy="4572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path is represented by a vector, called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translation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or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shift vector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latin typeface="Arial" panose="020B0604020202020204" pitchFamily="34" charset="0"/>
              </a:rPr>
              <a:t>.  </a:t>
            </a:r>
            <a:r>
              <a:rPr lang="en-US" sz="2000" b="1" dirty="0" smtClean="0"/>
              <a:t>In translation, an object is displaced a given distance and direction from its original position. If the displacement is given b the vector V= </a:t>
            </a:r>
            <a:r>
              <a:rPr lang="en-US" sz="2000" b="1" i="1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b="1" i="1" baseline="-25000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x</a:t>
            </a:r>
            <a:r>
              <a:rPr lang="en-US" sz="2000" b="1" i="1" baseline="-25000" dirty="0" smtClean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smtClean="0"/>
              <a:t>I+</a:t>
            </a:r>
            <a:r>
              <a:rPr lang="en-US" sz="2000" b="1" i="1" dirty="0" smtClean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sz="2000" b="1" i="1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b="1" i="1" baseline="-25000" dirty="0" err="1" smtClean="0">
                <a:solidFill>
                  <a:srgbClr val="66FF33"/>
                </a:solidFill>
                <a:latin typeface="Arial" panose="020B0604020202020204" pitchFamily="34" charset="0"/>
              </a:rPr>
              <a:t>y</a:t>
            </a:r>
            <a:r>
              <a:rPr lang="en-US" sz="2000" b="1" i="1" baseline="-25000" dirty="0" smtClean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smtClean="0"/>
              <a:t>J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can write the components: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i="1" dirty="0" smtClean="0">
                <a:solidFill>
                  <a:srgbClr val="FF3300"/>
                </a:solidFill>
                <a:latin typeface="Arial" panose="020B0604020202020204" pitchFamily="34" charset="0"/>
              </a:rPr>
              <a:t>X’</a:t>
            </a:r>
            <a:r>
              <a:rPr kumimoji="0" lang="en-US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</a:t>
            </a:r>
            <a:endParaRPr kumimoji="0" lang="en-US" sz="2000" b="1" i="1" u="none" strike="noStrike" kern="1200" cap="none" spc="0" normalizeH="0" baseline="-2500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Y’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lang="en-US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r>
              <a:rPr kumimoji="0" lang="en-US" sz="20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</a:t>
            </a:r>
            <a:r>
              <a:rPr kumimoji="0" lang="en-US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sz="2000" b="1" i="1" u="none" strike="noStrike" kern="1200" cap="none" spc="0" normalizeH="0" baseline="-2500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or in matrix form:  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'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Group 13"/>
          <p:cNvGrpSpPr/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5257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5562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5867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>
            <a:off x="6172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6477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67818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70866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73914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0010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>
            <a:off x="7696200" y="1905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4953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4953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4953000" y="4038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4953000" y="3688080"/>
            <a:ext cx="32004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4953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4953000" y="3124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>
            <a:off x="49530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>
            <a:off x="49530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>
            <a:off x="49530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6" name="Oval 35"/>
          <p:cNvSpPr>
            <a:spLocks noChangeAspect="1" noChangeArrowheads="1"/>
          </p:cNvSpPr>
          <p:nvPr/>
        </p:nvSpPr>
        <p:spPr bwMode="auto">
          <a:xfrm>
            <a:off x="5594350" y="407193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36"/>
          <p:cNvSpPr>
            <a:spLocks noChangeAspect="1" noChangeArrowheads="1"/>
          </p:cNvSpPr>
          <p:nvPr/>
        </p:nvSpPr>
        <p:spPr bwMode="auto">
          <a:xfrm>
            <a:off x="7424738" y="285273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5715000" y="2971800"/>
            <a:ext cx="1828800" cy="12192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49"/>
          <p:cNvGrpSpPr/>
          <p:nvPr/>
        </p:nvGrpSpPr>
        <p:grpSpPr bwMode="auto">
          <a:xfrm>
            <a:off x="5867400" y="4125913"/>
            <a:ext cx="1676400" cy="396875"/>
            <a:chOff x="3696" y="2599"/>
            <a:chExt cx="1056" cy="250"/>
          </a:xfrm>
        </p:grpSpPr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696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4070" y="2599"/>
              <a:ext cx="27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panose="020B0604020202020204" pitchFamily="34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panose="020B0604020202020204" pitchFamily="34" charset="0"/>
                </a:rPr>
                <a:t>x</a:t>
              </a:r>
              <a:endParaRPr lang="en-US" sz="2000" i="1" baseline="-25000">
                <a:solidFill>
                  <a:srgbClr val="66FF33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50"/>
          <p:cNvGrpSpPr/>
          <p:nvPr/>
        </p:nvGrpSpPr>
        <p:grpSpPr bwMode="auto">
          <a:xfrm>
            <a:off x="7527925" y="3124200"/>
            <a:ext cx="546100" cy="990600"/>
            <a:chOff x="4742" y="1968"/>
            <a:chExt cx="344" cy="624"/>
          </a:xfrm>
        </p:grpSpPr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742" y="2167"/>
              <a:ext cx="34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66FF33"/>
                  </a:solidFill>
                  <a:latin typeface="Arial" panose="020B0604020202020204" pitchFamily="34" charset="0"/>
                </a:rPr>
                <a:t>t</a:t>
              </a:r>
              <a:r>
                <a:rPr lang="en-US" sz="2000" i="1" baseline="-25000">
                  <a:solidFill>
                    <a:srgbClr val="66FF33"/>
                  </a:solidFill>
                  <a:latin typeface="Arial" panose="020B0604020202020204" pitchFamily="34" charset="0"/>
                </a:rPr>
                <a:t>y</a:t>
              </a:r>
              <a:r>
                <a:rPr lang="en-US" sz="2000" i="1" baseline="-2500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latin typeface="Arial" panose="020B0604020202020204" pitchFamily="34" charset="0"/>
                </a:rPr>
                <a:t> </a:t>
              </a:r>
              <a:endParaRPr 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35" name="AutoShape 42"/>
          <p:cNvSpPr>
            <a:spLocks noChangeArrowheads="1"/>
          </p:cNvSpPr>
          <p:nvPr/>
        </p:nvSpPr>
        <p:spPr bwMode="auto">
          <a:xfrm>
            <a:off x="1600200" y="54864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676400" y="5486400"/>
            <a:ext cx="35355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3300"/>
                </a:solidFill>
              </a:rPr>
              <a:t>x</a:t>
            </a:r>
            <a:r>
              <a:rPr lang="en-US" dirty="0" smtClean="0">
                <a:solidFill>
                  <a:srgbClr val="FF3300"/>
                </a:solidFill>
              </a:rPr>
              <a:t>’</a:t>
            </a:r>
            <a:endParaRPr lang="en-US" dirty="0">
              <a:solidFill>
                <a:srgbClr val="FF3300"/>
              </a:solidFill>
            </a:endParaRPr>
          </a:p>
          <a:p>
            <a:r>
              <a:rPr lang="en-US" b="1" dirty="0">
                <a:solidFill>
                  <a:srgbClr val="FF3300"/>
                </a:solidFill>
              </a:rPr>
              <a:t>y</a:t>
            </a:r>
            <a:r>
              <a:rPr lang="en-US" dirty="0">
                <a:solidFill>
                  <a:srgbClr val="FF3300"/>
                </a:solidFill>
              </a:rPr>
              <a:t>’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37" name="AutoShape 44"/>
          <p:cNvSpPr>
            <a:spLocks noChangeArrowheads="1"/>
          </p:cNvSpPr>
          <p:nvPr/>
        </p:nvSpPr>
        <p:spPr bwMode="auto">
          <a:xfrm>
            <a:off x="2514600" y="54864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2590800" y="5486400"/>
            <a:ext cx="29046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" name="AutoShape 46"/>
          <p:cNvSpPr>
            <a:spLocks noChangeArrowheads="1"/>
          </p:cNvSpPr>
          <p:nvPr/>
        </p:nvSpPr>
        <p:spPr bwMode="auto">
          <a:xfrm>
            <a:off x="3352800" y="5486400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3429000" y="5486400"/>
            <a:ext cx="4064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 err="1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i="1" baseline="-25000" dirty="0" err="1">
                <a:solidFill>
                  <a:srgbClr val="66FF33"/>
                </a:solidFill>
                <a:latin typeface="Arial" panose="020B0604020202020204" pitchFamily="34" charset="0"/>
              </a:rPr>
              <a:t>x</a:t>
            </a:r>
            <a:endParaRPr lang="en-US" sz="2000" i="1" baseline="-250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2000" i="1" dirty="0" err="1">
                <a:solidFill>
                  <a:srgbClr val="66FF33"/>
                </a:solidFill>
                <a:latin typeface="Arial" panose="020B0604020202020204" pitchFamily="34" charset="0"/>
              </a:rPr>
              <a:t>t</a:t>
            </a:r>
            <a:r>
              <a:rPr lang="en-US" sz="2000" i="1" baseline="-25000" dirty="0" err="1">
                <a:solidFill>
                  <a:srgbClr val="66FF33"/>
                </a:solidFill>
                <a:latin typeface="Arial" panose="020B0604020202020204" pitchFamily="34" charset="0"/>
              </a:rPr>
              <a:t>y</a:t>
            </a:r>
            <a:r>
              <a:rPr lang="en-US" sz="2000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2133600" y="5791200"/>
            <a:ext cx="1905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=     </a:t>
            </a:r>
            <a:r>
              <a:rPr lang="en-US" b="1" dirty="0"/>
              <a:t>    </a:t>
            </a:r>
            <a:r>
              <a:rPr lang="en-US" b="1" dirty="0" smtClean="0"/>
              <a:t>     </a:t>
            </a:r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42" name="Group 56"/>
          <p:cNvGrpSpPr/>
          <p:nvPr/>
        </p:nvGrpSpPr>
        <p:grpSpPr bwMode="auto">
          <a:xfrm>
            <a:off x="5318125" y="2438401"/>
            <a:ext cx="3368675" cy="2152651"/>
            <a:chOff x="3350" y="1536"/>
            <a:chExt cx="2122" cy="1356"/>
          </a:xfrm>
        </p:grpSpPr>
        <p:grpSp>
          <p:nvGrpSpPr>
            <p:cNvPr id="43" name="Group 54"/>
            <p:cNvGrpSpPr/>
            <p:nvPr/>
          </p:nvGrpSpPr>
          <p:grpSpPr bwMode="auto">
            <a:xfrm>
              <a:off x="3350" y="2151"/>
              <a:ext cx="1649" cy="741"/>
              <a:chOff x="3350" y="2151"/>
              <a:chExt cx="1649" cy="741"/>
            </a:xfrm>
          </p:grpSpPr>
          <p:sp>
            <p:nvSpPr>
              <p:cNvPr id="45" name="Text Box 51"/>
              <p:cNvSpPr txBox="1">
                <a:spLocks noChangeArrowheads="1"/>
              </p:cNvSpPr>
              <p:nvPr/>
            </p:nvSpPr>
            <p:spPr bwMode="auto">
              <a:xfrm>
                <a:off x="3350" y="2679"/>
                <a:ext cx="479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P  (</a:t>
                </a:r>
                <a:r>
                  <a:rPr lang="en-US" sz="1600" b="1" dirty="0" err="1" smtClean="0"/>
                  <a:t>x,y</a:t>
                </a:r>
                <a:r>
                  <a:rPr lang="en-US" sz="1600" b="1" dirty="0" smtClean="0"/>
                  <a:t>)</a:t>
                </a:r>
                <a:endParaRPr lang="en-US" sz="1600" b="1" dirty="0"/>
              </a:p>
            </p:txBody>
          </p:sp>
          <p:sp>
            <p:nvSpPr>
              <p:cNvPr id="46" name="Text Box 52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116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47" name="Text Box 53"/>
              <p:cNvSpPr txBox="1">
                <a:spLocks noChangeArrowheads="1"/>
              </p:cNvSpPr>
              <p:nvPr/>
            </p:nvSpPr>
            <p:spPr bwMode="auto">
              <a:xfrm>
                <a:off x="4883" y="2151"/>
                <a:ext cx="116" cy="2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4704" y="1536"/>
              <a:ext cx="768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P’ = (</a:t>
              </a:r>
              <a:r>
                <a:rPr lang="en-US" b="1" dirty="0" err="1" smtClean="0"/>
                <a:t>x’,y</a:t>
              </a:r>
              <a:r>
                <a:rPr lang="en-US" b="1" dirty="0" smtClean="0"/>
                <a:t>’)?</a:t>
              </a:r>
              <a:endParaRPr lang="en-US" b="1" dirty="0"/>
            </a:p>
          </p:txBody>
        </p:sp>
      </p:grp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6A1C-3C71-4D64-909F-95C7715FC58F}" type="datetime1">
              <a:rPr lang="en-US" smtClean="0"/>
            </a:fld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C90FDC-8709-461F-848E-27FD651A3EF2}" type="slidenum">
              <a:rPr lang="ko-KR" altLang="en-US"/>
            </a:fld>
            <a:endParaRPr lang="en-US" altLang="ko-K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0842" name="AutoShape 10"/>
          <p:cNvCxnSpPr>
            <a:cxnSpLocks noChangeShapeType="1"/>
            <a:stCxn id="120841" idx="1"/>
            <a:endCxn id="120844" idx="3"/>
          </p:cNvCxnSpPr>
          <p:nvPr/>
        </p:nvCxnSpPr>
        <p:spPr bwMode="auto">
          <a:xfrm flipH="1">
            <a:off x="5729288" y="5257800"/>
            <a:ext cx="1851025" cy="685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5257800" y="57150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4133850" y="20574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20846" name="AutoShape 14"/>
          <p:cNvCxnSpPr>
            <a:cxnSpLocks noChangeShapeType="1"/>
            <a:stCxn id="120864" idx="2"/>
            <a:endCxn id="120865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20855" name="AutoShape 23"/>
          <p:cNvCxnSpPr>
            <a:cxnSpLocks noChangeShapeType="1"/>
            <a:stCxn id="120856" idx="1"/>
            <a:endCxn id="120857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20862" name="AutoShape 30"/>
          <p:cNvCxnSpPr>
            <a:cxnSpLocks noChangeShapeType="1"/>
            <a:stCxn id="120843" idx="1"/>
            <a:endCxn id="120863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 dirty="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 dirty="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65" name="Text Box 33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66" name="Oval 34"/>
          <p:cNvSpPr>
            <a:spLocks noChangeArrowheads="1"/>
          </p:cNvSpPr>
          <p:nvPr/>
        </p:nvSpPr>
        <p:spPr bwMode="auto">
          <a:xfrm>
            <a:off x="6858000" y="5410200"/>
            <a:ext cx="179388" cy="179388"/>
          </a:xfrm>
          <a:prstGeom prst="ellipse">
            <a:avLst/>
          </a:prstGeom>
          <a:solidFill>
            <a:schemeClr val="tx2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4EC-4F88-42DD-ACCB-51F0EE61CB6A}" type="datetime1">
              <a:rPr lang="en-US" smtClean="0"/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7E565-363D-4152-B698-91BF4FCD4915}" type="slidenum">
              <a:rPr lang="ko-KR" altLang="en-US"/>
            </a:fld>
            <a:endParaRPr lang="en-US" altLang="ko-KR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1866" name="AutoShape 10"/>
          <p:cNvCxnSpPr>
            <a:cxnSpLocks noChangeShapeType="1"/>
            <a:stCxn id="121865" idx="1"/>
            <a:endCxn id="121891" idx="0"/>
          </p:cNvCxnSpPr>
          <p:nvPr/>
        </p:nvCxnSpPr>
        <p:spPr bwMode="auto">
          <a:xfrm flipH="1">
            <a:off x="6953250" y="5257800"/>
            <a:ext cx="627063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</a:ln>
          <a:effectLst/>
        </p:spPr>
      </p:cxn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4133850" y="20574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21870" name="AutoShape 14"/>
          <p:cNvCxnSpPr>
            <a:cxnSpLocks noChangeShapeType="1"/>
            <a:stCxn id="121888" idx="2"/>
            <a:endCxn id="121889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21879" name="AutoShape 23"/>
          <p:cNvCxnSpPr>
            <a:cxnSpLocks noChangeShapeType="1"/>
            <a:stCxn id="121880" idx="1"/>
            <a:endCxn id="121881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21884" name="Text Box 28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21886" name="AutoShape 30"/>
          <p:cNvCxnSpPr>
            <a:cxnSpLocks noChangeShapeType="1"/>
            <a:stCxn id="121867" idx="1"/>
            <a:endCxn id="121887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89" name="Text Box 33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91" name="Text Box 35"/>
          <p:cNvSpPr txBox="1">
            <a:spLocks noChangeArrowheads="1"/>
          </p:cNvSpPr>
          <p:nvPr/>
        </p:nvSpPr>
        <p:spPr bwMode="auto">
          <a:xfrm>
            <a:off x="666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CED-F360-4E65-8678-2DD17E2E3238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CCAD5-22D6-4F29-8026-93F0426F22F0}" type="slidenum">
              <a:rPr lang="ko-KR" altLang="en-US"/>
            </a:fld>
            <a:endParaRPr lang="en-US" altLang="ko-K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Cohen-Sutherland Line Clipping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4133850" y="21336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22893" name="AutoShape 13"/>
          <p:cNvCxnSpPr>
            <a:cxnSpLocks noChangeShapeType="1"/>
            <a:stCxn id="122911" idx="2"/>
            <a:endCxn id="122912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22902" name="AutoShape 22"/>
          <p:cNvCxnSpPr>
            <a:cxnSpLocks noChangeShapeType="1"/>
            <a:stCxn id="122903" idx="1"/>
            <a:endCxn id="122904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22909" name="AutoShape 29"/>
          <p:cNvCxnSpPr>
            <a:cxnSpLocks noChangeShapeType="1"/>
            <a:stCxn id="122891" idx="1"/>
            <a:endCxn id="122910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dirty="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 dirty="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 dirty="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4" name="Text Box 34"/>
          <p:cNvSpPr txBox="1">
            <a:spLocks noChangeArrowheads="1"/>
          </p:cNvSpPr>
          <p:nvPr/>
        </p:nvSpPr>
        <p:spPr bwMode="auto">
          <a:xfrm>
            <a:off x="7580313" y="50292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10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2915" name="AutoShape 35"/>
          <p:cNvCxnSpPr>
            <a:cxnSpLocks noChangeShapeType="1"/>
            <a:stCxn id="122914" idx="1"/>
            <a:endCxn id="122916" idx="0"/>
          </p:cNvCxnSpPr>
          <p:nvPr/>
        </p:nvCxnSpPr>
        <p:spPr bwMode="auto">
          <a:xfrm flipH="1">
            <a:off x="6953250" y="5257800"/>
            <a:ext cx="627063" cy="228600"/>
          </a:xfrm>
          <a:prstGeom prst="straightConnector1">
            <a:avLst/>
          </a:prstGeom>
          <a:noFill/>
          <a:ln w="38100">
            <a:solidFill>
              <a:srgbClr val="FF8000"/>
            </a:solidFill>
            <a:round/>
          </a:ln>
          <a:effectLst/>
        </p:spPr>
      </p:cxnSp>
      <p:sp>
        <p:nvSpPr>
          <p:cNvPr id="122916" name="Text Box 36"/>
          <p:cNvSpPr txBox="1">
            <a:spLocks noChangeArrowheads="1"/>
          </p:cNvSpPr>
          <p:nvPr/>
        </p:nvSpPr>
        <p:spPr bwMode="auto">
          <a:xfrm>
            <a:off x="666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FF4A01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FF4A01"/>
                </a:solidFill>
                <a:latin typeface="Times New Roman" panose="02020603050405020304" pitchFamily="18" charset="0"/>
              </a:rPr>
              <a:t>9</a:t>
            </a:r>
            <a:endParaRPr lang="en-US" altLang="ko-KR" sz="2400" baseline="-25000">
              <a:solidFill>
                <a:srgbClr val="FF4A0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B4A6-3699-4514-A8BE-12C905212E6D}" type="datetime1">
              <a:rPr lang="en-US" smtClean="0"/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AB3EA4-7250-463A-853F-1A8F0E31215F}" type="slidenum">
              <a:rPr lang="ko-KR" altLang="en-US"/>
            </a:fld>
            <a:endParaRPr lang="en-US" altLang="ko-KR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Cohen-Sutherland Line Clipping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Compute Intersections with Window Boundary for Lines That Can’t be Classified Quickly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4384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6705600" y="22860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1066800" y="27432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1066800" y="54864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2438400" y="2743200"/>
            <a:ext cx="4267200" cy="2743200"/>
          </a:xfrm>
          <a:prstGeom prst="rect">
            <a:avLst/>
          </a:prstGeom>
          <a:noFill/>
          <a:ln w="38100">
            <a:solidFill>
              <a:srgbClr val="AA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3886200" y="4724400"/>
            <a:ext cx="4714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6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4133850" y="21336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cxnSp>
        <p:nvCxnSpPr>
          <p:cNvPr id="123917" name="AutoShape 13"/>
          <p:cNvCxnSpPr>
            <a:cxnSpLocks noChangeShapeType="1"/>
            <a:stCxn id="123935" idx="2"/>
            <a:endCxn id="123936" idx="1"/>
          </p:cNvCxnSpPr>
          <p:nvPr/>
        </p:nvCxnSpPr>
        <p:spPr bwMode="auto">
          <a:xfrm>
            <a:off x="4667250" y="2743200"/>
            <a:ext cx="2038350" cy="914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3918" name="Text Box 14"/>
          <p:cNvSpPr txBox="1">
            <a:spLocks noChangeArrowheads="1"/>
          </p:cNvSpPr>
          <p:nvPr/>
        </p:nvSpPr>
        <p:spPr bwMode="auto">
          <a:xfrm>
            <a:off x="6985000" y="22860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r>
              <a:rPr lang="ko-KR" altLang="en-US" sz="2400" dirty="0" smtClean="0">
                <a:solidFill>
                  <a:srgbClr val="C0C0C0"/>
                </a:solidFill>
              </a:rPr>
              <a:t>010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6985000" y="3959225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6985000" y="5638800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0110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4114800" y="5638800"/>
            <a:ext cx="8066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r>
              <a:rPr lang="en-US" altLang="ko-KR" sz="2400" dirty="0" smtClean="0">
                <a:solidFill>
                  <a:srgbClr val="C0C0C0"/>
                </a:solidFill>
              </a:rPr>
              <a:t>10</a:t>
            </a:r>
            <a:r>
              <a:rPr lang="ko-KR" altLang="en-US" sz="2400" dirty="0" smtClean="0">
                <a:solidFill>
                  <a:srgbClr val="C0C0C0"/>
                </a:solidFill>
              </a:rPr>
              <a:t>0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4140200" y="39592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0000</a:t>
            </a:r>
            <a:endParaRPr lang="en-US" altLang="ko-KR" sz="2400">
              <a:solidFill>
                <a:srgbClr val="C0C0C0"/>
              </a:solidFill>
            </a:endParaRPr>
          </a:p>
        </p:txBody>
      </p:sp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1371600" y="5638800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dirty="0" smtClean="0">
                <a:solidFill>
                  <a:srgbClr val="C0C0C0"/>
                </a:solidFill>
              </a:rPr>
              <a:t>0</a:t>
            </a:r>
            <a:r>
              <a:rPr lang="ko-KR" altLang="en-US" sz="2400" dirty="0" smtClean="0">
                <a:solidFill>
                  <a:srgbClr val="C0C0C0"/>
                </a:solidFill>
              </a:rPr>
              <a:t>101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371600" y="3959225"/>
            <a:ext cx="806631" cy="3951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 dirty="0" smtClean="0">
                <a:solidFill>
                  <a:srgbClr val="C0C0C0"/>
                </a:solidFill>
              </a:rPr>
              <a:t>000</a:t>
            </a:r>
            <a:r>
              <a:rPr lang="en-US" altLang="ko-KR" sz="2400" dirty="0" smtClean="0">
                <a:solidFill>
                  <a:srgbClr val="C0C0C0"/>
                </a:solidFill>
              </a:rPr>
              <a:t>1</a:t>
            </a:r>
            <a:endParaRPr lang="en-US" altLang="ko-KR" sz="2400" dirty="0">
              <a:solidFill>
                <a:srgbClr val="C0C0C0"/>
              </a:solidFill>
            </a:endParaRP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1371600" y="2282825"/>
            <a:ext cx="863600" cy="38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400">
                <a:solidFill>
                  <a:srgbClr val="C0C0C0"/>
                </a:solidFill>
              </a:rPr>
              <a:t>1001</a:t>
            </a:r>
            <a:endParaRPr lang="en-US" altLang="ko-KR" sz="2400">
              <a:solidFill>
                <a:srgbClr val="C0C0C0"/>
              </a:solidFill>
            </a:endParaRPr>
          </a:p>
        </p:txBody>
      </p:sp>
      <p:cxnSp>
        <p:nvCxnSpPr>
          <p:cNvPr id="123926" name="AutoShape 22"/>
          <p:cNvCxnSpPr>
            <a:cxnSpLocks noChangeShapeType="1"/>
            <a:stCxn id="123927" idx="1"/>
            <a:endCxn id="123928" idx="3"/>
          </p:cNvCxnSpPr>
          <p:nvPr/>
        </p:nvCxnSpPr>
        <p:spPr bwMode="auto">
          <a:xfrm flipH="1">
            <a:off x="3581400" y="3733800"/>
            <a:ext cx="1738313" cy="4572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5319713" y="35052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4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3109913" y="3962400"/>
            <a:ext cx="4714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3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8153400" y="25146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1</a:t>
            </a:r>
            <a:endParaRPr lang="en-US" altLang="ko-KR" sz="2400" b="0" dirty="0"/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8153400" y="5257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2</a:t>
            </a:r>
            <a:endParaRPr lang="en-US" altLang="ko-KR" sz="2400" b="0" dirty="0"/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62928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3</a:t>
            </a:r>
            <a:endParaRPr lang="en-US" altLang="ko-KR" sz="2400" b="0" dirty="0"/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2025650" y="6019800"/>
            <a:ext cx="74892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b="0" dirty="0"/>
              <a:t>Bit </a:t>
            </a:r>
            <a:r>
              <a:rPr lang="en-US" altLang="ko-KR" sz="2400" b="0" dirty="0" smtClean="0"/>
              <a:t>4</a:t>
            </a:r>
            <a:endParaRPr lang="en-US" altLang="ko-KR" sz="2400" b="0" dirty="0"/>
          </a:p>
        </p:txBody>
      </p:sp>
      <p:cxnSp>
        <p:nvCxnSpPr>
          <p:cNvPr id="123933" name="AutoShape 29"/>
          <p:cNvCxnSpPr>
            <a:cxnSpLocks noChangeShapeType="1"/>
            <a:stCxn id="123915" idx="1"/>
            <a:endCxn id="123934" idx="0"/>
          </p:cNvCxnSpPr>
          <p:nvPr/>
        </p:nvCxnSpPr>
        <p:spPr bwMode="auto">
          <a:xfrm flipH="1">
            <a:off x="3143250" y="4953000"/>
            <a:ext cx="742950" cy="533400"/>
          </a:xfrm>
          <a:prstGeom prst="straightConnector1">
            <a:avLst/>
          </a:prstGeom>
          <a:noFill/>
          <a:ln w="38100">
            <a:solidFill>
              <a:srgbClr val="00C000"/>
            </a:solidFill>
            <a:round/>
          </a:ln>
          <a:effectLst/>
        </p:spPr>
      </p:cxn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855913" y="54864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5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4379913" y="2286000"/>
            <a:ext cx="5730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7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6705600" y="34290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>
                <a:solidFill>
                  <a:srgbClr val="00C000"/>
                </a:solidFill>
                <a:latin typeface="Times New Roman" panose="02020603050405020304" pitchFamily="18" charset="0"/>
              </a:rPr>
              <a:t>P’</a:t>
            </a:r>
            <a:r>
              <a:rPr lang="en-US" altLang="ko-KR" sz="2400" baseline="-25000">
                <a:solidFill>
                  <a:srgbClr val="00C000"/>
                </a:solidFill>
                <a:latin typeface="Times New Roman" panose="02020603050405020304" pitchFamily="18" charset="0"/>
              </a:rPr>
              <a:t>8</a:t>
            </a:r>
            <a:endParaRPr lang="en-US" altLang="ko-KR" sz="2400" baseline="-25000">
              <a:solidFill>
                <a:srgbClr val="00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2527-EC76-4C1B-8EE2-DDFFE882F8AC}" type="datetime1">
              <a:rPr lang="en-US" smtClean="0"/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ea typeface="굴림" pitchFamily="50" charset="-127"/>
              </a:rPr>
              <a:t>Cohen-Sutherland Line Clipping Algorithm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6868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1</a:t>
            </a:r>
            <a:r>
              <a:rPr lang="en-US" sz="3400" b="1" dirty="0" smtClean="0"/>
              <a:t>.</a:t>
            </a:r>
            <a:r>
              <a:rPr lang="en-US" sz="3400" dirty="0" smtClean="0"/>
              <a:t> </a:t>
            </a:r>
            <a:r>
              <a:rPr lang="en-US" sz="3800" dirty="0" smtClean="0"/>
              <a:t>Read 2 end points of line as p1(x1,y1) and p2(x2,y2)</a:t>
            </a:r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2.</a:t>
            </a:r>
            <a:r>
              <a:rPr lang="en-US" sz="3800" dirty="0" smtClean="0"/>
              <a:t> Read 2 corner points of the clipping window (left-top and right-bottom) as (wx1,wy1) and (wx2,wy2)</a:t>
            </a:r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3.</a:t>
            </a:r>
            <a:r>
              <a:rPr lang="en-US" sz="3800" dirty="0" smtClean="0"/>
              <a:t> Assign the region codes for 2 endpoints p1 and p2 using following steps:-</a:t>
            </a:r>
            <a:endParaRPr lang="en-US" sz="3800" dirty="0" smtClean="0"/>
          </a:p>
          <a:p>
            <a:r>
              <a:rPr lang="en-US" sz="3800" dirty="0" smtClean="0"/>
              <a:t>initialize code with 0000</a:t>
            </a:r>
            <a:endParaRPr lang="en-US" sz="3800" dirty="0" smtClean="0"/>
          </a:p>
          <a:p>
            <a:r>
              <a:rPr lang="en-US" sz="3800" dirty="0" smtClean="0"/>
              <a:t>Set bit 1 if x&lt;wx1</a:t>
            </a:r>
            <a:endParaRPr lang="en-US" sz="3800" dirty="0" smtClean="0"/>
          </a:p>
          <a:p>
            <a:r>
              <a:rPr lang="en-US" sz="3800" dirty="0" smtClean="0"/>
              <a:t>Set bit 2 if x&gt;wx2</a:t>
            </a:r>
            <a:endParaRPr lang="en-US" sz="3800" dirty="0" smtClean="0"/>
          </a:p>
          <a:p>
            <a:r>
              <a:rPr lang="en-US" sz="3800" dirty="0" smtClean="0"/>
              <a:t>Set bit 3 if y&lt;wy2</a:t>
            </a:r>
            <a:endParaRPr lang="en-US" sz="3800" dirty="0" smtClean="0"/>
          </a:p>
          <a:p>
            <a:r>
              <a:rPr lang="en-US" sz="3800" dirty="0" smtClean="0"/>
              <a:t>Set bit 4 if y&gt;wy1</a:t>
            </a:r>
            <a:endParaRPr lang="en-US" sz="3800" dirty="0" smtClean="0"/>
          </a:p>
          <a:p>
            <a:pPr>
              <a:buNone/>
            </a:pPr>
            <a:r>
              <a:rPr lang="en-US" sz="3800" b="1" dirty="0" smtClean="0"/>
              <a:t>4.</a:t>
            </a:r>
            <a:r>
              <a:rPr lang="en-US" sz="3800" dirty="0" smtClean="0"/>
              <a:t> Check for visibility of line</a:t>
            </a:r>
            <a:endParaRPr lang="en-US" sz="3800" dirty="0" smtClean="0"/>
          </a:p>
          <a:p>
            <a:r>
              <a:rPr lang="en-US" sz="3800" dirty="0" smtClean="0"/>
              <a:t>If region codes for both endpoints are zero then line is completely visible. Draw the line go to step 9.</a:t>
            </a:r>
            <a:endParaRPr lang="en-US" sz="3800" dirty="0" smtClean="0"/>
          </a:p>
          <a:p>
            <a:r>
              <a:rPr lang="en-US" sz="3800" dirty="0" smtClean="0"/>
              <a:t>If region codes for endpoints are not zero and logical </a:t>
            </a:r>
            <a:r>
              <a:rPr lang="en-US" sz="3800" dirty="0" err="1" smtClean="0"/>
              <a:t>ANDing</a:t>
            </a:r>
            <a:r>
              <a:rPr lang="en-US" sz="3800" dirty="0" smtClean="0"/>
              <a:t> of them is also nonzero then line is invisible. Discard the line and move to step 9.</a:t>
            </a:r>
            <a:endParaRPr lang="en-US" sz="3800" dirty="0" smtClean="0"/>
          </a:p>
          <a:p>
            <a:r>
              <a:rPr lang="en-US" sz="3800" dirty="0" smtClean="0"/>
              <a:t>If it does not satisfy 4.a and 4.b then line is partially visible.</a:t>
            </a:r>
            <a:endParaRPr lang="en-US" sz="3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15-9A76-4A95-9834-DCF3BDA60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ea typeface="굴림" pitchFamily="50" charset="-127"/>
              </a:rPr>
              <a:t>Cohen-Sutherland Line Clipping </a:t>
            </a:r>
            <a:r>
              <a:rPr lang="en-US" altLang="ko-KR" sz="3200" dirty="0" smtClean="0">
                <a:ea typeface="굴림" pitchFamily="50" charset="-127"/>
              </a:rPr>
              <a:t>Algorithm Cont..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Determine </a:t>
            </a:r>
            <a:r>
              <a:rPr lang="en-US" dirty="0" smtClean="0"/>
              <a:t>the intersecting edge of clipping window as follows:-</a:t>
            </a:r>
            <a:endParaRPr lang="en-US" dirty="0" smtClean="0"/>
          </a:p>
          <a:p>
            <a:r>
              <a:rPr lang="en-US" dirty="0" smtClean="0"/>
              <a:t>If region codes for both endpoints are nonzero find intersection points p1’ and p2’ with boundary edges.</a:t>
            </a:r>
            <a:endParaRPr lang="en-US" dirty="0" smtClean="0"/>
          </a:p>
          <a:p>
            <a:r>
              <a:rPr lang="en-US" dirty="0" smtClean="0"/>
              <a:t>If region codes for any one end point is non zero then find intersection point p1’ or p2’.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6.</a:t>
            </a:r>
            <a:r>
              <a:rPr lang="en-US" dirty="0" smtClean="0"/>
              <a:t> Divide the line segments considering intersection points.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7.</a:t>
            </a:r>
            <a:r>
              <a:rPr lang="en-US" dirty="0" smtClean="0"/>
              <a:t> Reject line segment if any end point of line appears outside of any boundary.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8.</a:t>
            </a:r>
            <a:r>
              <a:rPr lang="en-US" dirty="0" smtClean="0"/>
              <a:t> Draw the clipped line segment.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9.</a:t>
            </a:r>
            <a:r>
              <a:rPr lang="en-US" dirty="0" smtClean="0"/>
              <a:t> Stop.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15-9A76-4A95-9834-DCF3BDA60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Limitations of Cohen Sutherland line clipping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algorithm is merely applicable to rectangular windows and not to the other convex shaped window.</a:t>
            </a:r>
            <a:endParaRPr lang="en-US" dirty="0" smtClean="0"/>
          </a:p>
          <a:p>
            <a:r>
              <a:rPr lang="en-US" b="1" dirty="0" smtClean="0"/>
              <a:t>Disadvantages:</a:t>
            </a:r>
            <a:endParaRPr lang="en-US" b="1" dirty="0" smtClean="0"/>
          </a:p>
          <a:p>
            <a:r>
              <a:rPr lang="en-US" dirty="0" smtClean="0"/>
              <a:t>“Random” edge choice</a:t>
            </a:r>
            <a:endParaRPr lang="en-US" dirty="0" smtClean="0"/>
          </a:p>
          <a:p>
            <a:r>
              <a:rPr lang="en-US" dirty="0" smtClean="0"/>
              <a:t>Redundant edge line cross calculations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•Fixed-order decision can do needless work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•Can improve using more regions (</a:t>
            </a:r>
            <a:r>
              <a:rPr lang="en-US" dirty="0" err="1" smtClean="0"/>
              <a:t>Nicholl</a:t>
            </a:r>
            <a:r>
              <a:rPr lang="en-US" dirty="0" smtClean="0"/>
              <a:t>-Lee-</a:t>
            </a:r>
            <a:r>
              <a:rPr lang="en-US" dirty="0" err="1" smtClean="0"/>
              <a:t>Nicholl</a:t>
            </a:r>
            <a:r>
              <a:rPr lang="en-US" dirty="0" smtClean="0"/>
              <a:t> </a:t>
            </a:r>
            <a:r>
              <a:rPr lang="en-US" dirty="0" err="1" smtClean="0"/>
              <a:t>Alg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•Clipping window must be rectangular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15-9A76-4A95-9834-DCF3BDA60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to implement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•Oriented for most simple window/viewport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systems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•Extends to 3-D cubic volumes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15-9A76-4A95-9834-DCF3BDA60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Sutherland-Hodgman</a:t>
            </a:r>
            <a:br>
              <a:rPr lang="en-US" sz="4000"/>
            </a:br>
            <a:r>
              <a:rPr lang="en-US" sz="4000"/>
              <a:t>Polygon Clipping</a:t>
            </a:r>
            <a:endParaRPr lang="en-US" sz="40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Input each edge (vertex pair) successively.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Output is a new list of vertices.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Each edge goes through 4 clippers.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rule for each edge for each clipper is: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If first input vertex is outside, and second is inside, output the intersection and the second vertex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If first both input vertices are inside, then just output second vertex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If first input vertex is inside, and second is outside, output is the intersection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If both vertices are outside, output is nothing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7F1D-FC89-4C11-94C0-53448CD5BA14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Sutherland-Hodgman Polygon Clipping: </a:t>
            </a:r>
            <a:br>
              <a:rPr lang="en-US" sz="3200"/>
            </a:br>
            <a:r>
              <a:rPr lang="en-US" sz="3200"/>
              <a:t>Four possible scenarios at each clipper</a:t>
            </a:r>
            <a:endParaRPr lang="en-US" sz="3200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082675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2400" y="2093913"/>
            <a:ext cx="1771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outside    inside</a:t>
            </a:r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V="1">
            <a:off x="473075" y="29718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28600" y="3389313"/>
            <a:ext cx="425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</a:t>
            </a:r>
            <a:endParaRPr lang="en-US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063625" y="3138488"/>
            <a:ext cx="4762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v1’</a:t>
            </a:r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600200" y="2779713"/>
            <a:ext cx="425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v2</a:t>
            </a:r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082675" y="3124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349625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419350" y="2093913"/>
            <a:ext cx="1771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outside    inside</a:t>
            </a:r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3594100" y="3011488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441700" y="3621088"/>
            <a:ext cx="425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</a:t>
            </a:r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594100" y="2667000"/>
            <a:ext cx="425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v2</a:t>
            </a:r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5686425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756150" y="2093913"/>
            <a:ext cx="1771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outside    inside</a:t>
            </a:r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 flipV="1">
            <a:off x="5137150" y="28956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280150" y="3429000"/>
            <a:ext cx="425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</a:t>
            </a:r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289550" y="3138488"/>
            <a:ext cx="4762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v1’</a:t>
            </a:r>
            <a:endParaRPr lang="en-US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4787900" y="2667000"/>
            <a:ext cx="425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v2</a:t>
            </a:r>
            <a:endParaRPr 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5686425" y="3124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8074025" y="2057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143750" y="2093913"/>
            <a:ext cx="17716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outside    inside</a:t>
            </a:r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7467600" y="3011488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7315200" y="3621088"/>
            <a:ext cx="4254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v1</a:t>
            </a:r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7467600" y="2667000"/>
            <a:ext cx="4254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v2</a:t>
            </a:r>
            <a:endParaRPr lang="en-US"/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95250" y="4403725"/>
            <a:ext cx="183515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Outside to inside:</a:t>
            </a:r>
            <a:endParaRPr lang="en-US" sz="1600"/>
          </a:p>
          <a:p>
            <a:r>
              <a:rPr lang="en-US" sz="1600"/>
              <a:t>Output: v1’ and v2</a:t>
            </a:r>
            <a:endParaRPr lang="en-US" sz="1600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2590800" y="4411663"/>
            <a:ext cx="1595438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Inside to inside:</a:t>
            </a:r>
            <a:endParaRPr lang="en-US" sz="1600"/>
          </a:p>
          <a:p>
            <a:r>
              <a:rPr lang="en-US" sz="1600"/>
              <a:t>Output: v2</a:t>
            </a:r>
            <a:endParaRPr lang="en-US" sz="1600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724400" y="4419600"/>
            <a:ext cx="172085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Inside to outside:</a:t>
            </a:r>
            <a:endParaRPr lang="en-US" sz="1600"/>
          </a:p>
          <a:p>
            <a:r>
              <a:rPr lang="en-US" sz="1600"/>
              <a:t>Output: v1’</a:t>
            </a:r>
            <a:endParaRPr lang="en-US" sz="1600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118350" y="4448175"/>
            <a:ext cx="1879600" cy="58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Outside to outside:</a:t>
            </a:r>
            <a:endParaRPr lang="en-US" sz="1600"/>
          </a:p>
          <a:p>
            <a:r>
              <a:rPr lang="en-US" sz="1600"/>
              <a:t>Output: nothing</a:t>
            </a:r>
            <a:endParaRPr lang="en-US" sz="160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1700-67CD-49D0-926F-53CB49BF97DD}" type="datetime1">
              <a:rPr lang="en-US" smtClean="0"/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</a:t>
            </a: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/>
              <a:t>How to translate an object with multiple vertices? </a:t>
            </a:r>
            <a:endParaRPr lang="en-US" dirty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685800" y="3810000"/>
            <a:ext cx="2362200" cy="1752600"/>
            <a:chOff x="672" y="2544"/>
            <a:chExt cx="1488" cy="1104"/>
          </a:xfrm>
        </p:grpSpPr>
        <p:sp>
          <p:nvSpPr>
            <p:cNvPr id="175108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3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4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5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429000" y="4343400"/>
            <a:ext cx="2359025" cy="1089025"/>
            <a:chOff x="2438" y="2784"/>
            <a:chExt cx="1486" cy="686"/>
          </a:xfrm>
        </p:grpSpPr>
        <p:sp>
          <p:nvSpPr>
            <p:cNvPr id="175117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8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486" cy="44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Translate individual</a:t>
              </a:r>
              <a:endParaRPr lang="en-US" sz="2000"/>
            </a:p>
            <a:p>
              <a:r>
                <a:rPr lang="en-US" sz="2000"/>
                <a:t>vertices </a:t>
              </a:r>
              <a:endParaRPr lang="en-US" sz="2000"/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6096000" y="3124200"/>
            <a:ext cx="2438400" cy="2438400"/>
            <a:chOff x="3840" y="1968"/>
            <a:chExt cx="1536" cy="1536"/>
          </a:xfrm>
        </p:grpSpPr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175123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4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5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6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7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130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1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2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3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4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5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36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8EF2-EBF4-4813-9114-1E4090DF00C0}" type="datetime1">
              <a:rPr lang="en-US" smtClean="0"/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24C0-329B-4967-A6A1-F2558BE2F1EE}" type="slidenum">
              <a:rPr lang="en-US"/>
            </a:fld>
            <a:endParaRPr lang="en-US"/>
          </a:p>
        </p:txBody>
      </p:sp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Edge from </a:t>
            </a:r>
            <a:r>
              <a:rPr lang="en-US" i="1">
                <a:solidFill>
                  <a:schemeClr val="tx2"/>
                </a:solidFill>
              </a:rPr>
              <a:t>s</a:t>
            </a:r>
            <a:r>
              <a:rPr lang="en-US"/>
              <a:t> to </a:t>
            </a:r>
            <a:r>
              <a:rPr lang="en-US" i="1">
                <a:solidFill>
                  <a:schemeClr val="tx2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takes one of four cases:</a:t>
            </a:r>
            <a:endParaRPr lang="en-US"/>
          </a:p>
          <a:p>
            <a:pPr lvl="1">
              <a:buFont typeface="Wingdings" panose="05000000000000000000" pitchFamily="2" charset="2"/>
              <a:buNone/>
            </a:pPr>
            <a:endParaRPr lang="en-US" sz="2000"/>
          </a:p>
          <a:p>
            <a:endParaRPr 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4800" y="2743200"/>
            <a:ext cx="1981200" cy="3475038"/>
            <a:chOff x="192" y="1507"/>
            <a:chExt cx="1248" cy="2189"/>
          </a:xfrm>
        </p:grpSpPr>
        <p:sp>
          <p:nvSpPr>
            <p:cNvPr id="1160197" name="Line 5"/>
            <p:cNvSpPr>
              <a:spLocks noChangeShapeType="1"/>
            </p:cNvSpPr>
            <p:nvPr/>
          </p:nvSpPr>
          <p:spPr bwMode="auto">
            <a:xfrm>
              <a:off x="863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198" name="Text Box 6"/>
            <p:cNvSpPr txBox="1">
              <a:spLocks noChangeArrowheads="1"/>
            </p:cNvSpPr>
            <p:nvPr/>
          </p:nvSpPr>
          <p:spPr bwMode="auto">
            <a:xfrm>
              <a:off x="222" y="1507"/>
              <a:ext cx="49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inside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199" name="Text Box 7"/>
            <p:cNvSpPr txBox="1">
              <a:spLocks noChangeArrowheads="1"/>
            </p:cNvSpPr>
            <p:nvPr/>
          </p:nvSpPr>
          <p:spPr bwMode="auto">
            <a:xfrm>
              <a:off x="863" y="1507"/>
              <a:ext cx="57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outside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00" name="Line 8"/>
            <p:cNvSpPr>
              <a:spLocks noChangeShapeType="1"/>
            </p:cNvSpPr>
            <p:nvPr/>
          </p:nvSpPr>
          <p:spPr bwMode="auto">
            <a:xfrm>
              <a:off x="479" y="2112"/>
              <a:ext cx="0" cy="816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1" name="Line 9"/>
            <p:cNvSpPr>
              <a:spLocks noChangeShapeType="1"/>
            </p:cNvSpPr>
            <p:nvPr/>
          </p:nvSpPr>
          <p:spPr bwMode="auto">
            <a:xfrm flipV="1">
              <a:off x="479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2" name="Line 10"/>
            <p:cNvSpPr>
              <a:spLocks noChangeShapeType="1"/>
            </p:cNvSpPr>
            <p:nvPr/>
          </p:nvSpPr>
          <p:spPr bwMode="auto">
            <a:xfrm flipV="1">
              <a:off x="1247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3" name="Line 11"/>
            <p:cNvSpPr>
              <a:spLocks noChangeShapeType="1"/>
            </p:cNvSpPr>
            <p:nvPr/>
          </p:nvSpPr>
          <p:spPr bwMode="auto">
            <a:xfrm flipH="1">
              <a:off x="479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4" name="Text Box 12"/>
            <p:cNvSpPr txBox="1">
              <a:spLocks noChangeArrowheads="1"/>
            </p:cNvSpPr>
            <p:nvPr/>
          </p:nvSpPr>
          <p:spPr bwMode="auto">
            <a:xfrm>
              <a:off x="288" y="1872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s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05" name="Text Box 13"/>
            <p:cNvSpPr txBox="1">
              <a:spLocks noChangeArrowheads="1"/>
            </p:cNvSpPr>
            <p:nvPr/>
          </p:nvSpPr>
          <p:spPr bwMode="auto">
            <a:xfrm>
              <a:off x="271" y="285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p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06" name="Text Box 14"/>
            <p:cNvSpPr txBox="1">
              <a:spLocks noChangeArrowheads="1"/>
            </p:cNvSpPr>
            <p:nvPr/>
          </p:nvSpPr>
          <p:spPr bwMode="auto">
            <a:xfrm>
              <a:off x="192" y="3372"/>
              <a:ext cx="579" cy="21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i="1">
                  <a:latin typeface="Arial" panose="020B0604020202020204" pitchFamily="34" charset="0"/>
                </a:rPr>
                <a:t>p output</a:t>
              </a:r>
              <a:endParaRPr 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160207" name="Line 15"/>
            <p:cNvSpPr>
              <a:spLocks noChangeShapeType="1"/>
            </p:cNvSpPr>
            <p:nvPr/>
          </p:nvSpPr>
          <p:spPr bwMode="auto">
            <a:xfrm flipV="1">
              <a:off x="480" y="3024"/>
              <a:ext cx="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4521200" y="2743200"/>
            <a:ext cx="2032000" cy="3475038"/>
            <a:chOff x="2848" y="1507"/>
            <a:chExt cx="1280" cy="2189"/>
          </a:xfrm>
        </p:grpSpPr>
        <p:sp>
          <p:nvSpPr>
            <p:cNvPr id="1160209" name="Line 17"/>
            <p:cNvSpPr>
              <a:spLocks noChangeShapeType="1"/>
            </p:cNvSpPr>
            <p:nvPr/>
          </p:nvSpPr>
          <p:spPr bwMode="auto">
            <a:xfrm>
              <a:off x="3551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0" name="Text Box 18"/>
            <p:cNvSpPr txBox="1">
              <a:spLocks noChangeArrowheads="1"/>
            </p:cNvSpPr>
            <p:nvPr/>
          </p:nvSpPr>
          <p:spPr bwMode="auto">
            <a:xfrm>
              <a:off x="2910" y="1507"/>
              <a:ext cx="49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inside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11" name="Text Box 19"/>
            <p:cNvSpPr txBox="1">
              <a:spLocks noChangeArrowheads="1"/>
            </p:cNvSpPr>
            <p:nvPr/>
          </p:nvSpPr>
          <p:spPr bwMode="auto">
            <a:xfrm>
              <a:off x="3551" y="1507"/>
              <a:ext cx="57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outside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12" name="Line 20"/>
            <p:cNvSpPr>
              <a:spLocks noChangeShapeType="1"/>
            </p:cNvSpPr>
            <p:nvPr/>
          </p:nvSpPr>
          <p:spPr bwMode="auto">
            <a:xfrm>
              <a:off x="3167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3" name="Line 21"/>
            <p:cNvSpPr>
              <a:spLocks noChangeShapeType="1"/>
            </p:cNvSpPr>
            <p:nvPr/>
          </p:nvSpPr>
          <p:spPr bwMode="auto">
            <a:xfrm flipV="1">
              <a:off x="3167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4" name="Line 22"/>
            <p:cNvSpPr>
              <a:spLocks noChangeShapeType="1"/>
            </p:cNvSpPr>
            <p:nvPr/>
          </p:nvSpPr>
          <p:spPr bwMode="auto">
            <a:xfrm flipV="1">
              <a:off x="3935" y="1968"/>
              <a:ext cx="0" cy="816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5" name="Line 23"/>
            <p:cNvSpPr>
              <a:spLocks noChangeShapeType="1"/>
            </p:cNvSpPr>
            <p:nvPr/>
          </p:nvSpPr>
          <p:spPr bwMode="auto">
            <a:xfrm flipH="1">
              <a:off x="3167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6" name="Text Box 24"/>
            <p:cNvSpPr txBox="1">
              <a:spLocks noChangeArrowheads="1"/>
            </p:cNvSpPr>
            <p:nvPr/>
          </p:nvSpPr>
          <p:spPr bwMode="auto">
            <a:xfrm>
              <a:off x="3840" y="2736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s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17" name="Text Box 25"/>
            <p:cNvSpPr txBox="1">
              <a:spLocks noChangeArrowheads="1"/>
            </p:cNvSpPr>
            <p:nvPr/>
          </p:nvSpPr>
          <p:spPr bwMode="auto">
            <a:xfrm>
              <a:off x="3888" y="1680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p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18" name="Text Box 26"/>
            <p:cNvSpPr txBox="1">
              <a:spLocks noChangeArrowheads="1"/>
            </p:cNvSpPr>
            <p:nvPr/>
          </p:nvSpPr>
          <p:spPr bwMode="auto">
            <a:xfrm>
              <a:off x="2848" y="3372"/>
              <a:ext cx="650" cy="21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i="1">
                  <a:latin typeface="Arial" panose="020B0604020202020204" pitchFamily="34" charset="0"/>
                </a:rPr>
                <a:t>no output</a:t>
              </a:r>
              <a:endParaRPr lang="en-US" sz="1600" i="1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7"/>
          <p:cNvGrpSpPr/>
          <p:nvPr/>
        </p:nvGrpSpPr>
        <p:grpSpPr bwMode="auto">
          <a:xfrm>
            <a:off x="2438400" y="2743200"/>
            <a:ext cx="1981200" cy="3475038"/>
            <a:chOff x="1536" y="1507"/>
            <a:chExt cx="1248" cy="2189"/>
          </a:xfrm>
        </p:grpSpPr>
        <p:sp>
          <p:nvSpPr>
            <p:cNvPr id="1160220" name="Line 28"/>
            <p:cNvSpPr>
              <a:spLocks noChangeShapeType="1"/>
            </p:cNvSpPr>
            <p:nvPr/>
          </p:nvSpPr>
          <p:spPr bwMode="auto">
            <a:xfrm>
              <a:off x="2207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1" name="Text Box 29"/>
            <p:cNvSpPr txBox="1">
              <a:spLocks noChangeArrowheads="1"/>
            </p:cNvSpPr>
            <p:nvPr/>
          </p:nvSpPr>
          <p:spPr bwMode="auto">
            <a:xfrm>
              <a:off x="1566" y="1507"/>
              <a:ext cx="49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inside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22" name="Text Box 30"/>
            <p:cNvSpPr txBox="1">
              <a:spLocks noChangeArrowheads="1"/>
            </p:cNvSpPr>
            <p:nvPr/>
          </p:nvSpPr>
          <p:spPr bwMode="auto">
            <a:xfrm>
              <a:off x="2207" y="1507"/>
              <a:ext cx="57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outside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23" name="Line 31"/>
            <p:cNvSpPr>
              <a:spLocks noChangeShapeType="1"/>
            </p:cNvSpPr>
            <p:nvPr/>
          </p:nvSpPr>
          <p:spPr bwMode="auto">
            <a:xfrm>
              <a:off x="1823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4" name="Line 32"/>
            <p:cNvSpPr>
              <a:spLocks noChangeShapeType="1"/>
            </p:cNvSpPr>
            <p:nvPr/>
          </p:nvSpPr>
          <p:spPr bwMode="auto">
            <a:xfrm flipV="1">
              <a:off x="1823" y="2784"/>
              <a:ext cx="768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5" name="Line 33"/>
            <p:cNvSpPr>
              <a:spLocks noChangeShapeType="1"/>
            </p:cNvSpPr>
            <p:nvPr/>
          </p:nvSpPr>
          <p:spPr bwMode="auto">
            <a:xfrm flipV="1">
              <a:off x="2591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6" name="Line 34"/>
            <p:cNvSpPr>
              <a:spLocks noChangeShapeType="1"/>
            </p:cNvSpPr>
            <p:nvPr/>
          </p:nvSpPr>
          <p:spPr bwMode="auto">
            <a:xfrm flipH="1">
              <a:off x="1823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7" name="Text Box 35"/>
            <p:cNvSpPr txBox="1">
              <a:spLocks noChangeArrowheads="1"/>
            </p:cNvSpPr>
            <p:nvPr/>
          </p:nvSpPr>
          <p:spPr bwMode="auto">
            <a:xfrm>
              <a:off x="1681" y="2880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s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28" name="Text Box 36"/>
            <p:cNvSpPr txBox="1">
              <a:spLocks noChangeArrowheads="1"/>
            </p:cNvSpPr>
            <p:nvPr/>
          </p:nvSpPr>
          <p:spPr bwMode="auto">
            <a:xfrm>
              <a:off x="2496" y="273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p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29" name="Text Box 37"/>
            <p:cNvSpPr txBox="1">
              <a:spLocks noChangeArrowheads="1"/>
            </p:cNvSpPr>
            <p:nvPr/>
          </p:nvSpPr>
          <p:spPr bwMode="auto">
            <a:xfrm>
              <a:off x="1536" y="3372"/>
              <a:ext cx="536" cy="21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i="1">
                  <a:latin typeface="Arial" panose="020B0604020202020204" pitchFamily="34" charset="0"/>
                </a:rPr>
                <a:t>i output</a:t>
              </a:r>
              <a:endParaRPr 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160230" name="Line 38"/>
            <p:cNvSpPr>
              <a:spLocks noChangeShapeType="1"/>
            </p:cNvSpPr>
            <p:nvPr/>
          </p:nvSpPr>
          <p:spPr bwMode="auto">
            <a:xfrm flipV="1">
              <a:off x="1824" y="2928"/>
              <a:ext cx="336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1" name="Oval 39"/>
            <p:cNvSpPr>
              <a:spLocks noChangeArrowheads="1"/>
            </p:cNvSpPr>
            <p:nvPr/>
          </p:nvSpPr>
          <p:spPr bwMode="auto">
            <a:xfrm>
              <a:off x="2176" y="2800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0"/>
          <p:cNvGrpSpPr/>
          <p:nvPr/>
        </p:nvGrpSpPr>
        <p:grpSpPr bwMode="auto">
          <a:xfrm>
            <a:off x="6705600" y="2743200"/>
            <a:ext cx="1981200" cy="3571875"/>
            <a:chOff x="4224" y="1507"/>
            <a:chExt cx="1248" cy="2250"/>
          </a:xfrm>
        </p:grpSpPr>
        <p:sp>
          <p:nvSpPr>
            <p:cNvPr id="1160233" name="Line 41"/>
            <p:cNvSpPr>
              <a:spLocks noChangeShapeType="1"/>
            </p:cNvSpPr>
            <p:nvPr/>
          </p:nvSpPr>
          <p:spPr bwMode="auto">
            <a:xfrm>
              <a:off x="4895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4" name="Text Box 42"/>
            <p:cNvSpPr txBox="1">
              <a:spLocks noChangeArrowheads="1"/>
            </p:cNvSpPr>
            <p:nvPr/>
          </p:nvSpPr>
          <p:spPr bwMode="auto">
            <a:xfrm>
              <a:off x="4254" y="1507"/>
              <a:ext cx="49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inside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35" name="Text Box 43"/>
            <p:cNvSpPr txBox="1">
              <a:spLocks noChangeArrowheads="1"/>
            </p:cNvSpPr>
            <p:nvPr/>
          </p:nvSpPr>
          <p:spPr bwMode="auto">
            <a:xfrm>
              <a:off x="4895" y="1507"/>
              <a:ext cx="577" cy="25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</a:rPr>
                <a:t>outside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60236" name="Line 44"/>
            <p:cNvSpPr>
              <a:spLocks noChangeShapeType="1"/>
            </p:cNvSpPr>
            <p:nvPr/>
          </p:nvSpPr>
          <p:spPr bwMode="auto">
            <a:xfrm>
              <a:off x="4511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7" name="Line 45"/>
            <p:cNvSpPr>
              <a:spLocks noChangeShapeType="1"/>
            </p:cNvSpPr>
            <p:nvPr/>
          </p:nvSpPr>
          <p:spPr bwMode="auto">
            <a:xfrm flipV="1">
              <a:off x="4511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8" name="Line 46"/>
            <p:cNvSpPr>
              <a:spLocks noChangeShapeType="1"/>
            </p:cNvSpPr>
            <p:nvPr/>
          </p:nvSpPr>
          <p:spPr bwMode="auto">
            <a:xfrm flipV="1">
              <a:off x="5279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9" name="Text Box 47"/>
            <p:cNvSpPr txBox="1">
              <a:spLocks noChangeArrowheads="1"/>
            </p:cNvSpPr>
            <p:nvPr/>
          </p:nvSpPr>
          <p:spPr bwMode="auto">
            <a:xfrm>
              <a:off x="5281" y="1728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s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40" name="Text Box 48"/>
            <p:cNvSpPr txBox="1">
              <a:spLocks noChangeArrowheads="1"/>
            </p:cNvSpPr>
            <p:nvPr/>
          </p:nvSpPr>
          <p:spPr bwMode="auto">
            <a:xfrm>
              <a:off x="4412" y="1768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i="1">
                  <a:latin typeface="Times New Roman" panose="02020603050405020304" pitchFamily="18" charset="0"/>
                </a:rPr>
                <a:t>p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1160241" name="Text Box 49"/>
            <p:cNvSpPr txBox="1">
              <a:spLocks noChangeArrowheads="1"/>
            </p:cNvSpPr>
            <p:nvPr/>
          </p:nvSpPr>
          <p:spPr bwMode="auto">
            <a:xfrm>
              <a:off x="4224" y="3391"/>
              <a:ext cx="579" cy="366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 i="1">
                  <a:latin typeface="Arial" panose="020B0604020202020204" pitchFamily="34" charset="0"/>
                </a:rPr>
                <a:t>i output</a:t>
              </a:r>
              <a:br>
                <a:rPr lang="en-US" sz="1600" i="1">
                  <a:latin typeface="Arial" panose="020B0604020202020204" pitchFamily="34" charset="0"/>
                </a:rPr>
              </a:br>
              <a:r>
                <a:rPr lang="en-US" sz="1600" i="1">
                  <a:latin typeface="Arial" panose="020B0604020202020204" pitchFamily="34" charset="0"/>
                </a:rPr>
                <a:t>p output</a:t>
              </a:r>
              <a:endParaRPr 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160242" name="Line 50"/>
            <p:cNvSpPr>
              <a:spLocks noChangeShapeType="1"/>
            </p:cNvSpPr>
            <p:nvPr/>
          </p:nvSpPr>
          <p:spPr bwMode="auto">
            <a:xfrm flipV="1">
              <a:off x="4496" y="2120"/>
              <a:ext cx="352" cy="12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3" name="Line 51"/>
            <p:cNvSpPr>
              <a:spLocks noChangeShapeType="1"/>
            </p:cNvSpPr>
            <p:nvPr/>
          </p:nvSpPr>
          <p:spPr bwMode="auto">
            <a:xfrm flipH="1" flipV="1">
              <a:off x="4472" y="2152"/>
              <a:ext cx="8" cy="12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4" name="Oval 52"/>
            <p:cNvSpPr>
              <a:spLocks noChangeArrowheads="1"/>
            </p:cNvSpPr>
            <p:nvPr/>
          </p:nvSpPr>
          <p:spPr bwMode="auto">
            <a:xfrm>
              <a:off x="44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5" name="Line 53"/>
            <p:cNvSpPr>
              <a:spLocks noChangeShapeType="1"/>
            </p:cNvSpPr>
            <p:nvPr/>
          </p:nvSpPr>
          <p:spPr bwMode="auto">
            <a:xfrm flipH="1">
              <a:off x="4511" y="1968"/>
              <a:ext cx="768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6" name="Oval 54"/>
            <p:cNvSpPr>
              <a:spLocks noChangeArrowheads="1"/>
            </p:cNvSpPr>
            <p:nvPr/>
          </p:nvSpPr>
          <p:spPr bwMode="auto">
            <a:xfrm>
              <a:off x="4848" y="1984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B412-1434-40B9-8192-D968B3E153DF}" type="datetime1">
              <a:rPr lang="en-US" smtClean="0"/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AA4A4-8FA5-42B2-ABCC-35D10D4C56AC}" type="slidenum">
              <a:rPr lang="en-US"/>
            </a:fld>
            <a:endParaRPr lang="en-US"/>
          </a:p>
        </p:txBody>
      </p:sp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47908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909" name="Freeform 5"/>
          <p:cNvSpPr/>
          <p:nvPr/>
        </p:nvSpPr>
        <p:spPr bwMode="auto">
          <a:xfrm>
            <a:off x="3200400" y="3657600"/>
            <a:ext cx="2819400" cy="2514600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0" y="816"/>
              </a:cxn>
              <a:cxn ang="0">
                <a:pos x="1296" y="1584"/>
              </a:cxn>
              <a:cxn ang="0">
                <a:pos x="1728" y="912"/>
              </a:cxn>
              <a:cxn ang="0">
                <a:pos x="1200" y="768"/>
              </a:cxn>
              <a:cxn ang="0">
                <a:pos x="1632" y="432"/>
              </a:cxn>
              <a:cxn ang="0">
                <a:pos x="1776" y="0"/>
              </a:cxn>
            </a:cxnLst>
            <a:rect l="0" t="0" r="r" b="b"/>
            <a:pathLst>
              <a:path w="1776" h="1584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2BF4-769F-47B2-BD60-2A73B77ADA7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8" grpId="0" animBg="1"/>
      <p:bldP spid="114790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6D481-7B95-4B20-BB90-AED2DE19D9C6}" type="slidenum">
              <a:rPr lang="en-US"/>
            </a:fld>
            <a:endParaRPr lang="en-US"/>
          </a:p>
        </p:txBody>
      </p:sp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8933" name="Freeform 5"/>
          <p:cNvSpPr/>
          <p:nvPr/>
        </p:nvSpPr>
        <p:spPr bwMode="auto">
          <a:xfrm>
            <a:off x="3200400" y="3657600"/>
            <a:ext cx="2819400" cy="2514600"/>
          </a:xfrm>
          <a:custGeom>
            <a:avLst/>
            <a:gdLst/>
            <a:ahLst/>
            <a:cxnLst>
              <a:cxn ang="0">
                <a:pos x="1776" y="0"/>
              </a:cxn>
              <a:cxn ang="0">
                <a:pos x="0" y="816"/>
              </a:cxn>
              <a:cxn ang="0">
                <a:pos x="1296" y="1584"/>
              </a:cxn>
              <a:cxn ang="0">
                <a:pos x="1728" y="912"/>
              </a:cxn>
              <a:cxn ang="0">
                <a:pos x="1200" y="768"/>
              </a:cxn>
              <a:cxn ang="0">
                <a:pos x="1632" y="432"/>
              </a:cxn>
              <a:cxn ang="0">
                <a:pos x="1776" y="0"/>
              </a:cxn>
            </a:cxnLst>
            <a:rect l="0" t="0" r="r" b="b"/>
            <a:pathLst>
              <a:path w="1776" h="1584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8934" name="Line 6"/>
          <p:cNvSpPr>
            <a:spLocks noChangeShapeType="1"/>
          </p:cNvSpPr>
          <p:nvPr/>
        </p:nvSpPr>
        <p:spPr bwMode="auto">
          <a:xfrm flipV="1">
            <a:off x="5638800" y="3352800"/>
            <a:ext cx="0" cy="3200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8149-3808-4824-AB8A-50C72E514A0A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F7268-A932-4B22-87A9-9F0EF5946FEB}" type="slidenum">
              <a:rPr lang="en-US"/>
            </a:fld>
            <a:endParaRPr lang="en-US"/>
          </a:p>
        </p:txBody>
      </p:sp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9957" name="Line 5"/>
          <p:cNvSpPr>
            <a:spLocks noChangeShapeType="1"/>
          </p:cNvSpPr>
          <p:nvPr/>
        </p:nvSpPr>
        <p:spPr bwMode="auto">
          <a:xfrm flipV="1">
            <a:off x="5638800" y="3352800"/>
            <a:ext cx="0" cy="3200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9958" name="Freeform 6"/>
          <p:cNvSpPr/>
          <p:nvPr/>
        </p:nvSpPr>
        <p:spPr bwMode="auto">
          <a:xfrm>
            <a:off x="3200400" y="3835400"/>
            <a:ext cx="2425700" cy="2336800"/>
          </a:xfrm>
          <a:custGeom>
            <a:avLst/>
            <a:gdLst/>
            <a:ahLst/>
            <a:cxnLst>
              <a:cxn ang="0">
                <a:pos x="1528" y="0"/>
              </a:cxn>
              <a:cxn ang="0">
                <a:pos x="0" y="704"/>
              </a:cxn>
              <a:cxn ang="0">
                <a:pos x="1296" y="1472"/>
              </a:cxn>
              <a:cxn ang="0">
                <a:pos x="1528" y="1104"/>
              </a:cxn>
              <a:cxn ang="0">
                <a:pos x="1528" y="752"/>
              </a:cxn>
              <a:cxn ang="0">
                <a:pos x="1200" y="656"/>
              </a:cxn>
              <a:cxn ang="0">
                <a:pos x="1528" y="416"/>
              </a:cxn>
              <a:cxn ang="0">
                <a:pos x="1528" y="0"/>
              </a:cxn>
            </a:cxnLst>
            <a:rect l="0" t="0" r="r" b="b"/>
            <a:pathLst>
              <a:path w="1528" h="1472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B66B-D7A2-4BF0-90F4-496DBDF59037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01526-A7ED-473A-9145-CEBD40083F32}" type="slidenum">
              <a:rPr lang="en-US"/>
            </a:fld>
            <a:endParaRPr 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0980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0981" name="Freeform 5"/>
          <p:cNvSpPr/>
          <p:nvPr/>
        </p:nvSpPr>
        <p:spPr bwMode="auto">
          <a:xfrm>
            <a:off x="3200400" y="3835400"/>
            <a:ext cx="2425700" cy="2336800"/>
          </a:xfrm>
          <a:custGeom>
            <a:avLst/>
            <a:gdLst/>
            <a:ahLst/>
            <a:cxnLst>
              <a:cxn ang="0">
                <a:pos x="1528" y="0"/>
              </a:cxn>
              <a:cxn ang="0">
                <a:pos x="0" y="704"/>
              </a:cxn>
              <a:cxn ang="0">
                <a:pos x="1296" y="1472"/>
              </a:cxn>
              <a:cxn ang="0">
                <a:pos x="1528" y="1104"/>
              </a:cxn>
              <a:cxn ang="0">
                <a:pos x="1528" y="752"/>
              </a:cxn>
              <a:cxn ang="0">
                <a:pos x="1200" y="656"/>
              </a:cxn>
              <a:cxn ang="0">
                <a:pos x="1528" y="416"/>
              </a:cxn>
              <a:cxn ang="0">
                <a:pos x="1528" y="0"/>
              </a:cxn>
            </a:cxnLst>
            <a:rect l="0" t="0" r="r" b="b"/>
            <a:pathLst>
              <a:path w="1528" h="1472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0982" name="Line 6"/>
          <p:cNvSpPr>
            <a:spLocks noChangeShapeType="1"/>
          </p:cNvSpPr>
          <p:nvPr/>
        </p:nvSpPr>
        <p:spPr bwMode="auto">
          <a:xfrm>
            <a:off x="2895600" y="57912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8EF3-0247-40D0-83B8-960FA454C06D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DDD9A-D460-4A54-92F9-55D17A949914}" type="slidenum">
              <a:rPr lang="en-US"/>
            </a:fld>
            <a:endParaRPr lang="en-US"/>
          </a:p>
        </p:txBody>
      </p:sp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2004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2005" name="Line 5"/>
          <p:cNvSpPr>
            <a:spLocks noChangeShapeType="1"/>
          </p:cNvSpPr>
          <p:nvPr/>
        </p:nvSpPr>
        <p:spPr bwMode="auto">
          <a:xfrm>
            <a:off x="2895600" y="57912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2006" name="Freeform 6"/>
          <p:cNvSpPr/>
          <p:nvPr/>
        </p:nvSpPr>
        <p:spPr bwMode="auto">
          <a:xfrm>
            <a:off x="3200400" y="3835400"/>
            <a:ext cx="2425700" cy="1955800"/>
          </a:xfrm>
          <a:custGeom>
            <a:avLst/>
            <a:gdLst/>
            <a:ahLst/>
            <a:cxnLst>
              <a:cxn ang="0">
                <a:pos x="1528" y="0"/>
              </a:cxn>
              <a:cxn ang="0">
                <a:pos x="0" y="704"/>
              </a:cxn>
              <a:cxn ang="0">
                <a:pos x="888" y="1232"/>
              </a:cxn>
              <a:cxn ang="0">
                <a:pos x="1456" y="1232"/>
              </a:cxn>
              <a:cxn ang="0">
                <a:pos x="1528" y="1104"/>
              </a:cxn>
              <a:cxn ang="0">
                <a:pos x="1528" y="752"/>
              </a:cxn>
              <a:cxn ang="0">
                <a:pos x="1200" y="656"/>
              </a:cxn>
              <a:cxn ang="0">
                <a:pos x="1528" y="416"/>
              </a:cxn>
              <a:cxn ang="0">
                <a:pos x="1528" y="0"/>
              </a:cxn>
            </a:cxnLst>
            <a:rect l="0" t="0" r="r" b="b"/>
            <a:pathLst>
              <a:path w="1528" h="1232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FE18-1833-4C5A-9582-0934944E7523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16FB4-62A2-44AA-B006-7223A3FC74D6}" type="slidenum">
              <a:rPr lang="en-US"/>
            </a:fld>
            <a:endParaRPr lang="en-US"/>
          </a:p>
        </p:txBody>
      </p:sp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3029" name="Freeform 5"/>
          <p:cNvSpPr/>
          <p:nvPr/>
        </p:nvSpPr>
        <p:spPr bwMode="auto">
          <a:xfrm>
            <a:off x="3200400" y="3835400"/>
            <a:ext cx="2425700" cy="1955800"/>
          </a:xfrm>
          <a:custGeom>
            <a:avLst/>
            <a:gdLst/>
            <a:ahLst/>
            <a:cxnLst>
              <a:cxn ang="0">
                <a:pos x="1528" y="0"/>
              </a:cxn>
              <a:cxn ang="0">
                <a:pos x="0" y="704"/>
              </a:cxn>
              <a:cxn ang="0">
                <a:pos x="888" y="1232"/>
              </a:cxn>
              <a:cxn ang="0">
                <a:pos x="1456" y="1232"/>
              </a:cxn>
              <a:cxn ang="0">
                <a:pos x="1528" y="1104"/>
              </a:cxn>
              <a:cxn ang="0">
                <a:pos x="1528" y="752"/>
              </a:cxn>
              <a:cxn ang="0">
                <a:pos x="1200" y="656"/>
              </a:cxn>
              <a:cxn ang="0">
                <a:pos x="1528" y="416"/>
              </a:cxn>
              <a:cxn ang="0">
                <a:pos x="1528" y="0"/>
              </a:cxn>
            </a:cxnLst>
            <a:rect l="0" t="0" r="r" b="b"/>
            <a:pathLst>
              <a:path w="1528" h="1232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3030" name="Line 6"/>
          <p:cNvSpPr>
            <a:spLocks noChangeShapeType="1"/>
          </p:cNvSpPr>
          <p:nvPr/>
        </p:nvSpPr>
        <p:spPr bwMode="auto">
          <a:xfrm flipV="1">
            <a:off x="3581400" y="3352800"/>
            <a:ext cx="0" cy="3200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5B09-7E39-43B8-BF00-537D6BC99ECC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E37E0-F4CD-4CB2-A4E6-941AEED64202}" type="slidenum">
              <a:rPr lang="en-US"/>
            </a:fld>
            <a:endParaRPr 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 flipV="1">
            <a:off x="3581400" y="3352800"/>
            <a:ext cx="0" cy="32004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4054" name="Freeform 6"/>
          <p:cNvSpPr/>
          <p:nvPr/>
        </p:nvSpPr>
        <p:spPr bwMode="auto">
          <a:xfrm>
            <a:off x="3581400" y="3835400"/>
            <a:ext cx="2044700" cy="1955800"/>
          </a:xfrm>
          <a:custGeom>
            <a:avLst/>
            <a:gdLst/>
            <a:ahLst/>
            <a:cxnLst>
              <a:cxn ang="0">
                <a:pos x="1288" y="0"/>
              </a:cxn>
              <a:cxn ang="0">
                <a:pos x="0" y="600"/>
              </a:cxn>
              <a:cxn ang="0">
                <a:pos x="0" y="848"/>
              </a:cxn>
              <a:cxn ang="0">
                <a:pos x="648" y="1232"/>
              </a:cxn>
              <a:cxn ang="0">
                <a:pos x="1216" y="1232"/>
              </a:cxn>
              <a:cxn ang="0">
                <a:pos x="1288" y="1104"/>
              </a:cxn>
              <a:cxn ang="0">
                <a:pos x="1288" y="752"/>
              </a:cxn>
              <a:cxn ang="0">
                <a:pos x="960" y="656"/>
              </a:cxn>
              <a:cxn ang="0">
                <a:pos x="1288" y="416"/>
              </a:cxn>
              <a:cxn ang="0">
                <a:pos x="1288" y="0"/>
              </a:cxn>
            </a:cxnLst>
            <a:rect l="0" t="0" r="r" b="b"/>
            <a:pathLst>
              <a:path w="1288" h="1232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099F-D428-42B9-A278-26AF935CF8D4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3EEEE-0271-4310-9270-019DBE3A81AF}" type="slidenum">
              <a:rPr lang="en-US"/>
            </a:fld>
            <a:endParaRPr lang="en-US"/>
          </a:p>
        </p:txBody>
      </p:sp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5076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5077" name="Freeform 5"/>
          <p:cNvSpPr/>
          <p:nvPr/>
        </p:nvSpPr>
        <p:spPr bwMode="auto">
          <a:xfrm>
            <a:off x="3581400" y="3835400"/>
            <a:ext cx="2044700" cy="1955800"/>
          </a:xfrm>
          <a:custGeom>
            <a:avLst/>
            <a:gdLst/>
            <a:ahLst/>
            <a:cxnLst>
              <a:cxn ang="0">
                <a:pos x="1288" y="0"/>
              </a:cxn>
              <a:cxn ang="0">
                <a:pos x="0" y="600"/>
              </a:cxn>
              <a:cxn ang="0">
                <a:pos x="0" y="848"/>
              </a:cxn>
              <a:cxn ang="0">
                <a:pos x="648" y="1232"/>
              </a:cxn>
              <a:cxn ang="0">
                <a:pos x="1216" y="1232"/>
              </a:cxn>
              <a:cxn ang="0">
                <a:pos x="1288" y="1104"/>
              </a:cxn>
              <a:cxn ang="0">
                <a:pos x="1288" y="752"/>
              </a:cxn>
              <a:cxn ang="0">
                <a:pos x="960" y="656"/>
              </a:cxn>
              <a:cxn ang="0">
                <a:pos x="1288" y="416"/>
              </a:cxn>
              <a:cxn ang="0">
                <a:pos x="1288" y="0"/>
              </a:cxn>
            </a:cxnLst>
            <a:rect l="0" t="0" r="r" b="b"/>
            <a:pathLst>
              <a:path w="1288" h="1232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5078" name="Line 6"/>
          <p:cNvSpPr>
            <a:spLocks noChangeShapeType="1"/>
          </p:cNvSpPr>
          <p:nvPr/>
        </p:nvSpPr>
        <p:spPr bwMode="auto">
          <a:xfrm>
            <a:off x="2895600" y="41148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F0C5-ECF3-440E-8BD3-46CD4C24807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C2537-9089-4220-B7CC-517484979490}" type="slidenum">
              <a:rPr lang="en-US"/>
            </a:fld>
            <a:endParaRPr lang="en-US"/>
          </a:p>
        </p:txBody>
      </p:sp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idea:</a:t>
            </a:r>
            <a:endParaRPr lang="en-US"/>
          </a:p>
          <a:p>
            <a:pPr lvl="1"/>
            <a:r>
              <a:rPr lang="en-US"/>
              <a:t>Consider each edge of the viewport individually</a:t>
            </a:r>
            <a:endParaRPr lang="en-US"/>
          </a:p>
          <a:p>
            <a:pPr lvl="1"/>
            <a:r>
              <a:rPr lang="en-US"/>
              <a:t>Clip the polygon against the edge equation</a:t>
            </a:r>
            <a:endParaRPr lang="en-US"/>
          </a:p>
          <a:p>
            <a:pPr lvl="1"/>
            <a:r>
              <a:rPr lang="en-US"/>
              <a:t>After doing all planes, the polygon is fully clipped</a:t>
            </a:r>
            <a:endParaRPr lang="en-US"/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6101" name="Line 5"/>
          <p:cNvSpPr>
            <a:spLocks noChangeShapeType="1"/>
          </p:cNvSpPr>
          <p:nvPr/>
        </p:nvSpPr>
        <p:spPr bwMode="auto">
          <a:xfrm>
            <a:off x="2895600" y="41148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6102" name="Freeform 6"/>
          <p:cNvSpPr/>
          <p:nvPr/>
        </p:nvSpPr>
        <p:spPr bwMode="auto">
          <a:xfrm>
            <a:off x="3581400" y="4102100"/>
            <a:ext cx="2057400" cy="1689100"/>
          </a:xfrm>
          <a:custGeom>
            <a:avLst/>
            <a:gdLst/>
            <a:ahLst/>
            <a:cxnLst>
              <a:cxn ang="0">
                <a:pos x="920" y="8"/>
              </a:cxn>
              <a:cxn ang="0">
                <a:pos x="0" y="432"/>
              </a:cxn>
              <a:cxn ang="0">
                <a:pos x="0" y="680"/>
              </a:cxn>
              <a:cxn ang="0">
                <a:pos x="648" y="1064"/>
              </a:cxn>
              <a:cxn ang="0">
                <a:pos x="1216" y="1064"/>
              </a:cxn>
              <a:cxn ang="0">
                <a:pos x="1288" y="936"/>
              </a:cxn>
              <a:cxn ang="0">
                <a:pos x="1288" y="584"/>
              </a:cxn>
              <a:cxn ang="0">
                <a:pos x="960" y="488"/>
              </a:cxn>
              <a:cxn ang="0">
                <a:pos x="1296" y="272"/>
              </a:cxn>
              <a:cxn ang="0">
                <a:pos x="1296" y="0"/>
              </a:cxn>
              <a:cxn ang="0">
                <a:pos x="920" y="8"/>
              </a:cxn>
            </a:cxnLst>
            <a:rect l="0" t="0" r="r" b="b"/>
            <a:pathLst>
              <a:path w="1296" h="1064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BB11-36B8-48EC-B443-36951DDE2CE4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The translation transformation can not be expressed as a 2*2 matrix function required for multiplication.</a:t>
            </a:r>
            <a:endParaRPr lang="en-US" dirty="0" smtClean="0"/>
          </a:p>
          <a:p>
            <a:r>
              <a:rPr lang="en-US" dirty="0" smtClean="0"/>
              <a:t>       P’=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v</a:t>
            </a:r>
            <a:r>
              <a:rPr lang="en-US" dirty="0" smtClean="0"/>
              <a:t>(P)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v</a:t>
            </a:r>
            <a:r>
              <a:rPr lang="en-US" dirty="0" smtClean="0"/>
              <a:t>= </a:t>
            </a:r>
            <a:endParaRPr lang="en-US" dirty="0" smtClean="0"/>
          </a:p>
          <a:p>
            <a:r>
              <a:rPr lang="en-US" dirty="0" smtClean="0"/>
              <a:t>                                 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3124200" y="3581400"/>
          <a:ext cx="2514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1984" name="Object 1"/>
          <p:cNvGraphicFramePr>
            <a:graphicFrameLocks noChangeAspect="1"/>
          </p:cNvGraphicFramePr>
          <p:nvPr/>
        </p:nvGraphicFramePr>
        <p:xfrm>
          <a:off x="2601913" y="3505200"/>
          <a:ext cx="18176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6" imgW="17373600" imgH="17068800" progId="">
                  <p:embed/>
                </p:oleObj>
              </mc:Choice>
              <mc:Fallback>
                <p:oleObj name="Equation" r:id="rId6" imgW="17373600" imgH="17068800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1913" y="3505200"/>
                        <a:ext cx="1817687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95400" y="4914900"/>
          <a:ext cx="32067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8" imgW="35052000" imgH="17068800" progId="">
                  <p:embed/>
                </p:oleObj>
              </mc:Choice>
              <mc:Fallback>
                <p:oleObj name="Equation" r:id="rId8" imgW="35052000" imgH="17068800" progId="">
                  <p:embed/>
                  <p:pic>
                    <p:nvPicPr>
                      <p:cNvPr id="0" name="Picture 102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4914900"/>
                        <a:ext cx="3206750" cy="1562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4D72-135A-4BBC-B724-590B753634A5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808F4-09F4-421E-B218-D2898C2DC6CD}" type="slidenum">
              <a:rPr lang="en-US"/>
            </a:fld>
            <a:endParaRPr lang="en-US"/>
          </a:p>
        </p:txBody>
      </p:sp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Sutherland-Hodgman Clipping</a:t>
            </a:r>
            <a:endParaRPr lang="en-US"/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77213" cy="5257800"/>
          </a:xfrm>
        </p:spPr>
        <p:txBody>
          <a:bodyPr/>
          <a:lstStyle/>
          <a:p>
            <a:r>
              <a:rPr lang="en-US" dirty="0"/>
              <a:t>Basic idea:</a:t>
            </a:r>
            <a:endParaRPr lang="en-US" dirty="0"/>
          </a:p>
          <a:p>
            <a:pPr lvl="1"/>
            <a:r>
              <a:rPr lang="en-US" dirty="0"/>
              <a:t>Consider each edge of the viewport individually</a:t>
            </a:r>
            <a:endParaRPr lang="en-US" dirty="0"/>
          </a:p>
          <a:p>
            <a:pPr lvl="1"/>
            <a:r>
              <a:rPr lang="en-US" dirty="0"/>
              <a:t>Clip the polygon against the edge equation</a:t>
            </a:r>
            <a:endParaRPr lang="en-US" dirty="0"/>
          </a:p>
          <a:p>
            <a:pPr lvl="1"/>
            <a:r>
              <a:rPr lang="en-US" dirty="0"/>
              <a:t>After doing all planes, the polygon is fully clipped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57124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25" name="Freeform 5"/>
          <p:cNvSpPr/>
          <p:nvPr/>
        </p:nvSpPr>
        <p:spPr bwMode="auto">
          <a:xfrm>
            <a:off x="3581400" y="4102100"/>
            <a:ext cx="2057400" cy="1689100"/>
          </a:xfrm>
          <a:custGeom>
            <a:avLst/>
            <a:gdLst/>
            <a:ahLst/>
            <a:cxnLst>
              <a:cxn ang="0">
                <a:pos x="920" y="8"/>
              </a:cxn>
              <a:cxn ang="0">
                <a:pos x="0" y="432"/>
              </a:cxn>
              <a:cxn ang="0">
                <a:pos x="0" y="680"/>
              </a:cxn>
              <a:cxn ang="0">
                <a:pos x="648" y="1064"/>
              </a:cxn>
              <a:cxn ang="0">
                <a:pos x="1216" y="1064"/>
              </a:cxn>
              <a:cxn ang="0">
                <a:pos x="1288" y="936"/>
              </a:cxn>
              <a:cxn ang="0">
                <a:pos x="1288" y="584"/>
              </a:cxn>
              <a:cxn ang="0">
                <a:pos x="960" y="488"/>
              </a:cxn>
              <a:cxn ang="0">
                <a:pos x="1296" y="272"/>
              </a:cxn>
              <a:cxn ang="0">
                <a:pos x="1296" y="0"/>
              </a:cxn>
              <a:cxn ang="0">
                <a:pos x="920" y="8"/>
              </a:cxn>
            </a:cxnLst>
            <a:rect l="0" t="0" r="r" b="b"/>
            <a:pathLst>
              <a:path w="1296" h="1064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ED9C-3BD2-4F1E-B260-CC430564F13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8600" y="0"/>
            <a:ext cx="87630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en-US" sz="4400" b="0" dirty="0" smtClean="0">
                <a:solidFill>
                  <a:schemeClr val="accent2"/>
                </a:solidFill>
              </a:rPr>
              <a:t>Rotation</a:t>
            </a:r>
            <a:endParaRPr lang="en-US" sz="4400" b="0" dirty="0" smtClean="0">
              <a:solidFill>
                <a:schemeClr val="accent2"/>
              </a:solidFill>
            </a:endParaRPr>
          </a:p>
          <a:p>
            <a:r>
              <a:rPr lang="en-US" sz="2800" dirty="0" smtClean="0">
                <a:solidFill>
                  <a:schemeClr val="accent2"/>
                </a:solidFill>
              </a:rPr>
              <a:t>Repositioning  the  object  along  the   circular path.</a:t>
            </a:r>
            <a:endParaRPr lang="en-US" sz="2800" b="0" dirty="0">
              <a:solidFill>
                <a:schemeClr val="accent2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524000"/>
            <a:ext cx="5638800" cy="381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   x =  r </a:t>
            </a:r>
            <a:r>
              <a:rPr lang="en-US" sz="2400" dirty="0" err="1" smtClean="0"/>
              <a:t>cos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dirty="0" smtClean="0"/>
              <a:t>)  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   y =  r sin (</a:t>
            </a:r>
            <a:r>
              <a:rPr lang="en-US" sz="2400" dirty="0" smtClean="0">
                <a:latin typeface="Symbol" panose="05050102010706020507" pitchFamily="18" charset="2"/>
              </a:rPr>
              <a:t>f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              </a:t>
            </a:r>
            <a:endParaRPr lang="en-US" sz="20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smtClean="0"/>
              <a:t>               </a:t>
            </a:r>
            <a:r>
              <a:rPr lang="en-US" sz="2400" dirty="0" smtClean="0"/>
              <a:t>x’ =  r </a:t>
            </a:r>
            <a:r>
              <a:rPr lang="en-US" sz="2400" dirty="0" err="1" smtClean="0"/>
              <a:t>cos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Symbol" panose="05050102010706020507" pitchFamily="18" charset="2"/>
              </a:rPr>
              <a:t>f + 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            y’ = r sin (</a:t>
            </a:r>
            <a:r>
              <a:rPr lang="en-US" sz="2400" dirty="0" smtClean="0">
                <a:latin typeface="Symbol" panose="05050102010706020507" pitchFamily="18" charset="2"/>
              </a:rPr>
              <a:t>f + 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 smtClean="0"/>
              <a:t>  </a:t>
            </a:r>
            <a:r>
              <a:rPr lang="en-US" sz="2400" i="1" dirty="0" smtClean="0"/>
              <a:t>x’ =  x </a:t>
            </a:r>
            <a:r>
              <a:rPr lang="en-US" sz="2400" i="1" dirty="0" err="1" smtClean="0"/>
              <a:t>cos</a:t>
            </a:r>
            <a:r>
              <a:rPr lang="en-US" sz="2400" i="1" dirty="0" smtClean="0"/>
              <a:t>(</a:t>
            </a:r>
            <a:r>
              <a:rPr lang="en-US" sz="2400" i="1" dirty="0" smtClean="0">
                <a:latin typeface="Symbol" panose="05050102010706020507" pitchFamily="18" charset="2"/>
              </a:rPr>
              <a:t>q</a:t>
            </a:r>
            <a:r>
              <a:rPr lang="en-US" sz="2400" i="1" dirty="0" smtClean="0"/>
              <a:t>) – y sin(</a:t>
            </a:r>
            <a:r>
              <a:rPr lang="en-US" sz="2400" i="1" dirty="0" smtClean="0">
                <a:latin typeface="Symbol" panose="05050102010706020507" pitchFamily="18" charset="2"/>
              </a:rPr>
              <a:t>q</a:t>
            </a:r>
            <a:r>
              <a:rPr lang="en-US" sz="2400" i="1" dirty="0" smtClean="0"/>
              <a:t>) </a:t>
            </a:r>
            <a:endParaRPr lang="en-US" sz="2400" i="1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i="1" dirty="0" smtClean="0"/>
              <a:t>  y’ =  y </a:t>
            </a:r>
            <a:r>
              <a:rPr lang="en-US" sz="2400" dirty="0" err="1" smtClean="0"/>
              <a:t>cos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Symbol" panose="05050102010706020507" pitchFamily="18" charset="2"/>
              </a:rPr>
              <a:t>q</a:t>
            </a:r>
            <a:r>
              <a:rPr lang="en-US" sz="2400" dirty="0" smtClean="0"/>
              <a:t>) + x sin(</a:t>
            </a:r>
            <a:r>
              <a:rPr lang="en-US" sz="2400" dirty="0" smtClean="0">
                <a:latin typeface="Symbol" panose="05050102010706020507" pitchFamily="18" charset="2"/>
              </a:rPr>
              <a:t>q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 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400" dirty="0" smtClean="0"/>
              <a:t> </a:t>
            </a:r>
            <a:endParaRPr lang="en-US" sz="1400" dirty="0" smtClean="0"/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Oval 27"/>
          <p:cNvSpPr>
            <a:spLocks noChangeAspect="1" noChangeArrowheads="1"/>
          </p:cNvSpPr>
          <p:nvPr/>
        </p:nvSpPr>
        <p:spPr bwMode="auto">
          <a:xfrm>
            <a:off x="7118350" y="4071938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8"/>
          <p:cNvSpPr>
            <a:spLocks noChangeAspect="1" noChangeArrowheads="1"/>
          </p:cNvSpPr>
          <p:nvPr/>
        </p:nvSpPr>
        <p:spPr bwMode="auto">
          <a:xfrm>
            <a:off x="5595938" y="254793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07188" y="3062288"/>
            <a:ext cx="30321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" name="Freeform 30"/>
          <p:cNvSpPr/>
          <p:nvPr/>
        </p:nvSpPr>
        <p:spPr bwMode="auto">
          <a:xfrm>
            <a:off x="5721350" y="266065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  <a:gd name="T6" fmla="*/ 0 60000 65536"/>
              <a:gd name="T7" fmla="*/ 0 60000 65536"/>
              <a:gd name="T8" fmla="*/ 0 60000 65536"/>
              <a:gd name="T9" fmla="*/ 0 w 960"/>
              <a:gd name="T10" fmla="*/ 0 h 975"/>
              <a:gd name="T11" fmla="*/ 960 w 960"/>
              <a:gd name="T12" fmla="*/ 975 h 9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953000" y="419100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4953000" y="266700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086600" y="3748088"/>
            <a:ext cx="8255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P(x,y)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7239000" y="4267200"/>
            <a:ext cx="0" cy="60960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Arc 36"/>
          <p:cNvSpPr/>
          <p:nvPr/>
        </p:nvSpPr>
        <p:spPr bwMode="auto">
          <a:xfrm>
            <a:off x="5715000" y="4648200"/>
            <a:ext cx="152400" cy="304800"/>
          </a:xfrm>
          <a:custGeom>
            <a:avLst/>
            <a:gdLst>
              <a:gd name="T0" fmla="*/ 0 w 21600"/>
              <a:gd name="T1" fmla="*/ 0 h 21600"/>
              <a:gd name="T2" fmla="*/ 152400 w 21600"/>
              <a:gd name="T3" fmla="*/ 304800 h 21600"/>
              <a:gd name="T4" fmla="*/ 0 w 21600"/>
              <a:gd name="T5" fmla="*/ 304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5775325" y="4530725"/>
            <a:ext cx="4191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943600" y="49530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x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7315200" y="4343400"/>
            <a:ext cx="311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y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157913" y="4191000"/>
            <a:ext cx="319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715000" y="2667000"/>
            <a:ext cx="0" cy="22098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 bwMode="auto">
          <a:xfrm>
            <a:off x="5105400" y="4495800"/>
            <a:ext cx="304800" cy="304800"/>
          </a:xfrm>
          <a:custGeom>
            <a:avLst/>
            <a:gdLst>
              <a:gd name="T0" fmla="*/ 192 w 192"/>
              <a:gd name="T1" fmla="*/ 192 h 192"/>
              <a:gd name="T2" fmla="*/ 144 w 192"/>
              <a:gd name="T3" fmla="*/ 48 h 192"/>
              <a:gd name="T4" fmla="*/ 0 w 192"/>
              <a:gd name="T5" fmla="*/ 0 h 192"/>
              <a:gd name="T6" fmla="*/ 0 60000 65536"/>
              <a:gd name="T7" fmla="*/ 0 60000 65536"/>
              <a:gd name="T8" fmla="*/ 0 60000 65536"/>
              <a:gd name="T9" fmla="*/ 0 w 192"/>
              <a:gd name="T10" fmla="*/ 0 h 192"/>
              <a:gd name="T11" fmla="*/ 192 w 1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92">
                <a:moveTo>
                  <a:pt x="192" y="192"/>
                </a:moveTo>
                <a:cubicBezTo>
                  <a:pt x="184" y="136"/>
                  <a:pt x="176" y="80"/>
                  <a:pt x="144" y="48"/>
                </a:cubicBezTo>
                <a:cubicBezTo>
                  <a:pt x="112" y="16"/>
                  <a:pt x="56" y="8"/>
                  <a:pt x="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4953000" y="5105400"/>
            <a:ext cx="762000" cy="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089525" y="5067300"/>
            <a:ext cx="3746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x’</a:t>
            </a: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737225" y="3649663"/>
            <a:ext cx="51117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3300"/>
                </a:solidFill>
              </a:rPr>
              <a:t>y’</a:t>
            </a:r>
            <a:endParaRPr lang="en-US" sz="1800">
              <a:solidFill>
                <a:srgbClr val="FF3300"/>
              </a:solidFill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334000" y="4267200"/>
            <a:ext cx="3032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sz="1800" dirty="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5486400" y="2206625"/>
            <a:ext cx="10477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P’(x’, y’)</a:t>
            </a:r>
            <a:endParaRPr lang="en-US" sz="1800">
              <a:solidFill>
                <a:srgbClr val="FF33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57200" y="1503225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417625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94" y="1960425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2056606" y="1959631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2798625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43000" y="3579812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752407" y="3189218"/>
            <a:ext cx="7827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3227715" y="3151514"/>
            <a:ext cx="7073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1000" y="3810000"/>
            <a:ext cx="29710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000" y="4779825"/>
            <a:ext cx="3048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114300" y="4305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>
            <a:off x="2857897" y="4304903"/>
            <a:ext cx="990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>
            <a:hlinkClick r:id="" action="ppaction://ole?verb=0"/>
          </p:cNvPr>
          <p:cNvGraphicFramePr/>
          <p:nvPr/>
        </p:nvGraphicFramePr>
        <p:xfrm>
          <a:off x="0" y="5334000"/>
          <a:ext cx="4800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219200" imgH="323850" progId="">
                  <p:embed/>
                </p:oleObj>
              </mc:Choice>
              <mc:Fallback>
                <p:oleObj name="Equation" r:id="rId1" imgW="1219200" imgH="323850" progId="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334000"/>
                        <a:ext cx="4800600" cy="12192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172200" y="5334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</a:t>
            </a: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</a:t>
            </a:r>
            <a:r>
              <a:rPr 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P</a:t>
            </a:r>
            <a:endParaRPr lang="en-US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04E0-9CD4-4418-AEEC-F992C96037FB}" type="datetime1">
              <a:rPr lang="en-US" smtClean="0"/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33C0-A233-49D5-A002-62978EBA37CE}" type="slidenum">
              <a:rPr lang="en-US" smtClean="0"/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2D Transoformations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5" grpId="0" animBg="1"/>
      <p:bldP spid="37" grpId="0"/>
      <p:bldP spid="38" grpId="0"/>
      <p:bldP spid="42" grpId="0" animBg="1"/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17592</Words>
  <Application>WPS Presentation</Application>
  <PresentationFormat>On-screen Show (4:3)</PresentationFormat>
  <Paragraphs>2379</Paragraphs>
  <Slides>80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Arial</vt:lpstr>
      <vt:lpstr>SimSun</vt:lpstr>
      <vt:lpstr>Wingdings</vt:lpstr>
      <vt:lpstr>Symbol</vt:lpstr>
      <vt:lpstr>Times New Roman</vt:lpstr>
      <vt:lpstr>Calibri</vt:lpstr>
      <vt:lpstr>Microsoft YaHei</vt:lpstr>
      <vt:lpstr>Arial Unicode MS</vt:lpstr>
      <vt:lpstr>굴림</vt:lpstr>
      <vt:lpstr>Malgun Gothic</vt:lpstr>
      <vt:lpstr>Lucida Console</vt:lpstr>
      <vt:lpstr>Office Theme</vt:lpstr>
      <vt:lpstr> </vt:lpstr>
      <vt:lpstr>What</vt:lpstr>
      <vt:lpstr>Why Transformations?</vt:lpstr>
      <vt:lpstr>How to implement</vt:lpstr>
      <vt:lpstr>PowerPoint 演示文稿</vt:lpstr>
      <vt:lpstr>PowerPoint 演示文稿</vt:lpstr>
      <vt:lpstr>Translation</vt:lpstr>
      <vt:lpstr>Translation</vt:lpstr>
      <vt:lpstr>PowerPoint 演示文稿</vt:lpstr>
      <vt:lpstr>PowerPoint 演示文稿</vt:lpstr>
      <vt:lpstr>PowerPoint 演示文稿</vt:lpstr>
      <vt:lpstr>Scaling</vt:lpstr>
      <vt:lpstr>Combining transformations</vt:lpstr>
      <vt:lpstr>PowerPoint 演示文稿</vt:lpstr>
      <vt:lpstr>PowerPoint 演示文稿</vt:lpstr>
      <vt:lpstr>Homogeneous Coordinates</vt:lpstr>
      <vt:lpstr>Why Homogeneous Coordinates?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Reflection Produce mirror image of the object by rotating the object about an axis of reflection by an angle 180’</vt:lpstr>
      <vt:lpstr>PowerPoint 演示文稿</vt:lpstr>
      <vt:lpstr>PowerPoint 演示文稿</vt:lpstr>
      <vt:lpstr>PowerPoint 演示文稿</vt:lpstr>
      <vt:lpstr>Exercises 1</vt:lpstr>
      <vt:lpstr> Exercises 2</vt:lpstr>
      <vt:lpstr> Exercises 3</vt:lpstr>
      <vt:lpstr>Exercise 4</vt:lpstr>
      <vt:lpstr> Exercises 5</vt:lpstr>
      <vt:lpstr>Scratch</vt:lpstr>
      <vt:lpstr>PowerPoint 演示文稿</vt:lpstr>
      <vt:lpstr>PowerPoint 演示文稿</vt:lpstr>
      <vt:lpstr>PowerPoint 演示文稿</vt:lpstr>
      <vt:lpstr>PowerPoint 演示文稿</vt:lpstr>
      <vt:lpstr>Window vs. Viewport</vt:lpstr>
      <vt:lpstr>Viewport Transformation</vt:lpstr>
      <vt:lpstr>Clipping</vt:lpstr>
      <vt:lpstr>Point Clipping </vt:lpstr>
      <vt:lpstr>Line Clipping</vt:lpstr>
      <vt:lpstr>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 Algorithm</vt:lpstr>
      <vt:lpstr>Cohen-Sutherland Line Clipping Algorithm Cont..</vt:lpstr>
      <vt:lpstr>Limitations of Cohen Sutherland line clipping Algorithm </vt:lpstr>
      <vt:lpstr>Advantages</vt:lpstr>
      <vt:lpstr>Sutherland-Hodgman Polygon Clipping</vt:lpstr>
      <vt:lpstr>Sutherland-Hodgman Polygon Clipping:  Four possible scenarios at each clipper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</vt:vector>
  </TitlesOfParts>
  <Company>KIIT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nEW u</cp:lastModifiedBy>
  <cp:revision>162</cp:revision>
  <dcterms:created xsi:type="dcterms:W3CDTF">2009-02-27T07:21:00Z</dcterms:created>
  <dcterms:modified xsi:type="dcterms:W3CDTF">2019-11-18T07:18:35Z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