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8" r:id="rId14"/>
    <p:sldId id="269" r:id="rId15"/>
    <p:sldId id="271" r:id="rId16"/>
    <p:sldId id="270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5.wmf"/><Relationship Id="rId7" Type="http://schemas.openxmlformats.org/officeDocument/2006/relationships/image" Target="../media/image11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2.wmf"/><Relationship Id="rId5" Type="http://schemas.openxmlformats.org/officeDocument/2006/relationships/image" Target="../media/image27.wmf"/><Relationship Id="rId10" Type="http://schemas.openxmlformats.org/officeDocument/2006/relationships/image" Target="../media/image31.wmf"/><Relationship Id="rId4" Type="http://schemas.openxmlformats.org/officeDocument/2006/relationships/image" Target="../media/image26.wmf"/><Relationship Id="rId9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37.wmf"/><Relationship Id="rId1" Type="http://schemas.openxmlformats.org/officeDocument/2006/relationships/image" Target="../media/image2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3B754-E708-47FE-9306-0C4E604928C9}" type="datetimeFigureOut">
              <a:rPr lang="en-US" smtClean="0"/>
              <a:pPr/>
              <a:t>3/28/2009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E9535-DBF4-44F8-912B-8DC972E30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E9535-DBF4-44F8-912B-8DC972E306F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8C2D-2A3D-4DA7-996C-E7C149D7725B}" type="datetimeFigureOut">
              <a:rPr lang="en-US" smtClean="0"/>
              <a:pPr/>
              <a:t>3/28/2009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34A6-6309-4737-83F9-B2B9A7855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8C2D-2A3D-4DA7-996C-E7C149D7725B}" type="datetimeFigureOut">
              <a:rPr lang="en-US" smtClean="0"/>
              <a:pPr/>
              <a:t>3/28/2009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34A6-6309-4737-83F9-B2B9A7855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8C2D-2A3D-4DA7-996C-E7C149D7725B}" type="datetimeFigureOut">
              <a:rPr lang="en-US" smtClean="0"/>
              <a:pPr/>
              <a:t>3/28/2009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34A6-6309-4737-83F9-B2B9A7855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8C2D-2A3D-4DA7-996C-E7C149D7725B}" type="datetimeFigureOut">
              <a:rPr lang="en-US" smtClean="0"/>
              <a:pPr/>
              <a:t>3/28/2009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34A6-6309-4737-83F9-B2B9A7855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8C2D-2A3D-4DA7-996C-E7C149D7725B}" type="datetimeFigureOut">
              <a:rPr lang="en-US" smtClean="0"/>
              <a:pPr/>
              <a:t>3/28/2009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34A6-6309-4737-83F9-B2B9A7855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8C2D-2A3D-4DA7-996C-E7C149D7725B}" type="datetimeFigureOut">
              <a:rPr lang="en-US" smtClean="0"/>
              <a:pPr/>
              <a:t>3/28/2009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34A6-6309-4737-83F9-B2B9A7855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8C2D-2A3D-4DA7-996C-E7C149D7725B}" type="datetimeFigureOut">
              <a:rPr lang="en-US" smtClean="0"/>
              <a:pPr/>
              <a:t>3/28/2009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34A6-6309-4737-83F9-B2B9A7855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8C2D-2A3D-4DA7-996C-E7C149D7725B}" type="datetimeFigureOut">
              <a:rPr lang="en-US" smtClean="0"/>
              <a:pPr/>
              <a:t>3/28/2009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34A6-6309-4737-83F9-B2B9A7855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8C2D-2A3D-4DA7-996C-E7C149D7725B}" type="datetimeFigureOut">
              <a:rPr lang="en-US" smtClean="0"/>
              <a:pPr/>
              <a:t>3/28/2009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34A6-6309-4737-83F9-B2B9A7855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8C2D-2A3D-4DA7-996C-E7C149D7725B}" type="datetimeFigureOut">
              <a:rPr lang="en-US" smtClean="0"/>
              <a:pPr/>
              <a:t>3/28/2009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34A6-6309-4737-83F9-B2B9A7855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8C2D-2A3D-4DA7-996C-E7C149D7725B}" type="datetimeFigureOut">
              <a:rPr lang="en-US" smtClean="0"/>
              <a:pPr/>
              <a:t>3/28/2009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34A6-6309-4737-83F9-B2B9A7855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E8C2D-2A3D-4DA7-996C-E7C149D7725B}" type="datetimeFigureOut">
              <a:rPr lang="en-US" smtClean="0"/>
              <a:pPr/>
              <a:t>3/28/2009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34A6-6309-4737-83F9-B2B9A7855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5.bin"/><Relationship Id="rId3" Type="http://schemas.openxmlformats.org/officeDocument/2006/relationships/image" Target="../media/image33.png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42.png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sz="4800" dirty="0" smtClean="0">
                <a:solidFill>
                  <a:srgbClr val="FF0000"/>
                </a:solidFill>
              </a:rPr>
              <a:t>3D Transformation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590800"/>
            <a:ext cx="4267200" cy="175260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4000" dirty="0" smtClean="0">
                <a:solidFill>
                  <a:srgbClr val="C00000"/>
                </a:solidFill>
              </a:rPr>
              <a:t>  Translation</a:t>
            </a:r>
          </a:p>
          <a:p>
            <a:pPr algn="l">
              <a:buFont typeface="Arial" pitchFamily="34" charset="0"/>
              <a:buChar char="•"/>
            </a:pPr>
            <a:r>
              <a:rPr lang="en-US" sz="4000" dirty="0" smtClean="0">
                <a:solidFill>
                  <a:srgbClr val="C00000"/>
                </a:solidFill>
              </a:rPr>
              <a:t>  Rotation</a:t>
            </a:r>
          </a:p>
          <a:p>
            <a:pPr algn="l">
              <a:buFont typeface="Arial" pitchFamily="34" charset="0"/>
              <a:buChar char="•"/>
            </a:pPr>
            <a:r>
              <a:rPr lang="en-US" sz="4000" dirty="0" smtClean="0">
                <a:solidFill>
                  <a:srgbClr val="C00000"/>
                </a:solidFill>
              </a:rPr>
              <a:t>  Scaling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8600"/>
            <a:ext cx="36957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1828800" y="27432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457200" y="1447800"/>
            <a:ext cx="16764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52600" y="2286000"/>
            <a:ext cx="16002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103910" y="2258290"/>
            <a:ext cx="1219200" cy="8382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024063" y="2590800"/>
          <a:ext cx="2536825" cy="495300"/>
        </p:xfrm>
        <a:graphic>
          <a:graphicData uri="http://schemas.openxmlformats.org/presentationml/2006/ole">
            <p:oleObj spid="_x0000_s21507" name="Equation" r:id="rId4" imgW="1041120" imgH="203040" progId="Equation.3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828800" y="2286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C00000"/>
                </a:solidFill>
              </a:rPr>
              <a:t>STEP 2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Rotate </a:t>
            </a:r>
            <a:r>
              <a:rPr lang="en-US" sz="2800" b="1" dirty="0" err="1" smtClean="0">
                <a:solidFill>
                  <a:srgbClr val="C00000"/>
                </a:solidFill>
              </a:rPr>
              <a:t>w.r.t</a:t>
            </a:r>
            <a:r>
              <a:rPr lang="en-US" sz="2800" b="1" dirty="0" smtClean="0">
                <a:solidFill>
                  <a:srgbClr val="C00000"/>
                </a:solidFill>
              </a:rPr>
              <a:t> x-axis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5873028" y="2392362"/>
            <a:ext cx="201295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 flipV="1">
            <a:off x="5915890" y="411162"/>
            <a:ext cx="0" cy="2011363"/>
          </a:xfrm>
          <a:prstGeom prst="line">
            <a:avLst/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 flipH="1">
            <a:off x="4572000" y="2390052"/>
            <a:ext cx="1328738" cy="96520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7278687" y="2416175"/>
          <a:ext cx="341313" cy="403225"/>
        </p:xfrm>
        <a:graphic>
          <a:graphicData uri="http://schemas.openxmlformats.org/presentationml/2006/ole">
            <p:oleObj spid="_x0000_s21508" name="Equation" r:id="rId5" imgW="139680" imgH="164880" progId="Equation.3">
              <p:embed/>
            </p:oleObj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/>
        </p:nvGraphicFramePr>
        <p:xfrm>
          <a:off x="5334000" y="452438"/>
          <a:ext cx="309563" cy="309562"/>
        </p:xfrm>
        <a:graphic>
          <a:graphicData uri="http://schemas.openxmlformats.org/presentationml/2006/ole">
            <p:oleObj spid="_x0000_s21509" name="Equation" r:id="rId6" imgW="126720" imgH="126720" progId="Equation.3">
              <p:embed/>
            </p:oleObj>
          </a:graphicData>
        </a:graphic>
      </p:graphicFrame>
      <p:sp>
        <p:nvSpPr>
          <p:cNvPr id="23" name="Oval 22"/>
          <p:cNvSpPr/>
          <p:nvPr/>
        </p:nvSpPr>
        <p:spPr>
          <a:xfrm>
            <a:off x="7212735" y="17526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6381607" y="1524000"/>
            <a:ext cx="1981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86400" y="-13395"/>
            <a:ext cx="365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C00000"/>
                </a:solidFill>
              </a:rPr>
              <a:t>STEP 3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Retranslate to it’s original position</a:t>
            </a:r>
            <a:endParaRPr 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21510" name="Object 2"/>
          <p:cNvGraphicFramePr>
            <a:graphicFrameLocks noChangeAspect="1"/>
          </p:cNvGraphicFramePr>
          <p:nvPr/>
        </p:nvGraphicFramePr>
        <p:xfrm>
          <a:off x="4800600" y="3163888"/>
          <a:ext cx="309562" cy="341312"/>
        </p:xfrm>
        <a:graphic>
          <a:graphicData uri="http://schemas.openxmlformats.org/presentationml/2006/ole">
            <p:oleObj spid="_x0000_s21510" name="Equation" r:id="rId7" imgW="126720" imgH="139680" progId="Equation.3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6019800" y="1855788"/>
          <a:ext cx="2938463" cy="495300"/>
        </p:xfrm>
        <a:graphic>
          <a:graphicData uri="http://schemas.openxmlformats.org/presentationml/2006/ole">
            <p:oleObj spid="_x0000_s21511" name="Equation" r:id="rId8" imgW="1206360" imgH="203040" progId="Equation.3">
              <p:embed/>
            </p:oleObj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447800" y="4953000"/>
          <a:ext cx="1851025" cy="1828800"/>
        </p:xfrm>
        <a:graphic>
          <a:graphicData uri="http://schemas.openxmlformats.org/presentationml/2006/ole">
            <p:oleObj spid="_x0000_s21512" name="Equation" r:id="rId9" imgW="939600" imgH="914400" progId="Equation.3">
              <p:embed/>
            </p:oleObj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3294063" y="4945063"/>
          <a:ext cx="2878137" cy="1800225"/>
        </p:xfrm>
        <a:graphic>
          <a:graphicData uri="http://schemas.openxmlformats.org/presentationml/2006/ole">
            <p:oleObj spid="_x0000_s21513" name="Equation" r:id="rId10" imgW="1460160" imgH="914400" progId="Equation.3">
              <p:embed/>
            </p:oleObj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6172200" y="4953000"/>
          <a:ext cx="2076450" cy="1828800"/>
        </p:xfrm>
        <a:graphic>
          <a:graphicData uri="http://schemas.openxmlformats.org/presentationml/2006/ole">
            <p:oleObj spid="_x0000_s21514" name="Equation" r:id="rId11" imgW="1054080" imgH="914400" progId="Equation.3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53400" y="566362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8483600" y="5029200"/>
          <a:ext cx="431800" cy="1658938"/>
        </p:xfrm>
        <a:graphic>
          <a:graphicData uri="http://schemas.openxmlformats.org/presentationml/2006/ole">
            <p:oleObj spid="_x0000_s21515" name="Equation" r:id="rId12" imgW="266400" imgH="914400" progId="Equation.3">
              <p:embed/>
            </p:oleObj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207963" y="5029200"/>
          <a:ext cx="473075" cy="1658938"/>
        </p:xfrm>
        <a:graphic>
          <a:graphicData uri="http://schemas.openxmlformats.org/presentationml/2006/ole">
            <p:oleObj spid="_x0000_s21516" name="Equation" r:id="rId13" imgW="291960" imgH="914400" progId="Equation.3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914400" y="5562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=</a:t>
            </a:r>
            <a:endParaRPr lang="en-US" sz="3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0" y="3429000"/>
            <a:ext cx="6781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 sequence of transformations are</a:t>
            </a:r>
          </a:p>
          <a:p>
            <a:r>
              <a:rPr lang="en-US" dirty="0" smtClean="0"/>
              <a:t>                   </a:t>
            </a:r>
            <a:endParaRPr lang="en-US" dirty="0"/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1219200" y="3962400"/>
          <a:ext cx="7924801" cy="762000"/>
        </p:xfrm>
        <a:graphic>
          <a:graphicData uri="http://schemas.openxmlformats.org/presentationml/2006/ole">
            <p:oleObj spid="_x0000_s21517" name="Equation" r:id="rId14" imgW="2590560" imgH="241200" progId="Equation.3">
              <p:embed/>
            </p:oleObj>
          </a:graphicData>
        </a:graphic>
      </p:graphicFrame>
      <p:cxnSp>
        <p:nvCxnSpPr>
          <p:cNvPr id="37" name="Straight Connector 36"/>
          <p:cNvCxnSpPr/>
          <p:nvPr/>
        </p:nvCxnSpPr>
        <p:spPr>
          <a:xfrm>
            <a:off x="1295400" y="2284412"/>
            <a:ext cx="1981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/>
      <p:bldP spid="18" grpId="0" animBg="1"/>
      <p:bldP spid="19" grpId="0" animBg="1"/>
      <p:bldP spid="20" grpId="0" animBg="1"/>
      <p:bldP spid="23" grpId="0" animBg="1"/>
      <p:bldP spid="25" grpId="0"/>
      <p:bldP spid="31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143000"/>
          </a:xfrm>
        </p:spPr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rgbClr val="C00000"/>
                </a:solidFill>
              </a:rPr>
              <a:t>  </a:t>
            </a:r>
            <a:r>
              <a:rPr lang="en-US" sz="4000" u="sng" dirty="0" smtClean="0">
                <a:solidFill>
                  <a:srgbClr val="C00000"/>
                </a:solidFill>
              </a:rPr>
              <a:t>Not </a:t>
            </a:r>
            <a:r>
              <a:rPr lang="en-US" u="sng" dirty="0" smtClean="0">
                <a:solidFill>
                  <a:srgbClr val="C00000"/>
                </a:solidFill>
              </a:rPr>
              <a:t>Parallel to any of the Principal Axis</a:t>
            </a:r>
            <a:endParaRPr lang="en-US" u="sng" dirty="0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1484313" y="3469342"/>
            <a:ext cx="201295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H="1" flipV="1">
            <a:off x="1481456" y="1752599"/>
            <a:ext cx="45719" cy="1746905"/>
          </a:xfrm>
          <a:prstGeom prst="line">
            <a:avLst/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354097" y="3559175"/>
          <a:ext cx="341313" cy="403225"/>
        </p:xfrm>
        <a:graphic>
          <a:graphicData uri="http://schemas.openxmlformats.org/presentationml/2006/ole">
            <p:oleObj spid="_x0000_s22530" name="Equation" r:id="rId3" imgW="139680" imgH="164880" progId="Equation.3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063334" y="1671638"/>
          <a:ext cx="309563" cy="309562"/>
        </p:xfrm>
        <a:graphic>
          <a:graphicData uri="http://schemas.openxmlformats.org/presentationml/2006/ole">
            <p:oleObj spid="_x0000_s22531" name="Equation" r:id="rId4" imgW="126720" imgH="126720" progId="Equation.3">
              <p:embed/>
            </p:oleObj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3432175" y="1877080"/>
          <a:ext cx="1825625" cy="495300"/>
        </p:xfrm>
        <a:graphic>
          <a:graphicData uri="http://schemas.openxmlformats.org/presentationml/2006/ole">
            <p:oleObj spid="_x0000_s22533" name="Equation" r:id="rId5" imgW="749160" imgH="203040" progId="Equation.3">
              <p:embed/>
            </p:oleObj>
          </a:graphicData>
        </a:graphic>
      </p:graphicFrame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229897" y="3439180"/>
            <a:ext cx="1328738" cy="96520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2536" name="Object 2"/>
          <p:cNvGraphicFramePr>
            <a:graphicFrameLocks noChangeAspect="1"/>
          </p:cNvGraphicFramePr>
          <p:nvPr/>
        </p:nvGraphicFramePr>
        <p:xfrm>
          <a:off x="377534" y="3657600"/>
          <a:ext cx="309563" cy="341313"/>
        </p:xfrm>
        <a:graphic>
          <a:graphicData uri="http://schemas.openxmlformats.org/presentationml/2006/ole">
            <p:oleObj spid="_x0000_s22536" name="Equation" r:id="rId6" imgW="126720" imgH="139680" progId="Equation.3">
              <p:embed/>
            </p:oleObj>
          </a:graphicData>
        </a:graphic>
      </p:graphicFrame>
      <p:graphicFrame>
        <p:nvGraphicFramePr>
          <p:cNvPr id="22540" name="Object 9"/>
          <p:cNvGraphicFramePr>
            <a:graphicFrameLocks noChangeAspect="1"/>
          </p:cNvGraphicFramePr>
          <p:nvPr/>
        </p:nvGraphicFramePr>
        <p:xfrm>
          <a:off x="2020597" y="2552700"/>
          <a:ext cx="1485900" cy="495300"/>
        </p:xfrm>
        <a:graphic>
          <a:graphicData uri="http://schemas.openxmlformats.org/presentationml/2006/ole">
            <p:oleObj spid="_x0000_s22540" name="Equation" r:id="rId7" imgW="609480" imgH="203040" progId="Equation.3">
              <p:embed/>
            </p:oleObj>
          </a:graphicData>
        </a:graphic>
      </p:graphicFrame>
      <p:graphicFrame>
        <p:nvGraphicFramePr>
          <p:cNvPr id="22541" name="Object 9"/>
          <p:cNvGraphicFramePr>
            <a:graphicFrameLocks noChangeAspect="1"/>
          </p:cNvGraphicFramePr>
          <p:nvPr/>
        </p:nvGraphicFramePr>
        <p:xfrm>
          <a:off x="1718972" y="1371600"/>
          <a:ext cx="1609725" cy="495300"/>
        </p:xfrm>
        <a:graphic>
          <a:graphicData uri="http://schemas.openxmlformats.org/presentationml/2006/ole">
            <p:oleObj spid="_x0000_s22541" name="Equation" r:id="rId8" imgW="660240" imgH="203040" progId="Equation.3">
              <p:embed/>
            </p:oleObj>
          </a:graphicData>
        </a:graphic>
      </p:graphicFrame>
      <p:sp>
        <p:nvSpPr>
          <p:cNvPr id="25" name="Oval 24"/>
          <p:cNvSpPr/>
          <p:nvPr/>
        </p:nvSpPr>
        <p:spPr>
          <a:xfrm>
            <a:off x="3276600" y="1524000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918855" y="2604655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42" name="Picture 1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20697" y="1828800"/>
            <a:ext cx="61940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Straight Connector 28"/>
          <p:cNvCxnSpPr/>
          <p:nvPr/>
        </p:nvCxnSpPr>
        <p:spPr>
          <a:xfrm flipV="1">
            <a:off x="2057400" y="1610380"/>
            <a:ext cx="129540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38600" y="2991922"/>
            <a:ext cx="4800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 the </a:t>
            </a:r>
            <a:r>
              <a:rPr lang="en-US" sz="2800" dirty="0" smtClean="0">
                <a:solidFill>
                  <a:srgbClr val="C00000"/>
                </a:solidFill>
              </a:rPr>
              <a:t>axis vector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</a:t>
            </a:r>
          </a:p>
          <a:p>
            <a:r>
              <a:rPr lang="en-US" sz="2800" dirty="0" smtClean="0">
                <a:sym typeface="Wingdings" pitchFamily="2" charset="2"/>
              </a:rPr>
              <a:t>                                </a:t>
            </a:r>
            <a:r>
              <a:rPr lang="en-US" sz="3200" dirty="0" smtClean="0">
                <a:solidFill>
                  <a:srgbClr val="C00000"/>
                </a:solidFill>
                <a:sym typeface="Wingdings" pitchFamily="2" charset="2"/>
              </a:rPr>
              <a:t>v=ai+bj+ck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C00000"/>
                </a:solidFill>
              </a:rPr>
              <a:t>length</a:t>
            </a:r>
            <a:r>
              <a:rPr lang="en-US" sz="2800" dirty="0" smtClean="0"/>
              <a:t> of the line =</a:t>
            </a:r>
          </a:p>
          <a:p>
            <a:r>
              <a:rPr lang="en-US" sz="2800" dirty="0" smtClean="0"/>
              <a:t>                                </a:t>
            </a:r>
            <a:r>
              <a:rPr lang="en-US" sz="3200" dirty="0" smtClean="0">
                <a:solidFill>
                  <a:srgbClr val="C00000"/>
                </a:solidFill>
              </a:rPr>
              <a:t>√(a</a:t>
            </a:r>
            <a:r>
              <a:rPr lang="en-US" sz="3200" baseline="30000" dirty="0" smtClean="0">
                <a:solidFill>
                  <a:srgbClr val="C00000"/>
                </a:solidFill>
              </a:rPr>
              <a:t>2</a:t>
            </a:r>
            <a:r>
              <a:rPr lang="en-US" sz="3200" dirty="0" smtClean="0">
                <a:solidFill>
                  <a:srgbClr val="C00000"/>
                </a:solidFill>
              </a:rPr>
              <a:t> +b</a:t>
            </a:r>
            <a:r>
              <a:rPr lang="en-US" sz="3200" baseline="30000" dirty="0" smtClean="0">
                <a:solidFill>
                  <a:srgbClr val="C00000"/>
                </a:solidFill>
              </a:rPr>
              <a:t>2</a:t>
            </a:r>
            <a:r>
              <a:rPr lang="en-US" sz="3200" dirty="0" smtClean="0">
                <a:solidFill>
                  <a:srgbClr val="C00000"/>
                </a:solidFill>
              </a:rPr>
              <a:t>+c</a:t>
            </a:r>
            <a:r>
              <a:rPr lang="en-US" sz="3200" baseline="30000" dirty="0" smtClean="0">
                <a:solidFill>
                  <a:srgbClr val="C00000"/>
                </a:solidFill>
              </a:rPr>
              <a:t>2</a:t>
            </a:r>
            <a:r>
              <a:rPr lang="en-US" sz="3200" dirty="0" smtClean="0">
                <a:solidFill>
                  <a:srgbClr val="C00000"/>
                </a:solidFill>
              </a:rPr>
              <a:t>)</a:t>
            </a:r>
            <a:endParaRPr lang="en-US" sz="3200" baseline="30000" dirty="0" smtClean="0">
              <a:solidFill>
                <a:srgbClr val="C00000"/>
              </a:solidFill>
            </a:endParaRPr>
          </a:p>
          <a:p>
            <a:r>
              <a:rPr lang="en-US" sz="2800" dirty="0" smtClean="0"/>
              <a:t>   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4" grpId="0" animBg="1"/>
      <p:bldP spid="25" grpId="0" animBg="1"/>
      <p:bldP spid="26" grpId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auto">
          <a:xfrm flipH="1">
            <a:off x="289072" y="2427944"/>
            <a:ext cx="1328738" cy="96520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1541610" y="2448582"/>
            <a:ext cx="201295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1584471" y="762001"/>
            <a:ext cx="45719" cy="1716743"/>
          </a:xfrm>
          <a:prstGeom prst="line">
            <a:avLst/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563794" y="2263777"/>
          <a:ext cx="341313" cy="403225"/>
        </p:xfrm>
        <a:graphic>
          <a:graphicData uri="http://schemas.openxmlformats.org/presentationml/2006/ole">
            <p:oleObj spid="_x0000_s31746" name="Equation" r:id="rId3" imgW="139680" imgH="164880" progId="Equation.3">
              <p:embed/>
            </p:oleObj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2879872" y="1610382"/>
          <a:ext cx="2166938" cy="495300"/>
        </p:xfrm>
        <a:graphic>
          <a:graphicData uri="http://schemas.openxmlformats.org/presentationml/2006/ole">
            <p:oleObj spid="_x0000_s31747" name="Equation" r:id="rId4" imgW="888840" imgH="203040" progId="Equation.3">
              <p:embed/>
            </p:oleObj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476107" y="3276602"/>
          <a:ext cx="309563" cy="341313"/>
        </p:xfrm>
        <a:graphic>
          <a:graphicData uri="http://schemas.openxmlformats.org/presentationml/2006/ole">
            <p:oleObj spid="_x0000_s31748" name="Equation" r:id="rId5" imgW="126720" imgH="139680" progId="Equation.3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842944" y="833439"/>
          <a:ext cx="309563" cy="309563"/>
        </p:xfrm>
        <a:graphic>
          <a:graphicData uri="http://schemas.openxmlformats.org/presentationml/2006/ole">
            <p:oleObj spid="_x0000_s31749" name="Equation" r:id="rId6" imgW="126720" imgH="126720" progId="Equation.3">
              <p:embed/>
            </p:oleObj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5432425" y="2971800"/>
          <a:ext cx="2797175" cy="2225377"/>
        </p:xfrm>
        <a:graphic>
          <a:graphicData uri="http://schemas.openxmlformats.org/presentationml/2006/ole">
            <p:oleObj spid="_x0000_s31750" name="Equation" r:id="rId7" imgW="1054080" imgH="914400" progId="Equation.3">
              <p:embed/>
            </p:oleObj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/>
        </p:nvGraphicFramePr>
        <p:xfrm>
          <a:off x="2667000" y="3811723"/>
          <a:ext cx="2282825" cy="498475"/>
        </p:xfrm>
        <a:graphic>
          <a:graphicData uri="http://schemas.openxmlformats.org/presentationml/2006/ole">
            <p:oleObj spid="_x0000_s31751" name="Equation" r:id="rId8" imgW="927000" imgH="203040" progId="Equation.3">
              <p:embed/>
            </p:oleObj>
          </a:graphicData>
        </a:graphic>
      </p:graphicFrame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370005" y="1581151"/>
            <a:ext cx="61940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Connector 11"/>
          <p:cNvCxnSpPr/>
          <p:nvPr/>
        </p:nvCxnSpPr>
        <p:spPr>
          <a:xfrm flipV="1">
            <a:off x="1590100" y="1392381"/>
            <a:ext cx="129540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29200" y="152400"/>
            <a:ext cx="2971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C00000"/>
                </a:solidFill>
              </a:rPr>
              <a:t>STEP 1</a:t>
            </a:r>
          </a:p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Translate to origin by (-x1,-y1,-z1)</a:t>
            </a:r>
          </a:p>
          <a:p>
            <a:endParaRPr lang="en-US" sz="2800" b="1" u="sng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3810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 flipV="1">
            <a:off x="2381430" y="2360385"/>
            <a:ext cx="589033" cy="3287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05000" y="2691825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4200" y="2691825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57400" y="12954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8960" y="3719945"/>
            <a:ext cx="6000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533400"/>
            <a:ext cx="571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7866" y="2971800"/>
            <a:ext cx="467231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2" name="Group 4"/>
          <p:cNvGrpSpPr>
            <a:grpSpLocks/>
          </p:cNvGrpSpPr>
          <p:nvPr/>
        </p:nvGrpSpPr>
        <p:grpSpPr bwMode="auto">
          <a:xfrm>
            <a:off x="214313" y="291670"/>
            <a:ext cx="4738687" cy="3490617"/>
            <a:chOff x="708" y="1368"/>
            <a:chExt cx="3244" cy="2356"/>
          </a:xfrm>
        </p:grpSpPr>
        <p:sp>
          <p:nvSpPr>
            <p:cNvPr id="53" name="Line 5"/>
            <p:cNvSpPr>
              <a:spLocks noChangeShapeType="1"/>
            </p:cNvSpPr>
            <p:nvPr/>
          </p:nvSpPr>
          <p:spPr bwMode="auto">
            <a:xfrm flipV="1">
              <a:off x="2186" y="1368"/>
              <a:ext cx="0" cy="16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Line 6"/>
            <p:cNvSpPr>
              <a:spLocks noChangeShapeType="1"/>
            </p:cNvSpPr>
            <p:nvPr/>
          </p:nvSpPr>
          <p:spPr bwMode="auto">
            <a:xfrm rot="5400000" flipV="1">
              <a:off x="2521" y="2584"/>
              <a:ext cx="756" cy="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3432" y="3236"/>
              <a:ext cx="520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 dirty="0" smtClean="0">
                  <a:latin typeface="Times New Roman" pitchFamily="18" charset="0"/>
                </a:rPr>
                <a:t>Y axis</a:t>
              </a:r>
              <a:endParaRPr lang="en-US" b="1" i="1" dirty="0">
                <a:latin typeface="Times New Roman" pitchFamily="18" charset="0"/>
              </a:endParaRPr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 rot="-5400000" flipH="1" flipV="1">
              <a:off x="1091" y="2585"/>
              <a:ext cx="756" cy="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 rot="5400000" flipV="1">
              <a:off x="1900" y="3021"/>
              <a:ext cx="446" cy="898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 flipV="1">
              <a:off x="1682" y="2280"/>
              <a:ext cx="0" cy="95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 rot="-5400000" flipH="1" flipV="1">
              <a:off x="1818" y="1936"/>
              <a:ext cx="236" cy="47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Line 14"/>
            <p:cNvSpPr>
              <a:spLocks noChangeShapeType="1"/>
            </p:cNvSpPr>
            <p:nvPr/>
          </p:nvSpPr>
          <p:spPr bwMode="auto">
            <a:xfrm rot="5400000" flipV="1">
              <a:off x="1916" y="2077"/>
              <a:ext cx="446" cy="898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 flipV="1">
              <a:off x="2570" y="2720"/>
              <a:ext cx="0" cy="95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 rot="-5400000" flipH="1" flipV="1">
              <a:off x="2706" y="2376"/>
              <a:ext cx="236" cy="47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" name="Line 17"/>
            <p:cNvSpPr>
              <a:spLocks noChangeShapeType="1"/>
            </p:cNvSpPr>
            <p:nvPr/>
          </p:nvSpPr>
          <p:spPr bwMode="auto">
            <a:xfrm rot="5400000" flipV="1">
              <a:off x="2404" y="1829"/>
              <a:ext cx="446" cy="898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 flipV="1">
              <a:off x="3058" y="2472"/>
              <a:ext cx="0" cy="95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" name="Line 19"/>
            <p:cNvSpPr>
              <a:spLocks noChangeShapeType="1"/>
            </p:cNvSpPr>
            <p:nvPr/>
          </p:nvSpPr>
          <p:spPr bwMode="auto">
            <a:xfrm rot="-5400000" flipH="1" flipV="1">
              <a:off x="2682" y="3328"/>
              <a:ext cx="236" cy="47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" name="Oval 20"/>
            <p:cNvSpPr>
              <a:spLocks noChangeArrowheads="1"/>
            </p:cNvSpPr>
            <p:nvPr/>
          </p:nvSpPr>
          <p:spPr bwMode="auto">
            <a:xfrm>
              <a:off x="2536" y="2696"/>
              <a:ext cx="80" cy="8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848600" y="42672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(0,b,c)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6584950" y="4635500"/>
          <a:ext cx="577850" cy="469900"/>
        </p:xfrm>
        <a:graphic>
          <a:graphicData uri="http://schemas.openxmlformats.org/presentationml/2006/ole">
            <p:oleObj spid="_x0000_s27654" name="Equation" r:id="rId6" imgW="164880" imgH="177480" progId="Equation.3">
              <p:embed/>
            </p:oleObj>
          </a:graphicData>
        </a:graphic>
      </p:graphicFrame>
      <p:sp>
        <p:nvSpPr>
          <p:cNvPr id="71" name="Arc 70"/>
          <p:cNvSpPr/>
          <p:nvPr/>
        </p:nvSpPr>
        <p:spPr>
          <a:xfrm>
            <a:off x="6248400" y="4953000"/>
            <a:ext cx="533400" cy="762000"/>
          </a:xfrm>
          <a:prstGeom prst="arc">
            <a:avLst>
              <a:gd name="adj1" fmla="val 16001730"/>
              <a:gd name="adj2" fmla="val 2036949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/>
          <p:cNvSpPr/>
          <p:nvPr/>
        </p:nvSpPr>
        <p:spPr>
          <a:xfrm>
            <a:off x="5410200" y="4419600"/>
            <a:ext cx="1981200" cy="1905000"/>
          </a:xfrm>
          <a:prstGeom prst="arc">
            <a:avLst>
              <a:gd name="adj1" fmla="val 16604165"/>
              <a:gd name="adj2" fmla="val 2036949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 rot="16200000" flipH="1">
            <a:off x="2154380" y="2057400"/>
            <a:ext cx="228600" cy="762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209800" y="1905000"/>
            <a:ext cx="304800" cy="762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048000" y="2057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(a,b,c)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5908675" y="539750"/>
          <a:ext cx="3159125" cy="2279650"/>
        </p:xfrm>
        <a:graphic>
          <a:graphicData uri="http://schemas.openxmlformats.org/presentationml/2006/ole">
            <p:oleObj spid="_x0000_s27655" name="Equation" r:id="rId7" imgW="1562040" imgH="914400" progId="Equation.3">
              <p:embed/>
            </p:oleObj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4419600" y="10007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Rx(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1</a:t>
            </a:r>
            <a:r>
              <a:rPr lang="en-US" sz="2800" dirty="0" smtClean="0"/>
              <a:t>) =  </a:t>
            </a:r>
            <a:endParaRPr lang="en-US" sz="2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057400" y="0"/>
            <a:ext cx="396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C00000"/>
                </a:solidFill>
              </a:rPr>
              <a:t> STEP 2 </a:t>
            </a:r>
          </a:p>
          <a:p>
            <a:pPr algn="ctr"/>
            <a:endParaRPr lang="en-US" sz="2800" b="1" u="sng" dirty="0">
              <a:solidFill>
                <a:srgbClr val="C00000"/>
              </a:solidFill>
            </a:endParaRPr>
          </a:p>
        </p:txBody>
      </p:sp>
      <p:sp>
        <p:nvSpPr>
          <p:cNvPr id="35" name="Arc 34"/>
          <p:cNvSpPr/>
          <p:nvPr/>
        </p:nvSpPr>
        <p:spPr>
          <a:xfrm>
            <a:off x="942110" y="1905000"/>
            <a:ext cx="1981200" cy="1905000"/>
          </a:xfrm>
          <a:prstGeom prst="arc">
            <a:avLst>
              <a:gd name="adj1" fmla="val 16001730"/>
              <a:gd name="adj2" fmla="val 2036949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rot="16200000" flipV="1">
            <a:off x="1300856" y="1594744"/>
            <a:ext cx="1393776" cy="7950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2622550" y="1663700"/>
          <a:ext cx="577850" cy="469900"/>
        </p:xfrm>
        <a:graphic>
          <a:graphicData uri="http://schemas.openxmlformats.org/presentationml/2006/ole">
            <p:oleObj spid="_x0000_s27656" name="Equation" r:id="rId8" imgW="164880" imgH="177480" progId="Equation.3">
              <p:embed/>
            </p:oleObj>
          </a:graphicData>
        </a:graphic>
      </p:graphicFrame>
      <p:cxnSp>
        <p:nvCxnSpPr>
          <p:cNvPr id="40" name="Straight Connector 39"/>
          <p:cNvCxnSpPr/>
          <p:nvPr/>
        </p:nvCxnSpPr>
        <p:spPr>
          <a:xfrm rot="16200000" flipH="1">
            <a:off x="6802580" y="4648200"/>
            <a:ext cx="228600" cy="762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858000" y="4509655"/>
            <a:ext cx="304800" cy="762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12"/>
          <p:cNvSpPr>
            <a:spLocks/>
          </p:cNvSpPr>
          <p:nvPr/>
        </p:nvSpPr>
        <p:spPr bwMode="auto">
          <a:xfrm rot="8230691">
            <a:off x="858844" y="3068568"/>
            <a:ext cx="468494" cy="468655"/>
          </a:xfrm>
          <a:custGeom>
            <a:avLst/>
            <a:gdLst>
              <a:gd name="T0" fmla="*/ 288 w 384"/>
              <a:gd name="T1" fmla="*/ 0 h 512"/>
              <a:gd name="T2" fmla="*/ 96 w 384"/>
              <a:gd name="T3" fmla="*/ 48 h 512"/>
              <a:gd name="T4" fmla="*/ 0 w 384"/>
              <a:gd name="T5" fmla="*/ 240 h 512"/>
              <a:gd name="T6" fmla="*/ 96 w 384"/>
              <a:gd name="T7" fmla="*/ 480 h 512"/>
              <a:gd name="T8" fmla="*/ 384 w 384"/>
              <a:gd name="T9" fmla="*/ 432 h 5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4"/>
              <a:gd name="T16" fmla="*/ 0 h 512"/>
              <a:gd name="T17" fmla="*/ 384 w 384"/>
              <a:gd name="T18" fmla="*/ 512 h 5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4" h="512">
                <a:moveTo>
                  <a:pt x="288" y="0"/>
                </a:moveTo>
                <a:cubicBezTo>
                  <a:pt x="216" y="4"/>
                  <a:pt x="144" y="8"/>
                  <a:pt x="96" y="48"/>
                </a:cubicBezTo>
                <a:cubicBezTo>
                  <a:pt x="48" y="88"/>
                  <a:pt x="0" y="168"/>
                  <a:pt x="0" y="240"/>
                </a:cubicBezTo>
                <a:cubicBezTo>
                  <a:pt x="0" y="312"/>
                  <a:pt x="32" y="448"/>
                  <a:pt x="96" y="480"/>
                </a:cubicBezTo>
                <a:cubicBezTo>
                  <a:pt x="160" y="512"/>
                  <a:pt x="336" y="440"/>
                  <a:pt x="384" y="432"/>
                </a:cubicBezTo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</p:spPr>
        <p:txBody>
          <a:bodyPr wrap="none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96000" y="51816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7543800" y="40386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q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6477000" y="35814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4385608"/>
            <a:ext cx="449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 right triangle </a:t>
            </a:r>
            <a:r>
              <a:rPr lang="en-US" sz="3200" b="1" dirty="0" smtClean="0"/>
              <a:t>pqr</a:t>
            </a:r>
          </a:p>
          <a:p>
            <a:r>
              <a:rPr lang="en-US" sz="3200" dirty="0" smtClean="0"/>
              <a:t>       </a:t>
            </a:r>
            <a:r>
              <a:rPr lang="en-US" sz="3200" dirty="0" smtClean="0">
                <a:solidFill>
                  <a:srgbClr val="C00000"/>
                </a:solidFill>
              </a:rPr>
              <a:t>cos(</a:t>
            </a:r>
            <a:r>
              <a:rPr lang="az-Cyrl-AZ" sz="3200" dirty="0" smtClean="0">
                <a:solidFill>
                  <a:srgbClr val="C00000"/>
                </a:solidFill>
              </a:rPr>
              <a:t>Ѳ</a:t>
            </a:r>
            <a:r>
              <a:rPr lang="en-US" sz="3200" dirty="0" smtClean="0">
                <a:solidFill>
                  <a:srgbClr val="C00000"/>
                </a:solidFill>
              </a:rPr>
              <a:t>1)= c/√(b</a:t>
            </a:r>
            <a:r>
              <a:rPr lang="en-US" sz="3200" baseline="30000" dirty="0" smtClean="0">
                <a:solidFill>
                  <a:srgbClr val="C00000"/>
                </a:solidFill>
              </a:rPr>
              <a:t>2</a:t>
            </a:r>
            <a:r>
              <a:rPr lang="en-US" sz="3200" dirty="0" smtClean="0">
                <a:solidFill>
                  <a:srgbClr val="C00000"/>
                </a:solidFill>
              </a:rPr>
              <a:t> + c</a:t>
            </a:r>
            <a:r>
              <a:rPr lang="en-US" sz="3200" baseline="30000" dirty="0" smtClean="0">
                <a:solidFill>
                  <a:srgbClr val="C00000"/>
                </a:solidFill>
              </a:rPr>
              <a:t>2</a:t>
            </a:r>
            <a:r>
              <a:rPr lang="en-US" sz="3200" dirty="0" smtClean="0">
                <a:solidFill>
                  <a:srgbClr val="C00000"/>
                </a:solidFill>
              </a:rPr>
              <a:t> )  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       sin(</a:t>
            </a:r>
            <a:r>
              <a:rPr lang="az-Cyrl-AZ" sz="3200" dirty="0" smtClean="0">
                <a:solidFill>
                  <a:srgbClr val="C00000"/>
                </a:solidFill>
              </a:rPr>
              <a:t>Ѳ</a:t>
            </a:r>
            <a:r>
              <a:rPr lang="en-US" sz="3200" dirty="0" smtClean="0">
                <a:solidFill>
                  <a:srgbClr val="C00000"/>
                </a:solidFill>
              </a:rPr>
              <a:t>1)= b/ √(b</a:t>
            </a:r>
            <a:r>
              <a:rPr lang="en-US" sz="3200" baseline="30000" dirty="0" smtClean="0">
                <a:solidFill>
                  <a:srgbClr val="C00000"/>
                </a:solidFill>
              </a:rPr>
              <a:t>2</a:t>
            </a:r>
            <a:r>
              <a:rPr lang="en-US" sz="3200" dirty="0" smtClean="0">
                <a:solidFill>
                  <a:srgbClr val="C00000"/>
                </a:solidFill>
              </a:rPr>
              <a:t> + c</a:t>
            </a:r>
            <a:r>
              <a:rPr lang="en-US" sz="3200" baseline="30000" dirty="0" smtClean="0">
                <a:solidFill>
                  <a:srgbClr val="C00000"/>
                </a:solidFill>
              </a:rPr>
              <a:t>2</a:t>
            </a:r>
            <a:r>
              <a:rPr lang="en-US" sz="3200" dirty="0" smtClean="0">
                <a:solidFill>
                  <a:srgbClr val="C00000"/>
                </a:solidFill>
              </a:rPr>
              <a:t> )</a:t>
            </a:r>
          </a:p>
          <a:p>
            <a:r>
              <a:rPr lang="en-US" baseline="30000" dirty="0" smtClean="0">
                <a:solidFill>
                  <a:srgbClr val="C00000"/>
                </a:solidFill>
              </a:rPr>
              <a:t>   </a:t>
            </a:r>
          </a:p>
          <a:p>
            <a:endParaRPr lang="en-US" baseline="30000" dirty="0"/>
          </a:p>
        </p:txBody>
      </p:sp>
      <p:sp>
        <p:nvSpPr>
          <p:cNvPr id="48" name="Freeform 12"/>
          <p:cNvSpPr>
            <a:spLocks/>
          </p:cNvSpPr>
          <p:nvPr/>
        </p:nvSpPr>
        <p:spPr bwMode="auto">
          <a:xfrm rot="8230691">
            <a:off x="4745044" y="5759177"/>
            <a:ext cx="468494" cy="468655"/>
          </a:xfrm>
          <a:custGeom>
            <a:avLst/>
            <a:gdLst>
              <a:gd name="T0" fmla="*/ 288 w 384"/>
              <a:gd name="T1" fmla="*/ 0 h 512"/>
              <a:gd name="T2" fmla="*/ 96 w 384"/>
              <a:gd name="T3" fmla="*/ 48 h 512"/>
              <a:gd name="T4" fmla="*/ 0 w 384"/>
              <a:gd name="T5" fmla="*/ 240 h 512"/>
              <a:gd name="T6" fmla="*/ 96 w 384"/>
              <a:gd name="T7" fmla="*/ 480 h 512"/>
              <a:gd name="T8" fmla="*/ 384 w 384"/>
              <a:gd name="T9" fmla="*/ 432 h 5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4"/>
              <a:gd name="T16" fmla="*/ 0 h 512"/>
              <a:gd name="T17" fmla="*/ 384 w 384"/>
              <a:gd name="T18" fmla="*/ 512 h 5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4" h="512">
                <a:moveTo>
                  <a:pt x="288" y="0"/>
                </a:moveTo>
                <a:cubicBezTo>
                  <a:pt x="216" y="4"/>
                  <a:pt x="144" y="8"/>
                  <a:pt x="96" y="48"/>
                </a:cubicBezTo>
                <a:cubicBezTo>
                  <a:pt x="48" y="88"/>
                  <a:pt x="0" y="168"/>
                  <a:pt x="0" y="240"/>
                </a:cubicBezTo>
                <a:cubicBezTo>
                  <a:pt x="0" y="312"/>
                  <a:pt x="32" y="448"/>
                  <a:pt x="96" y="480"/>
                </a:cubicBezTo>
                <a:cubicBezTo>
                  <a:pt x="160" y="512"/>
                  <a:pt x="336" y="440"/>
                  <a:pt x="384" y="432"/>
                </a:cubicBezTo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</p:spPr>
        <p:txBody>
          <a:bodyPr wrap="none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77" name="Straight Connector 76"/>
          <p:cNvCxnSpPr>
            <a:stCxn id="43" idx="3"/>
          </p:cNvCxnSpPr>
          <p:nvPr/>
        </p:nvCxnSpPr>
        <p:spPr>
          <a:xfrm flipH="1" flipV="1">
            <a:off x="5867400" y="4038600"/>
            <a:ext cx="609600" cy="14353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978245" y="4024745"/>
            <a:ext cx="533400" cy="14353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743200" y="342781"/>
            <a:ext cx="3276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Rotate </a:t>
            </a:r>
            <a:r>
              <a:rPr lang="en-US" sz="2800" b="1" u="sng" dirty="0" err="1" smtClean="0">
                <a:solidFill>
                  <a:srgbClr val="C00000"/>
                </a:solidFill>
              </a:rPr>
              <a:t>w.r.t</a:t>
            </a:r>
            <a:r>
              <a:rPr lang="en-US" sz="2800" b="1" u="sng" dirty="0" smtClean="0">
                <a:solidFill>
                  <a:srgbClr val="C00000"/>
                </a:solidFill>
              </a:rPr>
              <a:t>  x-axis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70" grpId="0"/>
      <p:bldP spid="71" grpId="0" animBg="1"/>
      <p:bldP spid="72" grpId="0" animBg="1"/>
      <p:bldP spid="104" grpId="0"/>
      <p:bldP spid="106" grpId="0"/>
      <p:bldP spid="35" grpId="0" animBg="1"/>
      <p:bldP spid="35" grpId="1" animBg="1"/>
      <p:bldP spid="42" grpId="0" animBg="1"/>
      <p:bldP spid="43" grpId="0"/>
      <p:bldP spid="44" grpId="0"/>
      <p:bldP spid="45" grpId="0"/>
      <p:bldP spid="46" grpId="0"/>
      <p:bldP spid="48" grpId="0" animBg="1"/>
      <p:bldP spid="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V="1">
            <a:off x="2362200" y="1905000"/>
            <a:ext cx="1295400" cy="76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5694505" y="1524000"/>
          <a:ext cx="3470275" cy="2438400"/>
        </p:xfrm>
        <a:graphic>
          <a:graphicData uri="http://schemas.openxmlformats.org/presentationml/2006/ole">
            <p:oleObj spid="_x0000_s28677" name="Equation" r:id="rId3" imgW="1460160" imgH="914400" progId="Equation.3">
              <p:embed/>
            </p:oleObj>
          </a:graphicData>
        </a:graphic>
      </p:graphicFrame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33400"/>
            <a:ext cx="50387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3352800" y="62805"/>
            <a:ext cx="30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C00000"/>
                </a:solidFill>
              </a:rPr>
              <a:t>STEP 3</a:t>
            </a:r>
          </a:p>
          <a:p>
            <a:pPr algn="ctr"/>
            <a:r>
              <a:rPr lang="en-US" sz="2800" b="1" u="sng" dirty="0" smtClean="0">
                <a:solidFill>
                  <a:srgbClr val="C00000"/>
                </a:solidFill>
              </a:rPr>
              <a:t>Rotate </a:t>
            </a:r>
            <a:r>
              <a:rPr lang="en-US" sz="2800" b="1" u="sng" dirty="0" err="1" smtClean="0">
                <a:solidFill>
                  <a:srgbClr val="C00000"/>
                </a:solidFill>
              </a:rPr>
              <a:t>w.r.t</a:t>
            </a:r>
            <a:r>
              <a:rPr lang="en-US" sz="2800" b="1" u="sng" dirty="0" smtClean="0">
                <a:solidFill>
                  <a:srgbClr val="C00000"/>
                </a:solidFill>
              </a:rPr>
              <a:t>  y-axis</a:t>
            </a:r>
          </a:p>
          <a:p>
            <a:endParaRPr lang="en-US" sz="2800" b="1" u="sng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43400" y="23723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Ry(</a:t>
            </a:r>
            <a:r>
              <a:rPr lang="en-US" sz="2800" b="1" dirty="0" smtClean="0">
                <a:solidFill>
                  <a:srgbClr val="FF0000"/>
                </a:solidFill>
              </a:rPr>
              <a:t>-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2</a:t>
            </a:r>
            <a:r>
              <a:rPr lang="en-US" sz="2800" dirty="0" smtClean="0"/>
              <a:t>) =  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762000" y="4461808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 right triangle </a:t>
            </a:r>
            <a:r>
              <a:rPr lang="en-US" sz="3200" b="1" dirty="0" smtClean="0"/>
              <a:t>pqr</a:t>
            </a:r>
          </a:p>
          <a:p>
            <a:r>
              <a:rPr lang="en-US" sz="3200" dirty="0" smtClean="0"/>
              <a:t>       </a:t>
            </a:r>
            <a:r>
              <a:rPr lang="en-US" sz="3200" dirty="0" smtClean="0">
                <a:solidFill>
                  <a:srgbClr val="C00000"/>
                </a:solidFill>
              </a:rPr>
              <a:t>cos(</a:t>
            </a:r>
            <a:r>
              <a:rPr lang="az-Cyrl-AZ" sz="3200" dirty="0" smtClean="0">
                <a:solidFill>
                  <a:srgbClr val="C00000"/>
                </a:solidFill>
              </a:rPr>
              <a:t>Ѳ</a:t>
            </a:r>
            <a:r>
              <a:rPr lang="en-US" sz="3200" dirty="0" smtClean="0">
                <a:solidFill>
                  <a:srgbClr val="C00000"/>
                </a:solidFill>
              </a:rPr>
              <a:t>2)= √(b</a:t>
            </a:r>
            <a:r>
              <a:rPr lang="en-US" sz="3200" baseline="30000" dirty="0" smtClean="0">
                <a:solidFill>
                  <a:srgbClr val="C00000"/>
                </a:solidFill>
              </a:rPr>
              <a:t>2</a:t>
            </a:r>
            <a:r>
              <a:rPr lang="en-US" sz="3200" dirty="0" smtClean="0">
                <a:solidFill>
                  <a:srgbClr val="C00000"/>
                </a:solidFill>
              </a:rPr>
              <a:t> + c</a:t>
            </a:r>
            <a:r>
              <a:rPr lang="en-US" sz="3200" baseline="30000" dirty="0" smtClean="0">
                <a:solidFill>
                  <a:srgbClr val="C00000"/>
                </a:solidFill>
              </a:rPr>
              <a:t>2</a:t>
            </a:r>
            <a:r>
              <a:rPr lang="en-US" sz="3200" dirty="0" smtClean="0">
                <a:solidFill>
                  <a:srgbClr val="C00000"/>
                </a:solidFill>
              </a:rPr>
              <a:t> ) / √(a</a:t>
            </a:r>
            <a:r>
              <a:rPr lang="en-US" sz="3200" baseline="30000" dirty="0" smtClean="0">
                <a:solidFill>
                  <a:srgbClr val="C00000"/>
                </a:solidFill>
              </a:rPr>
              <a:t>2+</a:t>
            </a:r>
            <a:r>
              <a:rPr lang="en-US" sz="3200" dirty="0" smtClean="0">
                <a:solidFill>
                  <a:srgbClr val="C00000"/>
                </a:solidFill>
              </a:rPr>
              <a:t>b</a:t>
            </a:r>
            <a:r>
              <a:rPr lang="en-US" sz="3200" baseline="30000" dirty="0" smtClean="0">
                <a:solidFill>
                  <a:srgbClr val="C00000"/>
                </a:solidFill>
              </a:rPr>
              <a:t>2</a:t>
            </a:r>
            <a:r>
              <a:rPr lang="en-US" sz="3200" dirty="0" smtClean="0">
                <a:solidFill>
                  <a:srgbClr val="C00000"/>
                </a:solidFill>
              </a:rPr>
              <a:t> + c</a:t>
            </a:r>
            <a:r>
              <a:rPr lang="en-US" sz="3200" baseline="30000" dirty="0" smtClean="0">
                <a:solidFill>
                  <a:srgbClr val="C00000"/>
                </a:solidFill>
              </a:rPr>
              <a:t>2</a:t>
            </a:r>
            <a:r>
              <a:rPr lang="en-US" sz="3200" dirty="0" smtClean="0">
                <a:solidFill>
                  <a:srgbClr val="C00000"/>
                </a:solidFill>
              </a:rPr>
              <a:t> )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       sin(</a:t>
            </a:r>
            <a:r>
              <a:rPr lang="az-Cyrl-AZ" sz="3200" dirty="0" smtClean="0">
                <a:solidFill>
                  <a:srgbClr val="C00000"/>
                </a:solidFill>
              </a:rPr>
              <a:t>Ѳ</a:t>
            </a:r>
            <a:r>
              <a:rPr lang="en-US" sz="3200" dirty="0" smtClean="0">
                <a:solidFill>
                  <a:srgbClr val="C00000"/>
                </a:solidFill>
              </a:rPr>
              <a:t>2)= a/ √(a</a:t>
            </a:r>
            <a:r>
              <a:rPr lang="en-US" sz="3200" baseline="30000" dirty="0" smtClean="0">
                <a:solidFill>
                  <a:srgbClr val="C00000"/>
                </a:solidFill>
              </a:rPr>
              <a:t>2+</a:t>
            </a:r>
            <a:r>
              <a:rPr lang="en-US" sz="3200" dirty="0" smtClean="0">
                <a:solidFill>
                  <a:srgbClr val="C00000"/>
                </a:solidFill>
              </a:rPr>
              <a:t>b</a:t>
            </a:r>
            <a:r>
              <a:rPr lang="en-US" sz="3200" baseline="30000" dirty="0" smtClean="0">
                <a:solidFill>
                  <a:srgbClr val="C00000"/>
                </a:solidFill>
              </a:rPr>
              <a:t>2</a:t>
            </a:r>
            <a:r>
              <a:rPr lang="en-US" sz="3200" dirty="0" smtClean="0">
                <a:solidFill>
                  <a:srgbClr val="C00000"/>
                </a:solidFill>
              </a:rPr>
              <a:t> + c</a:t>
            </a:r>
            <a:r>
              <a:rPr lang="en-US" sz="3200" baseline="30000" dirty="0" smtClean="0">
                <a:solidFill>
                  <a:srgbClr val="C00000"/>
                </a:solidFill>
              </a:rPr>
              <a:t>2</a:t>
            </a:r>
            <a:r>
              <a:rPr lang="en-US" sz="3200" dirty="0" smtClean="0">
                <a:solidFill>
                  <a:srgbClr val="C00000"/>
                </a:solidFill>
              </a:rPr>
              <a:t> )</a:t>
            </a:r>
          </a:p>
          <a:p>
            <a:r>
              <a:rPr lang="en-US" baseline="30000" dirty="0" smtClean="0">
                <a:solidFill>
                  <a:srgbClr val="C00000"/>
                </a:solidFill>
              </a:rPr>
              <a:t>   </a:t>
            </a:r>
          </a:p>
          <a:p>
            <a:endParaRPr lang="en-US" baseline="30000" dirty="0">
              <a:solidFill>
                <a:srgbClr val="C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895600" y="2438400"/>
            <a:ext cx="762000" cy="30480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V="1">
            <a:off x="1028699" y="1866900"/>
            <a:ext cx="1447800" cy="1066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219199" y="1295400"/>
            <a:ext cx="10668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>
            <a:off x="1219200" y="2286000"/>
            <a:ext cx="838200" cy="76200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276224"/>
            <a:ext cx="4310687" cy="3798786"/>
            <a:chOff x="708" y="1368"/>
            <a:chExt cx="2951" cy="2564"/>
          </a:xfrm>
        </p:grpSpPr>
        <p:sp>
          <p:nvSpPr>
            <p:cNvPr id="3" name="Line 5"/>
            <p:cNvSpPr>
              <a:spLocks noChangeShapeType="1"/>
            </p:cNvSpPr>
            <p:nvPr/>
          </p:nvSpPr>
          <p:spPr bwMode="auto">
            <a:xfrm flipV="1">
              <a:off x="2186" y="1368"/>
              <a:ext cx="0" cy="16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" name="Line 6"/>
            <p:cNvSpPr>
              <a:spLocks noChangeShapeType="1"/>
            </p:cNvSpPr>
            <p:nvPr/>
          </p:nvSpPr>
          <p:spPr bwMode="auto">
            <a:xfrm rot="5400000" flipV="1">
              <a:off x="2521" y="2584"/>
              <a:ext cx="756" cy="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2997" y="3683"/>
              <a:ext cx="500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 i="1" dirty="0" smtClean="0">
                  <a:latin typeface="Times New Roman" pitchFamily="18" charset="0"/>
                </a:rPr>
                <a:t>y axis</a:t>
              </a:r>
              <a:endParaRPr lang="en-US" b="1" i="1" dirty="0">
                <a:latin typeface="Times New Roman" pitchFamily="18" charset="0"/>
              </a:endParaRPr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 rot="-5400000" flipH="1" flipV="1">
              <a:off x="1091" y="2585"/>
              <a:ext cx="756" cy="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 rot="5400000" flipV="1">
              <a:off x="1900" y="3021"/>
              <a:ext cx="446" cy="898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V="1">
              <a:off x="1682" y="2280"/>
              <a:ext cx="0" cy="95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rot="-5400000" flipH="1" flipV="1">
              <a:off x="1818" y="1936"/>
              <a:ext cx="236" cy="47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rot="5400000" flipV="1">
              <a:off x="1916" y="2077"/>
              <a:ext cx="446" cy="898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V="1">
              <a:off x="2570" y="2720"/>
              <a:ext cx="0" cy="95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 rot="-5400000" flipH="1" flipV="1">
              <a:off x="2706" y="2376"/>
              <a:ext cx="236" cy="47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rot="5400000" flipV="1">
              <a:off x="2404" y="1829"/>
              <a:ext cx="446" cy="898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V="1">
              <a:off x="3058" y="2472"/>
              <a:ext cx="0" cy="95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 rot="-5400000" flipH="1" flipV="1">
              <a:off x="2682" y="3328"/>
              <a:ext cx="236" cy="47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Oval 20"/>
            <p:cNvSpPr>
              <a:spLocks noChangeArrowheads="1"/>
            </p:cNvSpPr>
            <p:nvPr/>
          </p:nvSpPr>
          <p:spPr bwMode="auto">
            <a:xfrm>
              <a:off x="2169" y="1850"/>
              <a:ext cx="80" cy="8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 rot="5400000" flipH="1" flipV="1">
            <a:off x="1539537" y="1866503"/>
            <a:ext cx="1752600" cy="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2"/>
          <p:cNvSpPr>
            <a:spLocks/>
          </p:cNvSpPr>
          <p:nvPr/>
        </p:nvSpPr>
        <p:spPr bwMode="auto">
          <a:xfrm rot="18940347">
            <a:off x="2149196" y="597021"/>
            <a:ext cx="608136" cy="510466"/>
          </a:xfrm>
          <a:custGeom>
            <a:avLst/>
            <a:gdLst>
              <a:gd name="T0" fmla="*/ 288 w 384"/>
              <a:gd name="T1" fmla="*/ 0 h 512"/>
              <a:gd name="T2" fmla="*/ 96 w 384"/>
              <a:gd name="T3" fmla="*/ 48 h 512"/>
              <a:gd name="T4" fmla="*/ 0 w 384"/>
              <a:gd name="T5" fmla="*/ 240 h 512"/>
              <a:gd name="T6" fmla="*/ 96 w 384"/>
              <a:gd name="T7" fmla="*/ 480 h 512"/>
              <a:gd name="T8" fmla="*/ 384 w 384"/>
              <a:gd name="T9" fmla="*/ 432 h 5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4"/>
              <a:gd name="T16" fmla="*/ 0 h 512"/>
              <a:gd name="T17" fmla="*/ 384 w 384"/>
              <a:gd name="T18" fmla="*/ 512 h 5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4" h="512">
                <a:moveTo>
                  <a:pt x="288" y="0"/>
                </a:moveTo>
                <a:cubicBezTo>
                  <a:pt x="216" y="4"/>
                  <a:pt x="144" y="8"/>
                  <a:pt x="96" y="48"/>
                </a:cubicBezTo>
                <a:cubicBezTo>
                  <a:pt x="48" y="88"/>
                  <a:pt x="0" y="168"/>
                  <a:pt x="0" y="240"/>
                </a:cubicBezTo>
                <a:cubicBezTo>
                  <a:pt x="0" y="312"/>
                  <a:pt x="32" y="448"/>
                  <a:pt x="96" y="480"/>
                </a:cubicBezTo>
                <a:cubicBezTo>
                  <a:pt x="160" y="512"/>
                  <a:pt x="336" y="440"/>
                  <a:pt x="384" y="432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  <p:txBody>
          <a:bodyPr wrap="none"/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5257800" y="3733800"/>
          <a:ext cx="3276600" cy="2286000"/>
        </p:xfrm>
        <a:graphic>
          <a:graphicData uri="http://schemas.openxmlformats.org/presentationml/2006/ole">
            <p:oleObj spid="_x0000_s30722" name="Equation" r:id="rId3" imgW="1460160" imgH="91440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962400" y="442978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Rz(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r>
              <a:rPr lang="en-US" sz="2800" dirty="0" smtClean="0"/>
              <a:t>) = </a:t>
            </a:r>
            <a:endParaRPr lang="en-US" sz="2800" dirty="0"/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93820" y="287480"/>
            <a:ext cx="571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8960" y="3719945"/>
            <a:ext cx="6000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4191000" y="228600"/>
            <a:ext cx="327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C00000"/>
                </a:solidFill>
              </a:rPr>
              <a:t>STEP 4</a:t>
            </a:r>
          </a:p>
          <a:p>
            <a:pPr algn="ctr"/>
            <a:r>
              <a:rPr lang="en-US" sz="2800" b="1" u="sng" dirty="0" smtClean="0">
                <a:solidFill>
                  <a:srgbClr val="C00000"/>
                </a:solidFill>
              </a:rPr>
              <a:t>Rotate </a:t>
            </a:r>
            <a:r>
              <a:rPr lang="en-US" sz="2800" b="1" u="sng" dirty="0" err="1" smtClean="0">
                <a:solidFill>
                  <a:srgbClr val="C00000"/>
                </a:solidFill>
              </a:rPr>
              <a:t>w.r.t</a:t>
            </a:r>
            <a:r>
              <a:rPr lang="en-US" sz="2800" b="1" u="sng" dirty="0" smtClean="0">
                <a:solidFill>
                  <a:srgbClr val="C00000"/>
                </a:solidFill>
              </a:rPr>
              <a:t>  z-axis</a:t>
            </a:r>
          </a:p>
          <a:p>
            <a:endParaRPr lang="en-US" sz="2800" b="1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905000" y="4535507"/>
          <a:ext cx="2282825" cy="498475"/>
        </p:xfrm>
        <a:graphic>
          <a:graphicData uri="http://schemas.openxmlformats.org/presentationml/2006/ole">
            <p:oleObj spid="_x0000_s29698" name="Equation" r:id="rId3" imgW="927000" imgH="203040" progId="Equation.3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67200" y="4545687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* Rx(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1</a:t>
            </a:r>
            <a:r>
              <a:rPr lang="en-US" sz="2800" dirty="0" smtClean="0"/>
              <a:t>) 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4535507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* Ry(-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2</a:t>
            </a:r>
            <a:r>
              <a:rPr lang="en-US" sz="2800" dirty="0" smtClean="0"/>
              <a:t>) 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934200" y="44958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* Rz(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r>
              <a:rPr lang="en-US" sz="2800" dirty="0" smtClean="0"/>
              <a:t>)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001837" y="5231487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* Ry(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2</a:t>
            </a:r>
            <a:r>
              <a:rPr lang="en-US" sz="2800" dirty="0" smtClean="0"/>
              <a:t>) 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373437" y="5221307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* Rx(-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1</a:t>
            </a:r>
            <a:r>
              <a:rPr lang="en-US" sz="2800" dirty="0" smtClean="0"/>
              <a:t>)  </a:t>
            </a:r>
            <a:endParaRPr lang="en-US" sz="2800" dirty="0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4919662" y="5256232"/>
          <a:ext cx="1938338" cy="498475"/>
        </p:xfrm>
        <a:graphic>
          <a:graphicData uri="http://schemas.openxmlformats.org/presentationml/2006/ole">
            <p:oleObj spid="_x0000_s29699" name="Equation" r:id="rId4" imgW="787320" imgH="20304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71800" y="2971800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Sequence of transformation is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62000" y="4724400"/>
            <a:ext cx="609600" cy="7620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152400" y="698719"/>
            <a:ext cx="335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C00000"/>
                </a:solidFill>
              </a:rPr>
              <a:t>STEP 5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Re-Rotate </a:t>
            </a:r>
            <a:r>
              <a:rPr lang="en-US" sz="2800" b="1" dirty="0" err="1" smtClean="0">
                <a:solidFill>
                  <a:srgbClr val="C00000"/>
                </a:solidFill>
              </a:rPr>
              <a:t>w.r.t</a:t>
            </a:r>
            <a:r>
              <a:rPr lang="en-US" sz="2800" b="1" dirty="0" smtClean="0">
                <a:solidFill>
                  <a:srgbClr val="C00000"/>
                </a:solidFill>
              </a:rPr>
              <a:t>  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y-axis by angle (</a:t>
            </a:r>
            <a:r>
              <a:rPr 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2)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Ry(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2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b="1" u="sng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0400" y="774918"/>
            <a:ext cx="32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C00000"/>
                </a:solidFill>
              </a:rPr>
              <a:t>STEP 6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Re-Rotate </a:t>
            </a:r>
            <a:r>
              <a:rPr lang="en-US" sz="2800" b="1" dirty="0" err="1" smtClean="0">
                <a:solidFill>
                  <a:srgbClr val="C00000"/>
                </a:solidFill>
              </a:rPr>
              <a:t>w.r.t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 x-axis by angle (-</a:t>
            </a:r>
            <a:r>
              <a:rPr 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1)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Rx(-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b="1" u="sng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762000"/>
            <a:ext cx="350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C00000"/>
                </a:solidFill>
              </a:rPr>
              <a:t>STEP 6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Re-translate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by factor</a:t>
            </a:r>
            <a:endParaRPr lang="en-US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  <a:p>
            <a:pPr algn="ctr"/>
            <a:endParaRPr lang="en-US" sz="2800" b="1" u="sng" dirty="0">
              <a:solidFill>
                <a:srgbClr val="C00000"/>
              </a:solidFill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6824663" y="2133600"/>
          <a:ext cx="1938337" cy="498475"/>
        </p:xfrm>
        <a:graphic>
          <a:graphicData uri="http://schemas.openxmlformats.org/presentationml/2006/ole">
            <p:oleObj spid="_x0000_s29700" name="Equation" r:id="rId5" imgW="7873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9" grpId="0"/>
      <p:bldP spid="10" grpId="0" animBg="1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"/>
            <a:ext cx="50577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Arc 2"/>
          <p:cNvSpPr/>
          <p:nvPr/>
        </p:nvSpPr>
        <p:spPr>
          <a:xfrm>
            <a:off x="1752600" y="1981200"/>
            <a:ext cx="609600" cy="457200"/>
          </a:xfrm>
          <a:prstGeom prst="arc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892300" y="1371600"/>
          <a:ext cx="622300" cy="469900"/>
        </p:xfrm>
        <a:graphic>
          <a:graphicData uri="http://schemas.openxmlformats.org/presentationml/2006/ole">
            <p:oleObj spid="_x0000_s32770" name="Equation" r:id="rId4" imgW="177480" imgH="177480" progId="Equation.3">
              <p:embed/>
            </p:oleObj>
          </a:graphicData>
        </a:graphic>
      </p:graphicFrame>
      <p:sp>
        <p:nvSpPr>
          <p:cNvPr id="5" name="Arc 4"/>
          <p:cNvSpPr/>
          <p:nvPr/>
        </p:nvSpPr>
        <p:spPr>
          <a:xfrm>
            <a:off x="1039090" y="1219200"/>
            <a:ext cx="1295400" cy="457200"/>
          </a:xfrm>
          <a:prstGeom prst="arc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1995055" y="1108365"/>
            <a:ext cx="152400" cy="1524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2043545" y="1295400"/>
            <a:ext cx="76200" cy="762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3886200" y="3124200"/>
            <a:ext cx="419100" cy="657225"/>
          </a:xfrm>
          <a:custGeom>
            <a:avLst/>
            <a:gdLst>
              <a:gd name="T0" fmla="*/ 288 w 384"/>
              <a:gd name="T1" fmla="*/ 0 h 512"/>
              <a:gd name="T2" fmla="*/ 96 w 384"/>
              <a:gd name="T3" fmla="*/ 48 h 512"/>
              <a:gd name="T4" fmla="*/ 0 w 384"/>
              <a:gd name="T5" fmla="*/ 240 h 512"/>
              <a:gd name="T6" fmla="*/ 96 w 384"/>
              <a:gd name="T7" fmla="*/ 480 h 512"/>
              <a:gd name="T8" fmla="*/ 384 w 384"/>
              <a:gd name="T9" fmla="*/ 432 h 5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4"/>
              <a:gd name="T16" fmla="*/ 0 h 512"/>
              <a:gd name="T17" fmla="*/ 384 w 384"/>
              <a:gd name="T18" fmla="*/ 512 h 5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4" h="512">
                <a:moveTo>
                  <a:pt x="288" y="0"/>
                </a:moveTo>
                <a:cubicBezTo>
                  <a:pt x="216" y="4"/>
                  <a:pt x="144" y="8"/>
                  <a:pt x="96" y="48"/>
                </a:cubicBezTo>
                <a:cubicBezTo>
                  <a:pt x="48" y="88"/>
                  <a:pt x="0" y="168"/>
                  <a:pt x="0" y="240"/>
                </a:cubicBezTo>
                <a:cubicBezTo>
                  <a:pt x="0" y="312"/>
                  <a:pt x="32" y="448"/>
                  <a:pt x="96" y="480"/>
                </a:cubicBezTo>
                <a:cubicBezTo>
                  <a:pt x="160" y="512"/>
                  <a:pt x="336" y="440"/>
                  <a:pt x="384" y="432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  <p:txBody>
          <a:bodyPr wrap="none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676400" y="914400"/>
            <a:ext cx="68580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9800" y="2590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685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q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762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381000"/>
            <a:ext cx="8229600" cy="6477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E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we mean by a 3-D coordinate space</a:t>
            </a:r>
            <a:endParaRPr kumimoji="0" lang="en-GB" sz="3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14313" y="1371600"/>
            <a:ext cx="5149850" cy="4164013"/>
            <a:chOff x="708" y="1274"/>
            <a:chExt cx="3244" cy="2623"/>
          </a:xfrm>
        </p:grpSpPr>
        <p:sp>
          <p:nvSpPr>
            <p:cNvPr id="4" name="Line 5"/>
            <p:cNvSpPr>
              <a:spLocks noChangeShapeType="1"/>
            </p:cNvSpPr>
            <p:nvPr/>
          </p:nvSpPr>
          <p:spPr bwMode="auto">
            <a:xfrm flipV="1">
              <a:off x="2186" y="1319"/>
              <a:ext cx="0" cy="16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 rot="5400000" flipV="1">
              <a:off x="2521" y="2584"/>
              <a:ext cx="756" cy="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3488" y="3666"/>
              <a:ext cx="4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 i="1">
                  <a:latin typeface="Times New Roman" pitchFamily="18" charset="0"/>
                </a:rPr>
                <a:t>x axis</a:t>
              </a:r>
              <a:endParaRPr lang="en-US" b="1" i="1">
                <a:latin typeface="Times New Roman" pitchFamily="18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212" y="1274"/>
              <a:ext cx="4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 i="1" dirty="0">
                  <a:latin typeface="Times New Roman" pitchFamily="18" charset="0"/>
                </a:rPr>
                <a:t>y axis</a:t>
              </a:r>
              <a:endParaRPr lang="en-US" b="1" i="1" dirty="0">
                <a:latin typeface="Times New Roman" pitchFamily="18" charset="0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rot="-5400000" flipH="1" flipV="1">
              <a:off x="1091" y="2585"/>
              <a:ext cx="756" cy="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726" y="3649"/>
              <a:ext cx="4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 i="1">
                  <a:latin typeface="Times New Roman" pitchFamily="18" charset="0"/>
                </a:rPr>
                <a:t>z axis</a:t>
              </a:r>
              <a:endParaRPr lang="en-US" b="1" i="1">
                <a:latin typeface="Times New Roman" pitchFamily="18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rot="5400000" flipV="1">
              <a:off x="1900" y="3021"/>
              <a:ext cx="446" cy="898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682" y="2280"/>
              <a:ext cx="0" cy="95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rot="-5400000" flipH="1" flipV="1">
              <a:off x="1818" y="1936"/>
              <a:ext cx="236" cy="47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rot="5400000" flipV="1">
              <a:off x="1916" y="2077"/>
              <a:ext cx="446" cy="898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V="1">
              <a:off x="2570" y="2720"/>
              <a:ext cx="0" cy="95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rot="-5400000" flipH="1" flipV="1">
              <a:off x="2706" y="2376"/>
              <a:ext cx="236" cy="47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rot="5400000" flipV="1">
              <a:off x="2404" y="1829"/>
              <a:ext cx="446" cy="898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V="1">
              <a:off x="3058" y="2472"/>
              <a:ext cx="0" cy="95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rot="-5400000" flipH="1" flipV="1">
              <a:off x="2682" y="3328"/>
              <a:ext cx="236" cy="47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2536" y="2696"/>
              <a:ext cx="80" cy="8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502" y="2496"/>
              <a:ext cx="2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 i="1" dirty="0">
                  <a:solidFill>
                    <a:srgbClr val="FF9900"/>
                  </a:solidFill>
                  <a:latin typeface="Times New Roman" pitchFamily="18" charset="0"/>
                </a:rPr>
                <a:t>P</a:t>
              </a:r>
              <a:endParaRPr lang="en-US" b="1" i="1" dirty="0">
                <a:solidFill>
                  <a:srgbClr val="FF9900"/>
                </a:solidFill>
                <a:latin typeface="Times New Roman" pitchFamily="18" charset="0"/>
              </a:endParaRP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036" y="1858"/>
              <a:ext cx="18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 i="1">
                  <a:solidFill>
                    <a:srgbClr val="FF9900"/>
                  </a:solidFill>
                  <a:latin typeface="Times New Roman" pitchFamily="18" charset="0"/>
                </a:rPr>
                <a:t>y</a:t>
              </a:r>
              <a:endParaRPr lang="en-US" b="1" i="1">
                <a:solidFill>
                  <a:srgbClr val="FF9900"/>
                </a:solidFill>
                <a:latin typeface="Times New Roman" pitchFamily="18" charset="0"/>
              </a:endParaRP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1516" y="3058"/>
              <a:ext cx="17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 i="1">
                  <a:solidFill>
                    <a:srgbClr val="FF9900"/>
                  </a:solidFill>
                  <a:latin typeface="Times New Roman" pitchFamily="18" charset="0"/>
                </a:rPr>
                <a:t>z</a:t>
              </a:r>
              <a:endParaRPr lang="en-US" b="1" i="1">
                <a:solidFill>
                  <a:srgbClr val="FF9900"/>
                </a:solidFill>
                <a:latin typeface="Times New Roman" pitchFamily="18" charset="0"/>
              </a:endParaRP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3044" y="3250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 i="1">
                  <a:solidFill>
                    <a:srgbClr val="FF9900"/>
                  </a:solidFill>
                  <a:latin typeface="Times New Roman" pitchFamily="18" charset="0"/>
                </a:rPr>
                <a:t>x</a:t>
              </a:r>
              <a:endParaRPr lang="en-US" b="1" i="1">
                <a:solidFill>
                  <a:srgbClr val="FF99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4" name="Group 27"/>
          <p:cNvGrpSpPr>
            <a:grpSpLocks/>
          </p:cNvGrpSpPr>
          <p:nvPr/>
        </p:nvGrpSpPr>
        <p:grpSpPr bwMode="auto">
          <a:xfrm>
            <a:off x="5532438" y="1733550"/>
            <a:ext cx="3459162" cy="3600450"/>
            <a:chOff x="3353" y="1563"/>
            <a:chExt cx="2179" cy="2268"/>
          </a:xfrm>
        </p:grpSpPr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801" y="3427"/>
              <a:ext cx="1300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Right-Hand </a:t>
              </a:r>
              <a:br>
                <a:rPr lang="en-IE"/>
              </a:br>
              <a:r>
                <a:rPr lang="en-IE"/>
                <a:t>Reference System</a:t>
              </a:r>
              <a:endParaRPr lang="en-US"/>
            </a:p>
          </p:txBody>
        </p:sp>
        <p:pic>
          <p:nvPicPr>
            <p:cNvPr id="26" name="Picture 26" descr="AADULMC0"/>
            <p:cNvPicPr>
              <a:picLocks noChangeAspect="1" noChangeArrowheads="1"/>
            </p:cNvPicPr>
            <p:nvPr/>
          </p:nvPicPr>
          <p:blipFill>
            <a:blip r:embed="rId2"/>
            <a:srcRect l="52547" t="22223" r="15094" b="41574"/>
            <a:stretch>
              <a:fillRect/>
            </a:stretch>
          </p:blipFill>
          <p:spPr bwMode="auto">
            <a:xfrm>
              <a:off x="3353" y="1563"/>
              <a:ext cx="2179" cy="183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Translation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Translation  of a  </a:t>
            </a:r>
            <a:r>
              <a:rPr lang="en-US" sz="2800" dirty="0" smtClean="0">
                <a:solidFill>
                  <a:schemeClr val="accent2"/>
                </a:solidFill>
                <a:latin typeface="Arial" charset="0"/>
              </a:rPr>
              <a:t>point  p(X,Y,Z) </a:t>
            </a:r>
            <a:r>
              <a:rPr lang="en-US" sz="2800" dirty="0" smtClean="0">
                <a:latin typeface="Arial" charset="0"/>
              </a:rPr>
              <a:t>means shifting the point along a straight line path  to 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</a:rPr>
              <a:t>new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smtClean="0">
                <a:solidFill>
                  <a:srgbClr val="FF3300"/>
                </a:solidFill>
                <a:latin typeface="Arial" charset="0"/>
              </a:rPr>
              <a:t>position p’(X’,Y’,Z’) </a:t>
            </a:r>
            <a:r>
              <a:rPr lang="en-US" sz="2800" dirty="0" smtClean="0">
                <a:latin typeface="Arial" charset="0"/>
              </a:rPr>
              <a:t>.</a:t>
            </a:r>
          </a:p>
          <a:p>
            <a:endParaRPr lang="en-US" dirty="0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0" y="1990725"/>
            <a:ext cx="2990850" cy="2428875"/>
            <a:chOff x="756" y="2645"/>
            <a:chExt cx="1884" cy="1530"/>
          </a:xfrm>
        </p:grpSpPr>
        <p:pic>
          <p:nvPicPr>
            <p:cNvPr id="5" name="Picture 5" descr="AADGHLY0"/>
            <p:cNvPicPr>
              <a:picLocks noChangeAspect="1" noChangeArrowheads="1"/>
            </p:cNvPicPr>
            <p:nvPr/>
          </p:nvPicPr>
          <p:blipFill>
            <a:blip r:embed="rId3"/>
            <a:srcRect l="24326" t="9352" r="51643" b="64676"/>
            <a:stretch>
              <a:fillRect/>
            </a:stretch>
          </p:blipFill>
          <p:spPr bwMode="auto">
            <a:xfrm>
              <a:off x="756" y="2645"/>
              <a:ext cx="1884" cy="1530"/>
            </a:xfrm>
            <a:prstGeom prst="rect">
              <a:avLst/>
            </a:prstGeom>
            <a:noFill/>
          </p:spPr>
        </p:pic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1909" y="3502"/>
              <a:ext cx="603" cy="1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1824" y="3439"/>
              <a:ext cx="5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IE" i="1">
                  <a:latin typeface="Times New Roman" pitchFamily="18" charset="0"/>
                  <a:cs typeface="Times New Roman" pitchFamily="18" charset="0"/>
                </a:rPr>
                <a:t>x, y, z</a:t>
              </a:r>
              <a:r>
                <a:rPr lang="en-IE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GB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24000" y="329045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71800" y="2627293"/>
            <a:ext cx="327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Object translated by factor </a:t>
            </a:r>
            <a:r>
              <a:rPr lang="en-US" sz="2800" dirty="0" smtClean="0">
                <a:solidFill>
                  <a:srgbClr val="C00000"/>
                </a:solidFill>
              </a:rPr>
              <a:t>T(</a:t>
            </a:r>
            <a:r>
              <a:rPr lang="en-US" sz="2800" dirty="0" err="1" smtClean="0">
                <a:solidFill>
                  <a:srgbClr val="C00000"/>
                </a:solidFill>
              </a:rPr>
              <a:t>tx,ty,tz</a:t>
            </a:r>
            <a:r>
              <a:rPr lang="en-US" sz="2800" dirty="0" smtClean="0">
                <a:solidFill>
                  <a:srgbClr val="C00000"/>
                </a:solidFill>
              </a:rPr>
              <a:t>)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04800" y="4648200"/>
            <a:ext cx="2971800" cy="26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Hence  in </a:t>
            </a:r>
            <a:r>
              <a:rPr lang="en-US" sz="2800" dirty="0" err="1" smtClean="0"/>
              <a:t>equ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              X’=X + </a:t>
            </a:r>
            <a:r>
              <a:rPr lang="en-US" sz="2800" i="1" dirty="0" err="1" smtClean="0">
                <a:latin typeface="Arial" charset="0"/>
              </a:rPr>
              <a:t>t</a:t>
            </a:r>
            <a:r>
              <a:rPr lang="en-US" sz="2800" i="1" baseline="-25000" dirty="0" err="1" smtClean="0">
                <a:latin typeface="Arial" charset="0"/>
              </a:rPr>
              <a:t>x</a:t>
            </a:r>
            <a:endParaRPr lang="en-US" sz="2800" dirty="0" smtClean="0"/>
          </a:p>
          <a:p>
            <a:r>
              <a:rPr lang="en-US" sz="2800" dirty="0" smtClean="0"/>
              <a:t>              Y’=Y + </a:t>
            </a:r>
            <a:r>
              <a:rPr lang="en-US" sz="2800" i="1" dirty="0" err="1" smtClean="0">
                <a:latin typeface="Arial" charset="0"/>
              </a:rPr>
              <a:t>t</a:t>
            </a:r>
            <a:r>
              <a:rPr lang="en-US" sz="2800" i="1" baseline="-25000" dirty="0" err="1" smtClean="0">
                <a:latin typeface="Arial" charset="0"/>
              </a:rPr>
              <a:t>y</a:t>
            </a:r>
            <a:r>
              <a:rPr lang="en-US" sz="2800" i="1" baseline="-25000" dirty="0" smtClean="0">
                <a:latin typeface="Arial" charset="0"/>
              </a:rPr>
              <a:t>   </a:t>
            </a:r>
          </a:p>
          <a:p>
            <a:r>
              <a:rPr lang="en-US" sz="2800" dirty="0" smtClean="0"/>
              <a:t>              Z’=Z + </a:t>
            </a:r>
            <a:r>
              <a:rPr lang="en-US" sz="2800" i="1" dirty="0" err="1" smtClean="0">
                <a:latin typeface="Arial" charset="0"/>
              </a:rPr>
              <a:t>t</a:t>
            </a:r>
            <a:r>
              <a:rPr lang="en-US" sz="2800" i="1" baseline="-25000" dirty="0" err="1" smtClean="0">
                <a:latin typeface="Arial" charset="0"/>
              </a:rPr>
              <a:t>z</a:t>
            </a:r>
            <a:endParaRPr lang="en-US" sz="2800" dirty="0" smtClean="0"/>
          </a:p>
          <a:p>
            <a:endParaRPr lang="en-US" sz="2800" i="1" baseline="-25000" dirty="0" smtClean="0">
              <a:latin typeface="Arial" charset="0"/>
            </a:endParaRPr>
          </a:p>
          <a:p>
            <a:endParaRPr lang="en-US" sz="2800" i="1" baseline="-25000" dirty="0" smtClean="0">
              <a:latin typeface="Arial" charset="0"/>
            </a:endParaRP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00400" y="46482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matrix form </a:t>
            </a:r>
            <a:endParaRPr lang="en-US" sz="28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259513" y="4419600"/>
          <a:ext cx="2492375" cy="2286000"/>
        </p:xfrm>
        <a:graphic>
          <a:graphicData uri="http://schemas.openxmlformats.org/presentationml/2006/ole">
            <p:oleObj spid="_x0000_s1026" name="Equation" r:id="rId4" imgW="914400" imgH="9144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241800" y="5334000"/>
          <a:ext cx="1625600" cy="590550"/>
        </p:xfrm>
        <a:graphic>
          <a:graphicData uri="http://schemas.openxmlformats.org/presentationml/2006/ole">
            <p:oleObj spid="_x0000_s1027" name="Equation" r:id="rId5" imgW="660240" imgH="241200" progId="Equation.3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867400" y="5334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pic>
        <p:nvPicPr>
          <p:cNvPr id="25" name="Picture 4" descr="AADGHLY0"/>
          <p:cNvPicPr>
            <a:picLocks noChangeAspect="1" noChangeArrowheads="1"/>
          </p:cNvPicPr>
          <p:nvPr/>
        </p:nvPicPr>
        <p:blipFill>
          <a:blip r:embed="rId3"/>
          <a:srcRect l="24326" t="9352" r="51643" b="64676"/>
          <a:stretch>
            <a:fillRect/>
          </a:stretch>
        </p:blipFill>
        <p:spPr bwMode="auto">
          <a:xfrm>
            <a:off x="5699333" y="1914525"/>
            <a:ext cx="2990850" cy="2428875"/>
          </a:xfrm>
          <a:prstGeom prst="rect">
            <a:avLst/>
          </a:prstGeom>
          <a:noFill/>
        </p:spPr>
      </p:pic>
      <p:pic>
        <p:nvPicPr>
          <p:cNvPr id="26" name="Picture 6" descr="AADGHLY0"/>
          <p:cNvPicPr>
            <a:picLocks noChangeAspect="1" noChangeArrowheads="1"/>
          </p:cNvPicPr>
          <p:nvPr/>
        </p:nvPicPr>
        <p:blipFill>
          <a:blip r:embed="rId3"/>
          <a:srcRect l="35883" t="17484" r="59947" b="75319"/>
          <a:stretch>
            <a:fillRect/>
          </a:stretch>
        </p:blipFill>
        <p:spPr bwMode="auto">
          <a:xfrm>
            <a:off x="6231146" y="3065463"/>
            <a:ext cx="519113" cy="673100"/>
          </a:xfrm>
          <a:prstGeom prst="rect">
            <a:avLst/>
          </a:prstGeom>
          <a:noFill/>
        </p:spPr>
      </p:pic>
      <p:sp>
        <p:nvSpPr>
          <p:cNvPr id="27" name="Rectangle 10"/>
          <p:cNvSpPr>
            <a:spLocks noChangeArrowheads="1"/>
          </p:cNvSpPr>
          <p:nvPr/>
        </p:nvSpPr>
        <p:spPr bwMode="auto">
          <a:xfrm rot="1070086">
            <a:off x="7239208" y="2565400"/>
            <a:ext cx="1395413" cy="1057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515308" y="3552825"/>
            <a:ext cx="1085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x’, y’, z’</a:t>
            </a:r>
            <a:r>
              <a:rPr lang="en-IE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48375" y="3933825"/>
            <a:ext cx="19526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63246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P’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/>
      <p:bldP spid="19" grpId="0"/>
      <p:bldP spid="23" grpId="0"/>
      <p:bldP spid="27" grpId="0" animBg="1"/>
      <p:bldP spid="28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372600" cy="2667000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Scaling</a:t>
            </a:r>
            <a:br>
              <a:rPr lang="en-US" u="sng" dirty="0" smtClean="0">
                <a:solidFill>
                  <a:srgbClr val="FF0000"/>
                </a:solidFill>
              </a:rPr>
            </a:br>
            <a:r>
              <a:rPr lang="en-US" sz="3100" dirty="0" smtClean="0">
                <a:solidFill>
                  <a:schemeClr val="accent2"/>
                </a:solidFill>
              </a:rPr>
              <a:t>Changing  the size of an object  in 3D by  scaling  factors, </a:t>
            </a:r>
            <a:br>
              <a:rPr lang="en-US" sz="3100" dirty="0" smtClean="0">
                <a:solidFill>
                  <a:schemeClr val="accent2"/>
                </a:solidFill>
              </a:rPr>
            </a:br>
            <a:r>
              <a:rPr lang="en-US" sz="3100" dirty="0" smtClean="0">
                <a:solidFill>
                  <a:schemeClr val="accent2"/>
                </a:solidFill>
              </a:rPr>
              <a:t> </a:t>
            </a:r>
            <a:r>
              <a:rPr lang="en-US" sz="3100" dirty="0" err="1" smtClean="0">
                <a:solidFill>
                  <a:schemeClr val="accent2"/>
                </a:solidFill>
              </a:rPr>
              <a:t>S</a:t>
            </a:r>
            <a:r>
              <a:rPr lang="en-US" sz="3100" baseline="-25000" dirty="0" err="1" smtClean="0">
                <a:solidFill>
                  <a:schemeClr val="accent2"/>
                </a:solidFill>
              </a:rPr>
              <a:t>x</a:t>
            </a:r>
            <a:r>
              <a:rPr lang="en-US" sz="3100" dirty="0" smtClean="0">
                <a:solidFill>
                  <a:schemeClr val="accent2"/>
                </a:solidFill>
              </a:rPr>
              <a:t> , </a:t>
            </a:r>
            <a:r>
              <a:rPr lang="en-US" sz="3100" dirty="0" err="1" smtClean="0">
                <a:solidFill>
                  <a:schemeClr val="accent2"/>
                </a:solidFill>
              </a:rPr>
              <a:t>S</a:t>
            </a:r>
            <a:r>
              <a:rPr lang="en-US" sz="3100" baseline="-20000" dirty="0" err="1" smtClean="0">
                <a:solidFill>
                  <a:schemeClr val="accent2"/>
                </a:solidFill>
              </a:rPr>
              <a:t>y</a:t>
            </a:r>
            <a:r>
              <a:rPr lang="en-US" sz="3100" dirty="0" smtClean="0">
                <a:solidFill>
                  <a:schemeClr val="accent2"/>
                </a:solidFill>
              </a:rPr>
              <a:t> ,</a:t>
            </a:r>
            <a:r>
              <a:rPr lang="en-US" sz="3100" baseline="-20000" dirty="0" smtClean="0">
                <a:solidFill>
                  <a:schemeClr val="accent2"/>
                </a:solidFill>
              </a:rPr>
              <a:t> </a:t>
            </a:r>
            <a:r>
              <a:rPr lang="en-US" sz="3100" dirty="0" err="1" smtClean="0">
                <a:solidFill>
                  <a:schemeClr val="accent2"/>
                </a:solidFill>
              </a:rPr>
              <a:t>S</a:t>
            </a:r>
            <a:r>
              <a:rPr lang="en-US" sz="3100" baseline="-20000" dirty="0" err="1">
                <a:solidFill>
                  <a:schemeClr val="accent2"/>
                </a:solidFill>
              </a:rPr>
              <a:t>z</a:t>
            </a:r>
            <a:r>
              <a:rPr lang="en-US" sz="3100" baseline="-20000" dirty="0" smtClean="0">
                <a:solidFill>
                  <a:schemeClr val="accent2"/>
                </a:solidFill>
              </a:rPr>
              <a:t>,</a:t>
            </a:r>
            <a:r>
              <a:rPr lang="en-US" sz="3100" dirty="0" smtClean="0">
                <a:solidFill>
                  <a:schemeClr val="accent2"/>
                </a:solidFill>
              </a:rPr>
              <a:t>  for  the  x ,  y  and z  coordinates  respectively.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609725"/>
            <a:ext cx="28575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Group 23"/>
          <p:cNvGrpSpPr>
            <a:grpSpLocks/>
          </p:cNvGrpSpPr>
          <p:nvPr/>
        </p:nvGrpSpPr>
        <p:grpSpPr bwMode="auto">
          <a:xfrm>
            <a:off x="5845175" y="1603375"/>
            <a:ext cx="3298825" cy="2511425"/>
            <a:chOff x="3300" y="2530"/>
            <a:chExt cx="2078" cy="1582"/>
          </a:xfrm>
        </p:grpSpPr>
        <p:pic>
          <p:nvPicPr>
            <p:cNvPr id="16" name="Picture 5" descr="AADGHLY0"/>
            <p:cNvPicPr>
              <a:picLocks noChangeAspect="1" noChangeArrowheads="1"/>
            </p:cNvPicPr>
            <p:nvPr/>
          </p:nvPicPr>
          <p:blipFill>
            <a:blip r:embed="rId4"/>
            <a:srcRect l="24326" t="9352" r="51643" b="64676"/>
            <a:stretch>
              <a:fillRect/>
            </a:stretch>
          </p:blipFill>
          <p:spPr bwMode="auto">
            <a:xfrm>
              <a:off x="3300" y="2582"/>
              <a:ext cx="1884" cy="1530"/>
            </a:xfrm>
            <a:prstGeom prst="rect">
              <a:avLst/>
            </a:prstGeom>
            <a:noFill/>
          </p:spPr>
        </p:pic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 rot="1070086">
              <a:off x="4270" y="2992"/>
              <a:ext cx="879" cy="6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3905" y="3686"/>
              <a:ext cx="603" cy="1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V="1">
              <a:off x="3400" y="3679"/>
              <a:ext cx="369" cy="1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V="1">
              <a:off x="3932" y="3521"/>
              <a:ext cx="186" cy="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3619" y="3877"/>
              <a:ext cx="1105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IE">
                  <a:latin typeface="Times New Roman" pitchFamily="18" charset="0"/>
                  <a:cs typeface="Times New Roman" pitchFamily="18" charset="0"/>
                </a:rPr>
                <a:t>Scaled Position</a:t>
              </a:r>
              <a:endParaRPr lang="en-GB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2" name="Group 22"/>
            <p:cNvGrpSpPr>
              <a:grpSpLocks/>
            </p:cNvGrpSpPr>
            <p:nvPr/>
          </p:nvGrpSpPr>
          <p:grpSpPr bwMode="auto">
            <a:xfrm>
              <a:off x="4619" y="2530"/>
              <a:ext cx="738" cy="1021"/>
              <a:chOff x="4619" y="2530"/>
              <a:chExt cx="738" cy="1021"/>
            </a:xfrm>
          </p:grpSpPr>
          <p:pic>
            <p:nvPicPr>
              <p:cNvPr id="24" name="Picture 6" descr="AADGHLY0"/>
              <p:cNvPicPr>
                <a:picLocks noChangeAspect="1" noChangeArrowheads="1"/>
              </p:cNvPicPr>
              <p:nvPr/>
            </p:nvPicPr>
            <p:blipFill>
              <a:blip r:embed="rId4"/>
              <a:srcRect l="35883" t="17484" r="59947" b="75319"/>
              <a:stretch>
                <a:fillRect/>
              </a:stretch>
            </p:blipFill>
            <p:spPr bwMode="auto">
              <a:xfrm>
                <a:off x="4619" y="2530"/>
                <a:ext cx="678" cy="879"/>
              </a:xfrm>
              <a:prstGeom prst="rect">
                <a:avLst/>
              </a:prstGeom>
              <a:noFill/>
            </p:spPr>
          </p:pic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5140" y="3289"/>
                <a:ext cx="217" cy="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4694" y="3353"/>
              <a:ext cx="6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IE" i="1">
                  <a:latin typeface="Times New Roman" pitchFamily="18" charset="0"/>
                  <a:cs typeface="Times New Roman" pitchFamily="18" charset="0"/>
                </a:rPr>
                <a:t>x’, y’, z’</a:t>
              </a:r>
              <a:r>
                <a:rPr lang="en-IE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GB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905000" y="2819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292331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76600" y="1828800"/>
            <a:ext cx="2895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Object scaled by factor </a:t>
            </a:r>
            <a:r>
              <a:rPr lang="en-US" sz="2800" dirty="0" smtClean="0">
                <a:solidFill>
                  <a:srgbClr val="C00000"/>
                </a:solidFill>
              </a:rPr>
              <a:t> S(</a:t>
            </a:r>
            <a:r>
              <a:rPr lang="en-US" sz="2800" dirty="0" err="1" smtClean="0">
                <a:solidFill>
                  <a:srgbClr val="C00000"/>
                </a:solidFill>
              </a:rPr>
              <a:t>Sx,Sy,Sz</a:t>
            </a:r>
            <a:r>
              <a:rPr lang="en-US" sz="2800" dirty="0" smtClean="0">
                <a:solidFill>
                  <a:srgbClr val="C00000"/>
                </a:solidFill>
              </a:rPr>
              <a:t>)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" y="4419600"/>
            <a:ext cx="2971800" cy="26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Hence  in </a:t>
            </a:r>
            <a:r>
              <a:rPr lang="en-US" sz="2800" dirty="0" err="1" smtClean="0"/>
              <a:t>equ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              X’=X *</a:t>
            </a:r>
            <a:r>
              <a:rPr lang="en-US" sz="2800" i="1" dirty="0" smtClean="0">
                <a:latin typeface="Arial" charset="0"/>
              </a:rPr>
              <a:t> </a:t>
            </a:r>
            <a:r>
              <a:rPr lang="en-US" sz="2800" i="1" dirty="0" err="1" smtClean="0">
                <a:latin typeface="Arial" charset="0"/>
              </a:rPr>
              <a:t>S</a:t>
            </a:r>
            <a:r>
              <a:rPr lang="en-US" sz="2800" i="1" baseline="-25000" dirty="0" err="1" smtClean="0">
                <a:latin typeface="Arial" charset="0"/>
              </a:rPr>
              <a:t>x</a:t>
            </a:r>
            <a:endParaRPr lang="en-US" sz="2800" dirty="0" smtClean="0"/>
          </a:p>
          <a:p>
            <a:r>
              <a:rPr lang="en-US" sz="2800" dirty="0" smtClean="0"/>
              <a:t>              Y’=Y * </a:t>
            </a:r>
            <a:r>
              <a:rPr lang="en-US" sz="2800" i="1" dirty="0" err="1" smtClean="0">
                <a:latin typeface="Arial" charset="0"/>
              </a:rPr>
              <a:t>S</a:t>
            </a:r>
            <a:r>
              <a:rPr lang="en-US" sz="2800" i="1" baseline="-25000" dirty="0" err="1" smtClean="0">
                <a:latin typeface="Arial" charset="0"/>
              </a:rPr>
              <a:t>y</a:t>
            </a:r>
            <a:r>
              <a:rPr lang="en-US" sz="2800" i="1" baseline="-25000" dirty="0" smtClean="0">
                <a:latin typeface="Arial" charset="0"/>
              </a:rPr>
              <a:t>   </a:t>
            </a:r>
          </a:p>
          <a:p>
            <a:r>
              <a:rPr lang="en-US" sz="2800" dirty="0" smtClean="0"/>
              <a:t>              Z’=Z * </a:t>
            </a:r>
            <a:r>
              <a:rPr lang="en-US" sz="2800" i="1" dirty="0" err="1" smtClean="0">
                <a:latin typeface="Arial" charset="0"/>
              </a:rPr>
              <a:t>S</a:t>
            </a:r>
            <a:r>
              <a:rPr lang="en-US" sz="2800" i="1" baseline="-25000" dirty="0" err="1" smtClean="0">
                <a:latin typeface="Arial" charset="0"/>
              </a:rPr>
              <a:t>z</a:t>
            </a:r>
            <a:endParaRPr lang="en-US" sz="2800" dirty="0" smtClean="0"/>
          </a:p>
          <a:p>
            <a:endParaRPr lang="en-US" sz="2800" i="1" baseline="-25000" dirty="0" smtClean="0">
              <a:latin typeface="Arial" charset="0"/>
            </a:endParaRPr>
          </a:p>
          <a:p>
            <a:endParaRPr lang="en-US" sz="2800" i="1" baseline="-25000" dirty="0" smtClean="0">
              <a:latin typeface="Arial" charset="0"/>
            </a:endParaRP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00400" y="46482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matrix form </a:t>
            </a:r>
            <a:endParaRPr lang="en-US" sz="2800" dirty="0"/>
          </a:p>
        </p:txBody>
      </p:sp>
      <p:graphicFrame>
        <p:nvGraphicFramePr>
          <p:cNvPr id="32" name="Object 2"/>
          <p:cNvGraphicFramePr>
            <a:graphicFrameLocks noChangeAspect="1"/>
          </p:cNvGraphicFramePr>
          <p:nvPr/>
        </p:nvGraphicFramePr>
        <p:xfrm>
          <a:off x="6070600" y="4419600"/>
          <a:ext cx="2873375" cy="2286000"/>
        </p:xfrm>
        <a:graphic>
          <a:graphicData uri="http://schemas.openxmlformats.org/presentationml/2006/ole">
            <p:oleObj spid="_x0000_s16387" name="Equation" r:id="rId5" imgW="1054080" imgH="914400" progId="Equation.3">
              <p:embed/>
            </p:oleObj>
          </a:graphicData>
        </a:graphic>
      </p:graphicFrame>
      <p:graphicFrame>
        <p:nvGraphicFramePr>
          <p:cNvPr id="33" name="Object 3"/>
          <p:cNvGraphicFramePr>
            <a:graphicFrameLocks noChangeAspect="1"/>
          </p:cNvGraphicFramePr>
          <p:nvPr/>
        </p:nvGraphicFramePr>
        <p:xfrm>
          <a:off x="4100513" y="5334000"/>
          <a:ext cx="1908175" cy="590550"/>
        </p:xfrm>
        <a:graphic>
          <a:graphicData uri="http://schemas.openxmlformats.org/presentationml/2006/ole">
            <p:oleObj spid="_x0000_s16388" name="Equation" r:id="rId6" imgW="774360" imgH="241200" progId="Equation.3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867400" y="5334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0" grpId="0"/>
      <p:bldP spid="31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722437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Rotation</a:t>
            </a:r>
            <a:br>
              <a:rPr lang="en-US" u="sng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chemeClr val="accent2"/>
                </a:solidFill>
              </a:rPr>
              <a:t>Repositioning  the  object  along  the   circular path.</a:t>
            </a:r>
            <a:br>
              <a:rPr lang="en-US" sz="3600" dirty="0" smtClean="0">
                <a:solidFill>
                  <a:schemeClr val="accent2"/>
                </a:solidFill>
              </a:rPr>
            </a:br>
            <a:r>
              <a:rPr lang="en-US" sz="3600" dirty="0" smtClean="0">
                <a:solidFill>
                  <a:schemeClr val="accent2"/>
                </a:solidFill>
              </a:rPr>
              <a:t>Depending on axis of rotation  :--</a:t>
            </a:r>
            <a:br>
              <a:rPr lang="en-US" sz="3600" dirty="0" smtClean="0">
                <a:solidFill>
                  <a:schemeClr val="accent2"/>
                </a:solidFill>
              </a:rPr>
            </a:br>
            <a:endParaRPr lang="en-US" sz="3600" u="sng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62150"/>
            <a:ext cx="4040188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Axis as any principal axis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0512"/>
            <a:ext cx="4040188" cy="39512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Z-Axis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X-Axis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Y-Axis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0512"/>
            <a:ext cx="4041775" cy="3951288"/>
          </a:xfrm>
        </p:spPr>
        <p:txBody>
          <a:bodyPr/>
          <a:lstStyle/>
          <a:p>
            <a:r>
              <a:rPr lang="en-US" dirty="0" smtClean="0"/>
              <a:t>Parallel to any of the Principal Axis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Not parallel to any of the Principal Axis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721225" y="1997075"/>
            <a:ext cx="4803775" cy="639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Axis other than principal axis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4" grpId="0" build="p"/>
      <p:bldP spid="6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Axis as any principal axis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0668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solidFill>
                  <a:srgbClr val="C00000"/>
                </a:solidFill>
              </a:rPr>
              <a:t>Axis As Z-axis</a:t>
            </a:r>
            <a:endParaRPr lang="en-US" sz="3200" u="sng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8288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Plane of rotation is XY-Plane</a:t>
            </a:r>
            <a:endParaRPr lang="en-US" sz="2800" dirty="0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609600" y="2362200"/>
            <a:ext cx="4114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IE" sz="2800" i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E" sz="2800" i="1" dirty="0" err="1" smtClean="0">
                <a:latin typeface="Times New Roman" pitchFamily="18" charset="0"/>
                <a:cs typeface="Times New Roman" pitchFamily="18" charset="0"/>
              </a:rPr>
              <a:t>equ</a:t>
            </a:r>
            <a:r>
              <a:rPr lang="en-IE" sz="2800" i="1" dirty="0" smtClean="0">
                <a:latin typeface="Times New Roman" pitchFamily="18" charset="0"/>
                <a:cs typeface="Times New Roman" pitchFamily="18" charset="0"/>
              </a:rPr>
              <a:t> form</a:t>
            </a:r>
          </a:p>
          <a:p>
            <a:pPr>
              <a:spcBef>
                <a:spcPct val="20000"/>
              </a:spcBef>
            </a:pPr>
            <a:r>
              <a:rPr lang="en-IE" sz="3200" i="1" dirty="0" smtClean="0">
                <a:latin typeface="Times New Roman" pitchFamily="18" charset="0"/>
                <a:cs typeface="Times New Roman" pitchFamily="18" charset="0"/>
              </a:rPr>
              <a:t>     x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’ = x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IE" sz="3200" dirty="0" err="1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l-GR" sz="3200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l-GR" sz="3200" dirty="0">
                <a:latin typeface="Times New Roman" pitchFamily="18" charset="0"/>
                <a:cs typeface="Times New Roman" pitchFamily="18" charset="0"/>
              </a:rPr>
              <a:t>θ</a:t>
            </a:r>
            <a:endParaRPr lang="en-IE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IE" sz="3200" i="1" dirty="0" smtClean="0">
                <a:latin typeface="Times New Roman" pitchFamily="18" charset="0"/>
                <a:cs typeface="Times New Roman" pitchFamily="18" charset="0"/>
              </a:rPr>
              <a:t>     y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’ = x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l-GR" sz="3200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IE" sz="3200" dirty="0" err="1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l-GR" sz="3200" dirty="0">
                <a:latin typeface="Times New Roman" pitchFamily="18" charset="0"/>
                <a:cs typeface="Times New Roman" pitchFamily="18" charset="0"/>
              </a:rPr>
              <a:t>θ</a:t>
            </a:r>
            <a:endParaRPr lang="en-IE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IE" sz="3200" i="1" dirty="0" smtClean="0">
                <a:latin typeface="Times New Roman" pitchFamily="18" charset="0"/>
                <a:cs typeface="Times New Roman" pitchFamily="18" charset="0"/>
              </a:rPr>
              <a:t>     z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’ = z</a:t>
            </a:r>
            <a:endParaRPr lang="en-GB" sz="32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5334000" y="4231110"/>
          <a:ext cx="3276600" cy="2169690"/>
        </p:xfrm>
        <a:graphic>
          <a:graphicData uri="http://schemas.openxmlformats.org/presentationml/2006/ole">
            <p:oleObj spid="_x0000_s17410" name="Equation" r:id="rId3" imgW="1460160" imgH="9144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67000" y="4780089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matrix form</a:t>
            </a:r>
          </a:p>
          <a:p>
            <a:r>
              <a:rPr lang="en-US" sz="2800" dirty="0" smtClean="0"/>
              <a:t>       Rz(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r>
              <a:rPr lang="en-US" sz="2800" dirty="0" smtClean="0"/>
              <a:t>) </a:t>
            </a:r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>
            <a:off x="4495800" y="5313489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1" y="1066800"/>
            <a:ext cx="3352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3810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solidFill>
                  <a:srgbClr val="C00000"/>
                </a:solidFill>
              </a:rPr>
              <a:t>Axis As X-axis</a:t>
            </a:r>
            <a:endParaRPr lang="en-US" sz="3200" u="sng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Plane of rotation is YZ-Plane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4780089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matrix form</a:t>
            </a:r>
          </a:p>
          <a:p>
            <a:r>
              <a:rPr lang="en-US" sz="2800" dirty="0" smtClean="0"/>
              <a:t>       Rx(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r>
              <a:rPr lang="en-US" sz="2800" dirty="0" smtClean="0"/>
              <a:t>) 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>
            <a:off x="4495800" y="5313489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5425" y="1219200"/>
            <a:ext cx="36861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057400"/>
            <a:ext cx="4572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IE" sz="2800" i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E" sz="2800" i="1" dirty="0" err="1" smtClean="0">
                <a:latin typeface="Times New Roman" pitchFamily="18" charset="0"/>
                <a:cs typeface="Times New Roman" pitchFamily="18" charset="0"/>
              </a:rPr>
              <a:t>equ</a:t>
            </a:r>
            <a:r>
              <a:rPr lang="en-IE" sz="2800" i="1" dirty="0" smtClean="0">
                <a:latin typeface="Times New Roman" pitchFamily="18" charset="0"/>
                <a:cs typeface="Times New Roman" pitchFamily="18" charset="0"/>
              </a:rPr>
              <a:t> form</a:t>
            </a:r>
          </a:p>
          <a:p>
            <a:pPr>
              <a:spcBef>
                <a:spcPct val="20000"/>
              </a:spcBef>
            </a:pPr>
            <a:r>
              <a:rPr lang="en-IE" sz="2800" i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E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’ = x</a:t>
            </a:r>
          </a:p>
          <a:p>
            <a:pPr>
              <a:spcBef>
                <a:spcPct val="20000"/>
              </a:spcBef>
            </a:pPr>
            <a:r>
              <a:rPr lang="en-IE" sz="3200" i="1" dirty="0" smtClean="0">
                <a:latin typeface="Times New Roman" pitchFamily="18" charset="0"/>
                <a:cs typeface="Times New Roman" pitchFamily="18" charset="0"/>
              </a:rPr>
              <a:t>        y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’ = y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IE" sz="3200" dirty="0" err="1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l-GR" sz="3200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l-GR" sz="3200" dirty="0">
                <a:latin typeface="Times New Roman" pitchFamily="18" charset="0"/>
                <a:cs typeface="Times New Roman" pitchFamily="18" charset="0"/>
              </a:rPr>
              <a:t>θ</a:t>
            </a:r>
            <a:endParaRPr lang="en-IE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IE" sz="3200" i="1" dirty="0" smtClean="0">
                <a:latin typeface="Times New Roman" pitchFamily="18" charset="0"/>
                <a:cs typeface="Times New Roman" pitchFamily="18" charset="0"/>
              </a:rPr>
              <a:t>        z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’ = y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l-GR" sz="3200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IE" sz="3200" dirty="0" err="1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l-GR" sz="3200" dirty="0">
                <a:latin typeface="Times New Roman" pitchFamily="18" charset="0"/>
                <a:cs typeface="Times New Roman" pitchFamily="18" charset="0"/>
              </a:rPr>
              <a:t>θ</a:t>
            </a:r>
            <a:endParaRPr lang="en-GB" sz="32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5486400" y="4038600"/>
          <a:ext cx="3259137" cy="2514600"/>
        </p:xfrm>
        <a:graphic>
          <a:graphicData uri="http://schemas.openxmlformats.org/presentationml/2006/ole">
            <p:oleObj spid="_x0000_s18435" name="Equation" r:id="rId4" imgW="146016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3810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solidFill>
                  <a:srgbClr val="C00000"/>
                </a:solidFill>
              </a:rPr>
              <a:t>Axis As Y-axis</a:t>
            </a:r>
            <a:endParaRPr lang="en-US" sz="3200" u="sng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Plane of rotation is XZ-Plane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4780089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matrix form</a:t>
            </a:r>
          </a:p>
          <a:p>
            <a:r>
              <a:rPr lang="en-US" sz="2800" dirty="0" smtClean="0"/>
              <a:t>       Ry(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r>
              <a:rPr lang="en-US" sz="2800" dirty="0" smtClean="0"/>
              <a:t>) 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>
            <a:off x="4495800" y="5313489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533400"/>
            <a:ext cx="27908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981200"/>
            <a:ext cx="3505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IE" sz="3200" i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E" sz="3200" i="1" dirty="0" err="1" smtClean="0">
                <a:latin typeface="Times New Roman" pitchFamily="18" charset="0"/>
                <a:cs typeface="Times New Roman" pitchFamily="18" charset="0"/>
              </a:rPr>
              <a:t>equ</a:t>
            </a:r>
            <a:r>
              <a:rPr lang="en-IE" sz="3200" i="1" dirty="0" smtClean="0">
                <a:latin typeface="Times New Roman" pitchFamily="18" charset="0"/>
                <a:cs typeface="Times New Roman" pitchFamily="18" charset="0"/>
              </a:rPr>
              <a:t> form</a:t>
            </a:r>
          </a:p>
          <a:p>
            <a:pPr>
              <a:spcBef>
                <a:spcPct val="20000"/>
              </a:spcBef>
            </a:pPr>
            <a:r>
              <a:rPr lang="en-IE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’ = z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l-GR" sz="3200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IE" sz="3200" dirty="0" err="1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l-GR" sz="3200" dirty="0">
                <a:latin typeface="Times New Roman" pitchFamily="18" charset="0"/>
                <a:cs typeface="Times New Roman" pitchFamily="18" charset="0"/>
              </a:rPr>
              <a:t>θ</a:t>
            </a:r>
            <a:endParaRPr lang="en-IE" sz="3200" i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y’ = y</a:t>
            </a:r>
          </a:p>
          <a:p>
            <a:pPr>
              <a:spcBef>
                <a:spcPct val="20000"/>
              </a:spcBef>
            </a:pP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z’ = z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IE" sz="3200" dirty="0" err="1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l-GR" sz="3200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l-GR" sz="3200" dirty="0">
                <a:latin typeface="Times New Roman" pitchFamily="18" charset="0"/>
                <a:cs typeface="Times New Roman" pitchFamily="18" charset="0"/>
              </a:rPr>
              <a:t>θ</a:t>
            </a:r>
            <a:endParaRPr lang="en-GB" sz="32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5410200" y="4191001"/>
          <a:ext cx="3470744" cy="2438399"/>
        </p:xfrm>
        <a:graphic>
          <a:graphicData uri="http://schemas.openxmlformats.org/presentationml/2006/ole">
            <p:oleObj spid="_x0000_s19459" name="Equation" r:id="rId4" imgW="146016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Axis other than principal axis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1119426"/>
            <a:ext cx="6400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  </a:t>
            </a:r>
            <a:r>
              <a:rPr lang="en-US" sz="3200" u="sng" dirty="0" smtClean="0">
                <a:solidFill>
                  <a:srgbClr val="C00000"/>
                </a:solidFill>
              </a:rPr>
              <a:t>Parallel to any of the Principal Axis</a:t>
            </a:r>
          </a:p>
          <a:p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301028" y="3992562"/>
            <a:ext cx="201295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1343890" y="2011362"/>
            <a:ext cx="0" cy="2011363"/>
          </a:xfrm>
          <a:prstGeom prst="line">
            <a:avLst/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0" y="3990252"/>
            <a:ext cx="1328738" cy="96520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25413" y="4999038"/>
          <a:ext cx="309562" cy="309562"/>
        </p:xfrm>
        <a:graphic>
          <a:graphicData uri="http://schemas.openxmlformats.org/presentationml/2006/ole">
            <p:oleObj spid="_x0000_s20482" name="Equation" r:id="rId4" imgW="126720" imgH="126720" progId="Equation.3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400425" y="3916363"/>
          <a:ext cx="311150" cy="341312"/>
        </p:xfrm>
        <a:graphic>
          <a:graphicData uri="http://schemas.openxmlformats.org/presentationml/2006/ole">
            <p:oleObj spid="_x0000_s20483" name="Equation" r:id="rId5" imgW="126720" imgH="139680" progId="Equation.3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422400" y="1858963"/>
          <a:ext cx="339725" cy="403225"/>
        </p:xfrm>
        <a:graphic>
          <a:graphicData uri="http://schemas.openxmlformats.org/presentationml/2006/ole">
            <p:oleObj spid="_x0000_s20484" name="Equation" r:id="rId6" imgW="139680" imgH="164880" progId="Equation.3">
              <p:embed/>
            </p:oleObj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3020290" y="2239962"/>
          <a:ext cx="1825625" cy="495300"/>
        </p:xfrm>
        <a:graphic>
          <a:graphicData uri="http://schemas.openxmlformats.org/presentationml/2006/ole">
            <p:oleObj spid="_x0000_s20485" name="Equation" r:id="rId7" imgW="749160" imgH="203040" progId="Equation.3">
              <p:embed/>
            </p:oleObj>
          </a:graphicData>
        </a:graphic>
      </p:graphicFrame>
      <p:sp>
        <p:nvSpPr>
          <p:cNvPr id="14" name="Oval 13"/>
          <p:cNvSpPr/>
          <p:nvPr/>
        </p:nvSpPr>
        <p:spPr>
          <a:xfrm>
            <a:off x="2715490" y="2392362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00200" y="3200400"/>
            <a:ext cx="1981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5486400" y="4144962"/>
            <a:ext cx="201295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 flipV="1">
            <a:off x="5529262" y="2163762"/>
            <a:ext cx="0" cy="2011363"/>
          </a:xfrm>
          <a:prstGeom prst="line">
            <a:avLst/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4346575" y="5151438"/>
          <a:ext cx="309563" cy="309562"/>
        </p:xfrm>
        <a:graphic>
          <a:graphicData uri="http://schemas.openxmlformats.org/presentationml/2006/ole">
            <p:oleObj spid="_x0000_s20486" name="Equation" r:id="rId8" imgW="126720" imgH="126720" progId="Equation.3">
              <p:embed/>
            </p:oleObj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7585075" y="4068763"/>
          <a:ext cx="311150" cy="341312"/>
        </p:xfrm>
        <a:graphic>
          <a:graphicData uri="http://schemas.openxmlformats.org/presentationml/2006/ole">
            <p:oleObj spid="_x0000_s20487" name="Equation" r:id="rId9" imgW="126720" imgH="139680" progId="Equation.3">
              <p:embed/>
            </p:oleObj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5605463" y="2011363"/>
          <a:ext cx="341312" cy="401637"/>
        </p:xfrm>
        <a:graphic>
          <a:graphicData uri="http://schemas.openxmlformats.org/presentationml/2006/ole">
            <p:oleObj spid="_x0000_s20488" name="Equation" r:id="rId10" imgW="139680" imgH="164880" progId="Equation.3">
              <p:embed/>
            </p:oleObj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7035800" y="3162300"/>
          <a:ext cx="2165350" cy="495300"/>
        </p:xfrm>
        <a:graphic>
          <a:graphicData uri="http://schemas.openxmlformats.org/presentationml/2006/ole">
            <p:oleObj spid="_x0000_s20489" name="Equation" r:id="rId11" imgW="888840" imgH="203040" progId="Equation.3">
              <p:embed/>
            </p:oleObj>
          </a:graphicData>
        </a:graphic>
      </p:graphicFrame>
      <p:sp>
        <p:nvSpPr>
          <p:cNvPr id="23" name="Oval 22"/>
          <p:cNvSpPr/>
          <p:nvPr/>
        </p:nvSpPr>
        <p:spPr>
          <a:xfrm>
            <a:off x="6793777" y="33528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5562600" y="4113212"/>
            <a:ext cx="1981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4233862" y="4142652"/>
            <a:ext cx="1328738" cy="96520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200" y="534418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 axis parallel to X-axis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5029200" y="5141893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Translate so that axis coincide with the X Axis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477000" y="1752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STEP 1</a:t>
            </a:r>
            <a:endParaRPr lang="en-US" sz="2800" b="1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14" grpId="0" animBg="1"/>
      <p:bldP spid="17" grpId="0" animBg="1"/>
      <p:bldP spid="18" grpId="0" animBg="1"/>
      <p:bldP spid="23" grpId="0" animBg="1"/>
      <p:bldP spid="25" grpId="0" animBg="1"/>
      <p:bldP spid="26" grpId="0"/>
      <p:bldP spid="27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619</Words>
  <Application>Microsoft Office PowerPoint</Application>
  <PresentationFormat>On-screen Show (4:3)</PresentationFormat>
  <Paragraphs>144</Paragraphs>
  <Slides>17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3D Transformation</vt:lpstr>
      <vt:lpstr>Slide 2</vt:lpstr>
      <vt:lpstr>Translation</vt:lpstr>
      <vt:lpstr>Scaling Changing  the size of an object  in 3D by  scaling  factors,   Sx , Sy , Sz,  for  the  x ,  y  and z  coordinates  respectively. </vt:lpstr>
      <vt:lpstr>Rotation Repositioning  the  object  along  the   circular path. Depending on axis of rotation  :-- </vt:lpstr>
      <vt:lpstr>Axis as any principal axis </vt:lpstr>
      <vt:lpstr>Slide 7</vt:lpstr>
      <vt:lpstr>Slide 8</vt:lpstr>
      <vt:lpstr>Axis other than principal axis </vt:lpstr>
      <vt:lpstr>Slide 10</vt:lpstr>
      <vt:lpstr>  Not Parallel to any of the Principal Axis</vt:lpstr>
      <vt:lpstr>Slide 12</vt:lpstr>
      <vt:lpstr>Slide 13</vt:lpstr>
      <vt:lpstr>Slide 14</vt:lpstr>
      <vt:lpstr>Slide 15</vt:lpstr>
      <vt:lpstr>Slide 16</vt:lpstr>
      <vt:lpstr>Slide 17</vt:lpstr>
    </vt:vector>
  </TitlesOfParts>
  <Company>KIIT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Transformation</dc:title>
  <dc:creator>User</dc:creator>
  <cp:lastModifiedBy>User</cp:lastModifiedBy>
  <cp:revision>104</cp:revision>
  <dcterms:created xsi:type="dcterms:W3CDTF">2009-03-14T07:30:38Z</dcterms:created>
  <dcterms:modified xsi:type="dcterms:W3CDTF">2009-03-28T14:54:10Z</dcterms:modified>
</cp:coreProperties>
</file>