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317" r:id="rId8"/>
    <p:sldId id="261" r:id="rId9"/>
    <p:sldId id="262" r:id="rId10"/>
    <p:sldId id="373" r:id="rId11"/>
    <p:sldId id="263" r:id="rId12"/>
    <p:sldId id="264" r:id="rId13"/>
    <p:sldId id="265" r:id="rId14"/>
    <p:sldId id="266" r:id="rId15"/>
    <p:sldId id="289" r:id="rId16"/>
    <p:sldId id="267" r:id="rId17"/>
    <p:sldId id="268" r:id="rId18"/>
    <p:sldId id="269" r:id="rId19"/>
    <p:sldId id="285" r:id="rId20"/>
    <p:sldId id="270" r:id="rId21"/>
    <p:sldId id="287" r:id="rId22"/>
    <p:sldId id="271" r:id="rId23"/>
    <p:sldId id="272" r:id="rId24"/>
    <p:sldId id="273" r:id="rId25"/>
    <p:sldId id="274" r:id="rId26"/>
    <p:sldId id="275" r:id="rId27"/>
    <p:sldId id="276" r:id="rId28"/>
    <p:sldId id="286" r:id="rId29"/>
    <p:sldId id="277" r:id="rId30"/>
    <p:sldId id="278" r:id="rId31"/>
    <p:sldId id="279" r:id="rId32"/>
    <p:sldId id="290" r:id="rId33"/>
    <p:sldId id="280" r:id="rId34"/>
    <p:sldId id="284" r:id="rId35"/>
    <p:sldId id="282" r:id="rId36"/>
    <p:sldId id="283" r:id="rId37"/>
    <p:sldId id="281" r:id="rId38"/>
    <p:sldId id="291" r:id="rId39"/>
    <p:sldId id="292" r:id="rId40"/>
    <p:sldId id="293" r:id="rId41"/>
    <p:sldId id="294" r:id="rId42"/>
    <p:sldId id="295" r:id="rId43"/>
    <p:sldId id="315" r:id="rId44"/>
    <p:sldId id="296" r:id="rId45"/>
    <p:sldId id="297" r:id="rId46"/>
    <p:sldId id="298" r:id="rId47"/>
    <p:sldId id="299" r:id="rId48"/>
    <p:sldId id="300" r:id="rId49"/>
    <p:sldId id="301" r:id="rId50"/>
    <p:sldId id="302" r:id="rId51"/>
    <p:sldId id="303" r:id="rId52"/>
    <p:sldId id="304" r:id="rId53"/>
    <p:sldId id="305" r:id="rId54"/>
    <p:sldId id="306" r:id="rId55"/>
    <p:sldId id="316" r:id="rId56"/>
    <p:sldId id="307" r:id="rId57"/>
    <p:sldId id="308" r:id="rId58"/>
    <p:sldId id="309" r:id="rId59"/>
    <p:sldId id="310" r:id="rId60"/>
    <p:sldId id="311" r:id="rId61"/>
    <p:sldId id="312" r:id="rId62"/>
    <p:sldId id="313"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p:scale>
          <a:sx n="75" d="100"/>
          <a:sy n="75" d="100"/>
        </p:scale>
        <p:origin x="-930" y="-6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5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1.wmf"/><Relationship Id="rId2" Type="http://schemas.openxmlformats.org/officeDocument/2006/relationships/image" Target="../media/image34.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5.wmf"/><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w="9525">
            <a:noFill/>
            <a:miter lim="800000"/>
          </a:ln>
          <a:effectLst/>
        </p:spPr>
        <p:txBody>
          <a:bodyPr wrap="none" anchor="ctr"/>
          <a:lstStyle/>
          <a:p>
            <a:pPr>
              <a:defRPr/>
            </a:pPr>
            <a:endParaRPr lang="en-US"/>
          </a:p>
        </p:txBody>
      </p:sp>
      <p:sp>
        <p:nvSpPr>
          <p:cNvPr id="5" name="Rectangle 8"/>
          <p:cNvSpPr>
            <a:spLocks noChangeArrowheads="1"/>
          </p:cNvSpPr>
          <p:nvPr/>
        </p:nvSpPr>
        <p:spPr bwMode="ltGray">
          <a:xfrm>
            <a:off x="5895975" y="0"/>
            <a:ext cx="3248025" cy="2781300"/>
          </a:xfrm>
          <a:prstGeom prst="rect">
            <a:avLst/>
          </a:prstGeom>
          <a:solidFill>
            <a:schemeClr val="accent1"/>
          </a:solidFill>
          <a:ln w="9525">
            <a:noFill/>
            <a:miter lim="800000"/>
          </a:ln>
          <a:effectLst/>
        </p:spPr>
        <p:txBody>
          <a:bodyPr wrap="none" anchor="ctr"/>
          <a:lstStyle/>
          <a:p>
            <a:pPr>
              <a:defRPr/>
            </a:pPr>
            <a:endParaRPr lang="en-US"/>
          </a:p>
        </p:txBody>
      </p:sp>
      <p:grpSp>
        <p:nvGrpSpPr>
          <p:cNvPr id="6" name="Group 9"/>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ln>
            <a:effectLst/>
          </p:spPr>
          <p:txBody>
            <a:bodyPr/>
            <a:lstStyle/>
            <a:p>
              <a:pPr>
                <a:defRPr/>
              </a:pPr>
              <a:endParaRPr lang="en-US"/>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ln>
            <a:effectLst/>
          </p:spPr>
          <p:txBody>
            <a:bodyPr/>
            <a:lstStyle/>
            <a:p>
              <a:pPr>
                <a:defRPr/>
              </a:pPr>
              <a:endParaRPr lang="en-US"/>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ln>
            <a:effectLst/>
          </p:spPr>
          <p:txBody>
            <a:bodyPr/>
            <a:lstStyle/>
            <a:p>
              <a:pPr>
                <a:defRPr/>
              </a:pPr>
              <a:endParaRPr lang="en-US"/>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ln>
            <a:effectLst/>
          </p:spPr>
          <p:txBody>
            <a:bodyPr/>
            <a:lstStyle/>
            <a:p>
              <a:pPr>
                <a:defRPr/>
              </a:pPr>
              <a:endParaRPr lang="en-US"/>
            </a:p>
          </p:txBody>
        </p:sp>
      </p:grpSp>
      <p:pic>
        <p:nvPicPr>
          <p:cNvPr id="11" name="Picture 14"/>
          <p:cNvPicPr>
            <a:picLocks noChangeAspect="1" noChangeArrowheads="1"/>
          </p:cNvPicPr>
          <p:nvPr/>
        </p:nvPicPr>
        <p:blipFill>
          <a:blip r:embed="rId2" cstate="print"/>
          <a:srcRect/>
          <a:stretch>
            <a:fillRect/>
          </a:stretch>
        </p:blipFill>
        <p:spPr bwMode="auto">
          <a:xfrm>
            <a:off x="0" y="0"/>
            <a:ext cx="2887663" cy="2790825"/>
          </a:xfrm>
          <a:prstGeom prst="rect">
            <a:avLst/>
          </a:prstGeom>
          <a:noFill/>
          <a:ln w="9525">
            <a:noFill/>
            <a:miter lim="800000"/>
            <a:headEnd/>
            <a:tailEnd/>
          </a:ln>
        </p:spPr>
      </p:pic>
      <p:sp>
        <p:nvSpPr>
          <p:cNvPr id="12" name="Rectangle 15"/>
          <p:cNvSpPr>
            <a:spLocks noChangeArrowheads="1"/>
          </p:cNvSpPr>
          <p:nvPr/>
        </p:nvSpPr>
        <p:spPr bwMode="black">
          <a:xfrm>
            <a:off x="0" y="2787650"/>
            <a:ext cx="9144000" cy="71438"/>
          </a:xfrm>
          <a:prstGeom prst="rect">
            <a:avLst/>
          </a:prstGeom>
          <a:solidFill>
            <a:schemeClr val="tx2"/>
          </a:solidFill>
          <a:ln w="9525">
            <a:noFill/>
            <a:miter lim="800000"/>
          </a:ln>
          <a:effectLst/>
        </p:spPr>
        <p:txBody>
          <a:bodyPr wrap="none" anchor="ctr"/>
          <a:lstStyle/>
          <a:p>
            <a:pPr>
              <a:defRPr/>
            </a:pPr>
            <a:endParaRPr lang="en-US"/>
          </a:p>
        </p:txBody>
      </p:sp>
      <p:sp>
        <p:nvSpPr>
          <p:cNvPr id="13" name="Rectangle 16"/>
          <p:cNvSpPr>
            <a:spLocks noChangeArrowheads="1"/>
          </p:cNvSpPr>
          <p:nvPr/>
        </p:nvSpPr>
        <p:spPr bwMode="gray">
          <a:xfrm>
            <a:off x="2895600" y="2819400"/>
            <a:ext cx="6248400" cy="685800"/>
          </a:xfrm>
          <a:prstGeom prst="rect">
            <a:avLst/>
          </a:prstGeom>
          <a:solidFill>
            <a:schemeClr val="tx2"/>
          </a:solidFill>
          <a:ln w="9525">
            <a:noFill/>
            <a:miter lim="800000"/>
          </a:ln>
          <a:effectLst/>
        </p:spPr>
        <p:txBody>
          <a:bodyPr wrap="none" anchor="ctr"/>
          <a:lstStyle/>
          <a:p>
            <a:pPr>
              <a:defRPr/>
            </a:pPr>
            <a:endParaRPr lang="en-US"/>
          </a:p>
        </p:txBody>
      </p:sp>
      <p:pic>
        <p:nvPicPr>
          <p:cNvPr id="14" name="Picture 18"/>
          <p:cNvPicPr>
            <a:picLocks noChangeAspect="1" noChangeArrowheads="1"/>
          </p:cNvPicPr>
          <p:nvPr/>
        </p:nvPicPr>
        <p:blipFill>
          <a:blip r:embed="rId3" cstate="print"/>
          <a:srcRect/>
          <a:stretch>
            <a:fillRect/>
          </a:stretch>
        </p:blipFill>
        <p:spPr bwMode="auto">
          <a:xfrm>
            <a:off x="2884488" y="0"/>
            <a:ext cx="3011487" cy="2781300"/>
          </a:xfrm>
          <a:prstGeom prst="rect">
            <a:avLst/>
          </a:prstGeom>
          <a:noFill/>
          <a:ln w="9525">
            <a:noFill/>
            <a:miter lim="800000"/>
            <a:headEnd/>
            <a:tailEnd/>
          </a:ln>
        </p:spPr>
      </p:pic>
      <p:sp>
        <p:nvSpPr>
          <p:cNvPr id="5123"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anose="05000000000000000000" pitchFamily="2" charset="2"/>
              <a:buNone/>
              <a:defRPr sz="2800">
                <a:solidFill>
                  <a:schemeClr val="accent1"/>
                </a:solidFill>
              </a:defRPr>
            </a:lvl1pPr>
          </a:lstStyle>
          <a:p>
            <a:r>
              <a:rPr lang="en-US"/>
              <a:t>Click to edit Master subtitle style</a:t>
            </a:r>
            <a:endParaRPr lang="en-US"/>
          </a:p>
        </p:txBody>
      </p:sp>
      <p:sp>
        <p:nvSpPr>
          <p:cNvPr id="5137" name="Rectangle 17"/>
          <p:cNvSpPr>
            <a:spLocks noGrp="1" noChangeArrowheads="1"/>
          </p:cNvSpPr>
          <p:nvPr>
            <p:ph type="ctrTitle"/>
          </p:nvPr>
        </p:nvSpPr>
        <p:spPr bwMode="ltGray">
          <a:xfrm>
            <a:off x="3124200" y="2819400"/>
            <a:ext cx="5791200" cy="685800"/>
          </a:xfrm>
        </p:spPr>
        <p:txBody>
          <a:bodyPr/>
          <a:lstStyle>
            <a:lvl1pPr algn="l">
              <a:defRPr/>
            </a:lvl1pPr>
          </a:lstStyle>
          <a:p>
            <a:r>
              <a:rPr lang="en-US"/>
              <a:t>Click to edit Master title style</a:t>
            </a:r>
            <a:endParaRPr lang="en-US"/>
          </a:p>
        </p:txBody>
      </p:sp>
      <p:sp>
        <p:nvSpPr>
          <p:cNvPr id="15" name="Rectangle 4"/>
          <p:cNvSpPr>
            <a:spLocks noGrp="1" noChangeArrowheads="1"/>
          </p:cNvSpPr>
          <p:nvPr>
            <p:ph type="dt" sz="half" idx="10"/>
          </p:nvPr>
        </p:nvSpPr>
        <p:spPr>
          <a:xfrm>
            <a:off x="457200" y="6400800"/>
            <a:ext cx="2133600" cy="320675"/>
          </a:xfrm>
        </p:spPr>
        <p:txBody>
          <a:bodyPr/>
          <a:lstStyle>
            <a:lvl1pPr>
              <a:defRPr smtClean="0">
                <a:solidFill>
                  <a:schemeClr val="tx2"/>
                </a:solidFill>
              </a:defRPr>
            </a:lvl1pPr>
          </a:lstStyle>
          <a:p>
            <a:pPr>
              <a:defRPr/>
            </a:pPr>
            <a:endParaRPr lang="en-US"/>
          </a:p>
        </p:txBody>
      </p:sp>
      <p:sp>
        <p:nvSpPr>
          <p:cNvPr id="16" name="Rectangle 5"/>
          <p:cNvSpPr>
            <a:spLocks noGrp="1" noChangeArrowheads="1"/>
          </p:cNvSpPr>
          <p:nvPr>
            <p:ph type="ftr" sz="quarter" idx="11"/>
          </p:nvPr>
        </p:nvSpPr>
        <p:spPr>
          <a:xfrm>
            <a:off x="3124200" y="6400800"/>
            <a:ext cx="2895600" cy="320675"/>
          </a:xfrm>
        </p:spPr>
        <p:txBody>
          <a:bodyPr/>
          <a:lstStyle>
            <a:lvl1pPr>
              <a:defRPr smtClean="0">
                <a:solidFill>
                  <a:schemeClr val="tx2"/>
                </a:solidFill>
              </a:defRPr>
            </a:lvl1pPr>
          </a:lstStyle>
          <a:p>
            <a:pPr>
              <a:defRPr/>
            </a:pPr>
            <a:endParaRPr lang="en-US"/>
          </a:p>
        </p:txBody>
      </p:sp>
      <p:sp>
        <p:nvSpPr>
          <p:cNvPr id="17" name="Rectangle 6"/>
          <p:cNvSpPr>
            <a:spLocks noGrp="1" noChangeArrowheads="1"/>
          </p:cNvSpPr>
          <p:nvPr>
            <p:ph type="sldNum" sz="quarter" idx="12"/>
          </p:nvPr>
        </p:nvSpPr>
        <p:spPr>
          <a:xfrm>
            <a:off x="6553200" y="6400800"/>
            <a:ext cx="2133600" cy="320675"/>
          </a:xfrm>
        </p:spPr>
        <p:txBody>
          <a:bodyPr/>
          <a:lstStyle>
            <a:lvl1pPr>
              <a:defRPr smtClean="0">
                <a:solidFill>
                  <a:schemeClr val="tx2"/>
                </a:solidFill>
              </a:defRPr>
            </a:lvl1pPr>
          </a:lstStyle>
          <a:p>
            <a:pPr>
              <a:defRPr/>
            </a:pPr>
            <a:fld id="{CDD8FDC5-DE2A-45BE-9897-503AB9285436}"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A18EE018-81D9-4189-A829-091F5D9C63A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95500"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34100" cy="60928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8EA8E2B6-4F39-4281-BEFA-3084E1DD9B78}"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324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50260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95400"/>
            <a:ext cx="4038600" cy="50260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2"/>
          <p:cNvSpPr>
            <a:spLocks noGrp="1" noChangeArrowheads="1"/>
          </p:cNvSpPr>
          <p:nvPr>
            <p:ph type="dt" sz="half" idx="10"/>
          </p:nvPr>
        </p:nvSpPr>
        <p:spPr/>
        <p:txBody>
          <a:bodyPr/>
          <a:lstStyle>
            <a:lvl1pPr>
              <a:defRPr/>
            </a:lvl1pPr>
          </a:lstStyle>
          <a:p>
            <a:pPr>
              <a:defRPr/>
            </a:pPr>
            <a:endParaRPr lang="en-US"/>
          </a:p>
        </p:txBody>
      </p:sp>
      <p:sp>
        <p:nvSpPr>
          <p:cNvPr id="6" name="Rectangle 13"/>
          <p:cNvSpPr>
            <a:spLocks noGrp="1" noChangeArrowheads="1"/>
          </p:cNvSpPr>
          <p:nvPr>
            <p:ph type="ftr" sz="quarter" idx="11"/>
          </p:nvPr>
        </p:nvSpPr>
        <p:spPr/>
        <p:txBody>
          <a:bodyPr/>
          <a:lstStyle>
            <a:lvl1pPr>
              <a:defRPr/>
            </a:lvl1pPr>
          </a:lstStyle>
          <a:p>
            <a:pPr>
              <a:defRPr/>
            </a:pPr>
            <a:endParaRPr lang="en-US"/>
          </a:p>
        </p:txBody>
      </p:sp>
      <p:sp>
        <p:nvSpPr>
          <p:cNvPr id="7" name="Rectangle 14"/>
          <p:cNvSpPr>
            <a:spLocks noGrp="1" noChangeArrowheads="1"/>
          </p:cNvSpPr>
          <p:nvPr>
            <p:ph type="sldNum" sz="quarter" idx="12"/>
          </p:nvPr>
        </p:nvSpPr>
        <p:spPr/>
        <p:txBody>
          <a:bodyPr/>
          <a:lstStyle>
            <a:lvl1pPr>
              <a:defRPr/>
            </a:lvl1pPr>
          </a:lstStyle>
          <a:p>
            <a:pPr>
              <a:defRPr/>
            </a:pPr>
            <a:fld id="{347D75B2-3E9A-46EE-B531-674395854D79}"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324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5026025"/>
          </a:xfrm>
        </p:spPr>
        <p:txBody>
          <a:bodyPr/>
          <a:lstStyle/>
          <a:p>
            <a:pPr lvl="0"/>
            <a:endParaRPr lang="en-US" noProof="0" smtClean="0"/>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C1BF620C-D9E7-4163-9095-70F8DEEEA01F}"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514600" y="228600"/>
            <a:ext cx="63246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95400"/>
            <a:ext cx="4038600" cy="24368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295400"/>
            <a:ext cx="4038600" cy="24368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884613"/>
            <a:ext cx="4038600" cy="24368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884613"/>
            <a:ext cx="4038600" cy="24368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12"/>
          <p:cNvSpPr>
            <a:spLocks noGrp="1" noChangeArrowheads="1"/>
          </p:cNvSpPr>
          <p:nvPr>
            <p:ph type="dt" sz="half" idx="10"/>
          </p:nvPr>
        </p:nvSpPr>
        <p:spPr/>
        <p:txBody>
          <a:bodyPr/>
          <a:lstStyle>
            <a:lvl1pPr>
              <a:defRPr/>
            </a:lvl1pPr>
          </a:lstStyle>
          <a:p>
            <a:pPr>
              <a:defRPr/>
            </a:pPr>
            <a:endParaRPr lang="en-US"/>
          </a:p>
        </p:txBody>
      </p:sp>
      <p:sp>
        <p:nvSpPr>
          <p:cNvPr id="8" name="Rectangle 13"/>
          <p:cNvSpPr>
            <a:spLocks noGrp="1" noChangeArrowheads="1"/>
          </p:cNvSpPr>
          <p:nvPr>
            <p:ph type="ftr" sz="quarter" idx="11"/>
          </p:nvPr>
        </p:nvSpPr>
        <p:spPr/>
        <p:txBody>
          <a:bodyPr/>
          <a:lstStyle>
            <a:lvl1pPr>
              <a:defRPr/>
            </a:lvl1pPr>
          </a:lstStyle>
          <a:p>
            <a:pPr>
              <a:defRPr/>
            </a:pPr>
            <a:endParaRPr lang="en-US"/>
          </a:p>
        </p:txBody>
      </p:sp>
      <p:sp>
        <p:nvSpPr>
          <p:cNvPr id="9" name="Rectangle 14"/>
          <p:cNvSpPr>
            <a:spLocks noGrp="1" noChangeArrowheads="1"/>
          </p:cNvSpPr>
          <p:nvPr>
            <p:ph type="sldNum" sz="quarter" idx="12"/>
          </p:nvPr>
        </p:nvSpPr>
        <p:spPr/>
        <p:txBody>
          <a:bodyPr/>
          <a:lstStyle>
            <a:lvl1pPr>
              <a:defRPr/>
            </a:lvl1pPr>
          </a:lstStyle>
          <a:p>
            <a:pPr>
              <a:defRPr/>
            </a:pPr>
            <a:fld id="{5BA94C55-57E5-4421-9D12-6C4EADAD935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86192933-2F58-4C81-BA22-4D8148CF9F62}"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29532E0D-71B7-47D7-8C36-E49CC667967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954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2"/>
          <p:cNvSpPr>
            <a:spLocks noGrp="1" noChangeArrowheads="1"/>
          </p:cNvSpPr>
          <p:nvPr>
            <p:ph type="dt" sz="half" idx="10"/>
          </p:nvPr>
        </p:nvSpPr>
        <p:spPr/>
        <p:txBody>
          <a:bodyPr/>
          <a:lstStyle>
            <a:lvl1pPr>
              <a:defRPr/>
            </a:lvl1pPr>
          </a:lstStyle>
          <a:p>
            <a:pPr>
              <a:defRPr/>
            </a:pPr>
            <a:endParaRPr lang="en-US"/>
          </a:p>
        </p:txBody>
      </p:sp>
      <p:sp>
        <p:nvSpPr>
          <p:cNvPr id="6" name="Rectangle 13"/>
          <p:cNvSpPr>
            <a:spLocks noGrp="1" noChangeArrowheads="1"/>
          </p:cNvSpPr>
          <p:nvPr>
            <p:ph type="ftr" sz="quarter" idx="11"/>
          </p:nvPr>
        </p:nvSpPr>
        <p:spPr/>
        <p:txBody>
          <a:bodyPr/>
          <a:lstStyle>
            <a:lvl1pPr>
              <a:defRPr/>
            </a:lvl1pPr>
          </a:lstStyle>
          <a:p>
            <a:pPr>
              <a:defRPr/>
            </a:pPr>
            <a:endParaRPr lang="en-US"/>
          </a:p>
        </p:txBody>
      </p:sp>
      <p:sp>
        <p:nvSpPr>
          <p:cNvPr id="7" name="Rectangle 14"/>
          <p:cNvSpPr>
            <a:spLocks noGrp="1" noChangeArrowheads="1"/>
          </p:cNvSpPr>
          <p:nvPr>
            <p:ph type="sldNum" sz="quarter" idx="12"/>
          </p:nvPr>
        </p:nvSpPr>
        <p:spPr/>
        <p:txBody>
          <a:bodyPr/>
          <a:lstStyle>
            <a:lvl1pPr>
              <a:defRPr/>
            </a:lvl1pPr>
          </a:lstStyle>
          <a:p>
            <a:pPr>
              <a:defRPr/>
            </a:pPr>
            <a:fld id="{FD9510BE-AEA4-4366-A944-98F8B7ACEDA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12"/>
          <p:cNvSpPr>
            <a:spLocks noGrp="1" noChangeArrowheads="1"/>
          </p:cNvSpPr>
          <p:nvPr>
            <p:ph type="dt" sz="half" idx="10"/>
          </p:nvPr>
        </p:nvSpPr>
        <p:spPr/>
        <p:txBody>
          <a:bodyPr/>
          <a:lstStyle>
            <a:lvl1pPr>
              <a:defRPr/>
            </a:lvl1pPr>
          </a:lstStyle>
          <a:p>
            <a:pPr>
              <a:defRPr/>
            </a:pPr>
            <a:endParaRPr lang="en-US"/>
          </a:p>
        </p:txBody>
      </p:sp>
      <p:sp>
        <p:nvSpPr>
          <p:cNvPr id="8" name="Rectangle 13"/>
          <p:cNvSpPr>
            <a:spLocks noGrp="1" noChangeArrowheads="1"/>
          </p:cNvSpPr>
          <p:nvPr>
            <p:ph type="ftr" sz="quarter" idx="11"/>
          </p:nvPr>
        </p:nvSpPr>
        <p:spPr/>
        <p:txBody>
          <a:bodyPr/>
          <a:lstStyle>
            <a:lvl1pPr>
              <a:defRPr/>
            </a:lvl1pPr>
          </a:lstStyle>
          <a:p>
            <a:pPr>
              <a:defRPr/>
            </a:pPr>
            <a:endParaRPr lang="en-US"/>
          </a:p>
        </p:txBody>
      </p:sp>
      <p:sp>
        <p:nvSpPr>
          <p:cNvPr id="9" name="Rectangle 14"/>
          <p:cNvSpPr>
            <a:spLocks noGrp="1" noChangeArrowheads="1"/>
          </p:cNvSpPr>
          <p:nvPr>
            <p:ph type="sldNum" sz="quarter" idx="12"/>
          </p:nvPr>
        </p:nvSpPr>
        <p:spPr/>
        <p:txBody>
          <a:bodyPr/>
          <a:lstStyle>
            <a:lvl1pPr>
              <a:defRPr/>
            </a:lvl1pPr>
          </a:lstStyle>
          <a:p>
            <a:pPr>
              <a:defRPr/>
            </a:pPr>
            <a:fld id="{A9EE6B2B-7428-4BDD-955E-A8DA3F5DD7E0}"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p:txBody>
          <a:bodyPr/>
          <a:lstStyle>
            <a:lvl1pPr>
              <a:defRPr/>
            </a:lvl1pPr>
          </a:lstStyle>
          <a:p>
            <a:pPr>
              <a:defRPr/>
            </a:pPr>
            <a:endParaRPr lang="en-US"/>
          </a:p>
        </p:txBody>
      </p:sp>
      <p:sp>
        <p:nvSpPr>
          <p:cNvPr id="4" name="Rectangle 13"/>
          <p:cNvSpPr>
            <a:spLocks noGrp="1" noChangeArrowheads="1"/>
          </p:cNvSpPr>
          <p:nvPr>
            <p:ph type="ftr" sz="quarter" idx="11"/>
          </p:nvPr>
        </p:nvSpPr>
        <p:spPr/>
        <p:txBody>
          <a:bodyPr/>
          <a:lstStyle>
            <a:lvl1pPr>
              <a:defRPr/>
            </a:lvl1pPr>
          </a:lstStyle>
          <a:p>
            <a:pPr>
              <a:defRPr/>
            </a:pPr>
            <a:endParaRPr lang="en-US"/>
          </a:p>
        </p:txBody>
      </p:sp>
      <p:sp>
        <p:nvSpPr>
          <p:cNvPr id="5" name="Rectangle 14"/>
          <p:cNvSpPr>
            <a:spLocks noGrp="1" noChangeArrowheads="1"/>
          </p:cNvSpPr>
          <p:nvPr>
            <p:ph type="sldNum" sz="quarter" idx="12"/>
          </p:nvPr>
        </p:nvSpPr>
        <p:spPr/>
        <p:txBody>
          <a:bodyPr/>
          <a:lstStyle>
            <a:lvl1pPr>
              <a:defRPr/>
            </a:lvl1pPr>
          </a:lstStyle>
          <a:p>
            <a:pPr>
              <a:defRPr/>
            </a:pPr>
            <a:fld id="{3AF58E42-65E9-4522-A520-5F4CD6FBEED7}"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en-US"/>
          </a:p>
        </p:txBody>
      </p:sp>
      <p:sp>
        <p:nvSpPr>
          <p:cNvPr id="3" name="Rectangle 13"/>
          <p:cNvSpPr>
            <a:spLocks noGrp="1" noChangeArrowheads="1"/>
          </p:cNvSpPr>
          <p:nvPr>
            <p:ph type="ftr" sz="quarter" idx="11"/>
          </p:nvPr>
        </p:nvSpPr>
        <p:spPr/>
        <p:txBody>
          <a:bodyPr/>
          <a:lstStyle>
            <a:lvl1pPr>
              <a:defRPr/>
            </a:lvl1pPr>
          </a:lstStyle>
          <a:p>
            <a:pPr>
              <a:defRPr/>
            </a:pPr>
            <a:endParaRPr lang="en-US"/>
          </a:p>
        </p:txBody>
      </p:sp>
      <p:sp>
        <p:nvSpPr>
          <p:cNvPr id="4" name="Rectangle 14"/>
          <p:cNvSpPr>
            <a:spLocks noGrp="1" noChangeArrowheads="1"/>
          </p:cNvSpPr>
          <p:nvPr>
            <p:ph type="sldNum" sz="quarter" idx="12"/>
          </p:nvPr>
        </p:nvSpPr>
        <p:spPr/>
        <p:txBody>
          <a:bodyPr/>
          <a:lstStyle>
            <a:lvl1pPr>
              <a:defRPr/>
            </a:lvl1pPr>
          </a:lstStyle>
          <a:p>
            <a:pPr>
              <a:defRPr/>
            </a:pPr>
            <a:fld id="{ACA213CD-39D7-4315-8C3D-702489D44DC0}"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12"/>
          <p:cNvSpPr>
            <a:spLocks noGrp="1" noChangeArrowheads="1"/>
          </p:cNvSpPr>
          <p:nvPr>
            <p:ph type="dt" sz="half" idx="10"/>
          </p:nvPr>
        </p:nvSpPr>
        <p:spPr/>
        <p:txBody>
          <a:bodyPr/>
          <a:lstStyle>
            <a:lvl1pPr>
              <a:defRPr/>
            </a:lvl1pPr>
          </a:lstStyle>
          <a:p>
            <a:pPr>
              <a:defRPr/>
            </a:pPr>
            <a:endParaRPr lang="en-US"/>
          </a:p>
        </p:txBody>
      </p:sp>
      <p:sp>
        <p:nvSpPr>
          <p:cNvPr id="6" name="Rectangle 13"/>
          <p:cNvSpPr>
            <a:spLocks noGrp="1" noChangeArrowheads="1"/>
          </p:cNvSpPr>
          <p:nvPr>
            <p:ph type="ftr" sz="quarter" idx="11"/>
          </p:nvPr>
        </p:nvSpPr>
        <p:spPr/>
        <p:txBody>
          <a:bodyPr/>
          <a:lstStyle>
            <a:lvl1pPr>
              <a:defRPr/>
            </a:lvl1pPr>
          </a:lstStyle>
          <a:p>
            <a:pPr>
              <a:defRPr/>
            </a:pPr>
            <a:endParaRPr lang="en-US"/>
          </a:p>
        </p:txBody>
      </p:sp>
      <p:sp>
        <p:nvSpPr>
          <p:cNvPr id="7" name="Rectangle 14"/>
          <p:cNvSpPr>
            <a:spLocks noGrp="1" noChangeArrowheads="1"/>
          </p:cNvSpPr>
          <p:nvPr>
            <p:ph type="sldNum" sz="quarter" idx="12"/>
          </p:nvPr>
        </p:nvSpPr>
        <p:spPr/>
        <p:txBody>
          <a:bodyPr/>
          <a:lstStyle>
            <a:lvl1pPr>
              <a:defRPr/>
            </a:lvl1pPr>
          </a:lstStyle>
          <a:p>
            <a:pPr>
              <a:defRPr/>
            </a:pPr>
            <a:fld id="{6B92B240-CC88-455C-A03C-334BCA13741F}"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12"/>
          <p:cNvSpPr>
            <a:spLocks noGrp="1" noChangeArrowheads="1"/>
          </p:cNvSpPr>
          <p:nvPr>
            <p:ph type="dt" sz="half" idx="10"/>
          </p:nvPr>
        </p:nvSpPr>
        <p:spPr/>
        <p:txBody>
          <a:bodyPr/>
          <a:lstStyle>
            <a:lvl1pPr>
              <a:defRPr/>
            </a:lvl1pPr>
          </a:lstStyle>
          <a:p>
            <a:pPr>
              <a:defRPr/>
            </a:pPr>
            <a:endParaRPr lang="en-US"/>
          </a:p>
        </p:txBody>
      </p:sp>
      <p:sp>
        <p:nvSpPr>
          <p:cNvPr id="6" name="Rectangle 13"/>
          <p:cNvSpPr>
            <a:spLocks noGrp="1" noChangeArrowheads="1"/>
          </p:cNvSpPr>
          <p:nvPr>
            <p:ph type="ftr" sz="quarter" idx="11"/>
          </p:nvPr>
        </p:nvSpPr>
        <p:spPr/>
        <p:txBody>
          <a:bodyPr/>
          <a:lstStyle>
            <a:lvl1pPr>
              <a:defRPr/>
            </a:lvl1pPr>
          </a:lstStyle>
          <a:p>
            <a:pPr>
              <a:defRPr/>
            </a:pPr>
            <a:endParaRPr lang="en-US"/>
          </a:p>
        </p:txBody>
      </p:sp>
      <p:sp>
        <p:nvSpPr>
          <p:cNvPr id="7" name="Rectangle 14"/>
          <p:cNvSpPr>
            <a:spLocks noGrp="1" noChangeArrowheads="1"/>
          </p:cNvSpPr>
          <p:nvPr>
            <p:ph type="sldNum" sz="quarter" idx="12"/>
          </p:nvPr>
        </p:nvSpPr>
        <p:spPr/>
        <p:txBody>
          <a:bodyPr/>
          <a:lstStyle>
            <a:lvl1pPr>
              <a:defRPr/>
            </a:lvl1pPr>
          </a:lstStyle>
          <a:p>
            <a:pPr>
              <a:defRPr/>
            </a:pPr>
            <a:fld id="{6E1AA96E-D2E0-46F6-A766-2843D1BF6199}"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vml"/><Relationship Id="rId18" Type="http://schemas.openxmlformats.org/officeDocument/2006/relationships/image" Target="../media/image4.png"/><Relationship Id="rId17" Type="http://schemas.openxmlformats.org/officeDocument/2006/relationships/oleObject" Target="../embeddings/oleObject2.bin"/><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11113" y="0"/>
            <a:ext cx="9132887" cy="1125538"/>
          </a:xfrm>
          <a:prstGeom prst="rect">
            <a:avLst/>
          </a:prstGeom>
          <a:solidFill>
            <a:schemeClr val="accent1"/>
          </a:solidFill>
          <a:ln w="9525">
            <a:noFill/>
            <a:miter lim="800000"/>
          </a:ln>
          <a:effectLst/>
        </p:spPr>
        <p:txBody>
          <a:bodyPr wrap="none" anchor="ctr"/>
          <a:lstStyle/>
          <a:p>
            <a:pPr>
              <a:defRPr/>
            </a:pPr>
            <a:endParaRPr lang="en-US"/>
          </a:p>
        </p:txBody>
      </p:sp>
      <p:grpSp>
        <p:nvGrpSpPr>
          <p:cNvPr id="1030" name="Group 3"/>
          <p:cNvGrpSpPr/>
          <p:nvPr/>
        </p:nvGrpSpPr>
        <p:grpSpPr bwMode="auto">
          <a:xfrm>
            <a:off x="0" y="879475"/>
            <a:ext cx="9144000" cy="144463"/>
            <a:chOff x="1519" y="554"/>
            <a:chExt cx="4241" cy="91"/>
          </a:xfrm>
        </p:grpSpPr>
        <p:sp>
          <p:nvSpPr>
            <p:cNvPr id="4100" name="Line 4"/>
            <p:cNvSpPr>
              <a:spLocks noChangeShapeType="1"/>
            </p:cNvSpPr>
            <p:nvPr userDrawn="1"/>
          </p:nvSpPr>
          <p:spPr bwMode="white">
            <a:xfrm>
              <a:off x="1519" y="554"/>
              <a:ext cx="4241" cy="0"/>
            </a:xfrm>
            <a:prstGeom prst="line">
              <a:avLst/>
            </a:prstGeom>
            <a:noFill/>
            <a:ln w="12700" cap="rnd">
              <a:solidFill>
                <a:schemeClr val="bg1"/>
              </a:solidFill>
              <a:prstDash val="sysDot"/>
              <a:round/>
            </a:ln>
            <a:effectLst/>
          </p:spPr>
          <p:txBody>
            <a:bodyPr/>
            <a:lstStyle/>
            <a:p>
              <a:pPr>
                <a:defRPr/>
              </a:pPr>
              <a:endParaRPr lang="en-US"/>
            </a:p>
          </p:txBody>
        </p:sp>
        <p:sp>
          <p:nvSpPr>
            <p:cNvPr id="4101" name="Line 5"/>
            <p:cNvSpPr>
              <a:spLocks noChangeShapeType="1"/>
            </p:cNvSpPr>
            <p:nvPr userDrawn="1"/>
          </p:nvSpPr>
          <p:spPr bwMode="white">
            <a:xfrm>
              <a:off x="1519" y="599"/>
              <a:ext cx="4241" cy="0"/>
            </a:xfrm>
            <a:prstGeom prst="line">
              <a:avLst/>
            </a:prstGeom>
            <a:noFill/>
            <a:ln w="12700" cap="rnd">
              <a:solidFill>
                <a:schemeClr val="bg1"/>
              </a:solidFill>
              <a:prstDash val="sysDot"/>
              <a:round/>
            </a:ln>
            <a:effectLst/>
          </p:spPr>
          <p:txBody>
            <a:bodyPr/>
            <a:lstStyle/>
            <a:p>
              <a:pPr>
                <a:defRPr/>
              </a:pPr>
              <a:endParaRPr lang="en-US"/>
            </a:p>
          </p:txBody>
        </p:sp>
        <p:sp>
          <p:nvSpPr>
            <p:cNvPr id="4102" name="Line 6"/>
            <p:cNvSpPr>
              <a:spLocks noChangeShapeType="1"/>
            </p:cNvSpPr>
            <p:nvPr userDrawn="1"/>
          </p:nvSpPr>
          <p:spPr bwMode="white">
            <a:xfrm>
              <a:off x="1519" y="645"/>
              <a:ext cx="4241" cy="0"/>
            </a:xfrm>
            <a:prstGeom prst="line">
              <a:avLst/>
            </a:prstGeom>
            <a:noFill/>
            <a:ln w="12700" cap="rnd">
              <a:solidFill>
                <a:schemeClr val="bg1"/>
              </a:solidFill>
              <a:prstDash val="sysDot"/>
              <a:round/>
            </a:ln>
            <a:effectLst/>
          </p:spPr>
          <p:txBody>
            <a:bodyPr/>
            <a:lstStyle/>
            <a:p>
              <a:pPr>
                <a:defRPr/>
              </a:pPr>
              <a:endParaRPr lang="en-US"/>
            </a:p>
          </p:txBody>
        </p:sp>
      </p:grpSp>
      <p:grpSp>
        <p:nvGrpSpPr>
          <p:cNvPr id="1031" name="Group 7"/>
          <p:cNvGrpSpPr/>
          <p:nvPr/>
        </p:nvGrpSpPr>
        <p:grpSpPr bwMode="auto">
          <a:xfrm>
            <a:off x="0" y="-11113"/>
            <a:ext cx="2341563" cy="1123951"/>
            <a:chOff x="0" y="0"/>
            <a:chExt cx="1475" cy="694"/>
          </a:xfrm>
        </p:grpSpPr>
        <p:graphicFrame>
          <p:nvGraphicFramePr>
            <p:cNvPr id="1026" name="Object 8"/>
            <p:cNvGraphicFramePr>
              <a:graphicFrameLocks noChangeAspect="1"/>
            </p:cNvGraphicFramePr>
            <p:nvPr/>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25" name="Image" r:id="rId15" imgW="3645535" imgH="3930650" progId="">
                    <p:embed/>
                  </p:oleObj>
                </mc:Choice>
                <mc:Fallback>
                  <p:oleObj name="Image" r:id="rId15" imgW="3645535" imgH="3930650" progId="">
                    <p:embed/>
                    <p:pic>
                      <p:nvPicPr>
                        <p:cNvPr id="0" name="Object 8"/>
                        <p:cNvPicPr>
                          <a:picLocks noChangeAspect="1"/>
                        </p:cNvPicPr>
                        <p:nvPr userDrawn="1"/>
                      </p:nvPicPr>
                      <p:blipFill>
                        <a:blip r:embed="rId16"/>
                        <a:srcRect b="11470"/>
                        <a:stretch>
                          <a:fillRect/>
                        </a:stretch>
                      </p:blipFill>
                      <p:spPr>
                        <a:xfrm>
                          <a:off x="695" y="0"/>
                          <a:ext cx="780" cy="692"/>
                        </a:xfrm>
                        <a:prstGeom prst="rect">
                          <a:avLst/>
                        </a:prstGeom>
                        <a:noFill/>
                        <a:ln w="9525">
                          <a:noFill/>
                        </a:ln>
                      </p:spPr>
                    </p:pic>
                  </p:oleObj>
                </mc:Fallback>
              </mc:AlternateContent>
            </a:graphicData>
          </a:graphic>
        </p:graphicFrame>
        <p:graphicFrame>
          <p:nvGraphicFramePr>
            <p:cNvPr id="1027" name="Object 9"/>
            <p:cNvGraphicFramePr>
              <a:graphicFrameLocks noChangeAspect="1"/>
            </p:cNvGraphicFramePr>
            <p:nvPr/>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2" name="Image" r:id="rId17" imgW="2575560" imgH="2545080" progId="">
                    <p:embed/>
                  </p:oleObj>
                </mc:Choice>
                <mc:Fallback>
                  <p:oleObj name="Image" r:id="rId17" imgW="2575560" imgH="2545080" progId="">
                    <p:embed/>
                    <p:pic>
                      <p:nvPicPr>
                        <p:cNvPr id="0" name="Object 9"/>
                        <p:cNvPicPr>
                          <a:picLocks noChangeAspect="1"/>
                        </p:cNvPicPr>
                        <p:nvPr userDrawn="1"/>
                      </p:nvPicPr>
                      <p:blipFill>
                        <a:blip r:embed="rId18"/>
                        <a:stretch>
                          <a:fillRect/>
                        </a:stretch>
                      </p:blipFill>
                      <p:spPr>
                        <a:xfrm>
                          <a:off x="0" y="0"/>
                          <a:ext cx="737" cy="694"/>
                        </a:xfrm>
                        <a:prstGeom prst="rect">
                          <a:avLst/>
                        </a:prstGeom>
                        <a:noFill/>
                        <a:ln w="9525">
                          <a:noFill/>
                        </a:ln>
                      </p:spPr>
                    </p:pic>
                  </p:oleObj>
                </mc:Fallback>
              </mc:AlternateContent>
            </a:graphicData>
          </a:graphic>
        </p:graphicFrame>
      </p:grpSp>
      <p:sp>
        <p:nvSpPr>
          <p:cNvPr id="1032" name="Rectangle 10"/>
          <p:cNvSpPr>
            <a:spLocks noGrp="1" noChangeArrowheads="1"/>
          </p:cNvSpPr>
          <p:nvPr>
            <p:ph type="title"/>
          </p:nvPr>
        </p:nvSpPr>
        <p:spPr bwMode="auto">
          <a:xfrm>
            <a:off x="2514600" y="228600"/>
            <a:ext cx="6324600" cy="5334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33" name="Rectangle 11"/>
          <p:cNvSpPr>
            <a:spLocks noGrp="1" noChangeArrowheads="1"/>
          </p:cNvSpPr>
          <p:nvPr>
            <p:ph type="body" idx="1"/>
          </p:nvPr>
        </p:nvSpPr>
        <p:spPr bwMode="auto">
          <a:xfrm>
            <a:off x="457200" y="1295400"/>
            <a:ext cx="8229600" cy="5026025"/>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108" name="Rectangle 12"/>
          <p:cNvSpPr>
            <a:spLocks noGrp="1" noChangeArrowheads="1"/>
          </p:cNvSpPr>
          <p:nvPr>
            <p:ph type="dt" sz="half" idx="2"/>
          </p:nvPr>
        </p:nvSpPr>
        <p:spPr bwMode="auto">
          <a:xfrm>
            <a:off x="457200" y="6521450"/>
            <a:ext cx="2133600" cy="244475"/>
          </a:xfrm>
          <a:prstGeom prst="rect">
            <a:avLst/>
          </a:prstGeom>
          <a:noFill/>
          <a:ln w="9525">
            <a:noFill/>
            <a:miter lim="800000"/>
          </a:ln>
          <a:effectLst/>
        </p:spPr>
        <p:txBody>
          <a:bodyPr vert="horz" wrap="square" lIns="91440" tIns="45720" rIns="91440" bIns="45720" numCol="1" anchor="t" anchorCtr="0" compatLnSpc="1"/>
          <a:lstStyle>
            <a:lvl1pPr>
              <a:defRPr sz="1400" smtClean="0">
                <a:solidFill>
                  <a:schemeClr val="accent1"/>
                </a:solidFill>
              </a:defRPr>
            </a:lvl1pPr>
          </a:lstStyle>
          <a:p>
            <a:pPr>
              <a:defRPr/>
            </a:pPr>
            <a:endParaRPr lang="en-US"/>
          </a:p>
        </p:txBody>
      </p:sp>
      <p:sp>
        <p:nvSpPr>
          <p:cNvPr id="4109" name="Rectangle 13"/>
          <p:cNvSpPr>
            <a:spLocks noGrp="1" noChangeArrowheads="1"/>
          </p:cNvSpPr>
          <p:nvPr>
            <p:ph type="ftr" sz="quarter" idx="3"/>
          </p:nvPr>
        </p:nvSpPr>
        <p:spPr bwMode="auto">
          <a:xfrm>
            <a:off x="3124200" y="6521450"/>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400" smtClean="0">
                <a:solidFill>
                  <a:schemeClr val="accent1"/>
                </a:solidFill>
              </a:defRPr>
            </a:lvl1pPr>
          </a:lstStyle>
          <a:p>
            <a:pPr>
              <a:defRPr/>
            </a:pPr>
            <a:endParaRPr lang="en-US"/>
          </a:p>
        </p:txBody>
      </p:sp>
      <p:sp>
        <p:nvSpPr>
          <p:cNvPr id="4110" name="Rectangle 14"/>
          <p:cNvSpPr>
            <a:spLocks noGrp="1" noChangeArrowheads="1"/>
          </p:cNvSpPr>
          <p:nvPr>
            <p:ph type="sldNum" sz="quarter" idx="4"/>
          </p:nvPr>
        </p:nvSpPr>
        <p:spPr bwMode="auto">
          <a:xfrm>
            <a:off x="6553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400" smtClean="0">
                <a:solidFill>
                  <a:schemeClr val="accent1"/>
                </a:solidFill>
              </a:defRPr>
            </a:lvl1pPr>
          </a:lstStyle>
          <a:p>
            <a:pPr>
              <a:defRPr/>
            </a:pPr>
            <a:fld id="{A2A6FDD0-8FFD-474D-8D62-45040152D241}" type="slidenum">
              <a:rPr lang="en-US"/>
            </a:fld>
            <a:endParaRPr lang="en-US"/>
          </a:p>
        </p:txBody>
      </p:sp>
      <p:grpSp>
        <p:nvGrpSpPr>
          <p:cNvPr id="1037" name="Group 15"/>
          <p:cNvGrpSpPr/>
          <p:nvPr/>
        </p:nvGrpSpPr>
        <p:grpSpPr bwMode="auto">
          <a:xfrm>
            <a:off x="0" y="1109663"/>
            <a:ext cx="9144000" cy="169862"/>
            <a:chOff x="0" y="699"/>
            <a:chExt cx="5760" cy="107"/>
          </a:xfrm>
        </p:grpSpPr>
        <p:sp>
          <p:nvSpPr>
            <p:cNvPr id="4112" name="Rectangle 16"/>
            <p:cNvSpPr>
              <a:spLocks noChangeArrowheads="1"/>
            </p:cNvSpPr>
            <p:nvPr userDrawn="1"/>
          </p:nvSpPr>
          <p:spPr bwMode="gray">
            <a:xfrm>
              <a:off x="0" y="699"/>
              <a:ext cx="5760" cy="45"/>
            </a:xfrm>
            <a:prstGeom prst="rect">
              <a:avLst/>
            </a:prstGeom>
            <a:solidFill>
              <a:schemeClr val="tx2"/>
            </a:solidFill>
            <a:ln w="9525">
              <a:noFill/>
              <a:miter lim="800000"/>
            </a:ln>
            <a:effectLst/>
          </p:spPr>
          <p:txBody>
            <a:bodyPr wrap="none" anchor="ctr"/>
            <a:lstStyle/>
            <a:p>
              <a:pPr>
                <a:defRPr/>
              </a:pPr>
              <a:endParaRPr lang="en-US"/>
            </a:p>
          </p:txBody>
        </p:sp>
        <p:sp>
          <p:nvSpPr>
            <p:cNvPr id="4113" name="Rectangle 17"/>
            <p:cNvSpPr>
              <a:spLocks noChangeArrowheads="1"/>
            </p:cNvSpPr>
            <p:nvPr userDrawn="1"/>
          </p:nvSpPr>
          <p:spPr bwMode="gray">
            <a:xfrm>
              <a:off x="1476" y="713"/>
              <a:ext cx="4284" cy="93"/>
            </a:xfrm>
            <a:prstGeom prst="rect">
              <a:avLst/>
            </a:prstGeom>
            <a:solidFill>
              <a:schemeClr val="tx2"/>
            </a:solidFill>
            <a:ln w="9525">
              <a:noFill/>
              <a:miter lim="800000"/>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jpe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6.xml"/><Relationship Id="rId4" Type="http://schemas.openxmlformats.org/officeDocument/2006/relationships/image" Target="../media/image22.wmf"/><Relationship Id="rId3" Type="http://schemas.openxmlformats.org/officeDocument/2006/relationships/oleObject" Target="../embeddings/oleObject9.bin"/><Relationship Id="rId2" Type="http://schemas.openxmlformats.org/officeDocument/2006/relationships/image" Target="../media/image21.w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6.wmf"/><Relationship Id="rId7" Type="http://schemas.openxmlformats.org/officeDocument/2006/relationships/oleObject" Target="../embeddings/oleObject13.bin"/><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 Id="rId3" Type="http://schemas.openxmlformats.org/officeDocument/2006/relationships/oleObject" Target="../embeddings/oleObject11.bin"/><Relationship Id="rId2" Type="http://schemas.openxmlformats.org/officeDocument/2006/relationships/image" Target="../media/image23.wmf"/><Relationship Id="rId10" Type="http://schemas.openxmlformats.org/officeDocument/2006/relationships/vmlDrawing" Target="../drawings/vmlDrawing7.vml"/><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oleObject" Target="../embeddings/oleObject15.bin"/><Relationship Id="rId2" Type="http://schemas.openxmlformats.org/officeDocument/2006/relationships/image" Target="../media/image27.wmf"/><Relationship Id="rId1"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17.bin"/><Relationship Id="rId2" Type="http://schemas.openxmlformats.org/officeDocument/2006/relationships/image" Target="../media/image29.wmf"/><Relationship Id="rId1"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12.xml"/><Relationship Id="rId6" Type="http://schemas.openxmlformats.org/officeDocument/2006/relationships/image" Target="../media/image33.wmf"/><Relationship Id="rId5" Type="http://schemas.openxmlformats.org/officeDocument/2006/relationships/oleObject" Target="../embeddings/oleObject20.bin"/><Relationship Id="rId4" Type="http://schemas.openxmlformats.org/officeDocument/2006/relationships/image" Target="../media/image32.wmf"/><Relationship Id="rId3" Type="http://schemas.openxmlformats.org/officeDocument/2006/relationships/oleObject" Target="../embeddings/oleObject19.bin"/><Relationship Id="rId2" Type="http://schemas.openxmlformats.org/officeDocument/2006/relationships/image" Target="../media/image31.wmf"/><Relationship Id="rId1"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5.wmf"/><Relationship Id="rId7" Type="http://schemas.openxmlformats.org/officeDocument/2006/relationships/oleObject" Target="../embeddings/oleObject24.bin"/><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4.wmf"/><Relationship Id="rId3" Type="http://schemas.openxmlformats.org/officeDocument/2006/relationships/oleObject" Target="../embeddings/oleObject22.bin"/><Relationship Id="rId2" Type="http://schemas.openxmlformats.org/officeDocument/2006/relationships/image" Target="../media/image27.wmf"/><Relationship Id="rId10" Type="http://schemas.openxmlformats.org/officeDocument/2006/relationships/vmlDrawing" Target="../drawings/vmlDrawing11.vml"/><Relationship Id="rId1"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41.wmf"/><Relationship Id="rId7" Type="http://schemas.openxmlformats.org/officeDocument/2006/relationships/oleObject" Target="../embeddings/oleObject28.bin"/><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39.wmf"/><Relationship Id="rId3" Type="http://schemas.openxmlformats.org/officeDocument/2006/relationships/oleObject" Target="../embeddings/oleObject26.bin"/><Relationship Id="rId2" Type="http://schemas.openxmlformats.org/officeDocument/2006/relationships/image" Target="../media/image38.wmf"/><Relationship Id="rId18" Type="http://schemas.openxmlformats.org/officeDocument/2006/relationships/vmlDrawing" Target="../drawings/vmlDrawing12.vml"/><Relationship Id="rId17" Type="http://schemas.openxmlformats.org/officeDocument/2006/relationships/slideLayout" Target="../slideLayouts/slideLayout12.xml"/><Relationship Id="rId16" Type="http://schemas.openxmlformats.org/officeDocument/2006/relationships/image" Target="../media/image45.wmf"/><Relationship Id="rId15" Type="http://schemas.openxmlformats.org/officeDocument/2006/relationships/oleObject" Target="../embeddings/oleObject32.bin"/><Relationship Id="rId14" Type="http://schemas.openxmlformats.org/officeDocument/2006/relationships/image" Target="../media/image44.wmf"/><Relationship Id="rId13" Type="http://schemas.openxmlformats.org/officeDocument/2006/relationships/oleObject" Target="../embeddings/oleObject31.bin"/><Relationship Id="rId12" Type="http://schemas.openxmlformats.org/officeDocument/2006/relationships/image" Target="../media/image43.wmf"/><Relationship Id="rId11" Type="http://schemas.openxmlformats.org/officeDocument/2006/relationships/oleObject" Target="../embeddings/oleObject30.bin"/><Relationship Id="rId10" Type="http://schemas.openxmlformats.org/officeDocument/2006/relationships/image" Target="../media/image42.wmf"/><Relationship Id="rId1"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6.xml"/><Relationship Id="rId6" Type="http://schemas.openxmlformats.org/officeDocument/2006/relationships/image" Target="../media/image48.wmf"/><Relationship Id="rId5" Type="http://schemas.openxmlformats.org/officeDocument/2006/relationships/oleObject" Target="../embeddings/oleObject35.bin"/><Relationship Id="rId4" Type="http://schemas.openxmlformats.org/officeDocument/2006/relationships/image" Target="../media/image47.wmf"/><Relationship Id="rId3" Type="http://schemas.openxmlformats.org/officeDocument/2006/relationships/oleObject" Target="../embeddings/oleObject34.bin"/><Relationship Id="rId2" Type="http://schemas.openxmlformats.org/officeDocument/2006/relationships/image" Target="../media/image46.wmf"/><Relationship Id="rId1"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6.xml"/><Relationship Id="rId4" Type="http://schemas.openxmlformats.org/officeDocument/2006/relationships/image" Target="../media/image50.wmf"/><Relationship Id="rId3" Type="http://schemas.openxmlformats.org/officeDocument/2006/relationships/oleObject" Target="../embeddings/oleObject37.bin"/><Relationship Id="rId2" Type="http://schemas.openxmlformats.org/officeDocument/2006/relationships/image" Target="../media/image49.wmf"/><Relationship Id="rId1" Type="http://schemas.openxmlformats.org/officeDocument/2006/relationships/oleObject" Target="../embeddings/oleObject36.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6.xml"/><Relationship Id="rId4" Type="http://schemas.openxmlformats.org/officeDocument/2006/relationships/image" Target="../media/image52.wmf"/><Relationship Id="rId3" Type="http://schemas.openxmlformats.org/officeDocument/2006/relationships/oleObject" Target="../embeddings/oleObject39.bin"/><Relationship Id="rId2" Type="http://schemas.openxmlformats.org/officeDocument/2006/relationships/image" Target="../media/image51.wmf"/><Relationship Id="rId1"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6.xml"/><Relationship Id="rId4" Type="http://schemas.openxmlformats.org/officeDocument/2006/relationships/image" Target="../media/image54.wmf"/><Relationship Id="rId3" Type="http://schemas.openxmlformats.org/officeDocument/2006/relationships/oleObject" Target="../embeddings/oleObject41.bin"/><Relationship Id="rId2" Type="http://schemas.openxmlformats.org/officeDocument/2006/relationships/image" Target="../media/image53.wmf"/><Relationship Id="rId1" Type="http://schemas.openxmlformats.org/officeDocument/2006/relationships/oleObject" Target="../embeddings/oleObject40.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6.xml"/><Relationship Id="rId4" Type="http://schemas.openxmlformats.org/officeDocument/2006/relationships/image" Target="../media/image54.wmf"/><Relationship Id="rId3" Type="http://schemas.openxmlformats.org/officeDocument/2006/relationships/oleObject" Target="../embeddings/oleObject43.bin"/><Relationship Id="rId2" Type="http://schemas.openxmlformats.org/officeDocument/2006/relationships/image" Target="../media/image55.wmf"/><Relationship Id="rId1" Type="http://schemas.openxmlformats.org/officeDocument/2006/relationships/oleObject" Target="../embeddings/oleObject42.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6.xml"/><Relationship Id="rId2" Type="http://schemas.openxmlformats.org/officeDocument/2006/relationships/image" Target="../media/image56.wmf"/><Relationship Id="rId1" Type="http://schemas.openxmlformats.org/officeDocument/2006/relationships/oleObject" Target="../embeddings/oleObject44.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6.xml"/><Relationship Id="rId4" Type="http://schemas.openxmlformats.org/officeDocument/2006/relationships/image" Target="../media/image58.wmf"/><Relationship Id="rId3" Type="http://schemas.openxmlformats.org/officeDocument/2006/relationships/oleObject" Target="../embeddings/oleObject46.bin"/><Relationship Id="rId2" Type="http://schemas.openxmlformats.org/officeDocument/2006/relationships/image" Target="../media/image57.wmf"/><Relationship Id="rId1" Type="http://schemas.openxmlformats.org/officeDocument/2006/relationships/oleObject" Target="../embeddings/oleObject45.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6.xml"/><Relationship Id="rId4" Type="http://schemas.openxmlformats.org/officeDocument/2006/relationships/image" Target="../media/image60.wmf"/><Relationship Id="rId3" Type="http://schemas.openxmlformats.org/officeDocument/2006/relationships/oleObject" Target="../embeddings/oleObject48.bin"/><Relationship Id="rId2" Type="http://schemas.openxmlformats.org/officeDocument/2006/relationships/image" Target="../media/image59.wmf"/><Relationship Id="rId1" Type="http://schemas.openxmlformats.org/officeDocument/2006/relationships/oleObject" Target="../embeddings/oleObject47.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6.xml"/><Relationship Id="rId4" Type="http://schemas.openxmlformats.org/officeDocument/2006/relationships/image" Target="../media/image62.wmf"/><Relationship Id="rId3" Type="http://schemas.openxmlformats.org/officeDocument/2006/relationships/oleObject" Target="../embeddings/oleObject50.bin"/><Relationship Id="rId2" Type="http://schemas.openxmlformats.org/officeDocument/2006/relationships/image" Target="../media/image61.wmf"/><Relationship Id="rId1" Type="http://schemas.openxmlformats.org/officeDocument/2006/relationships/oleObject" Target="../embeddings/oleObject49.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6.xml"/><Relationship Id="rId2" Type="http://schemas.openxmlformats.org/officeDocument/2006/relationships/image" Target="../media/image63.wmf"/><Relationship Id="rId1"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6.xml"/><Relationship Id="rId2" Type="http://schemas.openxmlformats.org/officeDocument/2006/relationships/image" Target="../media/image64.wmf"/><Relationship Id="rId1"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6.xml"/><Relationship Id="rId4" Type="http://schemas.openxmlformats.org/officeDocument/2006/relationships/image" Target="../media/image66.wmf"/><Relationship Id="rId3" Type="http://schemas.openxmlformats.org/officeDocument/2006/relationships/oleObject" Target="../embeddings/oleObject54.bin"/><Relationship Id="rId2" Type="http://schemas.openxmlformats.org/officeDocument/2006/relationships/image" Target="../media/image65.wmf"/><Relationship Id="rId1" Type="http://schemas.openxmlformats.org/officeDocument/2006/relationships/oleObject" Target="../embeddings/oleObject53.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6.xml"/><Relationship Id="rId6" Type="http://schemas.openxmlformats.org/officeDocument/2006/relationships/image" Target="../media/image65.wmf"/><Relationship Id="rId5" Type="http://schemas.openxmlformats.org/officeDocument/2006/relationships/oleObject" Target="../embeddings/oleObject57.bin"/><Relationship Id="rId4" Type="http://schemas.openxmlformats.org/officeDocument/2006/relationships/image" Target="../media/image68.wmf"/><Relationship Id="rId3" Type="http://schemas.openxmlformats.org/officeDocument/2006/relationships/oleObject" Target="../embeddings/oleObject56.bin"/><Relationship Id="rId2" Type="http://schemas.openxmlformats.org/officeDocument/2006/relationships/image" Target="../media/image67.wmf"/><Relationship Id="rId1" Type="http://schemas.openxmlformats.org/officeDocument/2006/relationships/oleObject" Target="../embeddings/oleObject55.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72.wmf"/><Relationship Id="rId7" Type="http://schemas.openxmlformats.org/officeDocument/2006/relationships/oleObject" Target="../embeddings/oleObject61.bin"/><Relationship Id="rId6" Type="http://schemas.openxmlformats.org/officeDocument/2006/relationships/image" Target="../media/image71.wmf"/><Relationship Id="rId5" Type="http://schemas.openxmlformats.org/officeDocument/2006/relationships/oleObject" Target="../embeddings/oleObject60.bin"/><Relationship Id="rId4" Type="http://schemas.openxmlformats.org/officeDocument/2006/relationships/image" Target="../media/image70.wmf"/><Relationship Id="rId3" Type="http://schemas.openxmlformats.org/officeDocument/2006/relationships/oleObject" Target="../embeddings/oleObject59.bin"/><Relationship Id="rId2" Type="http://schemas.openxmlformats.org/officeDocument/2006/relationships/image" Target="../media/image69.wmf"/><Relationship Id="rId10" Type="http://schemas.openxmlformats.org/officeDocument/2006/relationships/vmlDrawing" Target="../drawings/vmlDrawing26.vml"/><Relationship Id="rId1"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76.wmf"/><Relationship Id="rId7" Type="http://schemas.openxmlformats.org/officeDocument/2006/relationships/oleObject" Target="../embeddings/oleObject65.bin"/><Relationship Id="rId6" Type="http://schemas.openxmlformats.org/officeDocument/2006/relationships/image" Target="../media/image75.wmf"/><Relationship Id="rId5" Type="http://schemas.openxmlformats.org/officeDocument/2006/relationships/oleObject" Target="../embeddings/oleObject64.bin"/><Relationship Id="rId4" Type="http://schemas.openxmlformats.org/officeDocument/2006/relationships/image" Target="../media/image74.wmf"/><Relationship Id="rId3" Type="http://schemas.openxmlformats.org/officeDocument/2006/relationships/oleObject" Target="../embeddings/oleObject63.bin"/><Relationship Id="rId2" Type="http://schemas.openxmlformats.org/officeDocument/2006/relationships/image" Target="../media/image73.wmf"/><Relationship Id="rId10" Type="http://schemas.openxmlformats.org/officeDocument/2006/relationships/vmlDrawing" Target="../drawings/vmlDrawing27.vml"/><Relationship Id="rId1" Type="http://schemas.openxmlformats.org/officeDocument/2006/relationships/oleObject" Target="../embeddings/oleObject62.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6.xml"/><Relationship Id="rId2" Type="http://schemas.openxmlformats.org/officeDocument/2006/relationships/image" Target="../media/image77.wmf"/><Relationship Id="rId1" Type="http://schemas.openxmlformats.org/officeDocument/2006/relationships/oleObject" Target="../embeddings/oleObject66.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7" Type="http://schemas.openxmlformats.org/officeDocument/2006/relationships/vmlDrawing" Target="../drawings/vmlDrawing29.vml"/><Relationship Id="rId6" Type="http://schemas.openxmlformats.org/officeDocument/2006/relationships/slideLayout" Target="../slideLayouts/slideLayout14.xml"/><Relationship Id="rId5" Type="http://schemas.openxmlformats.org/officeDocument/2006/relationships/image" Target="../media/image79.wmf"/><Relationship Id="rId4" Type="http://schemas.openxmlformats.org/officeDocument/2006/relationships/oleObject" Target="../embeddings/oleObject69.bin"/><Relationship Id="rId3" Type="http://schemas.openxmlformats.org/officeDocument/2006/relationships/oleObject" Target="../embeddings/oleObject68.bin"/><Relationship Id="rId2" Type="http://schemas.openxmlformats.org/officeDocument/2006/relationships/image" Target="../media/image78.wmf"/><Relationship Id="rId1" Type="http://schemas.openxmlformats.org/officeDocument/2006/relationships/oleObject" Target="../embeddings/oleObject67.bin"/></Relationships>
</file>

<file path=ppt/slides/_rels/slide57.xml.rels><?xml version="1.0" encoding="UTF-8" standalone="yes"?>
<Relationships xmlns="http://schemas.openxmlformats.org/package/2006/relationships"><Relationship Id="rId3" Type="http://schemas.openxmlformats.org/officeDocument/2006/relationships/vmlDrawing" Target="../drawings/vmlDrawing30.vml"/><Relationship Id="rId2" Type="http://schemas.openxmlformats.org/officeDocument/2006/relationships/slideLayout" Target="../slideLayouts/slideLayout2.xml"/><Relationship Id="rId1" Type="http://schemas.openxmlformats.org/officeDocument/2006/relationships/oleObject" Target="../embeddings/oleObject70.bin"/></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12.xml"/><Relationship Id="rId3" Type="http://schemas.openxmlformats.org/officeDocument/2006/relationships/oleObject" Target="../embeddings/oleObject72.bin"/><Relationship Id="rId2" Type="http://schemas.openxmlformats.org/officeDocument/2006/relationships/image" Target="../media/image80.wmf"/><Relationship Id="rId1" Type="http://schemas.openxmlformats.org/officeDocument/2006/relationships/oleObject" Target="../embeddings/oleObject71.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12.xml"/><Relationship Id="rId2" Type="http://schemas.openxmlformats.org/officeDocument/2006/relationships/image" Target="../media/image81.wmf"/><Relationship Id="rId1" Type="http://schemas.openxmlformats.org/officeDocument/2006/relationships/oleObject" Target="../embeddings/oleObject73.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US" sz="3600" smtClean="0"/>
              <a:t>Projection</a:t>
            </a:r>
            <a:endParaRPr lang="en-US" sz="3600" smtClean="0"/>
          </a:p>
        </p:txBody>
      </p:sp>
      <p:sp>
        <p:nvSpPr>
          <p:cNvPr id="3481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sz="half" idx="1"/>
          </p:nvPr>
        </p:nvSpPr>
        <p:spPr>
          <a:xfrm>
            <a:off x="457200" y="1295400"/>
            <a:ext cx="5562600" cy="5026025"/>
          </a:xfrm>
        </p:spPr>
        <p:txBody>
          <a:bodyPr/>
          <a:lstStyle/>
          <a:p>
            <a:pPr eaLnBrk="1" hangingPunct="1"/>
            <a:r>
              <a:rPr lang="en-US" sz="2800" smtClean="0"/>
              <a:t>Parallel:</a:t>
            </a:r>
            <a:endParaRPr lang="en-US" sz="2800" smtClean="0"/>
          </a:p>
          <a:p>
            <a:pPr lvl="1" eaLnBrk="1" hangingPunct="1"/>
            <a:r>
              <a:rPr lang="en-US" sz="2400" smtClean="0"/>
              <a:t>less realistic view because of no foreshortening</a:t>
            </a:r>
            <a:endParaRPr lang="en-US" sz="2400" smtClean="0"/>
          </a:p>
          <a:p>
            <a:pPr lvl="1" eaLnBrk="1" hangingPunct="1"/>
            <a:r>
              <a:rPr lang="en-US" sz="2400" smtClean="0"/>
              <a:t>however, parallel lines remain parallel. </a:t>
            </a:r>
            <a:endParaRPr lang="en-US" sz="2400" smtClean="0"/>
          </a:p>
          <a:p>
            <a:pPr lvl="1" eaLnBrk="1" hangingPunct="1"/>
            <a:r>
              <a:rPr lang="en-US" sz="2400" smtClean="0"/>
              <a:t>angles only remain intact for faces parallel to projection plane.</a:t>
            </a:r>
            <a:endParaRPr lang="en-US" sz="2400" smtClean="0"/>
          </a:p>
          <a:p>
            <a:pPr eaLnBrk="1" hangingPunct="1"/>
            <a:endParaRPr lang="en-US" sz="2800" smtClean="0"/>
          </a:p>
        </p:txBody>
      </p:sp>
      <p:pic>
        <p:nvPicPr>
          <p:cNvPr id="40963" name="Picture 4" descr="ortho5"/>
          <p:cNvPicPr>
            <a:picLocks noGrp="1" noChangeAspect="1" noChangeArrowheads="1"/>
          </p:cNvPicPr>
          <p:nvPr>
            <p:ph sz="half" idx="2"/>
          </p:nvPr>
        </p:nvPicPr>
        <p:blipFill>
          <a:blip r:embed="rId1" cstate="print"/>
          <a:srcRect/>
          <a:stretch>
            <a:fillRect/>
          </a:stretch>
        </p:blipFill>
        <p:spPr>
          <a:xfrm>
            <a:off x="6477000" y="2438400"/>
            <a:ext cx="1987550" cy="1663700"/>
          </a:xfrm>
          <a:noFill/>
        </p:spPr>
      </p:pic>
      <p:sp>
        <p:nvSpPr>
          <p:cNvPr id="40964" name="Rectangle 7"/>
          <p:cNvSpPr>
            <a:spLocks noGrp="1" noChangeArrowheads="1"/>
          </p:cNvSpPr>
          <p:nvPr>
            <p:ph type="title"/>
          </p:nvPr>
        </p:nvSpPr>
        <p:spPr>
          <a:noFill/>
        </p:spPr>
        <p:txBody>
          <a:bodyPr/>
          <a:lstStyle/>
          <a:p>
            <a:pPr eaLnBrk="1" hangingPunct="1"/>
            <a:r>
              <a:rPr lang="en-IE" sz="3600" smtClean="0"/>
              <a:t> Parallel</a:t>
            </a:r>
            <a:endParaRPr lang="en-US" sz="3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3200" smtClean="0"/>
              <a:t>Perspective projection- anomalies</a:t>
            </a:r>
            <a:endParaRPr lang="en-US" sz="3200" smtClean="0"/>
          </a:p>
        </p:txBody>
      </p:sp>
      <p:sp>
        <p:nvSpPr>
          <p:cNvPr id="118787" name="Rectangle 3"/>
          <p:cNvSpPr>
            <a:spLocks noGrp="1" noChangeArrowheads="1"/>
          </p:cNvSpPr>
          <p:nvPr>
            <p:ph type="body" idx="1"/>
          </p:nvPr>
        </p:nvSpPr>
        <p:spPr/>
        <p:txBody>
          <a:bodyPr/>
          <a:lstStyle/>
          <a:p>
            <a:pPr eaLnBrk="1" hangingPunct="1">
              <a:defRPr/>
            </a:pPr>
            <a:r>
              <a:rPr lang="en-US" sz="2400" b="1" i="1" smtClean="0">
                <a:effectLst>
                  <a:outerShdw blurRad="38100" dist="38100" dir="2700000" algn="tl">
                    <a:srgbClr val="C0C0C0"/>
                  </a:outerShdw>
                </a:effectLst>
              </a:rPr>
              <a:t>Perspective foreshortening</a:t>
            </a:r>
            <a:r>
              <a:rPr lang="en-US" sz="2400" smtClean="0"/>
              <a:t> The farther an object is from COP the smaller it appears</a:t>
            </a:r>
            <a:endParaRPr lang="en-US" sz="2400" smtClean="0"/>
          </a:p>
        </p:txBody>
      </p:sp>
      <p:graphicFrame>
        <p:nvGraphicFramePr>
          <p:cNvPr id="3074" name="Object 4"/>
          <p:cNvGraphicFramePr>
            <a:graphicFrameLocks noChangeAspect="1"/>
          </p:cNvGraphicFramePr>
          <p:nvPr/>
        </p:nvGraphicFramePr>
        <p:xfrm>
          <a:off x="1600200" y="2057400"/>
          <a:ext cx="5465763" cy="3854450"/>
        </p:xfrm>
        <a:graphic>
          <a:graphicData uri="http://schemas.openxmlformats.org/presentationml/2006/ole">
            <mc:AlternateContent xmlns:mc="http://schemas.openxmlformats.org/markup-compatibility/2006">
              <mc:Choice xmlns:v="urn:schemas-microsoft-com:vml" Requires="v">
                <p:oleObj spid="_x0000_s3073" name="VISIO" r:id="rId1" imgW="20497800" imgH="14449425" progId="">
                  <p:embed/>
                </p:oleObj>
              </mc:Choice>
              <mc:Fallback>
                <p:oleObj name="VISIO" r:id="rId1" imgW="20497800" imgH="14449425" progId="">
                  <p:embed/>
                  <p:pic>
                    <p:nvPicPr>
                      <p:cNvPr id="0" name="Object 4"/>
                      <p:cNvPicPr>
                        <a:picLocks noChangeAspect="1"/>
                      </p:cNvPicPr>
                      <p:nvPr/>
                    </p:nvPicPr>
                    <p:blipFill>
                      <a:blip r:embed="rId2"/>
                      <a:stretch>
                        <a:fillRect/>
                      </a:stretch>
                    </p:blipFill>
                    <p:spPr>
                      <a:xfrm>
                        <a:off x="1600200" y="2057400"/>
                        <a:ext cx="5465763" cy="3854450"/>
                      </a:xfrm>
                      <a:prstGeom prst="rect">
                        <a:avLst/>
                      </a:prstGeom>
                      <a:noFill/>
                      <a:ln w="9525">
                        <a:noFill/>
                      </a:ln>
                    </p:spPr>
                  </p:pic>
                </p:oleObj>
              </mc:Fallback>
            </mc:AlternateContent>
          </a:graphicData>
        </a:graphic>
      </p:graphicFrame>
      <p:sp>
        <p:nvSpPr>
          <p:cNvPr id="118789" name="Text Box 5"/>
          <p:cNvSpPr txBox="1">
            <a:spLocks noChangeArrowheads="1"/>
          </p:cNvSpPr>
          <p:nvPr/>
        </p:nvSpPr>
        <p:spPr bwMode="auto">
          <a:xfrm>
            <a:off x="533400" y="6019800"/>
            <a:ext cx="7924800" cy="519113"/>
          </a:xfrm>
          <a:prstGeom prst="rect">
            <a:avLst/>
          </a:prstGeom>
          <a:noFill/>
          <a:ln w="9525">
            <a:noFill/>
            <a:miter lim="800000"/>
          </a:ln>
          <a:effectLst/>
        </p:spPr>
        <p:txBody>
          <a:bodyPr>
            <a:spAutoFit/>
          </a:bodyPr>
          <a:lstStyle/>
          <a:p>
            <a:pPr algn="ctr" eaLnBrk="0" hangingPunct="0">
              <a:defRPr/>
            </a:pPr>
            <a:r>
              <a:rPr lang="en-US" sz="2800" b="1" i="1">
                <a:effectLst>
                  <a:outerShdw blurRad="38100" dist="38100" dir="2700000" algn="tl">
                    <a:srgbClr val="C0C0C0"/>
                  </a:outerShdw>
                </a:effectLst>
                <a:latin typeface="Times New Roman" panose="02020603050405020304" pitchFamily="18" charset="0"/>
              </a:rPr>
              <a:t>Perspective foreshortening</a:t>
            </a:r>
            <a:endParaRPr lang="en-US" sz="3600" b="1" i="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p:txBody>
          <a:bodyPr/>
          <a:lstStyle/>
          <a:p>
            <a:pPr eaLnBrk="1" hangingPunct="1">
              <a:defRPr/>
            </a:pPr>
            <a:r>
              <a:rPr lang="en-US" sz="2000" b="1" i="1" smtClean="0">
                <a:effectLst>
                  <a:outerShdw blurRad="38100" dist="38100" dir="2700000" algn="tl">
                    <a:srgbClr val="C0C0C0"/>
                  </a:outerShdw>
                </a:effectLst>
              </a:rPr>
              <a:t>Vanishing Points:</a:t>
            </a:r>
            <a:r>
              <a:rPr lang="en-US" sz="2000" smtClean="0"/>
              <a:t> Any set of parallel lines not parallel to the view plane appear to meet at some point.</a:t>
            </a:r>
            <a:endParaRPr lang="en-US" sz="2000" smtClean="0"/>
          </a:p>
          <a:p>
            <a:pPr lvl="1" eaLnBrk="1" hangingPunct="1">
              <a:defRPr/>
            </a:pPr>
            <a:r>
              <a:rPr lang="en-US" sz="2000" smtClean="0"/>
              <a:t>There are an infinite number of these, 1 for each of the infinite amount of directions line can be oriented</a:t>
            </a:r>
            <a:endParaRPr lang="en-US" sz="2000" smtClean="0"/>
          </a:p>
        </p:txBody>
      </p:sp>
      <p:graphicFrame>
        <p:nvGraphicFramePr>
          <p:cNvPr id="4098" name="Object 4"/>
          <p:cNvGraphicFramePr>
            <a:graphicFrameLocks noChangeAspect="1"/>
          </p:cNvGraphicFramePr>
          <p:nvPr/>
        </p:nvGraphicFramePr>
        <p:xfrm>
          <a:off x="2133600" y="3124200"/>
          <a:ext cx="4652963" cy="3179763"/>
        </p:xfrm>
        <a:graphic>
          <a:graphicData uri="http://schemas.openxmlformats.org/presentationml/2006/ole">
            <mc:AlternateContent xmlns:mc="http://schemas.openxmlformats.org/markup-compatibility/2006">
              <mc:Choice xmlns:v="urn:schemas-microsoft-com:vml" Requires="v">
                <p:oleObj spid="_x0000_s4097" name="VISIO" r:id="rId1" imgW="21840825" imgH="14925675" progId="">
                  <p:embed/>
                </p:oleObj>
              </mc:Choice>
              <mc:Fallback>
                <p:oleObj name="VISIO" r:id="rId1" imgW="21840825" imgH="14925675" progId="">
                  <p:embed/>
                  <p:pic>
                    <p:nvPicPr>
                      <p:cNvPr id="0" name="Object 4"/>
                      <p:cNvPicPr>
                        <a:picLocks noChangeAspect="1"/>
                      </p:cNvPicPr>
                      <p:nvPr/>
                    </p:nvPicPr>
                    <p:blipFill>
                      <a:blip r:embed="rId2"/>
                      <a:stretch>
                        <a:fillRect/>
                      </a:stretch>
                    </p:blipFill>
                    <p:spPr>
                      <a:xfrm>
                        <a:off x="2133600" y="3124200"/>
                        <a:ext cx="4652963" cy="3179763"/>
                      </a:xfrm>
                      <a:prstGeom prst="rect">
                        <a:avLst/>
                      </a:prstGeom>
                      <a:noFill/>
                      <a:ln w="9525">
                        <a:noFill/>
                      </a:ln>
                    </p:spPr>
                  </p:pic>
                </p:oleObj>
              </mc:Fallback>
            </mc:AlternateContent>
          </a:graphicData>
        </a:graphic>
      </p:graphicFrame>
      <p:sp>
        <p:nvSpPr>
          <p:cNvPr id="119813" name="Text Box 5"/>
          <p:cNvSpPr txBox="1">
            <a:spLocks noChangeArrowheads="1"/>
          </p:cNvSpPr>
          <p:nvPr/>
        </p:nvSpPr>
        <p:spPr bwMode="auto">
          <a:xfrm>
            <a:off x="533400" y="6172200"/>
            <a:ext cx="7772400" cy="519113"/>
          </a:xfrm>
          <a:prstGeom prst="rect">
            <a:avLst/>
          </a:prstGeom>
          <a:noFill/>
          <a:ln w="9525">
            <a:noFill/>
            <a:miter lim="800000"/>
          </a:ln>
          <a:effectLst/>
        </p:spPr>
        <p:txBody>
          <a:bodyPr>
            <a:spAutoFit/>
          </a:bodyPr>
          <a:lstStyle/>
          <a:p>
            <a:pPr algn="ctr" eaLnBrk="0" hangingPunct="0">
              <a:defRPr/>
            </a:pPr>
            <a:r>
              <a:rPr lang="en-US" sz="2800" b="1" i="1">
                <a:effectLst>
                  <a:outerShdw blurRad="38100" dist="38100" dir="2700000" algn="tl">
                    <a:srgbClr val="C0C0C0"/>
                  </a:outerShdw>
                </a:effectLst>
                <a:latin typeface="Times New Roman" panose="02020603050405020304" pitchFamily="18" charset="0"/>
              </a:rPr>
              <a:t>Vanishing point</a:t>
            </a:r>
            <a:endParaRPr lang="en-US" sz="3600" b="1" i="1">
              <a:latin typeface="Times New Roman" panose="02020603050405020304" pitchFamily="18" charset="0"/>
            </a:endParaRPr>
          </a:p>
        </p:txBody>
      </p:sp>
      <p:sp>
        <p:nvSpPr>
          <p:cNvPr id="4101" name="Rectangle 6"/>
          <p:cNvSpPr>
            <a:spLocks noGrp="1" noChangeArrowheads="1"/>
          </p:cNvSpPr>
          <p:nvPr>
            <p:ph type="title"/>
          </p:nvPr>
        </p:nvSpPr>
        <p:spPr>
          <a:noFill/>
        </p:spPr>
        <p:txBody>
          <a:bodyPr/>
          <a:lstStyle/>
          <a:p>
            <a:pPr eaLnBrk="1" hangingPunct="1"/>
            <a:r>
              <a:rPr lang="en-US" sz="3200" smtClean="0"/>
              <a:t>Perspective projection- anomalies</a:t>
            </a:r>
            <a:endParaRPr lang="en-US" sz="3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Perspective projection- anomalies</a:t>
            </a:r>
            <a:endParaRPr lang="en-US" sz="3200" smtClean="0"/>
          </a:p>
        </p:txBody>
      </p:sp>
      <p:sp>
        <p:nvSpPr>
          <p:cNvPr id="120835" name="Rectangle 3"/>
          <p:cNvSpPr>
            <a:spLocks noGrp="1" noChangeArrowheads="1"/>
          </p:cNvSpPr>
          <p:nvPr>
            <p:ph type="body" idx="1"/>
          </p:nvPr>
        </p:nvSpPr>
        <p:spPr/>
        <p:txBody>
          <a:bodyPr/>
          <a:lstStyle/>
          <a:p>
            <a:pPr eaLnBrk="1" hangingPunct="1">
              <a:defRPr/>
            </a:pPr>
            <a:r>
              <a:rPr lang="en-US" sz="2000" b="1" i="1" smtClean="0">
                <a:effectLst>
                  <a:outerShdw blurRad="38100" dist="38100" dir="2700000" algn="tl">
                    <a:srgbClr val="C0C0C0"/>
                  </a:outerShdw>
                </a:effectLst>
              </a:rPr>
              <a:t>View Confusion:</a:t>
            </a:r>
            <a:r>
              <a:rPr lang="en-US" sz="2000" smtClean="0"/>
              <a:t> Objects behind the center of projection are projected upside down and backward onto the view-plane</a:t>
            </a:r>
            <a:endParaRPr lang="en-US" sz="2000" smtClean="0"/>
          </a:p>
          <a:p>
            <a:pPr eaLnBrk="1" hangingPunct="1">
              <a:defRPr/>
            </a:pPr>
            <a:endParaRPr lang="en-US" sz="2000" smtClean="0"/>
          </a:p>
          <a:p>
            <a:pPr algn="just">
              <a:spcBef>
                <a:spcPct val="0"/>
              </a:spcBef>
              <a:defRPr/>
            </a:pPr>
            <a:r>
              <a:rPr lang="en-US" sz="2000" b="1" i="1" smtClean="0">
                <a:effectLst>
                  <a:outerShdw blurRad="38100" dist="38100" dir="2700000" algn="tl">
                    <a:srgbClr val="C0C0C0"/>
                  </a:outerShdw>
                </a:effectLst>
              </a:rPr>
              <a:t>Topological distortion: </a:t>
            </a:r>
            <a:r>
              <a:rPr lang="en-US" sz="2000" smtClean="0"/>
              <a:t>A line segment joining a point which lies in front of the viewer to a point in back of the viewer is projected to a broken line of infinite extent</a:t>
            </a:r>
            <a:r>
              <a:rPr lang="en-US" sz="2400" smtClean="0"/>
              <a:t>.</a:t>
            </a:r>
            <a:endParaRPr lang="en-US" sz="2400" smtClean="0"/>
          </a:p>
          <a:p>
            <a:pPr eaLnBrk="1" hangingPunct="1">
              <a:defRPr/>
            </a:pPr>
            <a:endParaRPr lang="en-US" smtClean="0"/>
          </a:p>
        </p:txBody>
      </p:sp>
      <p:grpSp>
        <p:nvGrpSpPr>
          <p:cNvPr id="41988" name="Group 4"/>
          <p:cNvGrpSpPr/>
          <p:nvPr/>
        </p:nvGrpSpPr>
        <p:grpSpPr bwMode="auto">
          <a:xfrm>
            <a:off x="2514600" y="3733800"/>
            <a:ext cx="5059363" cy="2860675"/>
            <a:chOff x="1645" y="1915"/>
            <a:chExt cx="3187" cy="2249"/>
          </a:xfrm>
        </p:grpSpPr>
        <p:grpSp>
          <p:nvGrpSpPr>
            <p:cNvPr id="41989" name="Group 5"/>
            <p:cNvGrpSpPr/>
            <p:nvPr/>
          </p:nvGrpSpPr>
          <p:grpSpPr bwMode="auto">
            <a:xfrm>
              <a:off x="1645" y="1915"/>
              <a:ext cx="2775" cy="2249"/>
              <a:chOff x="1645" y="1915"/>
              <a:chExt cx="2775" cy="2249"/>
            </a:xfrm>
          </p:grpSpPr>
          <p:sp>
            <p:nvSpPr>
              <p:cNvPr id="41991" name="Freeform 6"/>
              <p:cNvSpPr>
                <a:spLocks noEditPoints="1"/>
              </p:cNvSpPr>
              <p:nvPr/>
            </p:nvSpPr>
            <p:spPr bwMode="auto">
              <a:xfrm>
                <a:off x="2007" y="2678"/>
                <a:ext cx="467" cy="1486"/>
              </a:xfrm>
              <a:custGeom>
                <a:avLst/>
                <a:gdLst>
                  <a:gd name="T0" fmla="*/ 433 w 467"/>
                  <a:gd name="T1" fmla="*/ 50 h 1486"/>
                  <a:gd name="T2" fmla="*/ 430 w 467"/>
                  <a:gd name="T3" fmla="*/ 49 h 1486"/>
                  <a:gd name="T4" fmla="*/ 427 w 467"/>
                  <a:gd name="T5" fmla="*/ 47 h 1486"/>
                  <a:gd name="T6" fmla="*/ 425 w 467"/>
                  <a:gd name="T7" fmla="*/ 46 h 1486"/>
                  <a:gd name="T8" fmla="*/ 422 w 467"/>
                  <a:gd name="T9" fmla="*/ 42 h 1486"/>
                  <a:gd name="T10" fmla="*/ 420 w 467"/>
                  <a:gd name="T11" fmla="*/ 39 h 1486"/>
                  <a:gd name="T12" fmla="*/ 419 w 467"/>
                  <a:gd name="T13" fmla="*/ 36 h 1486"/>
                  <a:gd name="T14" fmla="*/ 417 w 467"/>
                  <a:gd name="T15" fmla="*/ 33 h 1486"/>
                  <a:gd name="T16" fmla="*/ 415 w 467"/>
                  <a:gd name="T17" fmla="*/ 29 h 1486"/>
                  <a:gd name="T18" fmla="*/ 415 w 467"/>
                  <a:gd name="T19" fmla="*/ 26 h 1486"/>
                  <a:gd name="T20" fmla="*/ 415 w 467"/>
                  <a:gd name="T21" fmla="*/ 21 h 1486"/>
                  <a:gd name="T22" fmla="*/ 417 w 467"/>
                  <a:gd name="T23" fmla="*/ 18 h 1486"/>
                  <a:gd name="T24" fmla="*/ 419 w 467"/>
                  <a:gd name="T25" fmla="*/ 15 h 1486"/>
                  <a:gd name="T26" fmla="*/ 420 w 467"/>
                  <a:gd name="T27" fmla="*/ 12 h 1486"/>
                  <a:gd name="T28" fmla="*/ 422 w 467"/>
                  <a:gd name="T29" fmla="*/ 8 h 1486"/>
                  <a:gd name="T30" fmla="*/ 425 w 467"/>
                  <a:gd name="T31" fmla="*/ 7 h 1486"/>
                  <a:gd name="T32" fmla="*/ 428 w 467"/>
                  <a:gd name="T33" fmla="*/ 5 h 1486"/>
                  <a:gd name="T34" fmla="*/ 431 w 467"/>
                  <a:gd name="T35" fmla="*/ 2 h 1486"/>
                  <a:gd name="T36" fmla="*/ 435 w 467"/>
                  <a:gd name="T37" fmla="*/ 2 h 1486"/>
                  <a:gd name="T38" fmla="*/ 438 w 467"/>
                  <a:gd name="T39" fmla="*/ 0 h 1486"/>
                  <a:gd name="T40" fmla="*/ 441 w 467"/>
                  <a:gd name="T41" fmla="*/ 0 h 1486"/>
                  <a:gd name="T42" fmla="*/ 444 w 467"/>
                  <a:gd name="T43" fmla="*/ 0 h 1486"/>
                  <a:gd name="T44" fmla="*/ 449 w 467"/>
                  <a:gd name="T45" fmla="*/ 2 h 1486"/>
                  <a:gd name="T46" fmla="*/ 453 w 467"/>
                  <a:gd name="T47" fmla="*/ 3 h 1486"/>
                  <a:gd name="T48" fmla="*/ 456 w 467"/>
                  <a:gd name="T49" fmla="*/ 5 h 1486"/>
                  <a:gd name="T50" fmla="*/ 457 w 467"/>
                  <a:gd name="T51" fmla="*/ 7 h 1486"/>
                  <a:gd name="T52" fmla="*/ 461 w 467"/>
                  <a:gd name="T53" fmla="*/ 10 h 1486"/>
                  <a:gd name="T54" fmla="*/ 462 w 467"/>
                  <a:gd name="T55" fmla="*/ 12 h 1486"/>
                  <a:gd name="T56" fmla="*/ 464 w 467"/>
                  <a:gd name="T57" fmla="*/ 15 h 1486"/>
                  <a:gd name="T58" fmla="*/ 466 w 467"/>
                  <a:gd name="T59" fmla="*/ 18 h 1486"/>
                  <a:gd name="T60" fmla="*/ 467 w 467"/>
                  <a:gd name="T61" fmla="*/ 23 h 1486"/>
                  <a:gd name="T62" fmla="*/ 467 w 467"/>
                  <a:gd name="T63" fmla="*/ 26 h 1486"/>
                  <a:gd name="T64" fmla="*/ 467 w 467"/>
                  <a:gd name="T65" fmla="*/ 29 h 1486"/>
                  <a:gd name="T66" fmla="*/ 466 w 467"/>
                  <a:gd name="T67" fmla="*/ 33 h 1486"/>
                  <a:gd name="T68" fmla="*/ 464 w 467"/>
                  <a:gd name="T69" fmla="*/ 36 h 1486"/>
                  <a:gd name="T70" fmla="*/ 462 w 467"/>
                  <a:gd name="T71" fmla="*/ 39 h 1486"/>
                  <a:gd name="T72" fmla="*/ 461 w 467"/>
                  <a:gd name="T73" fmla="*/ 42 h 1486"/>
                  <a:gd name="T74" fmla="*/ 457 w 467"/>
                  <a:gd name="T75" fmla="*/ 46 h 1486"/>
                  <a:gd name="T76" fmla="*/ 454 w 467"/>
                  <a:gd name="T77" fmla="*/ 47 h 1486"/>
                  <a:gd name="T78" fmla="*/ 451 w 467"/>
                  <a:gd name="T79" fmla="*/ 49 h 1486"/>
                  <a:gd name="T80" fmla="*/ 448 w 467"/>
                  <a:gd name="T81" fmla="*/ 50 h 1486"/>
                  <a:gd name="T82" fmla="*/ 444 w 467"/>
                  <a:gd name="T83" fmla="*/ 50 h 1486"/>
                  <a:gd name="T84" fmla="*/ 441 w 467"/>
                  <a:gd name="T85" fmla="*/ 52 h 1486"/>
                  <a:gd name="T86" fmla="*/ 438 w 467"/>
                  <a:gd name="T87" fmla="*/ 50 h 1486"/>
                  <a:gd name="T88" fmla="*/ 433 w 467"/>
                  <a:gd name="T89" fmla="*/ 50 h 1486"/>
                  <a:gd name="T90" fmla="*/ 0 w 467"/>
                  <a:gd name="T91" fmla="*/ 1377 h 1486"/>
                  <a:gd name="T92" fmla="*/ 3 w 467"/>
                  <a:gd name="T93" fmla="*/ 1486 h 1486"/>
                  <a:gd name="T94" fmla="*/ 65 w 467"/>
                  <a:gd name="T95" fmla="*/ 1398 h 1486"/>
                  <a:gd name="T96" fmla="*/ 0 w 467"/>
                  <a:gd name="T97" fmla="*/ 1377 h 14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67"/>
                  <a:gd name="T148" fmla="*/ 0 h 1486"/>
                  <a:gd name="T149" fmla="*/ 467 w 467"/>
                  <a:gd name="T150" fmla="*/ 1486 h 148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67" h="1486">
                    <a:moveTo>
                      <a:pt x="433" y="50"/>
                    </a:moveTo>
                    <a:lnTo>
                      <a:pt x="430" y="49"/>
                    </a:lnTo>
                    <a:lnTo>
                      <a:pt x="427" y="47"/>
                    </a:lnTo>
                    <a:lnTo>
                      <a:pt x="425" y="46"/>
                    </a:lnTo>
                    <a:lnTo>
                      <a:pt x="422" y="42"/>
                    </a:lnTo>
                    <a:lnTo>
                      <a:pt x="420" y="39"/>
                    </a:lnTo>
                    <a:lnTo>
                      <a:pt x="419" y="36"/>
                    </a:lnTo>
                    <a:lnTo>
                      <a:pt x="417" y="33"/>
                    </a:lnTo>
                    <a:lnTo>
                      <a:pt x="415" y="29"/>
                    </a:lnTo>
                    <a:lnTo>
                      <a:pt x="415" y="26"/>
                    </a:lnTo>
                    <a:lnTo>
                      <a:pt x="415" y="21"/>
                    </a:lnTo>
                    <a:lnTo>
                      <a:pt x="417" y="18"/>
                    </a:lnTo>
                    <a:lnTo>
                      <a:pt x="419" y="15"/>
                    </a:lnTo>
                    <a:lnTo>
                      <a:pt x="420" y="12"/>
                    </a:lnTo>
                    <a:lnTo>
                      <a:pt x="422" y="8"/>
                    </a:lnTo>
                    <a:lnTo>
                      <a:pt x="425" y="7"/>
                    </a:lnTo>
                    <a:lnTo>
                      <a:pt x="428" y="5"/>
                    </a:lnTo>
                    <a:lnTo>
                      <a:pt x="431" y="2"/>
                    </a:lnTo>
                    <a:lnTo>
                      <a:pt x="435" y="2"/>
                    </a:lnTo>
                    <a:lnTo>
                      <a:pt x="438" y="0"/>
                    </a:lnTo>
                    <a:lnTo>
                      <a:pt x="441" y="0"/>
                    </a:lnTo>
                    <a:lnTo>
                      <a:pt x="444" y="0"/>
                    </a:lnTo>
                    <a:lnTo>
                      <a:pt x="449" y="2"/>
                    </a:lnTo>
                    <a:lnTo>
                      <a:pt x="453" y="3"/>
                    </a:lnTo>
                    <a:lnTo>
                      <a:pt x="456" y="5"/>
                    </a:lnTo>
                    <a:lnTo>
                      <a:pt x="457" y="7"/>
                    </a:lnTo>
                    <a:lnTo>
                      <a:pt x="461" y="10"/>
                    </a:lnTo>
                    <a:lnTo>
                      <a:pt x="462" y="12"/>
                    </a:lnTo>
                    <a:lnTo>
                      <a:pt x="464" y="15"/>
                    </a:lnTo>
                    <a:lnTo>
                      <a:pt x="466" y="18"/>
                    </a:lnTo>
                    <a:lnTo>
                      <a:pt x="467" y="23"/>
                    </a:lnTo>
                    <a:lnTo>
                      <a:pt x="467" y="26"/>
                    </a:lnTo>
                    <a:lnTo>
                      <a:pt x="467" y="29"/>
                    </a:lnTo>
                    <a:lnTo>
                      <a:pt x="466" y="33"/>
                    </a:lnTo>
                    <a:lnTo>
                      <a:pt x="464" y="36"/>
                    </a:lnTo>
                    <a:lnTo>
                      <a:pt x="462" y="39"/>
                    </a:lnTo>
                    <a:lnTo>
                      <a:pt x="461" y="42"/>
                    </a:lnTo>
                    <a:lnTo>
                      <a:pt x="457" y="46"/>
                    </a:lnTo>
                    <a:lnTo>
                      <a:pt x="454" y="47"/>
                    </a:lnTo>
                    <a:lnTo>
                      <a:pt x="451" y="49"/>
                    </a:lnTo>
                    <a:lnTo>
                      <a:pt x="448" y="50"/>
                    </a:lnTo>
                    <a:lnTo>
                      <a:pt x="444" y="50"/>
                    </a:lnTo>
                    <a:lnTo>
                      <a:pt x="441" y="52"/>
                    </a:lnTo>
                    <a:lnTo>
                      <a:pt x="438" y="50"/>
                    </a:lnTo>
                    <a:lnTo>
                      <a:pt x="433" y="50"/>
                    </a:lnTo>
                    <a:close/>
                    <a:moveTo>
                      <a:pt x="0" y="1377"/>
                    </a:moveTo>
                    <a:lnTo>
                      <a:pt x="3" y="1486"/>
                    </a:lnTo>
                    <a:lnTo>
                      <a:pt x="65" y="1398"/>
                    </a:lnTo>
                    <a:lnTo>
                      <a:pt x="0" y="1377"/>
                    </a:lnTo>
                    <a:close/>
                  </a:path>
                </a:pathLst>
              </a:custGeom>
              <a:solidFill>
                <a:srgbClr val="000000"/>
              </a:solidFill>
              <a:ln w="9525">
                <a:noFill/>
                <a:round/>
              </a:ln>
            </p:spPr>
            <p:txBody>
              <a:bodyPr/>
              <a:lstStyle/>
              <a:p>
                <a:endParaRPr lang="en-US"/>
              </a:p>
            </p:txBody>
          </p:sp>
          <p:sp>
            <p:nvSpPr>
              <p:cNvPr id="41992" name="Line 7"/>
              <p:cNvSpPr>
                <a:spLocks noChangeShapeType="1"/>
              </p:cNvSpPr>
              <p:nvPr/>
            </p:nvSpPr>
            <p:spPr bwMode="auto">
              <a:xfrm>
                <a:off x="2302" y="2047"/>
                <a:ext cx="292" cy="1314"/>
              </a:xfrm>
              <a:prstGeom prst="line">
                <a:avLst/>
              </a:prstGeom>
              <a:noFill/>
              <a:ln w="3175">
                <a:solidFill>
                  <a:schemeClr val="hlink"/>
                </a:solidFill>
                <a:prstDash val="lgDash"/>
                <a:round/>
              </a:ln>
            </p:spPr>
            <p:txBody>
              <a:bodyPr/>
              <a:lstStyle/>
              <a:p>
                <a:endParaRPr lang="en-US"/>
              </a:p>
            </p:txBody>
          </p:sp>
          <p:sp>
            <p:nvSpPr>
              <p:cNvPr id="41993" name="Line 8"/>
              <p:cNvSpPr>
                <a:spLocks noChangeShapeType="1"/>
              </p:cNvSpPr>
              <p:nvPr/>
            </p:nvSpPr>
            <p:spPr bwMode="auto">
              <a:xfrm>
                <a:off x="2448" y="2704"/>
                <a:ext cx="1023" cy="657"/>
              </a:xfrm>
              <a:prstGeom prst="line">
                <a:avLst/>
              </a:prstGeom>
              <a:noFill/>
              <a:ln w="3175">
                <a:solidFill>
                  <a:schemeClr val="hlink"/>
                </a:solidFill>
                <a:prstDash val="lgDash"/>
                <a:round/>
              </a:ln>
            </p:spPr>
            <p:txBody>
              <a:bodyPr/>
              <a:lstStyle/>
              <a:p>
                <a:endParaRPr lang="en-US"/>
              </a:p>
            </p:txBody>
          </p:sp>
          <p:sp>
            <p:nvSpPr>
              <p:cNvPr id="41994" name="Line 9"/>
              <p:cNvSpPr>
                <a:spLocks noChangeShapeType="1"/>
              </p:cNvSpPr>
              <p:nvPr/>
            </p:nvSpPr>
            <p:spPr bwMode="auto">
              <a:xfrm>
                <a:off x="1739" y="3361"/>
                <a:ext cx="855" cy="1"/>
              </a:xfrm>
              <a:prstGeom prst="line">
                <a:avLst/>
              </a:prstGeom>
              <a:noFill/>
              <a:ln w="3175">
                <a:solidFill>
                  <a:srgbClr val="0000FF"/>
                </a:solidFill>
                <a:round/>
              </a:ln>
            </p:spPr>
            <p:txBody>
              <a:bodyPr/>
              <a:lstStyle/>
              <a:p>
                <a:endParaRPr lang="en-US"/>
              </a:p>
            </p:txBody>
          </p:sp>
          <p:sp>
            <p:nvSpPr>
              <p:cNvPr id="41995" name="Freeform 10"/>
              <p:cNvSpPr>
                <a:spLocks noEditPoints="1"/>
              </p:cNvSpPr>
              <p:nvPr/>
            </p:nvSpPr>
            <p:spPr bwMode="auto">
              <a:xfrm>
                <a:off x="1645" y="3327"/>
                <a:ext cx="975" cy="68"/>
              </a:xfrm>
              <a:custGeom>
                <a:avLst/>
                <a:gdLst>
                  <a:gd name="T0" fmla="*/ 102 w 975"/>
                  <a:gd name="T1" fmla="*/ 68 h 68"/>
                  <a:gd name="T2" fmla="*/ 0 w 975"/>
                  <a:gd name="T3" fmla="*/ 34 h 68"/>
                  <a:gd name="T4" fmla="*/ 102 w 975"/>
                  <a:gd name="T5" fmla="*/ 0 h 68"/>
                  <a:gd name="T6" fmla="*/ 102 w 975"/>
                  <a:gd name="T7" fmla="*/ 68 h 68"/>
                  <a:gd name="T8" fmla="*/ 923 w 975"/>
                  <a:gd name="T9" fmla="*/ 34 h 68"/>
                  <a:gd name="T10" fmla="*/ 923 w 975"/>
                  <a:gd name="T11" fmla="*/ 37 h 68"/>
                  <a:gd name="T12" fmla="*/ 925 w 975"/>
                  <a:gd name="T13" fmla="*/ 41 h 68"/>
                  <a:gd name="T14" fmla="*/ 927 w 975"/>
                  <a:gd name="T15" fmla="*/ 44 h 68"/>
                  <a:gd name="T16" fmla="*/ 928 w 975"/>
                  <a:gd name="T17" fmla="*/ 47 h 68"/>
                  <a:gd name="T18" fmla="*/ 930 w 975"/>
                  <a:gd name="T19" fmla="*/ 50 h 68"/>
                  <a:gd name="T20" fmla="*/ 933 w 975"/>
                  <a:gd name="T21" fmla="*/ 54 h 68"/>
                  <a:gd name="T22" fmla="*/ 936 w 975"/>
                  <a:gd name="T23" fmla="*/ 55 h 68"/>
                  <a:gd name="T24" fmla="*/ 938 w 975"/>
                  <a:gd name="T25" fmla="*/ 57 h 68"/>
                  <a:gd name="T26" fmla="*/ 943 w 975"/>
                  <a:gd name="T27" fmla="*/ 58 h 68"/>
                  <a:gd name="T28" fmla="*/ 946 w 975"/>
                  <a:gd name="T29" fmla="*/ 58 h 68"/>
                  <a:gd name="T30" fmla="*/ 949 w 975"/>
                  <a:gd name="T31" fmla="*/ 60 h 68"/>
                  <a:gd name="T32" fmla="*/ 953 w 975"/>
                  <a:gd name="T33" fmla="*/ 58 h 68"/>
                  <a:gd name="T34" fmla="*/ 956 w 975"/>
                  <a:gd name="T35" fmla="*/ 58 h 68"/>
                  <a:gd name="T36" fmla="*/ 961 w 975"/>
                  <a:gd name="T37" fmla="*/ 57 h 68"/>
                  <a:gd name="T38" fmla="*/ 964 w 975"/>
                  <a:gd name="T39" fmla="*/ 55 h 68"/>
                  <a:gd name="T40" fmla="*/ 966 w 975"/>
                  <a:gd name="T41" fmla="*/ 54 h 68"/>
                  <a:gd name="T42" fmla="*/ 969 w 975"/>
                  <a:gd name="T43" fmla="*/ 50 h 68"/>
                  <a:gd name="T44" fmla="*/ 970 w 975"/>
                  <a:gd name="T45" fmla="*/ 47 h 68"/>
                  <a:gd name="T46" fmla="*/ 972 w 975"/>
                  <a:gd name="T47" fmla="*/ 44 h 68"/>
                  <a:gd name="T48" fmla="*/ 974 w 975"/>
                  <a:gd name="T49" fmla="*/ 41 h 68"/>
                  <a:gd name="T50" fmla="*/ 975 w 975"/>
                  <a:gd name="T51" fmla="*/ 37 h 68"/>
                  <a:gd name="T52" fmla="*/ 975 w 975"/>
                  <a:gd name="T53" fmla="*/ 34 h 68"/>
                  <a:gd name="T54" fmla="*/ 975 w 975"/>
                  <a:gd name="T55" fmla="*/ 31 h 68"/>
                  <a:gd name="T56" fmla="*/ 974 w 975"/>
                  <a:gd name="T57" fmla="*/ 26 h 68"/>
                  <a:gd name="T58" fmla="*/ 972 w 975"/>
                  <a:gd name="T59" fmla="*/ 23 h 68"/>
                  <a:gd name="T60" fmla="*/ 970 w 975"/>
                  <a:gd name="T61" fmla="*/ 19 h 68"/>
                  <a:gd name="T62" fmla="*/ 969 w 975"/>
                  <a:gd name="T63" fmla="*/ 18 h 68"/>
                  <a:gd name="T64" fmla="*/ 966 w 975"/>
                  <a:gd name="T65" fmla="*/ 15 h 68"/>
                  <a:gd name="T66" fmla="*/ 964 w 975"/>
                  <a:gd name="T67" fmla="*/ 13 h 68"/>
                  <a:gd name="T68" fmla="*/ 961 w 975"/>
                  <a:gd name="T69" fmla="*/ 10 h 68"/>
                  <a:gd name="T70" fmla="*/ 956 w 975"/>
                  <a:gd name="T71" fmla="*/ 10 h 68"/>
                  <a:gd name="T72" fmla="*/ 953 w 975"/>
                  <a:gd name="T73" fmla="*/ 8 h 68"/>
                  <a:gd name="T74" fmla="*/ 949 w 975"/>
                  <a:gd name="T75" fmla="*/ 8 h 68"/>
                  <a:gd name="T76" fmla="*/ 946 w 975"/>
                  <a:gd name="T77" fmla="*/ 8 h 68"/>
                  <a:gd name="T78" fmla="*/ 943 w 975"/>
                  <a:gd name="T79" fmla="*/ 10 h 68"/>
                  <a:gd name="T80" fmla="*/ 938 w 975"/>
                  <a:gd name="T81" fmla="*/ 10 h 68"/>
                  <a:gd name="T82" fmla="*/ 936 w 975"/>
                  <a:gd name="T83" fmla="*/ 13 h 68"/>
                  <a:gd name="T84" fmla="*/ 933 w 975"/>
                  <a:gd name="T85" fmla="*/ 15 h 68"/>
                  <a:gd name="T86" fmla="*/ 930 w 975"/>
                  <a:gd name="T87" fmla="*/ 18 h 68"/>
                  <a:gd name="T88" fmla="*/ 928 w 975"/>
                  <a:gd name="T89" fmla="*/ 19 h 68"/>
                  <a:gd name="T90" fmla="*/ 927 w 975"/>
                  <a:gd name="T91" fmla="*/ 23 h 68"/>
                  <a:gd name="T92" fmla="*/ 925 w 975"/>
                  <a:gd name="T93" fmla="*/ 26 h 68"/>
                  <a:gd name="T94" fmla="*/ 923 w 975"/>
                  <a:gd name="T95" fmla="*/ 31 h 68"/>
                  <a:gd name="T96" fmla="*/ 923 w 975"/>
                  <a:gd name="T97" fmla="*/ 34 h 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75"/>
                  <a:gd name="T148" fmla="*/ 0 h 68"/>
                  <a:gd name="T149" fmla="*/ 975 w 975"/>
                  <a:gd name="T150" fmla="*/ 68 h 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75" h="68">
                    <a:moveTo>
                      <a:pt x="102" y="68"/>
                    </a:moveTo>
                    <a:lnTo>
                      <a:pt x="0" y="34"/>
                    </a:lnTo>
                    <a:lnTo>
                      <a:pt x="102" y="0"/>
                    </a:lnTo>
                    <a:lnTo>
                      <a:pt x="102" y="68"/>
                    </a:lnTo>
                    <a:close/>
                    <a:moveTo>
                      <a:pt x="923" y="34"/>
                    </a:moveTo>
                    <a:lnTo>
                      <a:pt x="923" y="37"/>
                    </a:lnTo>
                    <a:lnTo>
                      <a:pt x="925" y="41"/>
                    </a:lnTo>
                    <a:lnTo>
                      <a:pt x="927" y="44"/>
                    </a:lnTo>
                    <a:lnTo>
                      <a:pt x="928" y="47"/>
                    </a:lnTo>
                    <a:lnTo>
                      <a:pt x="930" y="50"/>
                    </a:lnTo>
                    <a:lnTo>
                      <a:pt x="933" y="54"/>
                    </a:lnTo>
                    <a:lnTo>
                      <a:pt x="936" y="55"/>
                    </a:lnTo>
                    <a:lnTo>
                      <a:pt x="938" y="57"/>
                    </a:lnTo>
                    <a:lnTo>
                      <a:pt x="943" y="58"/>
                    </a:lnTo>
                    <a:lnTo>
                      <a:pt x="946" y="58"/>
                    </a:lnTo>
                    <a:lnTo>
                      <a:pt x="949" y="60"/>
                    </a:lnTo>
                    <a:lnTo>
                      <a:pt x="953" y="58"/>
                    </a:lnTo>
                    <a:lnTo>
                      <a:pt x="956" y="58"/>
                    </a:lnTo>
                    <a:lnTo>
                      <a:pt x="961" y="57"/>
                    </a:lnTo>
                    <a:lnTo>
                      <a:pt x="964" y="55"/>
                    </a:lnTo>
                    <a:lnTo>
                      <a:pt x="966" y="54"/>
                    </a:lnTo>
                    <a:lnTo>
                      <a:pt x="969" y="50"/>
                    </a:lnTo>
                    <a:lnTo>
                      <a:pt x="970" y="47"/>
                    </a:lnTo>
                    <a:lnTo>
                      <a:pt x="972" y="44"/>
                    </a:lnTo>
                    <a:lnTo>
                      <a:pt x="974" y="41"/>
                    </a:lnTo>
                    <a:lnTo>
                      <a:pt x="975" y="37"/>
                    </a:lnTo>
                    <a:lnTo>
                      <a:pt x="975" y="34"/>
                    </a:lnTo>
                    <a:lnTo>
                      <a:pt x="975" y="31"/>
                    </a:lnTo>
                    <a:lnTo>
                      <a:pt x="974" y="26"/>
                    </a:lnTo>
                    <a:lnTo>
                      <a:pt x="972" y="23"/>
                    </a:lnTo>
                    <a:lnTo>
                      <a:pt x="970" y="19"/>
                    </a:lnTo>
                    <a:lnTo>
                      <a:pt x="969" y="18"/>
                    </a:lnTo>
                    <a:lnTo>
                      <a:pt x="966" y="15"/>
                    </a:lnTo>
                    <a:lnTo>
                      <a:pt x="964" y="13"/>
                    </a:lnTo>
                    <a:lnTo>
                      <a:pt x="961" y="10"/>
                    </a:lnTo>
                    <a:lnTo>
                      <a:pt x="956" y="10"/>
                    </a:lnTo>
                    <a:lnTo>
                      <a:pt x="953" y="8"/>
                    </a:lnTo>
                    <a:lnTo>
                      <a:pt x="949" y="8"/>
                    </a:lnTo>
                    <a:lnTo>
                      <a:pt x="946" y="8"/>
                    </a:lnTo>
                    <a:lnTo>
                      <a:pt x="943" y="10"/>
                    </a:lnTo>
                    <a:lnTo>
                      <a:pt x="938" y="10"/>
                    </a:lnTo>
                    <a:lnTo>
                      <a:pt x="936" y="13"/>
                    </a:lnTo>
                    <a:lnTo>
                      <a:pt x="933" y="15"/>
                    </a:lnTo>
                    <a:lnTo>
                      <a:pt x="930" y="18"/>
                    </a:lnTo>
                    <a:lnTo>
                      <a:pt x="928" y="19"/>
                    </a:lnTo>
                    <a:lnTo>
                      <a:pt x="927" y="23"/>
                    </a:lnTo>
                    <a:lnTo>
                      <a:pt x="925" y="26"/>
                    </a:lnTo>
                    <a:lnTo>
                      <a:pt x="923" y="31"/>
                    </a:lnTo>
                    <a:lnTo>
                      <a:pt x="923" y="34"/>
                    </a:lnTo>
                    <a:close/>
                  </a:path>
                </a:pathLst>
              </a:custGeom>
              <a:solidFill>
                <a:srgbClr val="0000FF"/>
              </a:solidFill>
              <a:ln w="9525">
                <a:noFill/>
                <a:round/>
              </a:ln>
            </p:spPr>
            <p:txBody>
              <a:bodyPr/>
              <a:lstStyle/>
              <a:p>
                <a:endParaRPr lang="en-US"/>
              </a:p>
            </p:txBody>
          </p:sp>
          <p:sp>
            <p:nvSpPr>
              <p:cNvPr id="41996" name="Line 11"/>
              <p:cNvSpPr>
                <a:spLocks noChangeShapeType="1"/>
              </p:cNvSpPr>
              <p:nvPr/>
            </p:nvSpPr>
            <p:spPr bwMode="auto">
              <a:xfrm>
                <a:off x="3471" y="3361"/>
                <a:ext cx="855" cy="1"/>
              </a:xfrm>
              <a:prstGeom prst="line">
                <a:avLst/>
              </a:prstGeom>
              <a:noFill/>
              <a:ln w="3175">
                <a:solidFill>
                  <a:srgbClr val="0000FF"/>
                </a:solidFill>
                <a:round/>
              </a:ln>
            </p:spPr>
            <p:txBody>
              <a:bodyPr/>
              <a:lstStyle/>
              <a:p>
                <a:endParaRPr lang="en-US"/>
              </a:p>
            </p:txBody>
          </p:sp>
          <p:sp>
            <p:nvSpPr>
              <p:cNvPr id="41997" name="Freeform 12"/>
              <p:cNvSpPr>
                <a:spLocks noEditPoints="1"/>
              </p:cNvSpPr>
              <p:nvPr/>
            </p:nvSpPr>
            <p:spPr bwMode="auto">
              <a:xfrm>
                <a:off x="3445" y="3327"/>
                <a:ext cx="975" cy="68"/>
              </a:xfrm>
              <a:custGeom>
                <a:avLst/>
                <a:gdLst>
                  <a:gd name="T0" fmla="*/ 52 w 975"/>
                  <a:gd name="T1" fmla="*/ 34 h 68"/>
                  <a:gd name="T2" fmla="*/ 52 w 975"/>
                  <a:gd name="T3" fmla="*/ 31 h 68"/>
                  <a:gd name="T4" fmla="*/ 50 w 975"/>
                  <a:gd name="T5" fmla="*/ 26 h 68"/>
                  <a:gd name="T6" fmla="*/ 48 w 975"/>
                  <a:gd name="T7" fmla="*/ 23 h 68"/>
                  <a:gd name="T8" fmla="*/ 47 w 975"/>
                  <a:gd name="T9" fmla="*/ 19 h 68"/>
                  <a:gd name="T10" fmla="*/ 45 w 975"/>
                  <a:gd name="T11" fmla="*/ 18 h 68"/>
                  <a:gd name="T12" fmla="*/ 42 w 975"/>
                  <a:gd name="T13" fmla="*/ 15 h 68"/>
                  <a:gd name="T14" fmla="*/ 40 w 975"/>
                  <a:gd name="T15" fmla="*/ 13 h 68"/>
                  <a:gd name="T16" fmla="*/ 37 w 975"/>
                  <a:gd name="T17" fmla="*/ 10 h 68"/>
                  <a:gd name="T18" fmla="*/ 32 w 975"/>
                  <a:gd name="T19" fmla="*/ 10 h 68"/>
                  <a:gd name="T20" fmla="*/ 29 w 975"/>
                  <a:gd name="T21" fmla="*/ 8 h 68"/>
                  <a:gd name="T22" fmla="*/ 26 w 975"/>
                  <a:gd name="T23" fmla="*/ 8 h 68"/>
                  <a:gd name="T24" fmla="*/ 22 w 975"/>
                  <a:gd name="T25" fmla="*/ 8 h 68"/>
                  <a:gd name="T26" fmla="*/ 19 w 975"/>
                  <a:gd name="T27" fmla="*/ 10 h 68"/>
                  <a:gd name="T28" fmla="*/ 14 w 975"/>
                  <a:gd name="T29" fmla="*/ 10 h 68"/>
                  <a:gd name="T30" fmla="*/ 13 w 975"/>
                  <a:gd name="T31" fmla="*/ 13 h 68"/>
                  <a:gd name="T32" fmla="*/ 9 w 975"/>
                  <a:gd name="T33" fmla="*/ 15 h 68"/>
                  <a:gd name="T34" fmla="*/ 6 w 975"/>
                  <a:gd name="T35" fmla="*/ 18 h 68"/>
                  <a:gd name="T36" fmla="*/ 4 w 975"/>
                  <a:gd name="T37" fmla="*/ 19 h 68"/>
                  <a:gd name="T38" fmla="*/ 3 w 975"/>
                  <a:gd name="T39" fmla="*/ 23 h 68"/>
                  <a:gd name="T40" fmla="*/ 1 w 975"/>
                  <a:gd name="T41" fmla="*/ 26 h 68"/>
                  <a:gd name="T42" fmla="*/ 0 w 975"/>
                  <a:gd name="T43" fmla="*/ 31 h 68"/>
                  <a:gd name="T44" fmla="*/ 0 w 975"/>
                  <a:gd name="T45" fmla="*/ 34 h 68"/>
                  <a:gd name="T46" fmla="*/ 0 w 975"/>
                  <a:gd name="T47" fmla="*/ 37 h 68"/>
                  <a:gd name="T48" fmla="*/ 1 w 975"/>
                  <a:gd name="T49" fmla="*/ 41 h 68"/>
                  <a:gd name="T50" fmla="*/ 3 w 975"/>
                  <a:gd name="T51" fmla="*/ 44 h 68"/>
                  <a:gd name="T52" fmla="*/ 4 w 975"/>
                  <a:gd name="T53" fmla="*/ 47 h 68"/>
                  <a:gd name="T54" fmla="*/ 6 w 975"/>
                  <a:gd name="T55" fmla="*/ 50 h 68"/>
                  <a:gd name="T56" fmla="*/ 9 w 975"/>
                  <a:gd name="T57" fmla="*/ 54 h 68"/>
                  <a:gd name="T58" fmla="*/ 13 w 975"/>
                  <a:gd name="T59" fmla="*/ 55 h 68"/>
                  <a:gd name="T60" fmla="*/ 14 w 975"/>
                  <a:gd name="T61" fmla="*/ 57 h 68"/>
                  <a:gd name="T62" fmla="*/ 19 w 975"/>
                  <a:gd name="T63" fmla="*/ 58 h 68"/>
                  <a:gd name="T64" fmla="*/ 22 w 975"/>
                  <a:gd name="T65" fmla="*/ 58 h 68"/>
                  <a:gd name="T66" fmla="*/ 26 w 975"/>
                  <a:gd name="T67" fmla="*/ 60 h 68"/>
                  <a:gd name="T68" fmla="*/ 29 w 975"/>
                  <a:gd name="T69" fmla="*/ 58 h 68"/>
                  <a:gd name="T70" fmla="*/ 32 w 975"/>
                  <a:gd name="T71" fmla="*/ 58 h 68"/>
                  <a:gd name="T72" fmla="*/ 37 w 975"/>
                  <a:gd name="T73" fmla="*/ 57 h 68"/>
                  <a:gd name="T74" fmla="*/ 40 w 975"/>
                  <a:gd name="T75" fmla="*/ 55 h 68"/>
                  <a:gd name="T76" fmla="*/ 42 w 975"/>
                  <a:gd name="T77" fmla="*/ 54 h 68"/>
                  <a:gd name="T78" fmla="*/ 45 w 975"/>
                  <a:gd name="T79" fmla="*/ 50 h 68"/>
                  <a:gd name="T80" fmla="*/ 47 w 975"/>
                  <a:gd name="T81" fmla="*/ 47 h 68"/>
                  <a:gd name="T82" fmla="*/ 48 w 975"/>
                  <a:gd name="T83" fmla="*/ 44 h 68"/>
                  <a:gd name="T84" fmla="*/ 50 w 975"/>
                  <a:gd name="T85" fmla="*/ 41 h 68"/>
                  <a:gd name="T86" fmla="*/ 52 w 975"/>
                  <a:gd name="T87" fmla="*/ 37 h 68"/>
                  <a:gd name="T88" fmla="*/ 52 w 975"/>
                  <a:gd name="T89" fmla="*/ 34 h 68"/>
                  <a:gd name="T90" fmla="*/ 873 w 975"/>
                  <a:gd name="T91" fmla="*/ 0 h 68"/>
                  <a:gd name="T92" fmla="*/ 975 w 975"/>
                  <a:gd name="T93" fmla="*/ 34 h 68"/>
                  <a:gd name="T94" fmla="*/ 873 w 975"/>
                  <a:gd name="T95" fmla="*/ 68 h 68"/>
                  <a:gd name="T96" fmla="*/ 873 w 975"/>
                  <a:gd name="T97" fmla="*/ 0 h 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75"/>
                  <a:gd name="T148" fmla="*/ 0 h 68"/>
                  <a:gd name="T149" fmla="*/ 975 w 975"/>
                  <a:gd name="T150" fmla="*/ 68 h 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75" h="68">
                    <a:moveTo>
                      <a:pt x="52" y="34"/>
                    </a:moveTo>
                    <a:lnTo>
                      <a:pt x="52" y="31"/>
                    </a:lnTo>
                    <a:lnTo>
                      <a:pt x="50" y="26"/>
                    </a:lnTo>
                    <a:lnTo>
                      <a:pt x="48" y="23"/>
                    </a:lnTo>
                    <a:lnTo>
                      <a:pt x="47" y="19"/>
                    </a:lnTo>
                    <a:lnTo>
                      <a:pt x="45" y="18"/>
                    </a:lnTo>
                    <a:lnTo>
                      <a:pt x="42" y="15"/>
                    </a:lnTo>
                    <a:lnTo>
                      <a:pt x="40" y="13"/>
                    </a:lnTo>
                    <a:lnTo>
                      <a:pt x="37" y="10"/>
                    </a:lnTo>
                    <a:lnTo>
                      <a:pt x="32" y="10"/>
                    </a:lnTo>
                    <a:lnTo>
                      <a:pt x="29" y="8"/>
                    </a:lnTo>
                    <a:lnTo>
                      <a:pt x="26" y="8"/>
                    </a:lnTo>
                    <a:lnTo>
                      <a:pt x="22" y="8"/>
                    </a:lnTo>
                    <a:lnTo>
                      <a:pt x="19" y="10"/>
                    </a:lnTo>
                    <a:lnTo>
                      <a:pt x="14" y="10"/>
                    </a:lnTo>
                    <a:lnTo>
                      <a:pt x="13" y="13"/>
                    </a:lnTo>
                    <a:lnTo>
                      <a:pt x="9" y="15"/>
                    </a:lnTo>
                    <a:lnTo>
                      <a:pt x="6" y="18"/>
                    </a:lnTo>
                    <a:lnTo>
                      <a:pt x="4" y="19"/>
                    </a:lnTo>
                    <a:lnTo>
                      <a:pt x="3" y="23"/>
                    </a:lnTo>
                    <a:lnTo>
                      <a:pt x="1" y="26"/>
                    </a:lnTo>
                    <a:lnTo>
                      <a:pt x="0" y="31"/>
                    </a:lnTo>
                    <a:lnTo>
                      <a:pt x="0" y="34"/>
                    </a:lnTo>
                    <a:lnTo>
                      <a:pt x="0" y="37"/>
                    </a:lnTo>
                    <a:lnTo>
                      <a:pt x="1" y="41"/>
                    </a:lnTo>
                    <a:lnTo>
                      <a:pt x="3" y="44"/>
                    </a:lnTo>
                    <a:lnTo>
                      <a:pt x="4" y="47"/>
                    </a:lnTo>
                    <a:lnTo>
                      <a:pt x="6" y="50"/>
                    </a:lnTo>
                    <a:lnTo>
                      <a:pt x="9" y="54"/>
                    </a:lnTo>
                    <a:lnTo>
                      <a:pt x="13" y="55"/>
                    </a:lnTo>
                    <a:lnTo>
                      <a:pt x="14" y="57"/>
                    </a:lnTo>
                    <a:lnTo>
                      <a:pt x="19" y="58"/>
                    </a:lnTo>
                    <a:lnTo>
                      <a:pt x="22" y="58"/>
                    </a:lnTo>
                    <a:lnTo>
                      <a:pt x="26" y="60"/>
                    </a:lnTo>
                    <a:lnTo>
                      <a:pt x="29" y="58"/>
                    </a:lnTo>
                    <a:lnTo>
                      <a:pt x="32" y="58"/>
                    </a:lnTo>
                    <a:lnTo>
                      <a:pt x="37" y="57"/>
                    </a:lnTo>
                    <a:lnTo>
                      <a:pt x="40" y="55"/>
                    </a:lnTo>
                    <a:lnTo>
                      <a:pt x="42" y="54"/>
                    </a:lnTo>
                    <a:lnTo>
                      <a:pt x="45" y="50"/>
                    </a:lnTo>
                    <a:lnTo>
                      <a:pt x="47" y="47"/>
                    </a:lnTo>
                    <a:lnTo>
                      <a:pt x="48" y="44"/>
                    </a:lnTo>
                    <a:lnTo>
                      <a:pt x="50" y="41"/>
                    </a:lnTo>
                    <a:lnTo>
                      <a:pt x="52" y="37"/>
                    </a:lnTo>
                    <a:lnTo>
                      <a:pt x="52" y="34"/>
                    </a:lnTo>
                    <a:close/>
                    <a:moveTo>
                      <a:pt x="873" y="0"/>
                    </a:moveTo>
                    <a:lnTo>
                      <a:pt x="975" y="34"/>
                    </a:lnTo>
                    <a:lnTo>
                      <a:pt x="873" y="68"/>
                    </a:lnTo>
                    <a:lnTo>
                      <a:pt x="873" y="0"/>
                    </a:lnTo>
                    <a:close/>
                  </a:path>
                </a:pathLst>
              </a:custGeom>
              <a:solidFill>
                <a:srgbClr val="0000FF"/>
              </a:solidFill>
              <a:ln w="9525">
                <a:noFill/>
                <a:round/>
              </a:ln>
            </p:spPr>
            <p:txBody>
              <a:bodyPr/>
              <a:lstStyle/>
              <a:p>
                <a:endParaRPr lang="en-US"/>
              </a:p>
            </p:txBody>
          </p:sp>
          <p:sp>
            <p:nvSpPr>
              <p:cNvPr id="41998" name="Rectangle 13"/>
              <p:cNvSpPr>
                <a:spLocks noChangeArrowheads="1"/>
              </p:cNvSpPr>
              <p:nvPr/>
            </p:nvSpPr>
            <p:spPr bwMode="auto">
              <a:xfrm>
                <a:off x="2448" y="2120"/>
                <a:ext cx="877" cy="584"/>
              </a:xfrm>
              <a:prstGeom prst="rect">
                <a:avLst/>
              </a:prstGeom>
              <a:solidFill>
                <a:srgbClr val="E6E6E6"/>
              </a:solidFill>
              <a:ln w="9525">
                <a:noFill/>
                <a:miter lim="800000"/>
              </a:ln>
            </p:spPr>
            <p:txBody>
              <a:bodyPr/>
              <a:lstStyle/>
              <a:p>
                <a:endParaRPr lang="en-US"/>
              </a:p>
            </p:txBody>
          </p:sp>
          <p:sp>
            <p:nvSpPr>
              <p:cNvPr id="41999" name="Line 14"/>
              <p:cNvSpPr>
                <a:spLocks noChangeShapeType="1"/>
              </p:cNvSpPr>
              <p:nvPr/>
            </p:nvSpPr>
            <p:spPr bwMode="auto">
              <a:xfrm flipH="1" flipV="1">
                <a:off x="2594" y="2485"/>
                <a:ext cx="365" cy="547"/>
              </a:xfrm>
              <a:prstGeom prst="line">
                <a:avLst/>
              </a:prstGeom>
              <a:noFill/>
              <a:ln w="3175">
                <a:solidFill>
                  <a:srgbClr val="FF0000"/>
                </a:solidFill>
                <a:round/>
              </a:ln>
            </p:spPr>
            <p:txBody>
              <a:bodyPr/>
              <a:lstStyle/>
              <a:p>
                <a:endParaRPr lang="en-US"/>
              </a:p>
            </p:txBody>
          </p:sp>
          <p:sp>
            <p:nvSpPr>
              <p:cNvPr id="42000" name="Line 15"/>
              <p:cNvSpPr>
                <a:spLocks noChangeShapeType="1"/>
              </p:cNvSpPr>
              <p:nvPr/>
            </p:nvSpPr>
            <p:spPr bwMode="auto">
              <a:xfrm>
                <a:off x="2302" y="2047"/>
                <a:ext cx="292" cy="438"/>
              </a:xfrm>
              <a:prstGeom prst="line">
                <a:avLst/>
              </a:prstGeom>
              <a:noFill/>
              <a:ln w="3175">
                <a:solidFill>
                  <a:srgbClr val="008000"/>
                </a:solidFill>
                <a:round/>
              </a:ln>
            </p:spPr>
            <p:txBody>
              <a:bodyPr/>
              <a:lstStyle/>
              <a:p>
                <a:endParaRPr lang="en-US"/>
              </a:p>
            </p:txBody>
          </p:sp>
          <p:sp>
            <p:nvSpPr>
              <p:cNvPr id="42001" name="Freeform 16"/>
              <p:cNvSpPr>
                <a:spLocks noEditPoints="1"/>
              </p:cNvSpPr>
              <p:nvPr/>
            </p:nvSpPr>
            <p:spPr bwMode="auto">
              <a:xfrm>
                <a:off x="2276" y="2021"/>
                <a:ext cx="344" cy="490"/>
              </a:xfrm>
              <a:custGeom>
                <a:avLst/>
                <a:gdLst>
                  <a:gd name="T0" fmla="*/ 44 w 344"/>
                  <a:gd name="T1" fmla="*/ 46 h 490"/>
                  <a:gd name="T2" fmla="*/ 47 w 344"/>
                  <a:gd name="T3" fmla="*/ 39 h 490"/>
                  <a:gd name="T4" fmla="*/ 51 w 344"/>
                  <a:gd name="T5" fmla="*/ 33 h 490"/>
                  <a:gd name="T6" fmla="*/ 52 w 344"/>
                  <a:gd name="T7" fmla="*/ 26 h 490"/>
                  <a:gd name="T8" fmla="*/ 51 w 344"/>
                  <a:gd name="T9" fmla="*/ 18 h 490"/>
                  <a:gd name="T10" fmla="*/ 47 w 344"/>
                  <a:gd name="T11" fmla="*/ 12 h 490"/>
                  <a:gd name="T12" fmla="*/ 42 w 344"/>
                  <a:gd name="T13" fmla="*/ 7 h 490"/>
                  <a:gd name="T14" fmla="*/ 36 w 344"/>
                  <a:gd name="T15" fmla="*/ 2 h 490"/>
                  <a:gd name="T16" fmla="*/ 29 w 344"/>
                  <a:gd name="T17" fmla="*/ 0 h 490"/>
                  <a:gd name="T18" fmla="*/ 23 w 344"/>
                  <a:gd name="T19" fmla="*/ 0 h 490"/>
                  <a:gd name="T20" fmla="*/ 15 w 344"/>
                  <a:gd name="T21" fmla="*/ 3 h 490"/>
                  <a:gd name="T22" fmla="*/ 10 w 344"/>
                  <a:gd name="T23" fmla="*/ 7 h 490"/>
                  <a:gd name="T24" fmla="*/ 5 w 344"/>
                  <a:gd name="T25" fmla="*/ 13 h 490"/>
                  <a:gd name="T26" fmla="*/ 2 w 344"/>
                  <a:gd name="T27" fmla="*/ 20 h 490"/>
                  <a:gd name="T28" fmla="*/ 0 w 344"/>
                  <a:gd name="T29" fmla="*/ 26 h 490"/>
                  <a:gd name="T30" fmla="*/ 2 w 344"/>
                  <a:gd name="T31" fmla="*/ 34 h 490"/>
                  <a:gd name="T32" fmla="*/ 5 w 344"/>
                  <a:gd name="T33" fmla="*/ 41 h 490"/>
                  <a:gd name="T34" fmla="*/ 10 w 344"/>
                  <a:gd name="T35" fmla="*/ 46 h 490"/>
                  <a:gd name="T36" fmla="*/ 16 w 344"/>
                  <a:gd name="T37" fmla="*/ 49 h 490"/>
                  <a:gd name="T38" fmla="*/ 23 w 344"/>
                  <a:gd name="T39" fmla="*/ 51 h 490"/>
                  <a:gd name="T40" fmla="*/ 31 w 344"/>
                  <a:gd name="T41" fmla="*/ 51 h 490"/>
                  <a:gd name="T42" fmla="*/ 38 w 344"/>
                  <a:gd name="T43" fmla="*/ 49 h 490"/>
                  <a:gd name="T44" fmla="*/ 304 w 344"/>
                  <a:gd name="T45" fmla="*/ 443 h 490"/>
                  <a:gd name="T46" fmla="*/ 299 w 344"/>
                  <a:gd name="T47" fmla="*/ 448 h 490"/>
                  <a:gd name="T48" fmla="*/ 296 w 344"/>
                  <a:gd name="T49" fmla="*/ 454 h 490"/>
                  <a:gd name="T50" fmla="*/ 292 w 344"/>
                  <a:gd name="T51" fmla="*/ 461 h 490"/>
                  <a:gd name="T52" fmla="*/ 292 w 344"/>
                  <a:gd name="T53" fmla="*/ 467 h 490"/>
                  <a:gd name="T54" fmla="*/ 296 w 344"/>
                  <a:gd name="T55" fmla="*/ 476 h 490"/>
                  <a:gd name="T56" fmla="*/ 299 w 344"/>
                  <a:gd name="T57" fmla="*/ 480 h 490"/>
                  <a:gd name="T58" fmla="*/ 305 w 344"/>
                  <a:gd name="T59" fmla="*/ 485 h 490"/>
                  <a:gd name="T60" fmla="*/ 312 w 344"/>
                  <a:gd name="T61" fmla="*/ 488 h 490"/>
                  <a:gd name="T62" fmla="*/ 318 w 344"/>
                  <a:gd name="T63" fmla="*/ 490 h 490"/>
                  <a:gd name="T64" fmla="*/ 326 w 344"/>
                  <a:gd name="T65" fmla="*/ 488 h 490"/>
                  <a:gd name="T66" fmla="*/ 333 w 344"/>
                  <a:gd name="T67" fmla="*/ 485 h 490"/>
                  <a:gd name="T68" fmla="*/ 338 w 344"/>
                  <a:gd name="T69" fmla="*/ 480 h 490"/>
                  <a:gd name="T70" fmla="*/ 341 w 344"/>
                  <a:gd name="T71" fmla="*/ 474 h 490"/>
                  <a:gd name="T72" fmla="*/ 344 w 344"/>
                  <a:gd name="T73" fmla="*/ 467 h 490"/>
                  <a:gd name="T74" fmla="*/ 344 w 344"/>
                  <a:gd name="T75" fmla="*/ 459 h 490"/>
                  <a:gd name="T76" fmla="*/ 341 w 344"/>
                  <a:gd name="T77" fmla="*/ 453 h 490"/>
                  <a:gd name="T78" fmla="*/ 338 w 344"/>
                  <a:gd name="T79" fmla="*/ 446 h 490"/>
                  <a:gd name="T80" fmla="*/ 331 w 344"/>
                  <a:gd name="T81" fmla="*/ 441 h 490"/>
                  <a:gd name="T82" fmla="*/ 325 w 344"/>
                  <a:gd name="T83" fmla="*/ 440 h 490"/>
                  <a:gd name="T84" fmla="*/ 318 w 344"/>
                  <a:gd name="T85" fmla="*/ 438 h 490"/>
                  <a:gd name="T86" fmla="*/ 310 w 344"/>
                  <a:gd name="T87" fmla="*/ 440 h 490"/>
                  <a:gd name="T88" fmla="*/ 304 w 344"/>
                  <a:gd name="T89" fmla="*/ 443 h 4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44"/>
                  <a:gd name="T136" fmla="*/ 0 h 490"/>
                  <a:gd name="T137" fmla="*/ 344 w 344"/>
                  <a:gd name="T138" fmla="*/ 490 h 4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44" h="490">
                    <a:moveTo>
                      <a:pt x="41" y="47"/>
                    </a:moveTo>
                    <a:lnTo>
                      <a:pt x="44" y="46"/>
                    </a:lnTo>
                    <a:lnTo>
                      <a:pt x="46" y="42"/>
                    </a:lnTo>
                    <a:lnTo>
                      <a:pt x="47" y="39"/>
                    </a:lnTo>
                    <a:lnTo>
                      <a:pt x="49" y="36"/>
                    </a:lnTo>
                    <a:lnTo>
                      <a:pt x="51" y="33"/>
                    </a:lnTo>
                    <a:lnTo>
                      <a:pt x="52" y="29"/>
                    </a:lnTo>
                    <a:lnTo>
                      <a:pt x="52" y="26"/>
                    </a:lnTo>
                    <a:lnTo>
                      <a:pt x="52" y="21"/>
                    </a:lnTo>
                    <a:lnTo>
                      <a:pt x="51" y="18"/>
                    </a:lnTo>
                    <a:lnTo>
                      <a:pt x="49" y="15"/>
                    </a:lnTo>
                    <a:lnTo>
                      <a:pt x="47" y="12"/>
                    </a:lnTo>
                    <a:lnTo>
                      <a:pt x="46" y="8"/>
                    </a:lnTo>
                    <a:lnTo>
                      <a:pt x="42" y="7"/>
                    </a:lnTo>
                    <a:lnTo>
                      <a:pt x="39" y="3"/>
                    </a:lnTo>
                    <a:lnTo>
                      <a:pt x="36" y="2"/>
                    </a:lnTo>
                    <a:lnTo>
                      <a:pt x="33" y="2"/>
                    </a:lnTo>
                    <a:lnTo>
                      <a:pt x="29" y="0"/>
                    </a:lnTo>
                    <a:lnTo>
                      <a:pt x="26" y="0"/>
                    </a:lnTo>
                    <a:lnTo>
                      <a:pt x="23" y="0"/>
                    </a:lnTo>
                    <a:lnTo>
                      <a:pt x="18" y="2"/>
                    </a:lnTo>
                    <a:lnTo>
                      <a:pt x="15" y="3"/>
                    </a:lnTo>
                    <a:lnTo>
                      <a:pt x="12" y="5"/>
                    </a:lnTo>
                    <a:lnTo>
                      <a:pt x="10" y="7"/>
                    </a:lnTo>
                    <a:lnTo>
                      <a:pt x="7" y="10"/>
                    </a:lnTo>
                    <a:lnTo>
                      <a:pt x="5" y="13"/>
                    </a:lnTo>
                    <a:lnTo>
                      <a:pt x="3" y="16"/>
                    </a:lnTo>
                    <a:lnTo>
                      <a:pt x="2" y="20"/>
                    </a:lnTo>
                    <a:lnTo>
                      <a:pt x="0" y="23"/>
                    </a:lnTo>
                    <a:lnTo>
                      <a:pt x="0" y="26"/>
                    </a:lnTo>
                    <a:lnTo>
                      <a:pt x="0" y="29"/>
                    </a:lnTo>
                    <a:lnTo>
                      <a:pt x="2" y="34"/>
                    </a:lnTo>
                    <a:lnTo>
                      <a:pt x="3" y="38"/>
                    </a:lnTo>
                    <a:lnTo>
                      <a:pt x="5" y="41"/>
                    </a:lnTo>
                    <a:lnTo>
                      <a:pt x="7" y="42"/>
                    </a:lnTo>
                    <a:lnTo>
                      <a:pt x="10" y="46"/>
                    </a:lnTo>
                    <a:lnTo>
                      <a:pt x="13" y="47"/>
                    </a:lnTo>
                    <a:lnTo>
                      <a:pt x="16" y="49"/>
                    </a:lnTo>
                    <a:lnTo>
                      <a:pt x="20" y="51"/>
                    </a:lnTo>
                    <a:lnTo>
                      <a:pt x="23" y="51"/>
                    </a:lnTo>
                    <a:lnTo>
                      <a:pt x="26" y="52"/>
                    </a:lnTo>
                    <a:lnTo>
                      <a:pt x="31" y="51"/>
                    </a:lnTo>
                    <a:lnTo>
                      <a:pt x="34" y="51"/>
                    </a:lnTo>
                    <a:lnTo>
                      <a:pt x="38" y="49"/>
                    </a:lnTo>
                    <a:lnTo>
                      <a:pt x="41" y="47"/>
                    </a:lnTo>
                    <a:close/>
                    <a:moveTo>
                      <a:pt x="304" y="443"/>
                    </a:moveTo>
                    <a:lnTo>
                      <a:pt x="302" y="445"/>
                    </a:lnTo>
                    <a:lnTo>
                      <a:pt x="299" y="448"/>
                    </a:lnTo>
                    <a:lnTo>
                      <a:pt x="297" y="451"/>
                    </a:lnTo>
                    <a:lnTo>
                      <a:pt x="296" y="454"/>
                    </a:lnTo>
                    <a:lnTo>
                      <a:pt x="294" y="458"/>
                    </a:lnTo>
                    <a:lnTo>
                      <a:pt x="292" y="461"/>
                    </a:lnTo>
                    <a:lnTo>
                      <a:pt x="292" y="464"/>
                    </a:lnTo>
                    <a:lnTo>
                      <a:pt x="292" y="467"/>
                    </a:lnTo>
                    <a:lnTo>
                      <a:pt x="294" y="472"/>
                    </a:lnTo>
                    <a:lnTo>
                      <a:pt x="296" y="476"/>
                    </a:lnTo>
                    <a:lnTo>
                      <a:pt x="297" y="479"/>
                    </a:lnTo>
                    <a:lnTo>
                      <a:pt x="299" y="480"/>
                    </a:lnTo>
                    <a:lnTo>
                      <a:pt x="302" y="484"/>
                    </a:lnTo>
                    <a:lnTo>
                      <a:pt x="305" y="485"/>
                    </a:lnTo>
                    <a:lnTo>
                      <a:pt x="309" y="487"/>
                    </a:lnTo>
                    <a:lnTo>
                      <a:pt x="312" y="488"/>
                    </a:lnTo>
                    <a:lnTo>
                      <a:pt x="315" y="488"/>
                    </a:lnTo>
                    <a:lnTo>
                      <a:pt x="318" y="490"/>
                    </a:lnTo>
                    <a:lnTo>
                      <a:pt x="323" y="488"/>
                    </a:lnTo>
                    <a:lnTo>
                      <a:pt x="326" y="488"/>
                    </a:lnTo>
                    <a:lnTo>
                      <a:pt x="330" y="487"/>
                    </a:lnTo>
                    <a:lnTo>
                      <a:pt x="333" y="485"/>
                    </a:lnTo>
                    <a:lnTo>
                      <a:pt x="336" y="484"/>
                    </a:lnTo>
                    <a:lnTo>
                      <a:pt x="338" y="480"/>
                    </a:lnTo>
                    <a:lnTo>
                      <a:pt x="339" y="477"/>
                    </a:lnTo>
                    <a:lnTo>
                      <a:pt x="341" y="474"/>
                    </a:lnTo>
                    <a:lnTo>
                      <a:pt x="343" y="471"/>
                    </a:lnTo>
                    <a:lnTo>
                      <a:pt x="344" y="467"/>
                    </a:lnTo>
                    <a:lnTo>
                      <a:pt x="344" y="464"/>
                    </a:lnTo>
                    <a:lnTo>
                      <a:pt x="344" y="459"/>
                    </a:lnTo>
                    <a:lnTo>
                      <a:pt x="343" y="456"/>
                    </a:lnTo>
                    <a:lnTo>
                      <a:pt x="341" y="453"/>
                    </a:lnTo>
                    <a:lnTo>
                      <a:pt x="339" y="450"/>
                    </a:lnTo>
                    <a:lnTo>
                      <a:pt x="338" y="446"/>
                    </a:lnTo>
                    <a:lnTo>
                      <a:pt x="335" y="445"/>
                    </a:lnTo>
                    <a:lnTo>
                      <a:pt x="331" y="441"/>
                    </a:lnTo>
                    <a:lnTo>
                      <a:pt x="328" y="440"/>
                    </a:lnTo>
                    <a:lnTo>
                      <a:pt x="325" y="440"/>
                    </a:lnTo>
                    <a:lnTo>
                      <a:pt x="322" y="438"/>
                    </a:lnTo>
                    <a:lnTo>
                      <a:pt x="318" y="438"/>
                    </a:lnTo>
                    <a:lnTo>
                      <a:pt x="315" y="438"/>
                    </a:lnTo>
                    <a:lnTo>
                      <a:pt x="310" y="440"/>
                    </a:lnTo>
                    <a:lnTo>
                      <a:pt x="307" y="441"/>
                    </a:lnTo>
                    <a:lnTo>
                      <a:pt x="304" y="443"/>
                    </a:lnTo>
                    <a:close/>
                  </a:path>
                </a:pathLst>
              </a:custGeom>
              <a:solidFill>
                <a:srgbClr val="008000"/>
              </a:solidFill>
              <a:ln w="9525">
                <a:noFill/>
                <a:round/>
              </a:ln>
            </p:spPr>
            <p:txBody>
              <a:bodyPr/>
              <a:lstStyle/>
              <a:p>
                <a:endParaRPr lang="en-US"/>
              </a:p>
            </p:txBody>
          </p:sp>
          <p:sp>
            <p:nvSpPr>
              <p:cNvPr id="42002" name="Line 17"/>
              <p:cNvSpPr>
                <a:spLocks noChangeShapeType="1"/>
              </p:cNvSpPr>
              <p:nvPr/>
            </p:nvSpPr>
            <p:spPr bwMode="auto">
              <a:xfrm>
                <a:off x="2156" y="2506"/>
                <a:ext cx="1" cy="1147"/>
              </a:xfrm>
              <a:prstGeom prst="line">
                <a:avLst/>
              </a:prstGeom>
              <a:noFill/>
              <a:ln w="3175">
                <a:solidFill>
                  <a:srgbClr val="000000"/>
                </a:solidFill>
                <a:round/>
              </a:ln>
            </p:spPr>
            <p:txBody>
              <a:bodyPr/>
              <a:lstStyle/>
              <a:p>
                <a:endParaRPr lang="en-US"/>
              </a:p>
            </p:txBody>
          </p:sp>
          <p:sp>
            <p:nvSpPr>
              <p:cNvPr id="42003" name="Freeform 18"/>
              <p:cNvSpPr/>
              <p:nvPr/>
            </p:nvSpPr>
            <p:spPr bwMode="auto">
              <a:xfrm>
                <a:off x="2122" y="2412"/>
                <a:ext cx="68" cy="102"/>
              </a:xfrm>
              <a:custGeom>
                <a:avLst/>
                <a:gdLst>
                  <a:gd name="T0" fmla="*/ 68 w 68"/>
                  <a:gd name="T1" fmla="*/ 102 h 102"/>
                  <a:gd name="T2" fmla="*/ 34 w 68"/>
                  <a:gd name="T3" fmla="*/ 0 h 102"/>
                  <a:gd name="T4" fmla="*/ 0 w 68"/>
                  <a:gd name="T5" fmla="*/ 102 h 102"/>
                  <a:gd name="T6" fmla="*/ 68 w 68"/>
                  <a:gd name="T7" fmla="*/ 102 h 102"/>
                  <a:gd name="T8" fmla="*/ 0 60000 65536"/>
                  <a:gd name="T9" fmla="*/ 0 60000 65536"/>
                  <a:gd name="T10" fmla="*/ 0 60000 65536"/>
                  <a:gd name="T11" fmla="*/ 0 60000 65536"/>
                  <a:gd name="T12" fmla="*/ 0 w 68"/>
                  <a:gd name="T13" fmla="*/ 0 h 102"/>
                  <a:gd name="T14" fmla="*/ 68 w 68"/>
                  <a:gd name="T15" fmla="*/ 102 h 102"/>
                </a:gdLst>
                <a:ahLst/>
                <a:cxnLst>
                  <a:cxn ang="T8">
                    <a:pos x="T0" y="T1"/>
                  </a:cxn>
                  <a:cxn ang="T9">
                    <a:pos x="T2" y="T3"/>
                  </a:cxn>
                  <a:cxn ang="T10">
                    <a:pos x="T4" y="T5"/>
                  </a:cxn>
                  <a:cxn ang="T11">
                    <a:pos x="T6" y="T7"/>
                  </a:cxn>
                </a:cxnLst>
                <a:rect l="T12" t="T13" r="T14" b="T15"/>
                <a:pathLst>
                  <a:path w="68" h="102">
                    <a:moveTo>
                      <a:pt x="68" y="102"/>
                    </a:moveTo>
                    <a:lnTo>
                      <a:pt x="34" y="0"/>
                    </a:lnTo>
                    <a:lnTo>
                      <a:pt x="0" y="102"/>
                    </a:lnTo>
                    <a:lnTo>
                      <a:pt x="68" y="102"/>
                    </a:lnTo>
                    <a:close/>
                  </a:path>
                </a:pathLst>
              </a:custGeom>
              <a:solidFill>
                <a:srgbClr val="000000"/>
              </a:solidFill>
              <a:ln w="9525">
                <a:noFill/>
                <a:round/>
              </a:ln>
            </p:spPr>
            <p:txBody>
              <a:bodyPr/>
              <a:lstStyle/>
              <a:p>
                <a:endParaRPr lang="en-US"/>
              </a:p>
            </p:txBody>
          </p:sp>
          <p:sp>
            <p:nvSpPr>
              <p:cNvPr id="42004" name="Line 19"/>
              <p:cNvSpPr>
                <a:spLocks noChangeShapeType="1"/>
              </p:cNvSpPr>
              <p:nvPr/>
            </p:nvSpPr>
            <p:spPr bwMode="auto">
              <a:xfrm flipH="1" flipV="1">
                <a:off x="2156" y="3654"/>
                <a:ext cx="1837" cy="1"/>
              </a:xfrm>
              <a:prstGeom prst="line">
                <a:avLst/>
              </a:prstGeom>
              <a:noFill/>
              <a:ln w="3175">
                <a:solidFill>
                  <a:srgbClr val="000000"/>
                </a:solidFill>
                <a:round/>
                <a:headEnd type="triangle" w="med" len="lg"/>
              </a:ln>
            </p:spPr>
            <p:txBody>
              <a:bodyPr/>
              <a:lstStyle/>
              <a:p>
                <a:endParaRPr lang="en-US"/>
              </a:p>
            </p:txBody>
          </p:sp>
          <p:sp>
            <p:nvSpPr>
              <p:cNvPr id="42005" name="Line 20"/>
              <p:cNvSpPr>
                <a:spLocks noChangeShapeType="1"/>
              </p:cNvSpPr>
              <p:nvPr/>
            </p:nvSpPr>
            <p:spPr bwMode="auto">
              <a:xfrm flipH="1">
                <a:off x="2038" y="2704"/>
                <a:ext cx="410" cy="1371"/>
              </a:xfrm>
              <a:prstGeom prst="line">
                <a:avLst/>
              </a:prstGeom>
              <a:noFill/>
              <a:ln w="3175">
                <a:solidFill>
                  <a:srgbClr val="000000"/>
                </a:solidFill>
                <a:round/>
              </a:ln>
            </p:spPr>
            <p:txBody>
              <a:bodyPr/>
              <a:lstStyle/>
              <a:p>
                <a:endParaRPr lang="en-US"/>
              </a:p>
            </p:txBody>
          </p:sp>
          <p:sp>
            <p:nvSpPr>
              <p:cNvPr id="42006" name="Line 21"/>
              <p:cNvSpPr>
                <a:spLocks noChangeShapeType="1"/>
              </p:cNvSpPr>
              <p:nvPr/>
            </p:nvSpPr>
            <p:spPr bwMode="auto">
              <a:xfrm flipV="1">
                <a:off x="2448" y="2050"/>
                <a:ext cx="458" cy="654"/>
              </a:xfrm>
              <a:prstGeom prst="line">
                <a:avLst/>
              </a:prstGeom>
              <a:noFill/>
              <a:ln w="3175">
                <a:solidFill>
                  <a:schemeClr val="hlink"/>
                </a:solidFill>
                <a:prstDash val="lgDash"/>
                <a:round/>
              </a:ln>
            </p:spPr>
            <p:txBody>
              <a:bodyPr/>
              <a:lstStyle/>
              <a:p>
                <a:endParaRPr lang="en-US"/>
              </a:p>
            </p:txBody>
          </p:sp>
          <p:sp>
            <p:nvSpPr>
              <p:cNvPr id="42007" name="Freeform 22"/>
              <p:cNvSpPr/>
              <p:nvPr/>
            </p:nvSpPr>
            <p:spPr bwMode="auto">
              <a:xfrm>
                <a:off x="2873" y="1974"/>
                <a:ext cx="86" cy="102"/>
              </a:xfrm>
              <a:custGeom>
                <a:avLst/>
                <a:gdLst>
                  <a:gd name="T0" fmla="*/ 56 w 86"/>
                  <a:gd name="T1" fmla="*/ 102 h 102"/>
                  <a:gd name="T2" fmla="*/ 86 w 86"/>
                  <a:gd name="T3" fmla="*/ 0 h 102"/>
                  <a:gd name="T4" fmla="*/ 0 w 86"/>
                  <a:gd name="T5" fmla="*/ 63 h 102"/>
                  <a:gd name="T6" fmla="*/ 56 w 86"/>
                  <a:gd name="T7" fmla="*/ 102 h 102"/>
                  <a:gd name="T8" fmla="*/ 0 60000 65536"/>
                  <a:gd name="T9" fmla="*/ 0 60000 65536"/>
                  <a:gd name="T10" fmla="*/ 0 60000 65536"/>
                  <a:gd name="T11" fmla="*/ 0 60000 65536"/>
                  <a:gd name="T12" fmla="*/ 0 w 86"/>
                  <a:gd name="T13" fmla="*/ 0 h 102"/>
                  <a:gd name="T14" fmla="*/ 86 w 86"/>
                  <a:gd name="T15" fmla="*/ 102 h 102"/>
                </a:gdLst>
                <a:ahLst/>
                <a:cxnLst>
                  <a:cxn ang="T8">
                    <a:pos x="T0" y="T1"/>
                  </a:cxn>
                  <a:cxn ang="T9">
                    <a:pos x="T2" y="T3"/>
                  </a:cxn>
                  <a:cxn ang="T10">
                    <a:pos x="T4" y="T5"/>
                  </a:cxn>
                  <a:cxn ang="T11">
                    <a:pos x="T6" y="T7"/>
                  </a:cxn>
                </a:cxnLst>
                <a:rect l="T12" t="T13" r="T14" b="T15"/>
                <a:pathLst>
                  <a:path w="86" h="102">
                    <a:moveTo>
                      <a:pt x="56" y="102"/>
                    </a:moveTo>
                    <a:lnTo>
                      <a:pt x="86" y="0"/>
                    </a:lnTo>
                    <a:lnTo>
                      <a:pt x="0" y="63"/>
                    </a:lnTo>
                    <a:lnTo>
                      <a:pt x="56" y="102"/>
                    </a:lnTo>
                    <a:close/>
                  </a:path>
                </a:pathLst>
              </a:custGeom>
              <a:solidFill>
                <a:srgbClr val="000000"/>
              </a:solidFill>
              <a:ln w="9525">
                <a:noFill/>
                <a:round/>
              </a:ln>
            </p:spPr>
            <p:txBody>
              <a:bodyPr/>
              <a:lstStyle/>
              <a:p>
                <a:endParaRPr lang="en-US"/>
              </a:p>
            </p:txBody>
          </p:sp>
          <p:sp>
            <p:nvSpPr>
              <p:cNvPr id="42008" name="Rectangle 23"/>
              <p:cNvSpPr>
                <a:spLocks noChangeArrowheads="1"/>
              </p:cNvSpPr>
              <p:nvPr/>
            </p:nvSpPr>
            <p:spPr bwMode="auto">
              <a:xfrm>
                <a:off x="2289" y="1924"/>
                <a:ext cx="64" cy="143"/>
              </a:xfrm>
              <a:prstGeom prst="rect">
                <a:avLst/>
              </a:prstGeom>
              <a:noFill/>
              <a:ln w="9525">
                <a:noFill/>
                <a:miter lim="800000"/>
              </a:ln>
            </p:spPr>
            <p:txBody>
              <a:bodyPr wrap="none" lIns="0" tIns="0" rIns="0" bIns="0">
                <a:spAutoFit/>
              </a:bodyPr>
              <a:lstStyle/>
              <a:p>
                <a:pPr eaLnBrk="0" hangingPunct="0"/>
                <a:r>
                  <a:rPr lang="en-US" sz="1200">
                    <a:solidFill>
                      <a:srgbClr val="000000"/>
                    </a:solidFill>
                  </a:rPr>
                  <a:t>P</a:t>
                </a:r>
                <a:endParaRPr lang="en-US" sz="2400">
                  <a:latin typeface="Times New Roman" panose="02020603050405020304" pitchFamily="18" charset="0"/>
                </a:endParaRPr>
              </a:p>
            </p:txBody>
          </p:sp>
          <p:sp>
            <p:nvSpPr>
              <p:cNvPr id="42009" name="Rectangle 24"/>
              <p:cNvSpPr>
                <a:spLocks noChangeArrowheads="1"/>
              </p:cNvSpPr>
              <p:nvPr/>
            </p:nvSpPr>
            <p:spPr bwMode="auto">
              <a:xfrm>
                <a:off x="2354" y="1986"/>
                <a:ext cx="36" cy="96"/>
              </a:xfrm>
              <a:prstGeom prst="rect">
                <a:avLst/>
              </a:prstGeom>
              <a:noFill/>
              <a:ln w="9525">
                <a:noFill/>
                <a:miter lim="800000"/>
              </a:ln>
            </p:spPr>
            <p:txBody>
              <a:bodyPr wrap="none" lIns="0" tIns="0" rIns="0" bIns="0">
                <a:spAutoFit/>
              </a:bodyPr>
              <a:lstStyle/>
              <a:p>
                <a:pPr eaLnBrk="0" hangingPunct="0"/>
                <a:r>
                  <a:rPr lang="en-US" sz="800">
                    <a:solidFill>
                      <a:srgbClr val="000000"/>
                    </a:solidFill>
                  </a:rPr>
                  <a:t>1</a:t>
                </a:r>
                <a:endParaRPr lang="en-US" sz="2400">
                  <a:latin typeface="Times New Roman" panose="02020603050405020304" pitchFamily="18" charset="0"/>
                </a:endParaRPr>
              </a:p>
            </p:txBody>
          </p:sp>
          <p:sp>
            <p:nvSpPr>
              <p:cNvPr id="42010" name="Rectangle 25"/>
              <p:cNvSpPr>
                <a:spLocks noChangeArrowheads="1"/>
              </p:cNvSpPr>
              <p:nvPr/>
            </p:nvSpPr>
            <p:spPr bwMode="auto">
              <a:xfrm>
                <a:off x="2653" y="2434"/>
                <a:ext cx="64" cy="144"/>
              </a:xfrm>
              <a:prstGeom prst="rect">
                <a:avLst/>
              </a:prstGeom>
              <a:noFill/>
              <a:ln w="9525">
                <a:noFill/>
                <a:miter lim="800000"/>
              </a:ln>
            </p:spPr>
            <p:txBody>
              <a:bodyPr wrap="none" lIns="0" tIns="0" rIns="0" bIns="0">
                <a:spAutoFit/>
              </a:bodyPr>
              <a:lstStyle/>
              <a:p>
                <a:pPr eaLnBrk="0" hangingPunct="0"/>
                <a:r>
                  <a:rPr lang="en-US" sz="1200">
                    <a:solidFill>
                      <a:srgbClr val="000000"/>
                    </a:solidFill>
                  </a:rPr>
                  <a:t>P</a:t>
                </a:r>
                <a:endParaRPr lang="en-US" sz="2400">
                  <a:latin typeface="Times New Roman" panose="02020603050405020304" pitchFamily="18" charset="0"/>
                </a:endParaRPr>
              </a:p>
            </p:txBody>
          </p:sp>
          <p:sp>
            <p:nvSpPr>
              <p:cNvPr id="42011" name="Rectangle 26"/>
              <p:cNvSpPr>
                <a:spLocks noChangeArrowheads="1"/>
              </p:cNvSpPr>
              <p:nvPr/>
            </p:nvSpPr>
            <p:spPr bwMode="auto">
              <a:xfrm>
                <a:off x="2718" y="2497"/>
                <a:ext cx="36" cy="96"/>
              </a:xfrm>
              <a:prstGeom prst="rect">
                <a:avLst/>
              </a:prstGeom>
              <a:noFill/>
              <a:ln w="9525">
                <a:noFill/>
                <a:miter lim="800000"/>
              </a:ln>
            </p:spPr>
            <p:txBody>
              <a:bodyPr wrap="none" lIns="0" tIns="0" rIns="0" bIns="0">
                <a:spAutoFit/>
              </a:bodyPr>
              <a:lstStyle/>
              <a:p>
                <a:pPr eaLnBrk="0" hangingPunct="0"/>
                <a:r>
                  <a:rPr lang="en-US" sz="800">
                    <a:solidFill>
                      <a:srgbClr val="000000"/>
                    </a:solidFill>
                  </a:rPr>
                  <a:t>3</a:t>
                </a:r>
                <a:endParaRPr lang="en-US" sz="2400">
                  <a:latin typeface="Times New Roman" panose="02020603050405020304" pitchFamily="18" charset="0"/>
                </a:endParaRPr>
              </a:p>
            </p:txBody>
          </p:sp>
          <p:sp>
            <p:nvSpPr>
              <p:cNvPr id="42012" name="Rectangle 27"/>
              <p:cNvSpPr>
                <a:spLocks noChangeArrowheads="1"/>
              </p:cNvSpPr>
              <p:nvPr/>
            </p:nvSpPr>
            <p:spPr bwMode="auto">
              <a:xfrm>
                <a:off x="2974" y="1915"/>
                <a:ext cx="82" cy="144"/>
              </a:xfrm>
              <a:prstGeom prst="rect">
                <a:avLst/>
              </a:prstGeom>
              <a:noFill/>
              <a:ln w="9525">
                <a:noFill/>
                <a:miter lim="800000"/>
              </a:ln>
            </p:spPr>
            <p:txBody>
              <a:bodyPr wrap="none" lIns="0" tIns="0" rIns="0" bIns="0">
                <a:spAutoFit/>
              </a:bodyPr>
              <a:lstStyle/>
              <a:p>
                <a:pPr eaLnBrk="0" hangingPunct="0"/>
                <a:r>
                  <a:rPr lang="en-US" sz="1200">
                    <a:solidFill>
                      <a:srgbClr val="000000"/>
                    </a:solidFill>
                  </a:rPr>
                  <a:t>P'</a:t>
                </a:r>
                <a:endParaRPr lang="en-US" sz="2400">
                  <a:latin typeface="Times New Roman" panose="02020603050405020304" pitchFamily="18" charset="0"/>
                </a:endParaRPr>
              </a:p>
            </p:txBody>
          </p:sp>
          <p:sp>
            <p:nvSpPr>
              <p:cNvPr id="42013" name="Rectangle 28"/>
              <p:cNvSpPr>
                <a:spLocks noChangeArrowheads="1"/>
              </p:cNvSpPr>
              <p:nvPr/>
            </p:nvSpPr>
            <p:spPr bwMode="auto">
              <a:xfrm>
                <a:off x="3057" y="1977"/>
                <a:ext cx="36" cy="97"/>
              </a:xfrm>
              <a:prstGeom prst="rect">
                <a:avLst/>
              </a:prstGeom>
              <a:noFill/>
              <a:ln w="9525">
                <a:noFill/>
                <a:miter lim="800000"/>
              </a:ln>
            </p:spPr>
            <p:txBody>
              <a:bodyPr wrap="none" lIns="0" tIns="0" rIns="0" bIns="0">
                <a:spAutoFit/>
              </a:bodyPr>
              <a:lstStyle/>
              <a:p>
                <a:pPr eaLnBrk="0" hangingPunct="0"/>
                <a:r>
                  <a:rPr lang="en-US" sz="800">
                    <a:solidFill>
                      <a:srgbClr val="000000"/>
                    </a:solidFill>
                  </a:rPr>
                  <a:t>3</a:t>
                </a:r>
                <a:endParaRPr lang="en-US" sz="2400">
                  <a:latin typeface="Times New Roman" panose="02020603050405020304" pitchFamily="18" charset="0"/>
                </a:endParaRPr>
              </a:p>
            </p:txBody>
          </p:sp>
          <p:sp>
            <p:nvSpPr>
              <p:cNvPr id="42014" name="Rectangle 29"/>
              <p:cNvSpPr>
                <a:spLocks noChangeArrowheads="1"/>
              </p:cNvSpPr>
              <p:nvPr/>
            </p:nvSpPr>
            <p:spPr bwMode="auto">
              <a:xfrm>
                <a:off x="2341" y="2636"/>
                <a:ext cx="69" cy="144"/>
              </a:xfrm>
              <a:prstGeom prst="rect">
                <a:avLst/>
              </a:prstGeom>
              <a:noFill/>
              <a:ln w="9525">
                <a:noFill/>
                <a:miter lim="800000"/>
              </a:ln>
            </p:spPr>
            <p:txBody>
              <a:bodyPr wrap="none" lIns="0" tIns="0" rIns="0" bIns="0">
                <a:spAutoFit/>
              </a:bodyPr>
              <a:lstStyle/>
              <a:p>
                <a:pPr eaLnBrk="0" hangingPunct="0"/>
                <a:r>
                  <a:rPr lang="en-US" sz="1200">
                    <a:solidFill>
                      <a:srgbClr val="000000"/>
                    </a:solidFill>
                  </a:rPr>
                  <a:t>C</a:t>
                </a:r>
                <a:endParaRPr lang="en-US" sz="2400">
                  <a:latin typeface="Times New Roman" panose="02020603050405020304" pitchFamily="18" charset="0"/>
                </a:endParaRPr>
              </a:p>
            </p:txBody>
          </p:sp>
          <p:sp>
            <p:nvSpPr>
              <p:cNvPr id="42015" name="Rectangle 30"/>
              <p:cNvSpPr>
                <a:spLocks noChangeArrowheads="1"/>
              </p:cNvSpPr>
              <p:nvPr/>
            </p:nvSpPr>
            <p:spPr bwMode="auto">
              <a:xfrm>
                <a:off x="2051" y="2418"/>
                <a:ext cx="64" cy="143"/>
              </a:xfrm>
              <a:prstGeom prst="rect">
                <a:avLst/>
              </a:prstGeom>
              <a:noFill/>
              <a:ln w="9525">
                <a:noFill/>
                <a:miter lim="800000"/>
              </a:ln>
            </p:spPr>
            <p:txBody>
              <a:bodyPr wrap="none" lIns="0" tIns="0" rIns="0" bIns="0">
                <a:spAutoFit/>
              </a:bodyPr>
              <a:lstStyle/>
              <a:p>
                <a:pPr eaLnBrk="0" hangingPunct="0"/>
                <a:r>
                  <a:rPr lang="en-US" sz="1200">
                    <a:solidFill>
                      <a:srgbClr val="000000"/>
                    </a:solidFill>
                  </a:rPr>
                  <a:t>Y</a:t>
                </a:r>
                <a:endParaRPr lang="en-US" sz="2400">
                  <a:latin typeface="Times New Roman" panose="02020603050405020304" pitchFamily="18" charset="0"/>
                </a:endParaRPr>
              </a:p>
            </p:txBody>
          </p:sp>
          <p:sp>
            <p:nvSpPr>
              <p:cNvPr id="42016" name="Rectangle 31"/>
              <p:cNvSpPr>
                <a:spLocks noChangeArrowheads="1"/>
              </p:cNvSpPr>
              <p:nvPr/>
            </p:nvSpPr>
            <p:spPr bwMode="auto">
              <a:xfrm>
                <a:off x="3817" y="3685"/>
                <a:ext cx="64" cy="143"/>
              </a:xfrm>
              <a:prstGeom prst="rect">
                <a:avLst/>
              </a:prstGeom>
              <a:noFill/>
              <a:ln w="9525">
                <a:noFill/>
                <a:miter lim="800000"/>
              </a:ln>
            </p:spPr>
            <p:txBody>
              <a:bodyPr wrap="none" lIns="0" tIns="0" rIns="0" bIns="0">
                <a:spAutoFit/>
              </a:bodyPr>
              <a:lstStyle/>
              <a:p>
                <a:pPr eaLnBrk="0" hangingPunct="0"/>
                <a:r>
                  <a:rPr lang="en-US" sz="1200">
                    <a:solidFill>
                      <a:srgbClr val="000000"/>
                    </a:solidFill>
                  </a:rPr>
                  <a:t>X</a:t>
                </a:r>
                <a:endParaRPr lang="en-US" sz="2400">
                  <a:latin typeface="Times New Roman" panose="02020603050405020304" pitchFamily="18" charset="0"/>
                </a:endParaRPr>
              </a:p>
            </p:txBody>
          </p:sp>
          <p:sp>
            <p:nvSpPr>
              <p:cNvPr id="42017" name="Rectangle 32"/>
              <p:cNvSpPr>
                <a:spLocks noChangeArrowheads="1"/>
              </p:cNvSpPr>
              <p:nvPr/>
            </p:nvSpPr>
            <p:spPr bwMode="auto">
              <a:xfrm>
                <a:off x="2127" y="3967"/>
                <a:ext cx="59" cy="143"/>
              </a:xfrm>
              <a:prstGeom prst="rect">
                <a:avLst/>
              </a:prstGeom>
              <a:noFill/>
              <a:ln w="9525">
                <a:noFill/>
                <a:miter lim="800000"/>
              </a:ln>
            </p:spPr>
            <p:txBody>
              <a:bodyPr wrap="none" lIns="0" tIns="0" rIns="0" bIns="0">
                <a:spAutoFit/>
              </a:bodyPr>
              <a:lstStyle/>
              <a:p>
                <a:pPr eaLnBrk="0" hangingPunct="0"/>
                <a:r>
                  <a:rPr lang="en-US" sz="1200">
                    <a:solidFill>
                      <a:srgbClr val="000000"/>
                    </a:solidFill>
                  </a:rPr>
                  <a:t>Z</a:t>
                </a:r>
                <a:endParaRPr lang="en-US" sz="2400">
                  <a:latin typeface="Times New Roman" panose="02020603050405020304" pitchFamily="18" charset="0"/>
                </a:endParaRPr>
              </a:p>
            </p:txBody>
          </p:sp>
          <p:sp>
            <p:nvSpPr>
              <p:cNvPr id="42018" name="Rectangle 33"/>
              <p:cNvSpPr>
                <a:spLocks noChangeArrowheads="1"/>
              </p:cNvSpPr>
              <p:nvPr/>
            </p:nvSpPr>
            <p:spPr bwMode="auto">
              <a:xfrm>
                <a:off x="2162" y="2856"/>
                <a:ext cx="1473" cy="799"/>
              </a:xfrm>
              <a:prstGeom prst="rect">
                <a:avLst/>
              </a:prstGeom>
              <a:solidFill>
                <a:schemeClr val="accent1">
                  <a:alpha val="50195"/>
                </a:schemeClr>
              </a:solidFill>
              <a:ln w="12700" cap="sq">
                <a:solidFill>
                  <a:schemeClr val="tx1"/>
                </a:solidFill>
                <a:miter lim="800000"/>
                <a:headEnd type="none" w="sm" len="sm"/>
                <a:tailEnd type="none" w="sm" len="sm"/>
              </a:ln>
            </p:spPr>
            <p:txBody>
              <a:bodyPr wrap="none" anchor="ctr"/>
              <a:lstStyle/>
              <a:p>
                <a:endParaRPr lang="en-US"/>
              </a:p>
            </p:txBody>
          </p:sp>
          <p:sp>
            <p:nvSpPr>
              <p:cNvPr id="42019" name="Rectangle 34"/>
              <p:cNvSpPr>
                <a:spLocks noChangeArrowheads="1"/>
              </p:cNvSpPr>
              <p:nvPr/>
            </p:nvSpPr>
            <p:spPr bwMode="auto">
              <a:xfrm>
                <a:off x="2982" y="2945"/>
                <a:ext cx="64" cy="143"/>
              </a:xfrm>
              <a:prstGeom prst="rect">
                <a:avLst/>
              </a:prstGeom>
              <a:noFill/>
              <a:ln w="9525">
                <a:noFill/>
                <a:miter lim="800000"/>
              </a:ln>
            </p:spPr>
            <p:txBody>
              <a:bodyPr wrap="none" lIns="0" tIns="0" rIns="0" bIns="0">
                <a:spAutoFit/>
              </a:bodyPr>
              <a:lstStyle/>
              <a:p>
                <a:pPr eaLnBrk="0" hangingPunct="0"/>
                <a:r>
                  <a:rPr lang="en-US" sz="1200">
                    <a:solidFill>
                      <a:srgbClr val="000000"/>
                    </a:solidFill>
                  </a:rPr>
                  <a:t>P</a:t>
                </a:r>
                <a:endParaRPr lang="en-US" sz="2400">
                  <a:latin typeface="Times New Roman" panose="02020603050405020304" pitchFamily="18" charset="0"/>
                </a:endParaRPr>
              </a:p>
            </p:txBody>
          </p:sp>
          <p:sp>
            <p:nvSpPr>
              <p:cNvPr id="42020" name="Rectangle 35"/>
              <p:cNvSpPr>
                <a:spLocks noChangeArrowheads="1"/>
              </p:cNvSpPr>
              <p:nvPr/>
            </p:nvSpPr>
            <p:spPr bwMode="auto">
              <a:xfrm>
                <a:off x="3047" y="3008"/>
                <a:ext cx="36" cy="96"/>
              </a:xfrm>
              <a:prstGeom prst="rect">
                <a:avLst/>
              </a:prstGeom>
              <a:noFill/>
              <a:ln w="9525">
                <a:noFill/>
                <a:miter lim="800000"/>
              </a:ln>
            </p:spPr>
            <p:txBody>
              <a:bodyPr wrap="none" lIns="0" tIns="0" rIns="0" bIns="0">
                <a:spAutoFit/>
              </a:bodyPr>
              <a:lstStyle/>
              <a:p>
                <a:pPr eaLnBrk="0" hangingPunct="0"/>
                <a:r>
                  <a:rPr lang="en-US" sz="800">
                    <a:solidFill>
                      <a:srgbClr val="000000"/>
                    </a:solidFill>
                  </a:rPr>
                  <a:t>2</a:t>
                </a:r>
                <a:endParaRPr lang="en-US" sz="2400">
                  <a:latin typeface="Times New Roman" panose="02020603050405020304" pitchFamily="18" charset="0"/>
                </a:endParaRPr>
              </a:p>
            </p:txBody>
          </p:sp>
          <p:sp>
            <p:nvSpPr>
              <p:cNvPr id="42021" name="Freeform 36"/>
              <p:cNvSpPr/>
              <p:nvPr/>
            </p:nvSpPr>
            <p:spPr bwMode="auto">
              <a:xfrm>
                <a:off x="2933" y="3007"/>
                <a:ext cx="52" cy="51"/>
              </a:xfrm>
              <a:custGeom>
                <a:avLst/>
                <a:gdLst>
                  <a:gd name="T0" fmla="*/ 12 w 52"/>
                  <a:gd name="T1" fmla="*/ 4 h 51"/>
                  <a:gd name="T2" fmla="*/ 10 w 52"/>
                  <a:gd name="T3" fmla="*/ 7 h 51"/>
                  <a:gd name="T4" fmla="*/ 7 w 52"/>
                  <a:gd name="T5" fmla="*/ 9 h 51"/>
                  <a:gd name="T6" fmla="*/ 5 w 52"/>
                  <a:gd name="T7" fmla="*/ 12 h 51"/>
                  <a:gd name="T8" fmla="*/ 4 w 52"/>
                  <a:gd name="T9" fmla="*/ 15 h 51"/>
                  <a:gd name="T10" fmla="*/ 2 w 52"/>
                  <a:gd name="T11" fmla="*/ 18 h 51"/>
                  <a:gd name="T12" fmla="*/ 0 w 52"/>
                  <a:gd name="T13" fmla="*/ 22 h 51"/>
                  <a:gd name="T14" fmla="*/ 0 w 52"/>
                  <a:gd name="T15" fmla="*/ 26 h 51"/>
                  <a:gd name="T16" fmla="*/ 0 w 52"/>
                  <a:gd name="T17" fmla="*/ 30 h 51"/>
                  <a:gd name="T18" fmla="*/ 2 w 52"/>
                  <a:gd name="T19" fmla="*/ 33 h 51"/>
                  <a:gd name="T20" fmla="*/ 4 w 52"/>
                  <a:gd name="T21" fmla="*/ 36 h 51"/>
                  <a:gd name="T22" fmla="*/ 5 w 52"/>
                  <a:gd name="T23" fmla="*/ 39 h 51"/>
                  <a:gd name="T24" fmla="*/ 7 w 52"/>
                  <a:gd name="T25" fmla="*/ 43 h 51"/>
                  <a:gd name="T26" fmla="*/ 10 w 52"/>
                  <a:gd name="T27" fmla="*/ 44 h 51"/>
                  <a:gd name="T28" fmla="*/ 13 w 52"/>
                  <a:gd name="T29" fmla="*/ 48 h 51"/>
                  <a:gd name="T30" fmla="*/ 17 w 52"/>
                  <a:gd name="T31" fmla="*/ 49 h 51"/>
                  <a:gd name="T32" fmla="*/ 20 w 52"/>
                  <a:gd name="T33" fmla="*/ 51 h 51"/>
                  <a:gd name="T34" fmla="*/ 23 w 52"/>
                  <a:gd name="T35" fmla="*/ 51 h 51"/>
                  <a:gd name="T36" fmla="*/ 26 w 52"/>
                  <a:gd name="T37" fmla="*/ 51 h 51"/>
                  <a:gd name="T38" fmla="*/ 31 w 52"/>
                  <a:gd name="T39" fmla="*/ 51 h 51"/>
                  <a:gd name="T40" fmla="*/ 35 w 52"/>
                  <a:gd name="T41" fmla="*/ 49 h 51"/>
                  <a:gd name="T42" fmla="*/ 38 w 52"/>
                  <a:gd name="T43" fmla="*/ 49 h 51"/>
                  <a:gd name="T44" fmla="*/ 41 w 52"/>
                  <a:gd name="T45" fmla="*/ 46 h 51"/>
                  <a:gd name="T46" fmla="*/ 44 w 52"/>
                  <a:gd name="T47" fmla="*/ 44 h 51"/>
                  <a:gd name="T48" fmla="*/ 46 w 52"/>
                  <a:gd name="T49" fmla="*/ 41 h 51"/>
                  <a:gd name="T50" fmla="*/ 47 w 52"/>
                  <a:gd name="T51" fmla="*/ 39 h 51"/>
                  <a:gd name="T52" fmla="*/ 49 w 52"/>
                  <a:gd name="T53" fmla="*/ 36 h 51"/>
                  <a:gd name="T54" fmla="*/ 51 w 52"/>
                  <a:gd name="T55" fmla="*/ 33 h 51"/>
                  <a:gd name="T56" fmla="*/ 52 w 52"/>
                  <a:gd name="T57" fmla="*/ 28 h 51"/>
                  <a:gd name="T58" fmla="*/ 52 w 52"/>
                  <a:gd name="T59" fmla="*/ 25 h 51"/>
                  <a:gd name="T60" fmla="*/ 52 w 52"/>
                  <a:gd name="T61" fmla="*/ 22 h 51"/>
                  <a:gd name="T62" fmla="*/ 51 w 52"/>
                  <a:gd name="T63" fmla="*/ 18 h 51"/>
                  <a:gd name="T64" fmla="*/ 49 w 52"/>
                  <a:gd name="T65" fmla="*/ 15 h 51"/>
                  <a:gd name="T66" fmla="*/ 47 w 52"/>
                  <a:gd name="T67" fmla="*/ 12 h 51"/>
                  <a:gd name="T68" fmla="*/ 46 w 52"/>
                  <a:gd name="T69" fmla="*/ 9 h 51"/>
                  <a:gd name="T70" fmla="*/ 43 w 52"/>
                  <a:gd name="T71" fmla="*/ 5 h 51"/>
                  <a:gd name="T72" fmla="*/ 39 w 52"/>
                  <a:gd name="T73" fmla="*/ 4 h 51"/>
                  <a:gd name="T74" fmla="*/ 36 w 52"/>
                  <a:gd name="T75" fmla="*/ 2 h 51"/>
                  <a:gd name="T76" fmla="*/ 33 w 52"/>
                  <a:gd name="T77" fmla="*/ 0 h 51"/>
                  <a:gd name="T78" fmla="*/ 30 w 52"/>
                  <a:gd name="T79" fmla="*/ 0 h 51"/>
                  <a:gd name="T80" fmla="*/ 26 w 52"/>
                  <a:gd name="T81" fmla="*/ 0 h 51"/>
                  <a:gd name="T82" fmla="*/ 23 w 52"/>
                  <a:gd name="T83" fmla="*/ 0 h 51"/>
                  <a:gd name="T84" fmla="*/ 18 w 52"/>
                  <a:gd name="T85" fmla="*/ 0 h 51"/>
                  <a:gd name="T86" fmla="*/ 15 w 52"/>
                  <a:gd name="T87" fmla="*/ 2 h 51"/>
                  <a:gd name="T88" fmla="*/ 12 w 52"/>
                  <a:gd name="T89" fmla="*/ 4 h 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
                  <a:gd name="T136" fmla="*/ 0 h 51"/>
                  <a:gd name="T137" fmla="*/ 52 w 52"/>
                  <a:gd name="T138" fmla="*/ 51 h 5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 h="51">
                    <a:moveTo>
                      <a:pt x="12" y="4"/>
                    </a:moveTo>
                    <a:lnTo>
                      <a:pt x="10" y="7"/>
                    </a:lnTo>
                    <a:lnTo>
                      <a:pt x="7" y="9"/>
                    </a:lnTo>
                    <a:lnTo>
                      <a:pt x="5" y="12"/>
                    </a:lnTo>
                    <a:lnTo>
                      <a:pt x="4" y="15"/>
                    </a:lnTo>
                    <a:lnTo>
                      <a:pt x="2" y="18"/>
                    </a:lnTo>
                    <a:lnTo>
                      <a:pt x="0" y="22"/>
                    </a:lnTo>
                    <a:lnTo>
                      <a:pt x="0" y="26"/>
                    </a:lnTo>
                    <a:lnTo>
                      <a:pt x="0" y="30"/>
                    </a:lnTo>
                    <a:lnTo>
                      <a:pt x="2" y="33"/>
                    </a:lnTo>
                    <a:lnTo>
                      <a:pt x="4" y="36"/>
                    </a:lnTo>
                    <a:lnTo>
                      <a:pt x="5" y="39"/>
                    </a:lnTo>
                    <a:lnTo>
                      <a:pt x="7" y="43"/>
                    </a:lnTo>
                    <a:lnTo>
                      <a:pt x="10" y="44"/>
                    </a:lnTo>
                    <a:lnTo>
                      <a:pt x="13" y="48"/>
                    </a:lnTo>
                    <a:lnTo>
                      <a:pt x="17" y="49"/>
                    </a:lnTo>
                    <a:lnTo>
                      <a:pt x="20" y="51"/>
                    </a:lnTo>
                    <a:lnTo>
                      <a:pt x="23" y="51"/>
                    </a:lnTo>
                    <a:lnTo>
                      <a:pt x="26" y="51"/>
                    </a:lnTo>
                    <a:lnTo>
                      <a:pt x="31" y="51"/>
                    </a:lnTo>
                    <a:lnTo>
                      <a:pt x="35" y="49"/>
                    </a:lnTo>
                    <a:lnTo>
                      <a:pt x="38" y="49"/>
                    </a:lnTo>
                    <a:lnTo>
                      <a:pt x="41" y="46"/>
                    </a:lnTo>
                    <a:lnTo>
                      <a:pt x="44" y="44"/>
                    </a:lnTo>
                    <a:lnTo>
                      <a:pt x="46" y="41"/>
                    </a:lnTo>
                    <a:lnTo>
                      <a:pt x="47" y="39"/>
                    </a:lnTo>
                    <a:lnTo>
                      <a:pt x="49" y="36"/>
                    </a:lnTo>
                    <a:lnTo>
                      <a:pt x="51" y="33"/>
                    </a:lnTo>
                    <a:lnTo>
                      <a:pt x="52" y="28"/>
                    </a:lnTo>
                    <a:lnTo>
                      <a:pt x="52" y="25"/>
                    </a:lnTo>
                    <a:lnTo>
                      <a:pt x="52" y="22"/>
                    </a:lnTo>
                    <a:lnTo>
                      <a:pt x="51" y="18"/>
                    </a:lnTo>
                    <a:lnTo>
                      <a:pt x="49" y="15"/>
                    </a:lnTo>
                    <a:lnTo>
                      <a:pt x="47" y="12"/>
                    </a:lnTo>
                    <a:lnTo>
                      <a:pt x="46" y="9"/>
                    </a:lnTo>
                    <a:lnTo>
                      <a:pt x="43" y="5"/>
                    </a:lnTo>
                    <a:lnTo>
                      <a:pt x="39" y="4"/>
                    </a:lnTo>
                    <a:lnTo>
                      <a:pt x="36" y="2"/>
                    </a:lnTo>
                    <a:lnTo>
                      <a:pt x="33" y="0"/>
                    </a:lnTo>
                    <a:lnTo>
                      <a:pt x="30" y="0"/>
                    </a:lnTo>
                    <a:lnTo>
                      <a:pt x="26" y="0"/>
                    </a:lnTo>
                    <a:lnTo>
                      <a:pt x="23" y="0"/>
                    </a:lnTo>
                    <a:lnTo>
                      <a:pt x="18" y="0"/>
                    </a:lnTo>
                    <a:lnTo>
                      <a:pt x="15" y="2"/>
                    </a:lnTo>
                    <a:lnTo>
                      <a:pt x="12" y="4"/>
                    </a:lnTo>
                    <a:close/>
                  </a:path>
                </a:pathLst>
              </a:custGeom>
              <a:solidFill>
                <a:srgbClr val="FF0000"/>
              </a:solidFill>
              <a:ln w="9525">
                <a:noFill/>
                <a:round/>
              </a:ln>
            </p:spPr>
            <p:txBody>
              <a:bodyPr/>
              <a:lstStyle/>
              <a:p>
                <a:endParaRPr lang="en-US"/>
              </a:p>
            </p:txBody>
          </p:sp>
          <p:sp>
            <p:nvSpPr>
              <p:cNvPr id="42022" name="Rectangle 37"/>
              <p:cNvSpPr>
                <a:spLocks noChangeArrowheads="1"/>
              </p:cNvSpPr>
              <p:nvPr/>
            </p:nvSpPr>
            <p:spPr bwMode="auto">
              <a:xfrm>
                <a:off x="3485" y="3220"/>
                <a:ext cx="82" cy="144"/>
              </a:xfrm>
              <a:prstGeom prst="rect">
                <a:avLst/>
              </a:prstGeom>
              <a:noFill/>
              <a:ln w="9525">
                <a:noFill/>
                <a:miter lim="800000"/>
              </a:ln>
            </p:spPr>
            <p:txBody>
              <a:bodyPr wrap="none" lIns="0" tIns="0" rIns="0" bIns="0">
                <a:spAutoFit/>
              </a:bodyPr>
              <a:lstStyle/>
              <a:p>
                <a:pPr eaLnBrk="0" hangingPunct="0"/>
                <a:r>
                  <a:rPr lang="en-US" sz="1200">
                    <a:solidFill>
                      <a:srgbClr val="000000"/>
                    </a:solidFill>
                  </a:rPr>
                  <a:t>P'</a:t>
                </a:r>
                <a:endParaRPr lang="en-US" sz="2400">
                  <a:latin typeface="Times New Roman" panose="02020603050405020304" pitchFamily="18" charset="0"/>
                </a:endParaRPr>
              </a:p>
            </p:txBody>
          </p:sp>
          <p:sp>
            <p:nvSpPr>
              <p:cNvPr id="42023" name="Rectangle 38"/>
              <p:cNvSpPr>
                <a:spLocks noChangeArrowheads="1"/>
              </p:cNvSpPr>
              <p:nvPr/>
            </p:nvSpPr>
            <p:spPr bwMode="auto">
              <a:xfrm>
                <a:off x="3568" y="3284"/>
                <a:ext cx="36" cy="96"/>
              </a:xfrm>
              <a:prstGeom prst="rect">
                <a:avLst/>
              </a:prstGeom>
              <a:noFill/>
              <a:ln w="9525">
                <a:noFill/>
                <a:miter lim="800000"/>
              </a:ln>
            </p:spPr>
            <p:txBody>
              <a:bodyPr wrap="none" lIns="0" tIns="0" rIns="0" bIns="0">
                <a:spAutoFit/>
              </a:bodyPr>
              <a:lstStyle/>
              <a:p>
                <a:pPr eaLnBrk="0" hangingPunct="0"/>
                <a:r>
                  <a:rPr lang="en-US" sz="800">
                    <a:solidFill>
                      <a:srgbClr val="000000"/>
                    </a:solidFill>
                  </a:rPr>
                  <a:t>1</a:t>
                </a:r>
                <a:endParaRPr lang="en-US" sz="2400">
                  <a:latin typeface="Times New Roman" panose="02020603050405020304" pitchFamily="18" charset="0"/>
                </a:endParaRPr>
              </a:p>
            </p:txBody>
          </p:sp>
          <p:sp>
            <p:nvSpPr>
              <p:cNvPr id="42024" name="Rectangle 39"/>
              <p:cNvSpPr>
                <a:spLocks noChangeArrowheads="1"/>
              </p:cNvSpPr>
              <p:nvPr/>
            </p:nvSpPr>
            <p:spPr bwMode="auto">
              <a:xfrm>
                <a:off x="2609" y="3366"/>
                <a:ext cx="82" cy="144"/>
              </a:xfrm>
              <a:prstGeom prst="rect">
                <a:avLst/>
              </a:prstGeom>
              <a:noFill/>
              <a:ln w="9525">
                <a:noFill/>
                <a:miter lim="800000"/>
              </a:ln>
            </p:spPr>
            <p:txBody>
              <a:bodyPr wrap="none" lIns="0" tIns="0" rIns="0" bIns="0">
                <a:spAutoFit/>
              </a:bodyPr>
              <a:lstStyle/>
              <a:p>
                <a:pPr eaLnBrk="0" hangingPunct="0"/>
                <a:r>
                  <a:rPr lang="en-US" sz="1200">
                    <a:solidFill>
                      <a:srgbClr val="000000"/>
                    </a:solidFill>
                  </a:rPr>
                  <a:t>P'</a:t>
                </a:r>
                <a:endParaRPr lang="en-US" sz="2400">
                  <a:latin typeface="Times New Roman" panose="02020603050405020304" pitchFamily="18" charset="0"/>
                </a:endParaRPr>
              </a:p>
            </p:txBody>
          </p:sp>
          <p:sp>
            <p:nvSpPr>
              <p:cNvPr id="42025" name="Rectangle 40"/>
              <p:cNvSpPr>
                <a:spLocks noChangeArrowheads="1"/>
              </p:cNvSpPr>
              <p:nvPr/>
            </p:nvSpPr>
            <p:spPr bwMode="auto">
              <a:xfrm>
                <a:off x="2692" y="3430"/>
                <a:ext cx="36" cy="96"/>
              </a:xfrm>
              <a:prstGeom prst="rect">
                <a:avLst/>
              </a:prstGeom>
              <a:noFill/>
              <a:ln w="9525">
                <a:noFill/>
                <a:miter lim="800000"/>
              </a:ln>
            </p:spPr>
            <p:txBody>
              <a:bodyPr wrap="none" lIns="0" tIns="0" rIns="0" bIns="0">
                <a:spAutoFit/>
              </a:bodyPr>
              <a:lstStyle/>
              <a:p>
                <a:pPr eaLnBrk="0" hangingPunct="0"/>
                <a:r>
                  <a:rPr lang="en-US" sz="800">
                    <a:solidFill>
                      <a:srgbClr val="000000"/>
                    </a:solidFill>
                  </a:rPr>
                  <a:t>2</a:t>
                </a:r>
                <a:endParaRPr lang="en-US" sz="2400">
                  <a:latin typeface="Times New Roman" panose="02020603050405020304" pitchFamily="18" charset="0"/>
                </a:endParaRPr>
              </a:p>
            </p:txBody>
          </p:sp>
          <p:sp>
            <p:nvSpPr>
              <p:cNvPr id="42026" name="Freeform 41"/>
              <p:cNvSpPr/>
              <p:nvPr/>
            </p:nvSpPr>
            <p:spPr bwMode="auto">
              <a:xfrm>
                <a:off x="2568" y="3327"/>
                <a:ext cx="52" cy="51"/>
              </a:xfrm>
              <a:custGeom>
                <a:avLst/>
                <a:gdLst>
                  <a:gd name="T0" fmla="*/ 12 w 52"/>
                  <a:gd name="T1" fmla="*/ 4 h 51"/>
                  <a:gd name="T2" fmla="*/ 10 w 52"/>
                  <a:gd name="T3" fmla="*/ 7 h 51"/>
                  <a:gd name="T4" fmla="*/ 7 w 52"/>
                  <a:gd name="T5" fmla="*/ 9 h 51"/>
                  <a:gd name="T6" fmla="*/ 5 w 52"/>
                  <a:gd name="T7" fmla="*/ 12 h 51"/>
                  <a:gd name="T8" fmla="*/ 4 w 52"/>
                  <a:gd name="T9" fmla="*/ 15 h 51"/>
                  <a:gd name="T10" fmla="*/ 2 w 52"/>
                  <a:gd name="T11" fmla="*/ 18 h 51"/>
                  <a:gd name="T12" fmla="*/ 0 w 52"/>
                  <a:gd name="T13" fmla="*/ 22 h 51"/>
                  <a:gd name="T14" fmla="*/ 0 w 52"/>
                  <a:gd name="T15" fmla="*/ 26 h 51"/>
                  <a:gd name="T16" fmla="*/ 0 w 52"/>
                  <a:gd name="T17" fmla="*/ 30 h 51"/>
                  <a:gd name="T18" fmla="*/ 2 w 52"/>
                  <a:gd name="T19" fmla="*/ 33 h 51"/>
                  <a:gd name="T20" fmla="*/ 4 w 52"/>
                  <a:gd name="T21" fmla="*/ 36 h 51"/>
                  <a:gd name="T22" fmla="*/ 5 w 52"/>
                  <a:gd name="T23" fmla="*/ 39 h 51"/>
                  <a:gd name="T24" fmla="*/ 7 w 52"/>
                  <a:gd name="T25" fmla="*/ 43 h 51"/>
                  <a:gd name="T26" fmla="*/ 10 w 52"/>
                  <a:gd name="T27" fmla="*/ 44 h 51"/>
                  <a:gd name="T28" fmla="*/ 13 w 52"/>
                  <a:gd name="T29" fmla="*/ 48 h 51"/>
                  <a:gd name="T30" fmla="*/ 17 w 52"/>
                  <a:gd name="T31" fmla="*/ 49 h 51"/>
                  <a:gd name="T32" fmla="*/ 20 w 52"/>
                  <a:gd name="T33" fmla="*/ 51 h 51"/>
                  <a:gd name="T34" fmla="*/ 23 w 52"/>
                  <a:gd name="T35" fmla="*/ 51 h 51"/>
                  <a:gd name="T36" fmla="*/ 26 w 52"/>
                  <a:gd name="T37" fmla="*/ 51 h 51"/>
                  <a:gd name="T38" fmla="*/ 31 w 52"/>
                  <a:gd name="T39" fmla="*/ 51 h 51"/>
                  <a:gd name="T40" fmla="*/ 35 w 52"/>
                  <a:gd name="T41" fmla="*/ 49 h 51"/>
                  <a:gd name="T42" fmla="*/ 38 w 52"/>
                  <a:gd name="T43" fmla="*/ 49 h 51"/>
                  <a:gd name="T44" fmla="*/ 41 w 52"/>
                  <a:gd name="T45" fmla="*/ 46 h 51"/>
                  <a:gd name="T46" fmla="*/ 44 w 52"/>
                  <a:gd name="T47" fmla="*/ 44 h 51"/>
                  <a:gd name="T48" fmla="*/ 46 w 52"/>
                  <a:gd name="T49" fmla="*/ 41 h 51"/>
                  <a:gd name="T50" fmla="*/ 47 w 52"/>
                  <a:gd name="T51" fmla="*/ 39 h 51"/>
                  <a:gd name="T52" fmla="*/ 49 w 52"/>
                  <a:gd name="T53" fmla="*/ 36 h 51"/>
                  <a:gd name="T54" fmla="*/ 51 w 52"/>
                  <a:gd name="T55" fmla="*/ 33 h 51"/>
                  <a:gd name="T56" fmla="*/ 52 w 52"/>
                  <a:gd name="T57" fmla="*/ 28 h 51"/>
                  <a:gd name="T58" fmla="*/ 52 w 52"/>
                  <a:gd name="T59" fmla="*/ 25 h 51"/>
                  <a:gd name="T60" fmla="*/ 52 w 52"/>
                  <a:gd name="T61" fmla="*/ 22 h 51"/>
                  <a:gd name="T62" fmla="*/ 51 w 52"/>
                  <a:gd name="T63" fmla="*/ 18 h 51"/>
                  <a:gd name="T64" fmla="*/ 49 w 52"/>
                  <a:gd name="T65" fmla="*/ 15 h 51"/>
                  <a:gd name="T66" fmla="*/ 47 w 52"/>
                  <a:gd name="T67" fmla="*/ 12 h 51"/>
                  <a:gd name="T68" fmla="*/ 46 w 52"/>
                  <a:gd name="T69" fmla="*/ 9 h 51"/>
                  <a:gd name="T70" fmla="*/ 43 w 52"/>
                  <a:gd name="T71" fmla="*/ 5 h 51"/>
                  <a:gd name="T72" fmla="*/ 39 w 52"/>
                  <a:gd name="T73" fmla="*/ 4 h 51"/>
                  <a:gd name="T74" fmla="*/ 36 w 52"/>
                  <a:gd name="T75" fmla="*/ 2 h 51"/>
                  <a:gd name="T76" fmla="*/ 33 w 52"/>
                  <a:gd name="T77" fmla="*/ 0 h 51"/>
                  <a:gd name="T78" fmla="*/ 30 w 52"/>
                  <a:gd name="T79" fmla="*/ 0 h 51"/>
                  <a:gd name="T80" fmla="*/ 26 w 52"/>
                  <a:gd name="T81" fmla="*/ 0 h 51"/>
                  <a:gd name="T82" fmla="*/ 23 w 52"/>
                  <a:gd name="T83" fmla="*/ 0 h 51"/>
                  <a:gd name="T84" fmla="*/ 18 w 52"/>
                  <a:gd name="T85" fmla="*/ 0 h 51"/>
                  <a:gd name="T86" fmla="*/ 15 w 52"/>
                  <a:gd name="T87" fmla="*/ 2 h 51"/>
                  <a:gd name="T88" fmla="*/ 12 w 52"/>
                  <a:gd name="T89" fmla="*/ 4 h 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
                  <a:gd name="T136" fmla="*/ 0 h 51"/>
                  <a:gd name="T137" fmla="*/ 52 w 52"/>
                  <a:gd name="T138" fmla="*/ 51 h 5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 h="51">
                    <a:moveTo>
                      <a:pt x="12" y="4"/>
                    </a:moveTo>
                    <a:lnTo>
                      <a:pt x="10" y="7"/>
                    </a:lnTo>
                    <a:lnTo>
                      <a:pt x="7" y="9"/>
                    </a:lnTo>
                    <a:lnTo>
                      <a:pt x="5" y="12"/>
                    </a:lnTo>
                    <a:lnTo>
                      <a:pt x="4" y="15"/>
                    </a:lnTo>
                    <a:lnTo>
                      <a:pt x="2" y="18"/>
                    </a:lnTo>
                    <a:lnTo>
                      <a:pt x="0" y="22"/>
                    </a:lnTo>
                    <a:lnTo>
                      <a:pt x="0" y="26"/>
                    </a:lnTo>
                    <a:lnTo>
                      <a:pt x="0" y="30"/>
                    </a:lnTo>
                    <a:lnTo>
                      <a:pt x="2" y="33"/>
                    </a:lnTo>
                    <a:lnTo>
                      <a:pt x="4" y="36"/>
                    </a:lnTo>
                    <a:lnTo>
                      <a:pt x="5" y="39"/>
                    </a:lnTo>
                    <a:lnTo>
                      <a:pt x="7" y="43"/>
                    </a:lnTo>
                    <a:lnTo>
                      <a:pt x="10" y="44"/>
                    </a:lnTo>
                    <a:lnTo>
                      <a:pt x="13" y="48"/>
                    </a:lnTo>
                    <a:lnTo>
                      <a:pt x="17" y="49"/>
                    </a:lnTo>
                    <a:lnTo>
                      <a:pt x="20" y="51"/>
                    </a:lnTo>
                    <a:lnTo>
                      <a:pt x="23" y="51"/>
                    </a:lnTo>
                    <a:lnTo>
                      <a:pt x="26" y="51"/>
                    </a:lnTo>
                    <a:lnTo>
                      <a:pt x="31" y="51"/>
                    </a:lnTo>
                    <a:lnTo>
                      <a:pt x="35" y="49"/>
                    </a:lnTo>
                    <a:lnTo>
                      <a:pt x="38" y="49"/>
                    </a:lnTo>
                    <a:lnTo>
                      <a:pt x="41" y="46"/>
                    </a:lnTo>
                    <a:lnTo>
                      <a:pt x="44" y="44"/>
                    </a:lnTo>
                    <a:lnTo>
                      <a:pt x="46" y="41"/>
                    </a:lnTo>
                    <a:lnTo>
                      <a:pt x="47" y="39"/>
                    </a:lnTo>
                    <a:lnTo>
                      <a:pt x="49" y="36"/>
                    </a:lnTo>
                    <a:lnTo>
                      <a:pt x="51" y="33"/>
                    </a:lnTo>
                    <a:lnTo>
                      <a:pt x="52" y="28"/>
                    </a:lnTo>
                    <a:lnTo>
                      <a:pt x="52" y="25"/>
                    </a:lnTo>
                    <a:lnTo>
                      <a:pt x="52" y="22"/>
                    </a:lnTo>
                    <a:lnTo>
                      <a:pt x="51" y="18"/>
                    </a:lnTo>
                    <a:lnTo>
                      <a:pt x="49" y="15"/>
                    </a:lnTo>
                    <a:lnTo>
                      <a:pt x="47" y="12"/>
                    </a:lnTo>
                    <a:lnTo>
                      <a:pt x="46" y="9"/>
                    </a:lnTo>
                    <a:lnTo>
                      <a:pt x="43" y="5"/>
                    </a:lnTo>
                    <a:lnTo>
                      <a:pt x="39" y="4"/>
                    </a:lnTo>
                    <a:lnTo>
                      <a:pt x="36" y="2"/>
                    </a:lnTo>
                    <a:lnTo>
                      <a:pt x="33" y="0"/>
                    </a:lnTo>
                    <a:lnTo>
                      <a:pt x="30" y="0"/>
                    </a:lnTo>
                    <a:lnTo>
                      <a:pt x="26" y="0"/>
                    </a:lnTo>
                    <a:lnTo>
                      <a:pt x="23" y="0"/>
                    </a:lnTo>
                    <a:lnTo>
                      <a:pt x="18" y="0"/>
                    </a:lnTo>
                    <a:lnTo>
                      <a:pt x="15" y="2"/>
                    </a:lnTo>
                    <a:lnTo>
                      <a:pt x="12" y="4"/>
                    </a:lnTo>
                    <a:close/>
                  </a:path>
                </a:pathLst>
              </a:custGeom>
              <a:solidFill>
                <a:srgbClr val="0000FF"/>
              </a:solidFill>
              <a:ln w="9525">
                <a:noFill/>
                <a:round/>
              </a:ln>
            </p:spPr>
            <p:txBody>
              <a:bodyPr/>
              <a:lstStyle/>
              <a:p>
                <a:endParaRPr lang="en-US"/>
              </a:p>
            </p:txBody>
          </p:sp>
          <p:sp>
            <p:nvSpPr>
              <p:cNvPr id="42027" name="Freeform 42"/>
              <p:cNvSpPr/>
              <p:nvPr/>
            </p:nvSpPr>
            <p:spPr bwMode="auto">
              <a:xfrm>
                <a:off x="3457" y="3333"/>
                <a:ext cx="52" cy="51"/>
              </a:xfrm>
              <a:custGeom>
                <a:avLst/>
                <a:gdLst>
                  <a:gd name="T0" fmla="*/ 12 w 52"/>
                  <a:gd name="T1" fmla="*/ 4 h 51"/>
                  <a:gd name="T2" fmla="*/ 10 w 52"/>
                  <a:gd name="T3" fmla="*/ 7 h 51"/>
                  <a:gd name="T4" fmla="*/ 7 w 52"/>
                  <a:gd name="T5" fmla="*/ 9 h 51"/>
                  <a:gd name="T6" fmla="*/ 5 w 52"/>
                  <a:gd name="T7" fmla="*/ 12 h 51"/>
                  <a:gd name="T8" fmla="*/ 4 w 52"/>
                  <a:gd name="T9" fmla="*/ 15 h 51"/>
                  <a:gd name="T10" fmla="*/ 2 w 52"/>
                  <a:gd name="T11" fmla="*/ 18 h 51"/>
                  <a:gd name="T12" fmla="*/ 0 w 52"/>
                  <a:gd name="T13" fmla="*/ 22 h 51"/>
                  <a:gd name="T14" fmla="*/ 0 w 52"/>
                  <a:gd name="T15" fmla="*/ 26 h 51"/>
                  <a:gd name="T16" fmla="*/ 0 w 52"/>
                  <a:gd name="T17" fmla="*/ 30 h 51"/>
                  <a:gd name="T18" fmla="*/ 2 w 52"/>
                  <a:gd name="T19" fmla="*/ 33 h 51"/>
                  <a:gd name="T20" fmla="*/ 4 w 52"/>
                  <a:gd name="T21" fmla="*/ 36 h 51"/>
                  <a:gd name="T22" fmla="*/ 5 w 52"/>
                  <a:gd name="T23" fmla="*/ 39 h 51"/>
                  <a:gd name="T24" fmla="*/ 7 w 52"/>
                  <a:gd name="T25" fmla="*/ 43 h 51"/>
                  <a:gd name="T26" fmla="*/ 10 w 52"/>
                  <a:gd name="T27" fmla="*/ 44 h 51"/>
                  <a:gd name="T28" fmla="*/ 13 w 52"/>
                  <a:gd name="T29" fmla="*/ 48 h 51"/>
                  <a:gd name="T30" fmla="*/ 17 w 52"/>
                  <a:gd name="T31" fmla="*/ 49 h 51"/>
                  <a:gd name="T32" fmla="*/ 20 w 52"/>
                  <a:gd name="T33" fmla="*/ 51 h 51"/>
                  <a:gd name="T34" fmla="*/ 23 w 52"/>
                  <a:gd name="T35" fmla="*/ 51 h 51"/>
                  <a:gd name="T36" fmla="*/ 26 w 52"/>
                  <a:gd name="T37" fmla="*/ 51 h 51"/>
                  <a:gd name="T38" fmla="*/ 31 w 52"/>
                  <a:gd name="T39" fmla="*/ 51 h 51"/>
                  <a:gd name="T40" fmla="*/ 35 w 52"/>
                  <a:gd name="T41" fmla="*/ 49 h 51"/>
                  <a:gd name="T42" fmla="*/ 38 w 52"/>
                  <a:gd name="T43" fmla="*/ 49 h 51"/>
                  <a:gd name="T44" fmla="*/ 41 w 52"/>
                  <a:gd name="T45" fmla="*/ 46 h 51"/>
                  <a:gd name="T46" fmla="*/ 44 w 52"/>
                  <a:gd name="T47" fmla="*/ 44 h 51"/>
                  <a:gd name="T48" fmla="*/ 46 w 52"/>
                  <a:gd name="T49" fmla="*/ 41 h 51"/>
                  <a:gd name="T50" fmla="*/ 47 w 52"/>
                  <a:gd name="T51" fmla="*/ 39 h 51"/>
                  <a:gd name="T52" fmla="*/ 49 w 52"/>
                  <a:gd name="T53" fmla="*/ 36 h 51"/>
                  <a:gd name="T54" fmla="*/ 51 w 52"/>
                  <a:gd name="T55" fmla="*/ 33 h 51"/>
                  <a:gd name="T56" fmla="*/ 52 w 52"/>
                  <a:gd name="T57" fmla="*/ 28 h 51"/>
                  <a:gd name="T58" fmla="*/ 52 w 52"/>
                  <a:gd name="T59" fmla="*/ 25 h 51"/>
                  <a:gd name="T60" fmla="*/ 52 w 52"/>
                  <a:gd name="T61" fmla="*/ 22 h 51"/>
                  <a:gd name="T62" fmla="*/ 51 w 52"/>
                  <a:gd name="T63" fmla="*/ 18 h 51"/>
                  <a:gd name="T64" fmla="*/ 49 w 52"/>
                  <a:gd name="T65" fmla="*/ 15 h 51"/>
                  <a:gd name="T66" fmla="*/ 47 w 52"/>
                  <a:gd name="T67" fmla="*/ 12 h 51"/>
                  <a:gd name="T68" fmla="*/ 46 w 52"/>
                  <a:gd name="T69" fmla="*/ 9 h 51"/>
                  <a:gd name="T70" fmla="*/ 43 w 52"/>
                  <a:gd name="T71" fmla="*/ 5 h 51"/>
                  <a:gd name="T72" fmla="*/ 39 w 52"/>
                  <a:gd name="T73" fmla="*/ 4 h 51"/>
                  <a:gd name="T74" fmla="*/ 36 w 52"/>
                  <a:gd name="T75" fmla="*/ 2 h 51"/>
                  <a:gd name="T76" fmla="*/ 33 w 52"/>
                  <a:gd name="T77" fmla="*/ 0 h 51"/>
                  <a:gd name="T78" fmla="*/ 30 w 52"/>
                  <a:gd name="T79" fmla="*/ 0 h 51"/>
                  <a:gd name="T80" fmla="*/ 26 w 52"/>
                  <a:gd name="T81" fmla="*/ 0 h 51"/>
                  <a:gd name="T82" fmla="*/ 23 w 52"/>
                  <a:gd name="T83" fmla="*/ 0 h 51"/>
                  <a:gd name="T84" fmla="*/ 18 w 52"/>
                  <a:gd name="T85" fmla="*/ 0 h 51"/>
                  <a:gd name="T86" fmla="*/ 15 w 52"/>
                  <a:gd name="T87" fmla="*/ 2 h 51"/>
                  <a:gd name="T88" fmla="*/ 12 w 52"/>
                  <a:gd name="T89" fmla="*/ 4 h 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
                  <a:gd name="T136" fmla="*/ 0 h 51"/>
                  <a:gd name="T137" fmla="*/ 52 w 52"/>
                  <a:gd name="T138" fmla="*/ 51 h 5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 h="51">
                    <a:moveTo>
                      <a:pt x="12" y="4"/>
                    </a:moveTo>
                    <a:lnTo>
                      <a:pt x="10" y="7"/>
                    </a:lnTo>
                    <a:lnTo>
                      <a:pt x="7" y="9"/>
                    </a:lnTo>
                    <a:lnTo>
                      <a:pt x="5" y="12"/>
                    </a:lnTo>
                    <a:lnTo>
                      <a:pt x="4" y="15"/>
                    </a:lnTo>
                    <a:lnTo>
                      <a:pt x="2" y="18"/>
                    </a:lnTo>
                    <a:lnTo>
                      <a:pt x="0" y="22"/>
                    </a:lnTo>
                    <a:lnTo>
                      <a:pt x="0" y="26"/>
                    </a:lnTo>
                    <a:lnTo>
                      <a:pt x="0" y="30"/>
                    </a:lnTo>
                    <a:lnTo>
                      <a:pt x="2" y="33"/>
                    </a:lnTo>
                    <a:lnTo>
                      <a:pt x="4" y="36"/>
                    </a:lnTo>
                    <a:lnTo>
                      <a:pt x="5" y="39"/>
                    </a:lnTo>
                    <a:lnTo>
                      <a:pt x="7" y="43"/>
                    </a:lnTo>
                    <a:lnTo>
                      <a:pt x="10" y="44"/>
                    </a:lnTo>
                    <a:lnTo>
                      <a:pt x="13" y="48"/>
                    </a:lnTo>
                    <a:lnTo>
                      <a:pt x="17" y="49"/>
                    </a:lnTo>
                    <a:lnTo>
                      <a:pt x="20" y="51"/>
                    </a:lnTo>
                    <a:lnTo>
                      <a:pt x="23" y="51"/>
                    </a:lnTo>
                    <a:lnTo>
                      <a:pt x="26" y="51"/>
                    </a:lnTo>
                    <a:lnTo>
                      <a:pt x="31" y="51"/>
                    </a:lnTo>
                    <a:lnTo>
                      <a:pt x="35" y="49"/>
                    </a:lnTo>
                    <a:lnTo>
                      <a:pt x="38" y="49"/>
                    </a:lnTo>
                    <a:lnTo>
                      <a:pt x="41" y="46"/>
                    </a:lnTo>
                    <a:lnTo>
                      <a:pt x="44" y="44"/>
                    </a:lnTo>
                    <a:lnTo>
                      <a:pt x="46" y="41"/>
                    </a:lnTo>
                    <a:lnTo>
                      <a:pt x="47" y="39"/>
                    </a:lnTo>
                    <a:lnTo>
                      <a:pt x="49" y="36"/>
                    </a:lnTo>
                    <a:lnTo>
                      <a:pt x="51" y="33"/>
                    </a:lnTo>
                    <a:lnTo>
                      <a:pt x="52" y="28"/>
                    </a:lnTo>
                    <a:lnTo>
                      <a:pt x="52" y="25"/>
                    </a:lnTo>
                    <a:lnTo>
                      <a:pt x="52" y="22"/>
                    </a:lnTo>
                    <a:lnTo>
                      <a:pt x="51" y="18"/>
                    </a:lnTo>
                    <a:lnTo>
                      <a:pt x="49" y="15"/>
                    </a:lnTo>
                    <a:lnTo>
                      <a:pt x="47" y="12"/>
                    </a:lnTo>
                    <a:lnTo>
                      <a:pt x="46" y="9"/>
                    </a:lnTo>
                    <a:lnTo>
                      <a:pt x="43" y="5"/>
                    </a:lnTo>
                    <a:lnTo>
                      <a:pt x="39" y="4"/>
                    </a:lnTo>
                    <a:lnTo>
                      <a:pt x="36" y="2"/>
                    </a:lnTo>
                    <a:lnTo>
                      <a:pt x="33" y="0"/>
                    </a:lnTo>
                    <a:lnTo>
                      <a:pt x="30" y="0"/>
                    </a:lnTo>
                    <a:lnTo>
                      <a:pt x="26" y="0"/>
                    </a:lnTo>
                    <a:lnTo>
                      <a:pt x="23" y="0"/>
                    </a:lnTo>
                    <a:lnTo>
                      <a:pt x="18" y="0"/>
                    </a:lnTo>
                    <a:lnTo>
                      <a:pt x="15" y="2"/>
                    </a:lnTo>
                    <a:lnTo>
                      <a:pt x="12" y="4"/>
                    </a:lnTo>
                    <a:close/>
                  </a:path>
                </a:pathLst>
              </a:custGeom>
              <a:solidFill>
                <a:srgbClr val="0000FF"/>
              </a:solidFill>
              <a:ln w="9525">
                <a:noFill/>
                <a:round/>
              </a:ln>
            </p:spPr>
            <p:txBody>
              <a:bodyPr/>
              <a:lstStyle/>
              <a:p>
                <a:endParaRPr lang="en-US"/>
              </a:p>
            </p:txBody>
          </p:sp>
          <p:sp>
            <p:nvSpPr>
              <p:cNvPr id="42028" name="Text Box 43"/>
              <p:cNvSpPr txBox="1">
                <a:spLocks noChangeArrowheads="1"/>
              </p:cNvSpPr>
              <p:nvPr/>
            </p:nvSpPr>
            <p:spPr bwMode="auto">
              <a:xfrm>
                <a:off x="3636" y="2776"/>
                <a:ext cx="784" cy="288"/>
              </a:xfrm>
              <a:prstGeom prst="rect">
                <a:avLst/>
              </a:prstGeom>
              <a:noFill/>
              <a:ln w="12700" cap="sq">
                <a:noFill/>
                <a:miter lim="800000"/>
                <a:headEnd type="none" w="sm" len="sm"/>
                <a:tailEnd type="none" w="sm" len="sm"/>
              </a:ln>
            </p:spPr>
            <p:txBody>
              <a:bodyPr wrap="none">
                <a:spAutoFit/>
              </a:bodyPr>
              <a:lstStyle/>
              <a:p>
                <a:pPr eaLnBrk="0" hangingPunct="0"/>
                <a:r>
                  <a:rPr lang="en-US">
                    <a:latin typeface="Times New Roman" panose="02020603050405020304" pitchFamily="18" charset="0"/>
                  </a:rPr>
                  <a:t>View Plane</a:t>
                </a:r>
                <a:endParaRPr lang="en-US">
                  <a:latin typeface="Times New Roman" panose="02020603050405020304" pitchFamily="18" charset="0"/>
                </a:endParaRPr>
              </a:p>
            </p:txBody>
          </p:sp>
        </p:grpSp>
        <p:sp>
          <p:nvSpPr>
            <p:cNvPr id="41990" name="Text Box 44"/>
            <p:cNvSpPr txBox="1">
              <a:spLocks noChangeArrowheads="1"/>
            </p:cNvSpPr>
            <p:nvPr/>
          </p:nvSpPr>
          <p:spPr bwMode="auto">
            <a:xfrm>
              <a:off x="3312" y="2064"/>
              <a:ext cx="1520" cy="504"/>
            </a:xfrm>
            <a:prstGeom prst="rect">
              <a:avLst/>
            </a:prstGeom>
            <a:noFill/>
            <a:ln w="12700" cap="sq">
              <a:noFill/>
              <a:miter lim="800000"/>
              <a:headEnd type="none" w="sm" len="sm"/>
              <a:tailEnd type="none" w="sm" len="sm"/>
            </a:ln>
          </p:spPr>
          <p:txBody>
            <a:bodyPr wrap="none">
              <a:spAutoFit/>
            </a:bodyPr>
            <a:lstStyle/>
            <a:p>
              <a:pPr eaLnBrk="0" hangingPunct="0"/>
              <a:r>
                <a:rPr lang="en-US">
                  <a:latin typeface="Times New Roman" panose="02020603050405020304" pitchFamily="18" charset="0"/>
                </a:rPr>
                <a:t>Plane containing</a:t>
              </a:r>
              <a:endParaRPr lang="en-US">
                <a:latin typeface="Times New Roman" panose="02020603050405020304" pitchFamily="18" charset="0"/>
              </a:endParaRPr>
            </a:p>
            <a:p>
              <a:pPr eaLnBrk="0" hangingPunct="0"/>
              <a:r>
                <a:rPr lang="en-US">
                  <a:latin typeface="Times New Roman" panose="02020603050405020304" pitchFamily="18" charset="0"/>
                </a:rPr>
                <a:t>Center of Projection (</a:t>
              </a:r>
              <a:r>
                <a:rPr lang="en-US" b="1">
                  <a:latin typeface="Times New Roman" panose="02020603050405020304" pitchFamily="18" charset="0"/>
                </a:rPr>
                <a:t>C</a:t>
              </a:r>
              <a:r>
                <a:rPr lang="en-US">
                  <a:latin typeface="Times New Roman" panose="02020603050405020304" pitchFamily="18" charset="0"/>
                </a:rPr>
                <a:t>)</a:t>
              </a:r>
              <a:endParaRPr lang="en-US">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sz="3600" smtClean="0"/>
              <a:t>Vanishing Point</a:t>
            </a:r>
            <a:endParaRPr lang="en-US" sz="3600" smtClean="0"/>
          </a:p>
        </p:txBody>
      </p:sp>
      <p:grpSp>
        <p:nvGrpSpPr>
          <p:cNvPr id="43011" name="Group 5"/>
          <p:cNvGrpSpPr/>
          <p:nvPr/>
        </p:nvGrpSpPr>
        <p:grpSpPr bwMode="auto">
          <a:xfrm>
            <a:off x="1452563" y="2206625"/>
            <a:ext cx="5554662" cy="3203575"/>
            <a:chOff x="915" y="1390"/>
            <a:chExt cx="3499" cy="2018"/>
          </a:xfrm>
        </p:grpSpPr>
        <p:sp>
          <p:nvSpPr>
            <p:cNvPr id="43012" name="Line 6"/>
            <p:cNvSpPr>
              <a:spLocks noChangeShapeType="1"/>
            </p:cNvSpPr>
            <p:nvPr/>
          </p:nvSpPr>
          <p:spPr bwMode="auto">
            <a:xfrm flipH="1">
              <a:off x="2637" y="2551"/>
              <a:ext cx="723" cy="813"/>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13" name="Line 7"/>
            <p:cNvSpPr>
              <a:spLocks noChangeShapeType="1"/>
            </p:cNvSpPr>
            <p:nvPr/>
          </p:nvSpPr>
          <p:spPr bwMode="auto">
            <a:xfrm flipH="1">
              <a:off x="2637" y="2208"/>
              <a:ext cx="3" cy="1156"/>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14" name="Line 8"/>
            <p:cNvSpPr>
              <a:spLocks noChangeShapeType="1"/>
            </p:cNvSpPr>
            <p:nvPr/>
          </p:nvSpPr>
          <p:spPr bwMode="auto">
            <a:xfrm>
              <a:off x="1638" y="2551"/>
              <a:ext cx="1722"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15" name="Line 9"/>
            <p:cNvSpPr>
              <a:spLocks noChangeShapeType="1"/>
            </p:cNvSpPr>
            <p:nvPr/>
          </p:nvSpPr>
          <p:spPr bwMode="auto">
            <a:xfrm>
              <a:off x="915" y="3364"/>
              <a:ext cx="1722"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16" name="Line 10"/>
            <p:cNvSpPr>
              <a:spLocks noChangeShapeType="1"/>
            </p:cNvSpPr>
            <p:nvPr/>
          </p:nvSpPr>
          <p:spPr bwMode="auto">
            <a:xfrm>
              <a:off x="2913" y="1893"/>
              <a:ext cx="0" cy="1161"/>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17" name="Line 11"/>
            <p:cNvSpPr>
              <a:spLocks noChangeShapeType="1"/>
            </p:cNvSpPr>
            <p:nvPr/>
          </p:nvSpPr>
          <p:spPr bwMode="auto">
            <a:xfrm>
              <a:off x="2913" y="1893"/>
              <a:ext cx="344" cy="77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18" name="Line 12"/>
            <p:cNvSpPr>
              <a:spLocks noChangeShapeType="1"/>
            </p:cNvSpPr>
            <p:nvPr/>
          </p:nvSpPr>
          <p:spPr bwMode="auto">
            <a:xfrm flipH="1">
              <a:off x="915" y="2551"/>
              <a:ext cx="723" cy="813"/>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19" name="Line 13"/>
            <p:cNvSpPr>
              <a:spLocks noChangeShapeType="1"/>
            </p:cNvSpPr>
            <p:nvPr/>
          </p:nvSpPr>
          <p:spPr bwMode="auto">
            <a:xfrm flipH="1">
              <a:off x="2637" y="1390"/>
              <a:ext cx="723" cy="813"/>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20" name="Line 14"/>
            <p:cNvSpPr>
              <a:spLocks noChangeShapeType="1"/>
            </p:cNvSpPr>
            <p:nvPr/>
          </p:nvSpPr>
          <p:spPr bwMode="auto">
            <a:xfrm flipH="1">
              <a:off x="1879" y="1893"/>
              <a:ext cx="1860" cy="1316"/>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21" name="Line 15"/>
            <p:cNvSpPr>
              <a:spLocks noChangeShapeType="1"/>
            </p:cNvSpPr>
            <p:nvPr/>
          </p:nvSpPr>
          <p:spPr bwMode="auto">
            <a:xfrm flipH="1">
              <a:off x="1879" y="2822"/>
              <a:ext cx="345" cy="387"/>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22" name="Line 16"/>
            <p:cNvSpPr>
              <a:spLocks noChangeShapeType="1"/>
            </p:cNvSpPr>
            <p:nvPr/>
          </p:nvSpPr>
          <p:spPr bwMode="auto">
            <a:xfrm flipH="1">
              <a:off x="1673" y="3054"/>
              <a:ext cx="1240" cy="19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23" name="Line 17"/>
            <p:cNvSpPr>
              <a:spLocks noChangeShapeType="1"/>
            </p:cNvSpPr>
            <p:nvPr/>
          </p:nvSpPr>
          <p:spPr bwMode="auto">
            <a:xfrm flipH="1">
              <a:off x="1707" y="2667"/>
              <a:ext cx="1550" cy="23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24" name="Line 18"/>
            <p:cNvSpPr>
              <a:spLocks noChangeShapeType="1"/>
            </p:cNvSpPr>
            <p:nvPr/>
          </p:nvSpPr>
          <p:spPr bwMode="auto">
            <a:xfrm flipH="1">
              <a:off x="2120" y="2783"/>
              <a:ext cx="345"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25" name="Line 19"/>
            <p:cNvSpPr>
              <a:spLocks noChangeShapeType="1"/>
            </p:cNvSpPr>
            <p:nvPr/>
          </p:nvSpPr>
          <p:spPr bwMode="auto">
            <a:xfrm flipH="1">
              <a:off x="2396" y="2744"/>
              <a:ext cx="344"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26" name="Line 20"/>
            <p:cNvSpPr>
              <a:spLocks noChangeShapeType="1"/>
            </p:cNvSpPr>
            <p:nvPr/>
          </p:nvSpPr>
          <p:spPr bwMode="auto">
            <a:xfrm flipH="1">
              <a:off x="2672" y="2706"/>
              <a:ext cx="344"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27" name="Line 21"/>
            <p:cNvSpPr>
              <a:spLocks noChangeShapeType="1"/>
            </p:cNvSpPr>
            <p:nvPr/>
          </p:nvSpPr>
          <p:spPr bwMode="auto">
            <a:xfrm flipH="1">
              <a:off x="2224" y="1893"/>
              <a:ext cx="1515" cy="929"/>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28" name="Line 22"/>
            <p:cNvSpPr>
              <a:spLocks noChangeShapeType="1"/>
            </p:cNvSpPr>
            <p:nvPr/>
          </p:nvSpPr>
          <p:spPr bwMode="auto">
            <a:xfrm flipV="1">
              <a:off x="2914" y="2293"/>
              <a:ext cx="178" cy="187"/>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43029" name="Line 23"/>
            <p:cNvSpPr>
              <a:spLocks noChangeShapeType="1"/>
            </p:cNvSpPr>
            <p:nvPr/>
          </p:nvSpPr>
          <p:spPr bwMode="auto">
            <a:xfrm flipH="1">
              <a:off x="1987" y="2812"/>
              <a:ext cx="344"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0" name="Line 24"/>
            <p:cNvSpPr>
              <a:spLocks noChangeShapeType="1"/>
            </p:cNvSpPr>
            <p:nvPr/>
          </p:nvSpPr>
          <p:spPr bwMode="auto">
            <a:xfrm flipH="1">
              <a:off x="2245" y="2769"/>
              <a:ext cx="345"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1" name="Line 25"/>
            <p:cNvSpPr>
              <a:spLocks noChangeShapeType="1"/>
            </p:cNvSpPr>
            <p:nvPr/>
          </p:nvSpPr>
          <p:spPr bwMode="auto">
            <a:xfrm flipH="1">
              <a:off x="2530" y="2725"/>
              <a:ext cx="344"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2" name="Line 26"/>
            <p:cNvSpPr>
              <a:spLocks noChangeShapeType="1"/>
            </p:cNvSpPr>
            <p:nvPr/>
          </p:nvSpPr>
          <p:spPr bwMode="auto">
            <a:xfrm flipH="1">
              <a:off x="2796" y="2686"/>
              <a:ext cx="345" cy="38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3" name="Line 27"/>
            <p:cNvSpPr>
              <a:spLocks noChangeShapeType="1"/>
            </p:cNvSpPr>
            <p:nvPr/>
          </p:nvSpPr>
          <p:spPr bwMode="auto">
            <a:xfrm flipV="1">
              <a:off x="2923" y="2348"/>
              <a:ext cx="189" cy="205"/>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4" name="Line 28"/>
            <p:cNvSpPr>
              <a:spLocks noChangeShapeType="1"/>
            </p:cNvSpPr>
            <p:nvPr/>
          </p:nvSpPr>
          <p:spPr bwMode="auto">
            <a:xfrm flipV="1">
              <a:off x="2918" y="2405"/>
              <a:ext cx="229" cy="249"/>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5" name="Line 29"/>
            <p:cNvSpPr>
              <a:spLocks noChangeShapeType="1"/>
            </p:cNvSpPr>
            <p:nvPr/>
          </p:nvSpPr>
          <p:spPr bwMode="auto">
            <a:xfrm flipV="1">
              <a:off x="2914" y="2512"/>
              <a:ext cx="272" cy="30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6" name="Line 30"/>
            <p:cNvSpPr>
              <a:spLocks noChangeShapeType="1"/>
            </p:cNvSpPr>
            <p:nvPr/>
          </p:nvSpPr>
          <p:spPr bwMode="auto">
            <a:xfrm flipV="1">
              <a:off x="2914" y="2460"/>
              <a:ext cx="252" cy="276"/>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7" name="Line 31"/>
            <p:cNvSpPr>
              <a:spLocks noChangeShapeType="1"/>
            </p:cNvSpPr>
            <p:nvPr/>
          </p:nvSpPr>
          <p:spPr bwMode="auto">
            <a:xfrm flipV="1">
              <a:off x="2918" y="2374"/>
              <a:ext cx="214" cy="227"/>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8" name="Line 32"/>
            <p:cNvSpPr>
              <a:spLocks noChangeShapeType="1"/>
            </p:cNvSpPr>
            <p:nvPr/>
          </p:nvSpPr>
          <p:spPr bwMode="auto">
            <a:xfrm flipV="1">
              <a:off x="2910" y="2319"/>
              <a:ext cx="189" cy="205"/>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39" name="Line 33"/>
            <p:cNvSpPr>
              <a:spLocks noChangeShapeType="1"/>
            </p:cNvSpPr>
            <p:nvPr/>
          </p:nvSpPr>
          <p:spPr bwMode="auto">
            <a:xfrm flipV="1">
              <a:off x="2914" y="2574"/>
              <a:ext cx="296" cy="341"/>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40" name="Text Box 34"/>
            <p:cNvSpPr txBox="1">
              <a:spLocks noChangeArrowheads="1"/>
            </p:cNvSpPr>
            <p:nvPr/>
          </p:nvSpPr>
          <p:spPr bwMode="auto">
            <a:xfrm>
              <a:off x="2950" y="1733"/>
              <a:ext cx="842" cy="212"/>
            </a:xfrm>
            <a:prstGeom prst="rect">
              <a:avLst/>
            </a:prstGeom>
            <a:noFill/>
            <a:ln w="12700" cap="sq">
              <a:noFill/>
              <a:miter lim="800000"/>
              <a:headEnd type="none" w="sm" len="sm"/>
              <a:tailEnd type="none" w="sm" len="sm"/>
            </a:ln>
          </p:spPr>
          <p:txBody>
            <a:bodyPr wrap="none" anchor="ctr">
              <a:spAutoFit/>
            </a:bodyPr>
            <a:lstStyle/>
            <a:p>
              <a:pPr algn="ctr" latinLnBrk="1"/>
              <a:r>
                <a:rPr kumimoji="1" lang="en-US" altLang="ko-KR" sz="1600">
                  <a:latin typeface="Arial Narrow" panose="020B0606020202030204" pitchFamily="34" charset="0"/>
                  <a:ea typeface="굴림" pitchFamily="50" charset="-127"/>
                </a:rPr>
                <a:t>Vanishing Point</a:t>
              </a:r>
              <a:endParaRPr kumimoji="1" lang="en-US" altLang="ko-KR" sz="1600">
                <a:latin typeface="Arial Narrow" panose="020B0606020202030204" pitchFamily="34" charset="0"/>
                <a:ea typeface="굴림" pitchFamily="50" charset="-127"/>
              </a:endParaRPr>
            </a:p>
          </p:txBody>
        </p:sp>
        <p:sp>
          <p:nvSpPr>
            <p:cNvPr id="43041" name="Text Box 35"/>
            <p:cNvSpPr txBox="1">
              <a:spLocks noChangeArrowheads="1"/>
            </p:cNvSpPr>
            <p:nvPr/>
          </p:nvSpPr>
          <p:spPr bwMode="auto">
            <a:xfrm>
              <a:off x="4070" y="1936"/>
              <a:ext cx="344" cy="212"/>
            </a:xfrm>
            <a:prstGeom prst="rect">
              <a:avLst/>
            </a:prstGeom>
            <a:noFill/>
            <a:ln w="12700" cap="sq">
              <a:noFill/>
              <a:miter lim="800000"/>
              <a:headEnd type="none" w="sm" len="sm"/>
              <a:tailEnd type="none" w="sm" len="sm"/>
            </a:ln>
          </p:spPr>
          <p:txBody>
            <a:bodyPr wrap="none" anchor="ctr">
              <a:spAutoFit/>
            </a:bodyPr>
            <a:lstStyle/>
            <a:p>
              <a:pPr algn="ctr" latinLnBrk="1"/>
              <a:r>
                <a:rPr kumimoji="1" lang="en-US" altLang="ko-KR" sz="1600">
                  <a:latin typeface="Arial Narrow" panose="020B0606020202030204" pitchFamily="34" charset="0"/>
                  <a:ea typeface="굴림" pitchFamily="50" charset="-127"/>
                </a:rPr>
                <a:t>COP</a:t>
              </a:r>
              <a:endParaRPr kumimoji="1" lang="en-US" altLang="ko-KR" sz="1600">
                <a:latin typeface="Arial Narrow" panose="020B0606020202030204" pitchFamily="34" charset="0"/>
                <a:ea typeface="굴림" pitchFamily="50" charset="-127"/>
              </a:endParaRPr>
            </a:p>
          </p:txBody>
        </p:sp>
        <p:sp>
          <p:nvSpPr>
            <p:cNvPr id="43042" name="Text Box 36"/>
            <p:cNvSpPr txBox="1">
              <a:spLocks noChangeArrowheads="1"/>
            </p:cNvSpPr>
            <p:nvPr/>
          </p:nvSpPr>
          <p:spPr bwMode="auto">
            <a:xfrm>
              <a:off x="2880" y="3196"/>
              <a:ext cx="639" cy="212"/>
            </a:xfrm>
            <a:prstGeom prst="rect">
              <a:avLst/>
            </a:prstGeom>
            <a:noFill/>
            <a:ln w="12700" cap="sq">
              <a:noFill/>
              <a:miter lim="800000"/>
              <a:headEnd type="none" w="sm" len="sm"/>
              <a:tailEnd type="none" w="sm" len="sm"/>
            </a:ln>
          </p:spPr>
          <p:txBody>
            <a:bodyPr wrap="none" anchor="ctr">
              <a:spAutoFit/>
            </a:bodyPr>
            <a:lstStyle/>
            <a:p>
              <a:pPr latinLnBrk="1"/>
              <a:r>
                <a:rPr kumimoji="1" lang="en-US" altLang="ko-KR" sz="1600">
                  <a:latin typeface="Arial Narrow" panose="020B0606020202030204" pitchFamily="34" charset="0"/>
                  <a:ea typeface="굴림" pitchFamily="50" charset="-127"/>
                </a:rPr>
                <a:t>View Plane</a:t>
              </a:r>
              <a:endParaRPr kumimoji="1" lang="en-US" altLang="ko-KR" sz="1600">
                <a:latin typeface="Arial Narrow" panose="020B0606020202030204" pitchFamily="34" charset="0"/>
                <a:ea typeface="굴림" pitchFamily="50" charset="-127"/>
              </a:endParaRPr>
            </a:p>
          </p:txBody>
        </p:sp>
        <p:sp>
          <p:nvSpPr>
            <p:cNvPr id="43043" name="Line 37"/>
            <p:cNvSpPr>
              <a:spLocks noChangeShapeType="1"/>
            </p:cNvSpPr>
            <p:nvPr/>
          </p:nvSpPr>
          <p:spPr bwMode="auto">
            <a:xfrm>
              <a:off x="3358" y="2203"/>
              <a:ext cx="0" cy="34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43044" name="Line 38"/>
            <p:cNvSpPr>
              <a:spLocks noChangeShapeType="1"/>
            </p:cNvSpPr>
            <p:nvPr/>
          </p:nvSpPr>
          <p:spPr bwMode="auto">
            <a:xfrm>
              <a:off x="3358" y="1390"/>
              <a:ext cx="0" cy="81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43045" name="Oval 39"/>
            <p:cNvSpPr>
              <a:spLocks noChangeArrowheads="1"/>
            </p:cNvSpPr>
            <p:nvPr/>
          </p:nvSpPr>
          <p:spPr bwMode="auto">
            <a:xfrm>
              <a:off x="2893" y="1869"/>
              <a:ext cx="35" cy="39"/>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US"/>
            </a:p>
          </p:txBody>
        </p:sp>
        <p:sp>
          <p:nvSpPr>
            <p:cNvPr id="43046" name="Oval 40"/>
            <p:cNvSpPr>
              <a:spLocks noChangeArrowheads="1"/>
            </p:cNvSpPr>
            <p:nvPr/>
          </p:nvSpPr>
          <p:spPr bwMode="auto">
            <a:xfrm>
              <a:off x="3728" y="1865"/>
              <a:ext cx="34" cy="39"/>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US"/>
            </a:p>
          </p:txBody>
        </p:sp>
        <p:sp>
          <p:nvSpPr>
            <p:cNvPr id="43047" name="Line 41"/>
            <p:cNvSpPr>
              <a:spLocks noChangeShapeType="1"/>
            </p:cNvSpPr>
            <p:nvPr/>
          </p:nvSpPr>
          <p:spPr bwMode="auto">
            <a:xfrm flipH="1" flipV="1">
              <a:off x="3737" y="1893"/>
              <a:ext cx="172" cy="116"/>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43048" name="Line 42"/>
            <p:cNvSpPr>
              <a:spLocks noChangeShapeType="1"/>
            </p:cNvSpPr>
            <p:nvPr/>
          </p:nvSpPr>
          <p:spPr bwMode="auto">
            <a:xfrm flipH="1">
              <a:off x="2945" y="1854"/>
              <a:ext cx="138" cy="39"/>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43049" name="Line 43"/>
            <p:cNvSpPr>
              <a:spLocks noChangeShapeType="1"/>
            </p:cNvSpPr>
            <p:nvPr/>
          </p:nvSpPr>
          <p:spPr bwMode="auto">
            <a:xfrm flipH="1" flipV="1">
              <a:off x="2704" y="3209"/>
              <a:ext cx="172" cy="77"/>
            </a:xfrm>
            <a:prstGeom prst="line">
              <a:avLst/>
            </a:prstGeom>
            <a:noFill/>
            <a:ln w="12700" cap="sq">
              <a:solidFill>
                <a:schemeClr val="tx1"/>
              </a:solidFill>
              <a:round/>
              <a:headEnd type="none" w="sm" len="sm"/>
              <a:tailEnd type="triangle" w="sm" len="sm"/>
            </a:ln>
          </p:spPr>
          <p:txBody>
            <a:bodyPr wrap="none" anchor="ct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600" smtClean="0"/>
              <a:t>Vanishing Point</a:t>
            </a:r>
            <a:endParaRPr lang="en-US" sz="3600" smtClean="0"/>
          </a:p>
        </p:txBody>
      </p:sp>
      <p:sp>
        <p:nvSpPr>
          <p:cNvPr id="44035" name="Rectangle 3"/>
          <p:cNvSpPr>
            <a:spLocks noGrp="1" noChangeArrowheads="1"/>
          </p:cNvSpPr>
          <p:nvPr>
            <p:ph type="body" idx="1"/>
          </p:nvPr>
        </p:nvSpPr>
        <p:spPr/>
        <p:txBody>
          <a:bodyPr/>
          <a:lstStyle/>
          <a:p>
            <a:pPr eaLnBrk="1" hangingPunct="1">
              <a:lnSpc>
                <a:spcPct val="120000"/>
              </a:lnSpc>
              <a:spcBef>
                <a:spcPct val="71000"/>
              </a:spcBef>
            </a:pPr>
            <a:r>
              <a:rPr lang="en-US" sz="1400" smtClean="0"/>
              <a:t>If a set of lines are parallel to one of the three axes, the vanishing point is called an axis vanishing point (Principal Vanishing Point). </a:t>
            </a:r>
            <a:endParaRPr lang="en-US" sz="1400" smtClean="0"/>
          </a:p>
          <a:p>
            <a:pPr lvl="1" eaLnBrk="1" hangingPunct="1">
              <a:lnSpc>
                <a:spcPct val="120000"/>
              </a:lnSpc>
              <a:spcBef>
                <a:spcPct val="71000"/>
              </a:spcBef>
            </a:pPr>
            <a:r>
              <a:rPr lang="en-US" sz="1400" smtClean="0"/>
              <a:t>There are at most 3 such points, corresponding to the number of axes cut by the projection plane</a:t>
            </a:r>
            <a:endParaRPr lang="en-US" sz="1200" smtClean="0">
              <a:latin typeface="New York" charset="0"/>
            </a:endParaRPr>
          </a:p>
          <a:p>
            <a:pPr eaLnBrk="1" hangingPunct="1">
              <a:lnSpc>
                <a:spcPct val="120000"/>
              </a:lnSpc>
              <a:spcBef>
                <a:spcPct val="71000"/>
              </a:spcBef>
            </a:pPr>
            <a:r>
              <a:rPr lang="en-US" sz="1400" smtClean="0">
                <a:latin typeface="New York" charset="0"/>
              </a:rPr>
              <a:t>One-point:</a:t>
            </a:r>
            <a:endParaRPr lang="en-US" sz="1400" smtClean="0">
              <a:latin typeface="New York" charset="0"/>
            </a:endParaRPr>
          </a:p>
          <a:p>
            <a:pPr lvl="1" eaLnBrk="1" hangingPunct="1">
              <a:lnSpc>
                <a:spcPct val="120000"/>
              </a:lnSpc>
              <a:spcBef>
                <a:spcPct val="71000"/>
              </a:spcBef>
            </a:pPr>
            <a:r>
              <a:rPr lang="en-US" sz="1400" smtClean="0">
                <a:latin typeface="New York" charset="0"/>
              </a:rPr>
              <a:t>One principle axis cut by projection plane</a:t>
            </a:r>
            <a:endParaRPr lang="en-US" sz="1400" smtClean="0">
              <a:latin typeface="New York" charset="0"/>
            </a:endParaRPr>
          </a:p>
          <a:p>
            <a:pPr lvl="1" eaLnBrk="1" hangingPunct="1">
              <a:lnSpc>
                <a:spcPct val="120000"/>
              </a:lnSpc>
              <a:spcBef>
                <a:spcPct val="71000"/>
              </a:spcBef>
            </a:pPr>
            <a:r>
              <a:rPr lang="en-US" sz="1400" smtClean="0">
                <a:latin typeface="New York" charset="0"/>
              </a:rPr>
              <a:t>One axis vanishing point</a:t>
            </a:r>
            <a:endParaRPr lang="en-US" sz="1400" smtClean="0">
              <a:latin typeface="New York" charset="0"/>
            </a:endParaRPr>
          </a:p>
          <a:p>
            <a:pPr eaLnBrk="1" hangingPunct="1">
              <a:lnSpc>
                <a:spcPct val="120000"/>
              </a:lnSpc>
              <a:spcBef>
                <a:spcPct val="71000"/>
              </a:spcBef>
            </a:pPr>
            <a:r>
              <a:rPr lang="en-US" sz="1400" smtClean="0">
                <a:latin typeface="New York" charset="0"/>
              </a:rPr>
              <a:t>Two-point:</a:t>
            </a:r>
            <a:endParaRPr lang="en-US" sz="1400" smtClean="0">
              <a:latin typeface="New York" charset="0"/>
            </a:endParaRPr>
          </a:p>
          <a:p>
            <a:pPr lvl="1" eaLnBrk="1" hangingPunct="1">
              <a:lnSpc>
                <a:spcPct val="120000"/>
              </a:lnSpc>
              <a:spcBef>
                <a:spcPct val="71000"/>
              </a:spcBef>
            </a:pPr>
            <a:r>
              <a:rPr lang="en-US" sz="1400" smtClean="0">
                <a:latin typeface="New York" charset="0"/>
              </a:rPr>
              <a:t>Two principle axes cut by projection plane</a:t>
            </a:r>
            <a:endParaRPr lang="en-US" sz="1400" smtClean="0">
              <a:latin typeface="New York" charset="0"/>
            </a:endParaRPr>
          </a:p>
          <a:p>
            <a:pPr lvl="1" eaLnBrk="1" hangingPunct="1">
              <a:lnSpc>
                <a:spcPct val="120000"/>
              </a:lnSpc>
              <a:spcBef>
                <a:spcPct val="71000"/>
              </a:spcBef>
            </a:pPr>
            <a:r>
              <a:rPr lang="en-US" sz="1400" smtClean="0">
                <a:latin typeface="New York" charset="0"/>
              </a:rPr>
              <a:t>Two axis vanishing points</a:t>
            </a:r>
            <a:endParaRPr lang="en-US" sz="1400" smtClean="0">
              <a:latin typeface="New York" charset="0"/>
            </a:endParaRPr>
          </a:p>
          <a:p>
            <a:pPr eaLnBrk="1" hangingPunct="1">
              <a:lnSpc>
                <a:spcPct val="120000"/>
              </a:lnSpc>
              <a:spcBef>
                <a:spcPct val="71000"/>
              </a:spcBef>
            </a:pPr>
            <a:r>
              <a:rPr lang="en-US" sz="1400" smtClean="0">
                <a:latin typeface="New York" charset="0"/>
              </a:rPr>
              <a:t>Three-point:</a:t>
            </a:r>
            <a:endParaRPr lang="en-US" sz="1400" smtClean="0">
              <a:latin typeface="New York" charset="0"/>
            </a:endParaRPr>
          </a:p>
          <a:p>
            <a:pPr lvl="1" eaLnBrk="1" hangingPunct="1">
              <a:lnSpc>
                <a:spcPct val="120000"/>
              </a:lnSpc>
              <a:spcBef>
                <a:spcPct val="71000"/>
              </a:spcBef>
            </a:pPr>
            <a:r>
              <a:rPr lang="en-US" sz="1400" smtClean="0">
                <a:latin typeface="New York" charset="0"/>
              </a:rPr>
              <a:t>Three principle axes cut by projection plane</a:t>
            </a:r>
            <a:endParaRPr lang="en-US" sz="1400" smtClean="0">
              <a:latin typeface="New York" charset="0"/>
            </a:endParaRPr>
          </a:p>
          <a:p>
            <a:pPr lvl="1" eaLnBrk="1" hangingPunct="1">
              <a:lnSpc>
                <a:spcPct val="120000"/>
              </a:lnSpc>
              <a:spcBef>
                <a:spcPct val="71000"/>
              </a:spcBef>
            </a:pPr>
            <a:r>
              <a:rPr lang="en-US" sz="1400" smtClean="0">
                <a:latin typeface="New York" charset="0"/>
              </a:rPr>
              <a:t>Three axis vanishing points</a:t>
            </a:r>
            <a:endParaRPr lang="en-US" sz="1400" smtClean="0">
              <a:latin typeface="New York" charset="0"/>
            </a:endParaRPr>
          </a:p>
          <a:p>
            <a:pPr eaLnBrk="1" hangingPunct="1">
              <a:lnSpc>
                <a:spcPct val="80000"/>
              </a:lnSpc>
            </a:pPr>
            <a:endParaRPr lang="en-US" sz="16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600" smtClean="0"/>
              <a:t>Vanishing Point</a:t>
            </a:r>
            <a:endParaRPr lang="en-US" sz="3600" smtClean="0"/>
          </a:p>
        </p:txBody>
      </p:sp>
      <p:sp>
        <p:nvSpPr>
          <p:cNvPr id="45059" name="Line 4"/>
          <p:cNvSpPr>
            <a:spLocks noChangeShapeType="1"/>
          </p:cNvSpPr>
          <p:nvPr/>
        </p:nvSpPr>
        <p:spPr bwMode="auto">
          <a:xfrm flipV="1">
            <a:off x="3733800" y="3363913"/>
            <a:ext cx="0" cy="1854200"/>
          </a:xfrm>
          <a:prstGeom prst="line">
            <a:avLst/>
          </a:prstGeom>
          <a:noFill/>
          <a:ln w="25400">
            <a:solidFill>
              <a:schemeClr val="tx1"/>
            </a:solidFill>
            <a:round/>
            <a:tailEnd type="triangle" w="med" len="med"/>
          </a:ln>
        </p:spPr>
        <p:txBody>
          <a:bodyPr wrap="none" anchor="ctr"/>
          <a:lstStyle/>
          <a:p>
            <a:endParaRPr lang="en-US"/>
          </a:p>
        </p:txBody>
      </p:sp>
      <p:sp>
        <p:nvSpPr>
          <p:cNvPr id="45060" name="Line 5"/>
          <p:cNvSpPr>
            <a:spLocks noChangeShapeType="1"/>
          </p:cNvSpPr>
          <p:nvPr/>
        </p:nvSpPr>
        <p:spPr bwMode="auto">
          <a:xfrm flipV="1">
            <a:off x="469900" y="4049713"/>
            <a:ext cx="1041400" cy="1092200"/>
          </a:xfrm>
          <a:prstGeom prst="line">
            <a:avLst/>
          </a:prstGeom>
          <a:noFill/>
          <a:ln w="25400">
            <a:solidFill>
              <a:schemeClr val="tx1"/>
            </a:solidFill>
            <a:round/>
            <a:tailEnd type="triangle" w="med" len="med"/>
          </a:ln>
        </p:spPr>
        <p:txBody>
          <a:bodyPr wrap="none" anchor="ctr"/>
          <a:lstStyle/>
          <a:p>
            <a:endParaRPr lang="en-US"/>
          </a:p>
        </p:txBody>
      </p:sp>
      <p:grpSp>
        <p:nvGrpSpPr>
          <p:cNvPr id="45061" name="Group 6"/>
          <p:cNvGrpSpPr/>
          <p:nvPr/>
        </p:nvGrpSpPr>
        <p:grpSpPr bwMode="auto">
          <a:xfrm>
            <a:off x="939800" y="1878013"/>
            <a:ext cx="1338263" cy="1162050"/>
            <a:chOff x="592" y="880"/>
            <a:chExt cx="843" cy="732"/>
          </a:xfrm>
        </p:grpSpPr>
        <p:sp>
          <p:nvSpPr>
            <p:cNvPr id="45091" name="Freeform 7"/>
            <p:cNvSpPr/>
            <p:nvPr/>
          </p:nvSpPr>
          <p:spPr bwMode="auto">
            <a:xfrm>
              <a:off x="592" y="1026"/>
              <a:ext cx="563" cy="586"/>
            </a:xfrm>
            <a:custGeom>
              <a:avLst/>
              <a:gdLst>
                <a:gd name="T0" fmla="*/ 0 w 563"/>
                <a:gd name="T1" fmla="*/ 0 h 586"/>
                <a:gd name="T2" fmla="*/ 0 w 563"/>
                <a:gd name="T3" fmla="*/ 585 h 586"/>
                <a:gd name="T4" fmla="*/ 562 w 563"/>
                <a:gd name="T5" fmla="*/ 585 h 586"/>
                <a:gd name="T6" fmla="*/ 562 w 563"/>
                <a:gd name="T7" fmla="*/ 0 h 586"/>
                <a:gd name="T8" fmla="*/ 0 w 563"/>
                <a:gd name="T9" fmla="*/ 0 h 586"/>
                <a:gd name="T10" fmla="*/ 0 60000 65536"/>
                <a:gd name="T11" fmla="*/ 0 60000 65536"/>
                <a:gd name="T12" fmla="*/ 0 60000 65536"/>
                <a:gd name="T13" fmla="*/ 0 60000 65536"/>
                <a:gd name="T14" fmla="*/ 0 60000 65536"/>
                <a:gd name="T15" fmla="*/ 0 w 563"/>
                <a:gd name="T16" fmla="*/ 0 h 586"/>
                <a:gd name="T17" fmla="*/ 563 w 563"/>
                <a:gd name="T18" fmla="*/ 586 h 586"/>
              </a:gdLst>
              <a:ahLst/>
              <a:cxnLst>
                <a:cxn ang="T10">
                  <a:pos x="T0" y="T1"/>
                </a:cxn>
                <a:cxn ang="T11">
                  <a:pos x="T2" y="T3"/>
                </a:cxn>
                <a:cxn ang="T12">
                  <a:pos x="T4" y="T5"/>
                </a:cxn>
                <a:cxn ang="T13">
                  <a:pos x="T6" y="T7"/>
                </a:cxn>
                <a:cxn ang="T14">
                  <a:pos x="T8" y="T9"/>
                </a:cxn>
              </a:cxnLst>
              <a:rect l="T15" t="T16" r="T17" b="T18"/>
              <a:pathLst>
                <a:path w="563" h="586">
                  <a:moveTo>
                    <a:pt x="0" y="0"/>
                  </a:moveTo>
                  <a:lnTo>
                    <a:pt x="0" y="585"/>
                  </a:lnTo>
                  <a:lnTo>
                    <a:pt x="562" y="585"/>
                  </a:lnTo>
                  <a:lnTo>
                    <a:pt x="562" y="0"/>
                  </a:lnTo>
                  <a:lnTo>
                    <a:pt x="0" y="0"/>
                  </a:lnTo>
                </a:path>
              </a:pathLst>
            </a:custGeom>
            <a:noFill/>
            <a:ln w="12700" cap="rnd">
              <a:solidFill>
                <a:srgbClr val="000000"/>
              </a:solidFill>
              <a:round/>
            </a:ln>
          </p:spPr>
          <p:txBody>
            <a:bodyPr/>
            <a:lstStyle/>
            <a:p>
              <a:endParaRPr lang="en-US"/>
            </a:p>
          </p:txBody>
        </p:sp>
        <p:sp>
          <p:nvSpPr>
            <p:cNvPr id="45092" name="Freeform 8"/>
            <p:cNvSpPr/>
            <p:nvPr/>
          </p:nvSpPr>
          <p:spPr bwMode="auto">
            <a:xfrm>
              <a:off x="1154" y="880"/>
              <a:ext cx="281" cy="732"/>
            </a:xfrm>
            <a:custGeom>
              <a:avLst/>
              <a:gdLst>
                <a:gd name="T0" fmla="*/ 0 w 281"/>
                <a:gd name="T1" fmla="*/ 731 h 732"/>
                <a:gd name="T2" fmla="*/ 280 w 281"/>
                <a:gd name="T3" fmla="*/ 512 h 732"/>
                <a:gd name="T4" fmla="*/ 280 w 281"/>
                <a:gd name="T5" fmla="*/ 0 h 732"/>
                <a:gd name="T6" fmla="*/ 0 w 281"/>
                <a:gd name="T7" fmla="*/ 146 h 732"/>
                <a:gd name="T8" fmla="*/ 0 w 281"/>
                <a:gd name="T9" fmla="*/ 731 h 732"/>
                <a:gd name="T10" fmla="*/ 0 60000 65536"/>
                <a:gd name="T11" fmla="*/ 0 60000 65536"/>
                <a:gd name="T12" fmla="*/ 0 60000 65536"/>
                <a:gd name="T13" fmla="*/ 0 60000 65536"/>
                <a:gd name="T14" fmla="*/ 0 60000 65536"/>
                <a:gd name="T15" fmla="*/ 0 w 281"/>
                <a:gd name="T16" fmla="*/ 0 h 732"/>
                <a:gd name="T17" fmla="*/ 281 w 281"/>
                <a:gd name="T18" fmla="*/ 732 h 732"/>
              </a:gdLst>
              <a:ahLst/>
              <a:cxnLst>
                <a:cxn ang="T10">
                  <a:pos x="T0" y="T1"/>
                </a:cxn>
                <a:cxn ang="T11">
                  <a:pos x="T2" y="T3"/>
                </a:cxn>
                <a:cxn ang="T12">
                  <a:pos x="T4" y="T5"/>
                </a:cxn>
                <a:cxn ang="T13">
                  <a:pos x="T6" y="T7"/>
                </a:cxn>
                <a:cxn ang="T14">
                  <a:pos x="T8" y="T9"/>
                </a:cxn>
              </a:cxnLst>
              <a:rect l="T15" t="T16" r="T17" b="T18"/>
              <a:pathLst>
                <a:path w="281" h="732">
                  <a:moveTo>
                    <a:pt x="0" y="731"/>
                  </a:moveTo>
                  <a:lnTo>
                    <a:pt x="280" y="512"/>
                  </a:lnTo>
                  <a:lnTo>
                    <a:pt x="280" y="0"/>
                  </a:lnTo>
                  <a:lnTo>
                    <a:pt x="0" y="146"/>
                  </a:lnTo>
                  <a:lnTo>
                    <a:pt x="0" y="731"/>
                  </a:lnTo>
                </a:path>
              </a:pathLst>
            </a:custGeom>
            <a:noFill/>
            <a:ln w="12700" cap="rnd">
              <a:solidFill>
                <a:srgbClr val="000000"/>
              </a:solidFill>
              <a:round/>
            </a:ln>
          </p:spPr>
          <p:txBody>
            <a:bodyPr/>
            <a:lstStyle/>
            <a:p>
              <a:endParaRPr lang="en-US"/>
            </a:p>
          </p:txBody>
        </p:sp>
        <p:sp>
          <p:nvSpPr>
            <p:cNvPr id="45093" name="Freeform 9"/>
            <p:cNvSpPr/>
            <p:nvPr/>
          </p:nvSpPr>
          <p:spPr bwMode="auto">
            <a:xfrm>
              <a:off x="592" y="880"/>
              <a:ext cx="843" cy="147"/>
            </a:xfrm>
            <a:custGeom>
              <a:avLst/>
              <a:gdLst>
                <a:gd name="T0" fmla="*/ 0 w 843"/>
                <a:gd name="T1" fmla="*/ 146 h 147"/>
                <a:gd name="T2" fmla="*/ 562 w 843"/>
                <a:gd name="T3" fmla="*/ 146 h 147"/>
                <a:gd name="T4" fmla="*/ 842 w 843"/>
                <a:gd name="T5" fmla="*/ 0 h 147"/>
                <a:gd name="T6" fmla="*/ 351 w 843"/>
                <a:gd name="T7" fmla="*/ 0 h 147"/>
                <a:gd name="T8" fmla="*/ 0 w 843"/>
                <a:gd name="T9" fmla="*/ 146 h 147"/>
                <a:gd name="T10" fmla="*/ 0 60000 65536"/>
                <a:gd name="T11" fmla="*/ 0 60000 65536"/>
                <a:gd name="T12" fmla="*/ 0 60000 65536"/>
                <a:gd name="T13" fmla="*/ 0 60000 65536"/>
                <a:gd name="T14" fmla="*/ 0 60000 65536"/>
                <a:gd name="T15" fmla="*/ 0 w 843"/>
                <a:gd name="T16" fmla="*/ 0 h 147"/>
                <a:gd name="T17" fmla="*/ 843 w 843"/>
                <a:gd name="T18" fmla="*/ 147 h 147"/>
              </a:gdLst>
              <a:ahLst/>
              <a:cxnLst>
                <a:cxn ang="T10">
                  <a:pos x="T0" y="T1"/>
                </a:cxn>
                <a:cxn ang="T11">
                  <a:pos x="T2" y="T3"/>
                </a:cxn>
                <a:cxn ang="T12">
                  <a:pos x="T4" y="T5"/>
                </a:cxn>
                <a:cxn ang="T13">
                  <a:pos x="T6" y="T7"/>
                </a:cxn>
                <a:cxn ang="T14">
                  <a:pos x="T8" y="T9"/>
                </a:cxn>
              </a:cxnLst>
              <a:rect l="T15" t="T16" r="T17" b="T18"/>
              <a:pathLst>
                <a:path w="843" h="147">
                  <a:moveTo>
                    <a:pt x="0" y="146"/>
                  </a:moveTo>
                  <a:lnTo>
                    <a:pt x="562" y="146"/>
                  </a:lnTo>
                  <a:lnTo>
                    <a:pt x="842" y="0"/>
                  </a:lnTo>
                  <a:lnTo>
                    <a:pt x="351" y="0"/>
                  </a:lnTo>
                  <a:lnTo>
                    <a:pt x="0" y="146"/>
                  </a:lnTo>
                </a:path>
              </a:pathLst>
            </a:custGeom>
            <a:noFill/>
            <a:ln w="12700" cap="rnd">
              <a:solidFill>
                <a:srgbClr val="000000"/>
              </a:solidFill>
              <a:round/>
            </a:ln>
          </p:spPr>
          <p:txBody>
            <a:bodyPr/>
            <a:lstStyle/>
            <a:p>
              <a:endParaRPr lang="en-US"/>
            </a:p>
          </p:txBody>
        </p:sp>
      </p:grpSp>
      <p:grpSp>
        <p:nvGrpSpPr>
          <p:cNvPr id="45062" name="Group 10"/>
          <p:cNvGrpSpPr/>
          <p:nvPr/>
        </p:nvGrpSpPr>
        <p:grpSpPr bwMode="auto">
          <a:xfrm>
            <a:off x="6510338" y="1993900"/>
            <a:ext cx="1549400" cy="930275"/>
            <a:chOff x="4101" y="953"/>
            <a:chExt cx="976" cy="586"/>
          </a:xfrm>
        </p:grpSpPr>
        <p:sp>
          <p:nvSpPr>
            <p:cNvPr id="45089" name="Freeform 11"/>
            <p:cNvSpPr/>
            <p:nvPr/>
          </p:nvSpPr>
          <p:spPr bwMode="auto">
            <a:xfrm>
              <a:off x="4101" y="953"/>
              <a:ext cx="562" cy="586"/>
            </a:xfrm>
            <a:custGeom>
              <a:avLst/>
              <a:gdLst>
                <a:gd name="T0" fmla="*/ 561 w 562"/>
                <a:gd name="T1" fmla="*/ 585 h 586"/>
                <a:gd name="T2" fmla="*/ 0 w 562"/>
                <a:gd name="T3" fmla="*/ 512 h 586"/>
                <a:gd name="T4" fmla="*/ 70 w 562"/>
                <a:gd name="T5" fmla="*/ 73 h 586"/>
                <a:gd name="T6" fmla="*/ 491 w 562"/>
                <a:gd name="T7" fmla="*/ 0 h 586"/>
                <a:gd name="T8" fmla="*/ 561 w 562"/>
                <a:gd name="T9" fmla="*/ 585 h 586"/>
                <a:gd name="T10" fmla="*/ 0 60000 65536"/>
                <a:gd name="T11" fmla="*/ 0 60000 65536"/>
                <a:gd name="T12" fmla="*/ 0 60000 65536"/>
                <a:gd name="T13" fmla="*/ 0 60000 65536"/>
                <a:gd name="T14" fmla="*/ 0 60000 65536"/>
                <a:gd name="T15" fmla="*/ 0 w 562"/>
                <a:gd name="T16" fmla="*/ 0 h 586"/>
                <a:gd name="T17" fmla="*/ 562 w 562"/>
                <a:gd name="T18" fmla="*/ 586 h 586"/>
              </a:gdLst>
              <a:ahLst/>
              <a:cxnLst>
                <a:cxn ang="T10">
                  <a:pos x="T0" y="T1"/>
                </a:cxn>
                <a:cxn ang="T11">
                  <a:pos x="T2" y="T3"/>
                </a:cxn>
                <a:cxn ang="T12">
                  <a:pos x="T4" y="T5"/>
                </a:cxn>
                <a:cxn ang="T13">
                  <a:pos x="T6" y="T7"/>
                </a:cxn>
                <a:cxn ang="T14">
                  <a:pos x="T8" y="T9"/>
                </a:cxn>
              </a:cxnLst>
              <a:rect l="T15" t="T16" r="T17" b="T18"/>
              <a:pathLst>
                <a:path w="562" h="586">
                  <a:moveTo>
                    <a:pt x="561" y="585"/>
                  </a:moveTo>
                  <a:lnTo>
                    <a:pt x="0" y="512"/>
                  </a:lnTo>
                  <a:lnTo>
                    <a:pt x="70" y="73"/>
                  </a:lnTo>
                  <a:lnTo>
                    <a:pt x="491" y="0"/>
                  </a:lnTo>
                  <a:lnTo>
                    <a:pt x="561" y="585"/>
                  </a:lnTo>
                </a:path>
              </a:pathLst>
            </a:custGeom>
            <a:noFill/>
            <a:ln w="12700" cap="rnd">
              <a:solidFill>
                <a:srgbClr val="000000"/>
              </a:solidFill>
              <a:round/>
            </a:ln>
          </p:spPr>
          <p:txBody>
            <a:bodyPr/>
            <a:lstStyle/>
            <a:p>
              <a:endParaRPr lang="en-US"/>
            </a:p>
          </p:txBody>
        </p:sp>
        <p:sp>
          <p:nvSpPr>
            <p:cNvPr id="45090" name="Freeform 12"/>
            <p:cNvSpPr/>
            <p:nvPr/>
          </p:nvSpPr>
          <p:spPr bwMode="auto">
            <a:xfrm>
              <a:off x="4584" y="962"/>
              <a:ext cx="493" cy="569"/>
            </a:xfrm>
            <a:custGeom>
              <a:avLst/>
              <a:gdLst>
                <a:gd name="T0" fmla="*/ 0 w 493"/>
                <a:gd name="T1" fmla="*/ 0 h 569"/>
                <a:gd name="T2" fmla="*/ 328 w 493"/>
                <a:gd name="T3" fmla="*/ 40 h 569"/>
                <a:gd name="T4" fmla="*/ 492 w 493"/>
                <a:gd name="T5" fmla="*/ 495 h 569"/>
                <a:gd name="T6" fmla="*/ 78 w 493"/>
                <a:gd name="T7" fmla="*/ 568 h 569"/>
                <a:gd name="T8" fmla="*/ 0 w 493"/>
                <a:gd name="T9" fmla="*/ 0 h 569"/>
                <a:gd name="T10" fmla="*/ 0 60000 65536"/>
                <a:gd name="T11" fmla="*/ 0 60000 65536"/>
                <a:gd name="T12" fmla="*/ 0 60000 65536"/>
                <a:gd name="T13" fmla="*/ 0 60000 65536"/>
                <a:gd name="T14" fmla="*/ 0 60000 65536"/>
                <a:gd name="T15" fmla="*/ 0 w 493"/>
                <a:gd name="T16" fmla="*/ 0 h 569"/>
                <a:gd name="T17" fmla="*/ 493 w 493"/>
                <a:gd name="T18" fmla="*/ 569 h 569"/>
              </a:gdLst>
              <a:ahLst/>
              <a:cxnLst>
                <a:cxn ang="T10">
                  <a:pos x="T0" y="T1"/>
                </a:cxn>
                <a:cxn ang="T11">
                  <a:pos x="T2" y="T3"/>
                </a:cxn>
                <a:cxn ang="T12">
                  <a:pos x="T4" y="T5"/>
                </a:cxn>
                <a:cxn ang="T13">
                  <a:pos x="T6" y="T7"/>
                </a:cxn>
                <a:cxn ang="T14">
                  <a:pos x="T8" y="T9"/>
                </a:cxn>
              </a:cxnLst>
              <a:rect l="T15" t="T16" r="T17" b="T18"/>
              <a:pathLst>
                <a:path w="493" h="569">
                  <a:moveTo>
                    <a:pt x="0" y="0"/>
                  </a:moveTo>
                  <a:lnTo>
                    <a:pt x="328" y="40"/>
                  </a:lnTo>
                  <a:lnTo>
                    <a:pt x="492" y="495"/>
                  </a:lnTo>
                  <a:lnTo>
                    <a:pt x="78" y="568"/>
                  </a:lnTo>
                  <a:lnTo>
                    <a:pt x="0" y="0"/>
                  </a:lnTo>
                </a:path>
              </a:pathLst>
            </a:custGeom>
            <a:noFill/>
            <a:ln w="12700" cap="rnd">
              <a:solidFill>
                <a:srgbClr val="000000"/>
              </a:solidFill>
              <a:round/>
            </a:ln>
          </p:spPr>
          <p:txBody>
            <a:bodyPr/>
            <a:lstStyle/>
            <a:p>
              <a:endParaRPr lang="en-US"/>
            </a:p>
          </p:txBody>
        </p:sp>
      </p:grpSp>
      <p:sp>
        <p:nvSpPr>
          <p:cNvPr id="45063" name="Freeform 13"/>
          <p:cNvSpPr/>
          <p:nvPr/>
        </p:nvSpPr>
        <p:spPr bwMode="auto">
          <a:xfrm>
            <a:off x="1066800" y="4083050"/>
            <a:ext cx="877888" cy="2089150"/>
          </a:xfrm>
          <a:custGeom>
            <a:avLst/>
            <a:gdLst>
              <a:gd name="T0" fmla="*/ 552 w 553"/>
              <a:gd name="T1" fmla="*/ 730 h 1316"/>
              <a:gd name="T2" fmla="*/ 0 w 553"/>
              <a:gd name="T3" fmla="*/ 1315 h 1316"/>
              <a:gd name="T4" fmla="*/ 0 w 553"/>
              <a:gd name="T5" fmla="*/ 584 h 1316"/>
              <a:gd name="T6" fmla="*/ 552 w 553"/>
              <a:gd name="T7" fmla="*/ 0 h 1316"/>
              <a:gd name="T8" fmla="*/ 552 w 553"/>
              <a:gd name="T9" fmla="*/ 730 h 1316"/>
              <a:gd name="T10" fmla="*/ 0 60000 65536"/>
              <a:gd name="T11" fmla="*/ 0 60000 65536"/>
              <a:gd name="T12" fmla="*/ 0 60000 65536"/>
              <a:gd name="T13" fmla="*/ 0 60000 65536"/>
              <a:gd name="T14" fmla="*/ 0 60000 65536"/>
              <a:gd name="T15" fmla="*/ 0 w 553"/>
              <a:gd name="T16" fmla="*/ 0 h 1316"/>
              <a:gd name="T17" fmla="*/ 553 w 553"/>
              <a:gd name="T18" fmla="*/ 1316 h 1316"/>
            </a:gdLst>
            <a:ahLst/>
            <a:cxnLst>
              <a:cxn ang="T10">
                <a:pos x="T0" y="T1"/>
              </a:cxn>
              <a:cxn ang="T11">
                <a:pos x="T2" y="T3"/>
              </a:cxn>
              <a:cxn ang="T12">
                <a:pos x="T4" y="T5"/>
              </a:cxn>
              <a:cxn ang="T13">
                <a:pos x="T6" y="T7"/>
              </a:cxn>
              <a:cxn ang="T14">
                <a:pos x="T8" y="T9"/>
              </a:cxn>
            </a:cxnLst>
            <a:rect l="T15" t="T16" r="T17" b="T18"/>
            <a:pathLst>
              <a:path w="553" h="1316">
                <a:moveTo>
                  <a:pt x="552" y="730"/>
                </a:moveTo>
                <a:lnTo>
                  <a:pt x="0" y="1315"/>
                </a:lnTo>
                <a:lnTo>
                  <a:pt x="0" y="584"/>
                </a:lnTo>
                <a:lnTo>
                  <a:pt x="552" y="0"/>
                </a:lnTo>
                <a:lnTo>
                  <a:pt x="552" y="730"/>
                </a:lnTo>
              </a:path>
            </a:pathLst>
          </a:custGeom>
          <a:noFill/>
          <a:ln w="12700" cap="rnd">
            <a:solidFill>
              <a:srgbClr val="000000"/>
            </a:solidFill>
            <a:round/>
          </a:ln>
        </p:spPr>
        <p:txBody>
          <a:bodyPr/>
          <a:lstStyle/>
          <a:p>
            <a:endParaRPr lang="en-US"/>
          </a:p>
        </p:txBody>
      </p:sp>
      <p:sp>
        <p:nvSpPr>
          <p:cNvPr id="45064" name="Freeform 14"/>
          <p:cNvSpPr/>
          <p:nvPr/>
        </p:nvSpPr>
        <p:spPr bwMode="auto">
          <a:xfrm>
            <a:off x="3836988" y="3733800"/>
            <a:ext cx="889000" cy="2089150"/>
          </a:xfrm>
          <a:custGeom>
            <a:avLst/>
            <a:gdLst>
              <a:gd name="T0" fmla="*/ 0 w 560"/>
              <a:gd name="T1" fmla="*/ 731 h 1316"/>
              <a:gd name="T2" fmla="*/ 559 w 560"/>
              <a:gd name="T3" fmla="*/ 1315 h 1316"/>
              <a:gd name="T4" fmla="*/ 559 w 560"/>
              <a:gd name="T5" fmla="*/ 585 h 1316"/>
              <a:gd name="T6" fmla="*/ 0 w 560"/>
              <a:gd name="T7" fmla="*/ 0 h 1316"/>
              <a:gd name="T8" fmla="*/ 0 w 560"/>
              <a:gd name="T9" fmla="*/ 731 h 1316"/>
              <a:gd name="T10" fmla="*/ 0 60000 65536"/>
              <a:gd name="T11" fmla="*/ 0 60000 65536"/>
              <a:gd name="T12" fmla="*/ 0 60000 65536"/>
              <a:gd name="T13" fmla="*/ 0 60000 65536"/>
              <a:gd name="T14" fmla="*/ 0 60000 65536"/>
              <a:gd name="T15" fmla="*/ 0 w 560"/>
              <a:gd name="T16" fmla="*/ 0 h 1316"/>
              <a:gd name="T17" fmla="*/ 560 w 560"/>
              <a:gd name="T18" fmla="*/ 1316 h 1316"/>
            </a:gdLst>
            <a:ahLst/>
            <a:cxnLst>
              <a:cxn ang="T10">
                <a:pos x="T0" y="T1"/>
              </a:cxn>
              <a:cxn ang="T11">
                <a:pos x="T2" y="T3"/>
              </a:cxn>
              <a:cxn ang="T12">
                <a:pos x="T4" y="T5"/>
              </a:cxn>
              <a:cxn ang="T13">
                <a:pos x="T6" y="T7"/>
              </a:cxn>
              <a:cxn ang="T14">
                <a:pos x="T8" y="T9"/>
              </a:cxn>
            </a:cxnLst>
            <a:rect l="T15" t="T16" r="T17" b="T18"/>
            <a:pathLst>
              <a:path w="560" h="1316">
                <a:moveTo>
                  <a:pt x="0" y="731"/>
                </a:moveTo>
                <a:lnTo>
                  <a:pt x="559" y="1315"/>
                </a:lnTo>
                <a:lnTo>
                  <a:pt x="559" y="585"/>
                </a:lnTo>
                <a:lnTo>
                  <a:pt x="0" y="0"/>
                </a:lnTo>
                <a:lnTo>
                  <a:pt x="0" y="731"/>
                </a:lnTo>
              </a:path>
            </a:pathLst>
          </a:custGeom>
          <a:noFill/>
          <a:ln w="12700" cap="rnd">
            <a:solidFill>
              <a:srgbClr val="000000"/>
            </a:solidFill>
            <a:round/>
          </a:ln>
        </p:spPr>
        <p:txBody>
          <a:bodyPr/>
          <a:lstStyle/>
          <a:p>
            <a:endParaRPr lang="en-US"/>
          </a:p>
        </p:txBody>
      </p:sp>
      <p:sp>
        <p:nvSpPr>
          <p:cNvPr id="45065" name="Freeform 15"/>
          <p:cNvSpPr/>
          <p:nvPr/>
        </p:nvSpPr>
        <p:spPr bwMode="auto">
          <a:xfrm>
            <a:off x="6369050" y="3671888"/>
            <a:ext cx="1817688" cy="1966912"/>
          </a:xfrm>
          <a:custGeom>
            <a:avLst/>
            <a:gdLst>
              <a:gd name="T0" fmla="*/ 1144 w 1145"/>
              <a:gd name="T1" fmla="*/ 1238 h 1239"/>
              <a:gd name="T2" fmla="*/ 86 w 1145"/>
              <a:gd name="T3" fmla="*/ 490 h 1239"/>
              <a:gd name="T4" fmla="*/ 0 w 1145"/>
              <a:gd name="T5" fmla="*/ 0 h 1239"/>
              <a:gd name="T6" fmla="*/ 1045 w 1145"/>
              <a:gd name="T7" fmla="*/ 678 h 1239"/>
              <a:gd name="T8" fmla="*/ 1144 w 1145"/>
              <a:gd name="T9" fmla="*/ 1238 h 1239"/>
              <a:gd name="T10" fmla="*/ 0 60000 65536"/>
              <a:gd name="T11" fmla="*/ 0 60000 65536"/>
              <a:gd name="T12" fmla="*/ 0 60000 65536"/>
              <a:gd name="T13" fmla="*/ 0 60000 65536"/>
              <a:gd name="T14" fmla="*/ 0 60000 65536"/>
              <a:gd name="T15" fmla="*/ 0 w 1145"/>
              <a:gd name="T16" fmla="*/ 0 h 1239"/>
              <a:gd name="T17" fmla="*/ 1145 w 1145"/>
              <a:gd name="T18" fmla="*/ 1239 h 1239"/>
            </a:gdLst>
            <a:ahLst/>
            <a:cxnLst>
              <a:cxn ang="T10">
                <a:pos x="T0" y="T1"/>
              </a:cxn>
              <a:cxn ang="T11">
                <a:pos x="T2" y="T3"/>
              </a:cxn>
              <a:cxn ang="T12">
                <a:pos x="T4" y="T5"/>
              </a:cxn>
              <a:cxn ang="T13">
                <a:pos x="T6" y="T7"/>
              </a:cxn>
              <a:cxn ang="T14">
                <a:pos x="T8" y="T9"/>
              </a:cxn>
            </a:cxnLst>
            <a:rect l="T15" t="T16" r="T17" b="T18"/>
            <a:pathLst>
              <a:path w="1145" h="1239">
                <a:moveTo>
                  <a:pt x="1144" y="1238"/>
                </a:moveTo>
                <a:lnTo>
                  <a:pt x="86" y="490"/>
                </a:lnTo>
                <a:lnTo>
                  <a:pt x="0" y="0"/>
                </a:lnTo>
                <a:lnTo>
                  <a:pt x="1045" y="678"/>
                </a:lnTo>
                <a:lnTo>
                  <a:pt x="1144" y="1238"/>
                </a:lnTo>
              </a:path>
            </a:pathLst>
          </a:custGeom>
          <a:noFill/>
          <a:ln w="12700" cap="rnd">
            <a:solidFill>
              <a:srgbClr val="000000"/>
            </a:solidFill>
            <a:round/>
          </a:ln>
        </p:spPr>
        <p:txBody>
          <a:bodyPr/>
          <a:lstStyle/>
          <a:p>
            <a:endParaRPr lang="en-US"/>
          </a:p>
        </p:txBody>
      </p:sp>
      <p:grpSp>
        <p:nvGrpSpPr>
          <p:cNvPr id="45066" name="Group 16"/>
          <p:cNvGrpSpPr/>
          <p:nvPr/>
        </p:nvGrpSpPr>
        <p:grpSpPr bwMode="auto">
          <a:xfrm>
            <a:off x="3886200" y="1928813"/>
            <a:ext cx="1219200" cy="1073150"/>
            <a:chOff x="2448" y="912"/>
            <a:chExt cx="768" cy="676"/>
          </a:xfrm>
        </p:grpSpPr>
        <p:sp>
          <p:nvSpPr>
            <p:cNvPr id="45080" name="Line 17"/>
            <p:cNvSpPr>
              <a:spLocks noChangeShapeType="1"/>
            </p:cNvSpPr>
            <p:nvPr/>
          </p:nvSpPr>
          <p:spPr bwMode="auto">
            <a:xfrm>
              <a:off x="2768" y="977"/>
              <a:ext cx="0" cy="603"/>
            </a:xfrm>
            <a:prstGeom prst="line">
              <a:avLst/>
            </a:prstGeom>
            <a:noFill/>
            <a:ln w="12700">
              <a:solidFill>
                <a:schemeClr val="tx1"/>
              </a:solidFill>
              <a:round/>
            </a:ln>
          </p:spPr>
          <p:txBody>
            <a:bodyPr wrap="none" anchor="ctr"/>
            <a:lstStyle/>
            <a:p>
              <a:endParaRPr lang="en-US"/>
            </a:p>
          </p:txBody>
        </p:sp>
        <p:sp>
          <p:nvSpPr>
            <p:cNvPr id="45081" name="Line 18"/>
            <p:cNvSpPr>
              <a:spLocks noChangeShapeType="1"/>
            </p:cNvSpPr>
            <p:nvPr/>
          </p:nvSpPr>
          <p:spPr bwMode="auto">
            <a:xfrm>
              <a:off x="2448" y="916"/>
              <a:ext cx="0" cy="359"/>
            </a:xfrm>
            <a:prstGeom prst="line">
              <a:avLst/>
            </a:prstGeom>
            <a:noFill/>
            <a:ln w="12700">
              <a:solidFill>
                <a:schemeClr val="tx1"/>
              </a:solidFill>
              <a:round/>
            </a:ln>
          </p:spPr>
          <p:txBody>
            <a:bodyPr wrap="none" anchor="ctr"/>
            <a:lstStyle/>
            <a:p>
              <a:endParaRPr lang="en-US"/>
            </a:p>
          </p:txBody>
        </p:sp>
        <p:sp>
          <p:nvSpPr>
            <p:cNvPr id="45082" name="Line 19"/>
            <p:cNvSpPr>
              <a:spLocks noChangeShapeType="1"/>
            </p:cNvSpPr>
            <p:nvPr/>
          </p:nvSpPr>
          <p:spPr bwMode="auto">
            <a:xfrm>
              <a:off x="3216" y="977"/>
              <a:ext cx="0" cy="359"/>
            </a:xfrm>
            <a:prstGeom prst="line">
              <a:avLst/>
            </a:prstGeom>
            <a:noFill/>
            <a:ln w="12700">
              <a:solidFill>
                <a:schemeClr val="tx1"/>
              </a:solidFill>
              <a:round/>
            </a:ln>
          </p:spPr>
          <p:txBody>
            <a:bodyPr wrap="none" anchor="ctr"/>
            <a:lstStyle/>
            <a:p>
              <a:endParaRPr lang="en-US"/>
            </a:p>
          </p:txBody>
        </p:sp>
        <p:sp>
          <p:nvSpPr>
            <p:cNvPr id="45083" name="Line 20"/>
            <p:cNvSpPr>
              <a:spLocks noChangeShapeType="1"/>
            </p:cNvSpPr>
            <p:nvPr/>
          </p:nvSpPr>
          <p:spPr bwMode="auto">
            <a:xfrm>
              <a:off x="2452" y="916"/>
              <a:ext cx="312" cy="53"/>
            </a:xfrm>
            <a:prstGeom prst="line">
              <a:avLst/>
            </a:prstGeom>
            <a:noFill/>
            <a:ln w="12700">
              <a:solidFill>
                <a:schemeClr val="tx1"/>
              </a:solidFill>
              <a:round/>
            </a:ln>
          </p:spPr>
          <p:txBody>
            <a:bodyPr wrap="none" anchor="ctr"/>
            <a:lstStyle/>
            <a:p>
              <a:endParaRPr lang="en-US"/>
            </a:p>
          </p:txBody>
        </p:sp>
        <p:sp>
          <p:nvSpPr>
            <p:cNvPr id="45084" name="Line 21"/>
            <p:cNvSpPr>
              <a:spLocks noChangeShapeType="1"/>
            </p:cNvSpPr>
            <p:nvPr/>
          </p:nvSpPr>
          <p:spPr bwMode="auto">
            <a:xfrm>
              <a:off x="2452" y="1283"/>
              <a:ext cx="312" cy="297"/>
            </a:xfrm>
            <a:prstGeom prst="line">
              <a:avLst/>
            </a:prstGeom>
            <a:noFill/>
            <a:ln w="12700">
              <a:solidFill>
                <a:schemeClr val="tx1"/>
              </a:solidFill>
              <a:round/>
            </a:ln>
          </p:spPr>
          <p:txBody>
            <a:bodyPr wrap="none" anchor="ctr"/>
            <a:lstStyle/>
            <a:p>
              <a:endParaRPr lang="en-US"/>
            </a:p>
          </p:txBody>
        </p:sp>
        <p:sp>
          <p:nvSpPr>
            <p:cNvPr id="45085" name="Line 22"/>
            <p:cNvSpPr>
              <a:spLocks noChangeShapeType="1"/>
            </p:cNvSpPr>
            <p:nvPr/>
          </p:nvSpPr>
          <p:spPr bwMode="auto">
            <a:xfrm>
              <a:off x="2772" y="973"/>
              <a:ext cx="440" cy="0"/>
            </a:xfrm>
            <a:prstGeom prst="line">
              <a:avLst/>
            </a:prstGeom>
            <a:noFill/>
            <a:ln w="12700">
              <a:solidFill>
                <a:schemeClr val="tx1"/>
              </a:solidFill>
              <a:round/>
            </a:ln>
          </p:spPr>
          <p:txBody>
            <a:bodyPr wrap="none" anchor="ctr"/>
            <a:lstStyle/>
            <a:p>
              <a:endParaRPr lang="en-US"/>
            </a:p>
          </p:txBody>
        </p:sp>
        <p:sp>
          <p:nvSpPr>
            <p:cNvPr id="45086" name="Line 23"/>
            <p:cNvSpPr>
              <a:spLocks noChangeShapeType="1"/>
            </p:cNvSpPr>
            <p:nvPr/>
          </p:nvSpPr>
          <p:spPr bwMode="auto">
            <a:xfrm flipV="1">
              <a:off x="2772" y="1336"/>
              <a:ext cx="440" cy="252"/>
            </a:xfrm>
            <a:prstGeom prst="line">
              <a:avLst/>
            </a:prstGeom>
            <a:noFill/>
            <a:ln w="12700">
              <a:solidFill>
                <a:schemeClr val="tx1"/>
              </a:solidFill>
              <a:round/>
            </a:ln>
          </p:spPr>
          <p:txBody>
            <a:bodyPr wrap="none" anchor="ctr"/>
            <a:lstStyle/>
            <a:p>
              <a:endParaRPr lang="en-US"/>
            </a:p>
          </p:txBody>
        </p:sp>
        <p:sp>
          <p:nvSpPr>
            <p:cNvPr id="45087" name="Line 24"/>
            <p:cNvSpPr>
              <a:spLocks noChangeShapeType="1"/>
            </p:cNvSpPr>
            <p:nvPr/>
          </p:nvSpPr>
          <p:spPr bwMode="auto">
            <a:xfrm>
              <a:off x="2452" y="912"/>
              <a:ext cx="440" cy="0"/>
            </a:xfrm>
            <a:prstGeom prst="line">
              <a:avLst/>
            </a:prstGeom>
            <a:noFill/>
            <a:ln w="12700">
              <a:solidFill>
                <a:schemeClr val="tx1"/>
              </a:solidFill>
              <a:round/>
            </a:ln>
          </p:spPr>
          <p:txBody>
            <a:bodyPr wrap="none" anchor="ctr"/>
            <a:lstStyle/>
            <a:p>
              <a:endParaRPr lang="en-US"/>
            </a:p>
          </p:txBody>
        </p:sp>
        <p:sp>
          <p:nvSpPr>
            <p:cNvPr id="45088" name="Line 25"/>
            <p:cNvSpPr>
              <a:spLocks noChangeShapeType="1"/>
            </p:cNvSpPr>
            <p:nvPr/>
          </p:nvSpPr>
          <p:spPr bwMode="auto">
            <a:xfrm>
              <a:off x="2900" y="916"/>
              <a:ext cx="312" cy="53"/>
            </a:xfrm>
            <a:prstGeom prst="line">
              <a:avLst/>
            </a:prstGeom>
            <a:noFill/>
            <a:ln w="12700">
              <a:solidFill>
                <a:schemeClr val="tx1"/>
              </a:solidFill>
              <a:round/>
            </a:ln>
          </p:spPr>
          <p:txBody>
            <a:bodyPr wrap="none" anchor="ctr"/>
            <a:lstStyle/>
            <a:p>
              <a:endParaRPr lang="en-US"/>
            </a:p>
          </p:txBody>
        </p:sp>
      </p:grpSp>
      <p:sp>
        <p:nvSpPr>
          <p:cNvPr id="45067" name="Line 26"/>
          <p:cNvSpPr>
            <a:spLocks noChangeShapeType="1"/>
          </p:cNvSpPr>
          <p:nvPr/>
        </p:nvSpPr>
        <p:spPr bwMode="auto">
          <a:xfrm>
            <a:off x="469900" y="5129213"/>
            <a:ext cx="584200" cy="0"/>
          </a:xfrm>
          <a:prstGeom prst="line">
            <a:avLst/>
          </a:prstGeom>
          <a:noFill/>
          <a:ln w="25400">
            <a:solidFill>
              <a:schemeClr val="tx1"/>
            </a:solidFill>
            <a:round/>
          </a:ln>
        </p:spPr>
        <p:txBody>
          <a:bodyPr wrap="none" anchor="ctr"/>
          <a:lstStyle/>
          <a:p>
            <a:endParaRPr lang="en-US"/>
          </a:p>
        </p:txBody>
      </p:sp>
      <p:sp>
        <p:nvSpPr>
          <p:cNvPr id="45068" name="Line 27"/>
          <p:cNvSpPr>
            <a:spLocks noChangeShapeType="1"/>
          </p:cNvSpPr>
          <p:nvPr/>
        </p:nvSpPr>
        <p:spPr bwMode="auto">
          <a:xfrm flipV="1">
            <a:off x="457200" y="3287713"/>
            <a:ext cx="0" cy="1854200"/>
          </a:xfrm>
          <a:prstGeom prst="line">
            <a:avLst/>
          </a:prstGeom>
          <a:noFill/>
          <a:ln w="25400">
            <a:solidFill>
              <a:schemeClr val="tx1"/>
            </a:solidFill>
            <a:round/>
            <a:tailEnd type="triangle" w="med" len="med"/>
          </a:ln>
        </p:spPr>
        <p:txBody>
          <a:bodyPr wrap="none" anchor="ctr"/>
          <a:lstStyle/>
          <a:p>
            <a:endParaRPr lang="en-US"/>
          </a:p>
        </p:txBody>
      </p:sp>
      <p:sp>
        <p:nvSpPr>
          <p:cNvPr id="45069" name="Line 28"/>
          <p:cNvSpPr>
            <a:spLocks noChangeShapeType="1"/>
          </p:cNvSpPr>
          <p:nvPr/>
        </p:nvSpPr>
        <p:spPr bwMode="auto">
          <a:xfrm>
            <a:off x="1536700" y="5129213"/>
            <a:ext cx="889000" cy="0"/>
          </a:xfrm>
          <a:prstGeom prst="line">
            <a:avLst/>
          </a:prstGeom>
          <a:noFill/>
          <a:ln w="25400">
            <a:solidFill>
              <a:schemeClr val="tx1"/>
            </a:solidFill>
            <a:round/>
            <a:tailEnd type="triangle" w="med" len="med"/>
          </a:ln>
        </p:spPr>
        <p:txBody>
          <a:bodyPr wrap="none" anchor="ctr"/>
          <a:lstStyle/>
          <a:p>
            <a:endParaRPr lang="en-US"/>
          </a:p>
        </p:txBody>
      </p:sp>
      <p:sp>
        <p:nvSpPr>
          <p:cNvPr id="45070" name="Line 29"/>
          <p:cNvSpPr>
            <a:spLocks noChangeShapeType="1"/>
          </p:cNvSpPr>
          <p:nvPr/>
        </p:nvSpPr>
        <p:spPr bwMode="auto">
          <a:xfrm>
            <a:off x="3746500" y="5205413"/>
            <a:ext cx="584200" cy="0"/>
          </a:xfrm>
          <a:prstGeom prst="line">
            <a:avLst/>
          </a:prstGeom>
          <a:noFill/>
          <a:ln w="25400">
            <a:solidFill>
              <a:schemeClr val="tx1"/>
            </a:solidFill>
            <a:round/>
          </a:ln>
        </p:spPr>
        <p:txBody>
          <a:bodyPr wrap="none" anchor="ctr"/>
          <a:lstStyle/>
          <a:p>
            <a:endParaRPr lang="en-US"/>
          </a:p>
        </p:txBody>
      </p:sp>
      <p:sp>
        <p:nvSpPr>
          <p:cNvPr id="45071" name="Line 30"/>
          <p:cNvSpPr>
            <a:spLocks noChangeShapeType="1"/>
          </p:cNvSpPr>
          <p:nvPr/>
        </p:nvSpPr>
        <p:spPr bwMode="auto">
          <a:xfrm>
            <a:off x="4737100" y="5205413"/>
            <a:ext cx="660400" cy="0"/>
          </a:xfrm>
          <a:prstGeom prst="line">
            <a:avLst/>
          </a:prstGeom>
          <a:noFill/>
          <a:ln w="25400">
            <a:solidFill>
              <a:schemeClr val="tx1"/>
            </a:solidFill>
            <a:round/>
            <a:tailEnd type="triangle" w="med" len="med"/>
          </a:ln>
        </p:spPr>
        <p:txBody>
          <a:bodyPr wrap="none" anchor="ctr"/>
          <a:lstStyle/>
          <a:p>
            <a:endParaRPr lang="en-US"/>
          </a:p>
        </p:txBody>
      </p:sp>
      <p:sp>
        <p:nvSpPr>
          <p:cNvPr id="45072" name="Line 31"/>
          <p:cNvSpPr>
            <a:spLocks noChangeShapeType="1"/>
          </p:cNvSpPr>
          <p:nvPr/>
        </p:nvSpPr>
        <p:spPr bwMode="auto">
          <a:xfrm flipV="1">
            <a:off x="3746500" y="4811713"/>
            <a:ext cx="355600" cy="406400"/>
          </a:xfrm>
          <a:prstGeom prst="line">
            <a:avLst/>
          </a:prstGeom>
          <a:noFill/>
          <a:ln w="25400">
            <a:solidFill>
              <a:schemeClr val="tx1"/>
            </a:solidFill>
            <a:round/>
          </a:ln>
        </p:spPr>
        <p:txBody>
          <a:bodyPr wrap="none" anchor="ctr"/>
          <a:lstStyle/>
          <a:p>
            <a:endParaRPr lang="en-US"/>
          </a:p>
        </p:txBody>
      </p:sp>
      <p:sp>
        <p:nvSpPr>
          <p:cNvPr id="45073" name="Line 32"/>
          <p:cNvSpPr>
            <a:spLocks noChangeShapeType="1"/>
          </p:cNvSpPr>
          <p:nvPr/>
        </p:nvSpPr>
        <p:spPr bwMode="auto">
          <a:xfrm flipV="1">
            <a:off x="4508500" y="4125913"/>
            <a:ext cx="279400" cy="330200"/>
          </a:xfrm>
          <a:prstGeom prst="line">
            <a:avLst/>
          </a:prstGeom>
          <a:noFill/>
          <a:ln w="25400">
            <a:solidFill>
              <a:schemeClr val="tx1"/>
            </a:solidFill>
            <a:round/>
            <a:tailEnd type="triangle" w="med" len="med"/>
          </a:ln>
        </p:spPr>
        <p:txBody>
          <a:bodyPr wrap="none" anchor="ctr"/>
          <a:lstStyle/>
          <a:p>
            <a:endParaRPr lang="en-US"/>
          </a:p>
        </p:txBody>
      </p:sp>
      <p:sp>
        <p:nvSpPr>
          <p:cNvPr id="45074" name="Line 33"/>
          <p:cNvSpPr>
            <a:spLocks noChangeShapeType="1"/>
          </p:cNvSpPr>
          <p:nvPr/>
        </p:nvSpPr>
        <p:spPr bwMode="auto">
          <a:xfrm flipV="1">
            <a:off x="6934200" y="4430713"/>
            <a:ext cx="0" cy="1016000"/>
          </a:xfrm>
          <a:prstGeom prst="line">
            <a:avLst/>
          </a:prstGeom>
          <a:noFill/>
          <a:ln w="25400">
            <a:solidFill>
              <a:schemeClr val="tx1"/>
            </a:solidFill>
            <a:round/>
          </a:ln>
        </p:spPr>
        <p:txBody>
          <a:bodyPr wrap="none" anchor="ctr"/>
          <a:lstStyle/>
          <a:p>
            <a:endParaRPr lang="en-US"/>
          </a:p>
        </p:txBody>
      </p:sp>
      <p:sp>
        <p:nvSpPr>
          <p:cNvPr id="45075" name="Line 34"/>
          <p:cNvSpPr>
            <a:spLocks noChangeShapeType="1"/>
          </p:cNvSpPr>
          <p:nvPr/>
        </p:nvSpPr>
        <p:spPr bwMode="auto">
          <a:xfrm flipV="1">
            <a:off x="6934200" y="3651250"/>
            <a:ext cx="0" cy="406400"/>
          </a:xfrm>
          <a:prstGeom prst="line">
            <a:avLst/>
          </a:prstGeom>
          <a:noFill/>
          <a:ln w="25400">
            <a:solidFill>
              <a:schemeClr val="tx1"/>
            </a:solidFill>
            <a:round/>
            <a:tailEnd type="triangle" w="med" len="med"/>
          </a:ln>
        </p:spPr>
        <p:txBody>
          <a:bodyPr wrap="none" anchor="ctr"/>
          <a:lstStyle/>
          <a:p>
            <a:endParaRPr lang="en-US"/>
          </a:p>
        </p:txBody>
      </p:sp>
      <p:sp>
        <p:nvSpPr>
          <p:cNvPr id="45076" name="Line 35"/>
          <p:cNvSpPr>
            <a:spLocks noChangeShapeType="1"/>
          </p:cNvSpPr>
          <p:nvPr/>
        </p:nvSpPr>
        <p:spPr bwMode="auto">
          <a:xfrm flipV="1">
            <a:off x="6946900" y="4887913"/>
            <a:ext cx="508000" cy="558800"/>
          </a:xfrm>
          <a:prstGeom prst="line">
            <a:avLst/>
          </a:prstGeom>
          <a:noFill/>
          <a:ln w="25400">
            <a:solidFill>
              <a:schemeClr val="tx1"/>
            </a:solidFill>
            <a:round/>
          </a:ln>
        </p:spPr>
        <p:txBody>
          <a:bodyPr wrap="none" anchor="ctr"/>
          <a:lstStyle/>
          <a:p>
            <a:endParaRPr lang="en-US"/>
          </a:p>
        </p:txBody>
      </p:sp>
      <p:sp>
        <p:nvSpPr>
          <p:cNvPr id="45077" name="Line 36"/>
          <p:cNvSpPr>
            <a:spLocks noChangeShapeType="1"/>
          </p:cNvSpPr>
          <p:nvPr/>
        </p:nvSpPr>
        <p:spPr bwMode="auto">
          <a:xfrm flipV="1">
            <a:off x="7802563" y="4322763"/>
            <a:ext cx="203200" cy="254000"/>
          </a:xfrm>
          <a:prstGeom prst="line">
            <a:avLst/>
          </a:prstGeom>
          <a:noFill/>
          <a:ln w="25400">
            <a:solidFill>
              <a:schemeClr val="tx1"/>
            </a:solidFill>
            <a:round/>
            <a:tailEnd type="triangle" w="med" len="med"/>
          </a:ln>
        </p:spPr>
        <p:txBody>
          <a:bodyPr wrap="none" anchor="ctr"/>
          <a:lstStyle/>
          <a:p>
            <a:endParaRPr lang="en-US"/>
          </a:p>
        </p:txBody>
      </p:sp>
      <p:sp>
        <p:nvSpPr>
          <p:cNvPr id="45078" name="Line 37"/>
          <p:cNvSpPr>
            <a:spLocks noChangeShapeType="1"/>
          </p:cNvSpPr>
          <p:nvPr/>
        </p:nvSpPr>
        <p:spPr bwMode="auto">
          <a:xfrm>
            <a:off x="6946900" y="5434013"/>
            <a:ext cx="1041400" cy="0"/>
          </a:xfrm>
          <a:prstGeom prst="line">
            <a:avLst/>
          </a:prstGeom>
          <a:noFill/>
          <a:ln w="25400">
            <a:solidFill>
              <a:schemeClr val="tx1"/>
            </a:solidFill>
            <a:round/>
          </a:ln>
        </p:spPr>
        <p:txBody>
          <a:bodyPr wrap="none" anchor="ctr"/>
          <a:lstStyle/>
          <a:p>
            <a:endParaRPr lang="en-US"/>
          </a:p>
        </p:txBody>
      </p:sp>
      <p:sp>
        <p:nvSpPr>
          <p:cNvPr id="45079" name="Line 38"/>
          <p:cNvSpPr>
            <a:spLocks noChangeShapeType="1"/>
          </p:cNvSpPr>
          <p:nvPr/>
        </p:nvSpPr>
        <p:spPr bwMode="auto">
          <a:xfrm>
            <a:off x="8166100" y="5434013"/>
            <a:ext cx="508000" cy="0"/>
          </a:xfrm>
          <a:prstGeom prst="line">
            <a:avLst/>
          </a:prstGeom>
          <a:noFill/>
          <a:ln w="25400">
            <a:solidFill>
              <a:schemeClr val="tx1"/>
            </a:solidFill>
            <a:rou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body" idx="1"/>
          </p:nvPr>
        </p:nvSpPr>
        <p:spPr/>
        <p:txBody>
          <a:bodyPr/>
          <a:lstStyle/>
          <a:p>
            <a:pPr eaLnBrk="1" hangingPunct="1"/>
            <a:r>
              <a:rPr lang="en-US" sz="2800" smtClean="0"/>
              <a:t>One point perspective projection of a cube</a:t>
            </a:r>
            <a:endParaRPr lang="en-US" sz="2800" smtClean="0"/>
          </a:p>
          <a:p>
            <a:pPr lvl="1" eaLnBrk="1" hangingPunct="1"/>
            <a:r>
              <a:rPr lang="en-US" sz="2400" smtClean="0"/>
              <a:t>X and Y parallel lines do not converge</a:t>
            </a:r>
            <a:endParaRPr lang="en-US" sz="2400" smtClean="0"/>
          </a:p>
        </p:txBody>
      </p:sp>
      <p:pic>
        <p:nvPicPr>
          <p:cNvPr id="46083" name="Picture 4" descr="1point-perspective"/>
          <p:cNvPicPr>
            <a:picLocks noGrp="1" noChangeAspect="1" noChangeArrowheads="1"/>
          </p:cNvPicPr>
          <p:nvPr>
            <p:ph idx="4294967295"/>
          </p:nvPr>
        </p:nvPicPr>
        <p:blipFill>
          <a:blip r:embed="rId1" cstate="print"/>
          <a:srcRect/>
          <a:stretch>
            <a:fillRect/>
          </a:stretch>
        </p:blipFill>
        <p:spPr>
          <a:xfrm>
            <a:off x="0" y="2511425"/>
            <a:ext cx="8229600" cy="3965575"/>
          </a:xfrm>
          <a:noFill/>
        </p:spPr>
      </p:pic>
      <p:sp>
        <p:nvSpPr>
          <p:cNvPr id="46084" name="Rectangle 9"/>
          <p:cNvSpPr>
            <a:spLocks noGrp="1" noChangeArrowheads="1"/>
          </p:cNvSpPr>
          <p:nvPr>
            <p:ph type="title"/>
          </p:nvPr>
        </p:nvSpPr>
        <p:spPr>
          <a:noFill/>
        </p:spPr>
        <p:txBody>
          <a:bodyPr/>
          <a:lstStyle/>
          <a:p>
            <a:pPr eaLnBrk="1" hangingPunct="1"/>
            <a:r>
              <a:rPr lang="en-US" sz="3600" smtClean="0"/>
              <a:t>Vanishing Point</a:t>
            </a:r>
            <a:endParaRPr lang="en-US" sz="3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en-US" sz="3600" smtClean="0"/>
              <a:t>Vanishing Point</a:t>
            </a:r>
            <a:endParaRPr lang="en-US" sz="3600" smtClean="0"/>
          </a:p>
        </p:txBody>
      </p:sp>
      <p:pic>
        <p:nvPicPr>
          <p:cNvPr id="47107" name="Picture 5"/>
          <p:cNvPicPr>
            <a:picLocks noGrp="1" noChangeAspect="1" noChangeArrowheads="1"/>
          </p:cNvPicPr>
          <p:nvPr>
            <p:ph idx="1"/>
          </p:nvPr>
        </p:nvPicPr>
        <p:blipFill>
          <a:blip r:embed="rId1" cstate="print"/>
          <a:srcRect/>
          <a:stretch>
            <a:fillRect/>
          </a:stretch>
        </p:blipFill>
        <p:spPr>
          <a:xfrm>
            <a:off x="1524000" y="1752600"/>
            <a:ext cx="6172200" cy="4627563"/>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sz="half" idx="1"/>
          </p:nvPr>
        </p:nvSpPr>
        <p:spPr>
          <a:xfrm>
            <a:off x="457200" y="1295400"/>
            <a:ext cx="4648200" cy="5026025"/>
          </a:xfrm>
        </p:spPr>
        <p:txBody>
          <a:bodyPr/>
          <a:lstStyle/>
          <a:p>
            <a:pPr eaLnBrk="1" hangingPunct="1"/>
            <a:endParaRPr lang="en-US" sz="2400" smtClean="0"/>
          </a:p>
          <a:p>
            <a:pPr eaLnBrk="1" hangingPunct="1"/>
            <a:r>
              <a:rPr lang="en-US" sz="2400" smtClean="0"/>
              <a:t>Two-point perspective projection:</a:t>
            </a:r>
            <a:endParaRPr lang="en-US" sz="2400" smtClean="0"/>
          </a:p>
          <a:p>
            <a:pPr eaLnBrk="1" hangingPunct="1">
              <a:buFont typeface="Wingdings" panose="05000000000000000000" pitchFamily="2" charset="2"/>
              <a:buNone/>
            </a:pPr>
            <a:endParaRPr lang="en-US" sz="2400" smtClean="0"/>
          </a:p>
          <a:p>
            <a:pPr lvl="1" eaLnBrk="1" hangingPunct="1"/>
            <a:r>
              <a:rPr lang="en-US" sz="2000" smtClean="0"/>
              <a:t>This is often used in architectural, engineering and industrial design drawings. </a:t>
            </a:r>
            <a:endParaRPr lang="en-US" sz="2000" smtClean="0"/>
          </a:p>
          <a:p>
            <a:pPr lvl="1" eaLnBrk="1" hangingPunct="1">
              <a:buFont typeface="Wingdings 2" panose="05020102010507070707" pitchFamily="18" charset="2"/>
              <a:buNone/>
            </a:pPr>
            <a:endParaRPr lang="en-US" sz="2000" smtClean="0"/>
          </a:p>
          <a:p>
            <a:pPr lvl="1" eaLnBrk="1" hangingPunct="1"/>
            <a:r>
              <a:rPr lang="en-US" sz="2000" smtClean="0"/>
              <a:t>Three-point is used less frequently as it adds little extra realism to that offered by two-point perspective projection.</a:t>
            </a:r>
            <a:endParaRPr lang="en-IE" sz="2000" smtClean="0"/>
          </a:p>
          <a:p>
            <a:pPr eaLnBrk="1" hangingPunct="1"/>
            <a:endParaRPr lang="en-US" sz="2400" smtClean="0"/>
          </a:p>
        </p:txBody>
      </p:sp>
      <p:pic>
        <p:nvPicPr>
          <p:cNvPr id="48131" name="Picture 5" descr="2point-perspective"/>
          <p:cNvPicPr>
            <a:picLocks noGrp="1" noChangeAspect="1" noChangeArrowheads="1"/>
          </p:cNvPicPr>
          <p:nvPr>
            <p:ph sz="half" idx="2"/>
          </p:nvPr>
        </p:nvPicPr>
        <p:blipFill>
          <a:blip r:embed="rId1" cstate="print"/>
          <a:srcRect/>
          <a:stretch>
            <a:fillRect/>
          </a:stretch>
        </p:blipFill>
        <p:spPr>
          <a:xfrm>
            <a:off x="5105400" y="1600200"/>
            <a:ext cx="4038600" cy="3187700"/>
          </a:xfrm>
          <a:noFill/>
        </p:spPr>
      </p:pic>
      <p:sp>
        <p:nvSpPr>
          <p:cNvPr id="48132" name="Rectangle 8"/>
          <p:cNvSpPr>
            <a:spLocks noGrp="1" noChangeArrowheads="1"/>
          </p:cNvSpPr>
          <p:nvPr>
            <p:ph type="title"/>
          </p:nvPr>
        </p:nvSpPr>
        <p:spPr>
          <a:noFill/>
        </p:spPr>
        <p:txBody>
          <a:bodyPr/>
          <a:lstStyle/>
          <a:p>
            <a:pPr eaLnBrk="1" hangingPunct="1"/>
            <a:r>
              <a:rPr lang="en-US" sz="3600" smtClean="0"/>
              <a:t>Vanishing Point</a:t>
            </a:r>
            <a:endParaRPr lang="en-US" sz="36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eaLnBrk="1" hangingPunct="1"/>
            <a:r>
              <a:rPr lang="en-US" sz="3600" smtClean="0"/>
              <a:t>Projection</a:t>
            </a:r>
            <a:endParaRPr lang="en-US" sz="3600" smtClean="0"/>
          </a:p>
        </p:txBody>
      </p:sp>
      <p:pic>
        <p:nvPicPr>
          <p:cNvPr id="35843" name="Picture 5" descr="perspective"/>
          <p:cNvPicPr>
            <a:picLocks noGrp="1" noChangeAspect="1" noChangeArrowheads="1"/>
          </p:cNvPicPr>
          <p:nvPr>
            <p:ph idx="1"/>
          </p:nvPr>
        </p:nvPicPr>
        <p:blipFill>
          <a:blip r:embed="rId1" cstate="print"/>
          <a:srcRect/>
          <a:stretch>
            <a:fillRect/>
          </a:stretch>
        </p:blipFill>
        <p:spPr>
          <a:xfrm>
            <a:off x="2133600" y="2466975"/>
            <a:ext cx="4876800" cy="2682875"/>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sz="3600" smtClean="0"/>
              <a:t>Vanishing Point</a:t>
            </a:r>
            <a:endParaRPr lang="en-US" sz="3600" smtClean="0"/>
          </a:p>
        </p:txBody>
      </p:sp>
      <p:pic>
        <p:nvPicPr>
          <p:cNvPr id="49155" name="Picture 22" descr="2ptBldg"/>
          <p:cNvPicPr>
            <a:picLocks noChangeAspect="1" noChangeArrowheads="1"/>
          </p:cNvPicPr>
          <p:nvPr/>
        </p:nvPicPr>
        <p:blipFill>
          <a:blip r:embed="rId1" cstate="print"/>
          <a:srcRect/>
          <a:stretch>
            <a:fillRect/>
          </a:stretch>
        </p:blipFill>
        <p:spPr bwMode="auto">
          <a:xfrm>
            <a:off x="2206625" y="1143000"/>
            <a:ext cx="5105400" cy="2247900"/>
          </a:xfrm>
          <a:prstGeom prst="rect">
            <a:avLst/>
          </a:prstGeom>
          <a:noFill/>
          <a:ln w="9525">
            <a:noFill/>
            <a:miter lim="800000"/>
            <a:headEnd/>
            <a:tailEnd/>
          </a:ln>
        </p:spPr>
      </p:pic>
      <p:sp>
        <p:nvSpPr>
          <p:cNvPr id="178199" name="Line 23"/>
          <p:cNvSpPr>
            <a:spLocks noChangeShapeType="1"/>
          </p:cNvSpPr>
          <p:nvPr/>
        </p:nvSpPr>
        <p:spPr bwMode="auto">
          <a:xfrm>
            <a:off x="4098925" y="1774825"/>
            <a:ext cx="4740275" cy="1168400"/>
          </a:xfrm>
          <a:prstGeom prst="line">
            <a:avLst/>
          </a:prstGeom>
          <a:noFill/>
          <a:ln w="28575">
            <a:solidFill>
              <a:srgbClr val="FF0000"/>
            </a:solidFill>
            <a:round/>
          </a:ln>
        </p:spPr>
        <p:txBody>
          <a:bodyPr/>
          <a:lstStyle/>
          <a:p>
            <a:endParaRPr lang="en-US"/>
          </a:p>
        </p:txBody>
      </p:sp>
      <p:sp>
        <p:nvSpPr>
          <p:cNvPr id="178200" name="Line 24"/>
          <p:cNvSpPr>
            <a:spLocks noChangeShapeType="1"/>
          </p:cNvSpPr>
          <p:nvPr/>
        </p:nvSpPr>
        <p:spPr bwMode="auto">
          <a:xfrm flipV="1">
            <a:off x="931863" y="1770063"/>
            <a:ext cx="3219450" cy="1116012"/>
          </a:xfrm>
          <a:prstGeom prst="line">
            <a:avLst/>
          </a:prstGeom>
          <a:noFill/>
          <a:ln w="28575">
            <a:solidFill>
              <a:srgbClr val="FF0000"/>
            </a:solidFill>
            <a:round/>
          </a:ln>
        </p:spPr>
        <p:txBody>
          <a:bodyPr/>
          <a:lstStyle/>
          <a:p>
            <a:endParaRPr lang="en-US"/>
          </a:p>
        </p:txBody>
      </p:sp>
      <p:sp>
        <p:nvSpPr>
          <p:cNvPr id="178202" name="Line 26"/>
          <p:cNvSpPr>
            <a:spLocks noChangeShapeType="1"/>
          </p:cNvSpPr>
          <p:nvPr/>
        </p:nvSpPr>
        <p:spPr bwMode="auto">
          <a:xfrm>
            <a:off x="946150" y="2870200"/>
            <a:ext cx="3683000" cy="350838"/>
          </a:xfrm>
          <a:prstGeom prst="line">
            <a:avLst/>
          </a:prstGeom>
          <a:noFill/>
          <a:ln w="28575">
            <a:solidFill>
              <a:srgbClr val="FF0000"/>
            </a:solidFill>
            <a:round/>
          </a:ln>
        </p:spPr>
        <p:txBody>
          <a:bodyPr/>
          <a:lstStyle/>
          <a:p>
            <a:endParaRPr lang="en-US"/>
          </a:p>
        </p:txBody>
      </p:sp>
      <p:sp>
        <p:nvSpPr>
          <p:cNvPr id="178203" name="Line 27"/>
          <p:cNvSpPr>
            <a:spLocks noChangeShapeType="1"/>
          </p:cNvSpPr>
          <p:nvPr/>
        </p:nvSpPr>
        <p:spPr bwMode="auto">
          <a:xfrm flipV="1">
            <a:off x="4594225" y="2957513"/>
            <a:ext cx="4244975" cy="252412"/>
          </a:xfrm>
          <a:prstGeom prst="line">
            <a:avLst/>
          </a:prstGeom>
          <a:noFill/>
          <a:ln w="28575">
            <a:solidFill>
              <a:srgbClr val="FF0000"/>
            </a:solidFill>
            <a:round/>
          </a:ln>
        </p:spPr>
        <p:txBody>
          <a:bodyPr/>
          <a:lstStyle/>
          <a:p>
            <a:endParaRPr lang="en-US"/>
          </a:p>
        </p:txBody>
      </p:sp>
      <p:sp>
        <p:nvSpPr>
          <p:cNvPr id="178204" name="Oval 28"/>
          <p:cNvSpPr>
            <a:spLocks noChangeArrowheads="1"/>
          </p:cNvSpPr>
          <p:nvPr/>
        </p:nvSpPr>
        <p:spPr bwMode="auto">
          <a:xfrm>
            <a:off x="914400" y="2836863"/>
            <a:ext cx="88900" cy="88900"/>
          </a:xfrm>
          <a:prstGeom prst="ellipse">
            <a:avLst/>
          </a:prstGeom>
          <a:solidFill>
            <a:srgbClr val="FF0000"/>
          </a:solidFill>
          <a:ln w="9525">
            <a:solidFill>
              <a:schemeClr val="tx1"/>
            </a:solidFill>
            <a:round/>
          </a:ln>
        </p:spPr>
        <p:txBody>
          <a:bodyPr wrap="none" anchor="ctr"/>
          <a:lstStyle/>
          <a:p>
            <a:endParaRPr lang="en-US"/>
          </a:p>
        </p:txBody>
      </p:sp>
      <p:sp>
        <p:nvSpPr>
          <p:cNvPr id="178205" name="Oval 29"/>
          <p:cNvSpPr>
            <a:spLocks noChangeArrowheads="1"/>
          </p:cNvSpPr>
          <p:nvPr/>
        </p:nvSpPr>
        <p:spPr bwMode="auto">
          <a:xfrm>
            <a:off x="8766175" y="2898775"/>
            <a:ext cx="88900" cy="88900"/>
          </a:xfrm>
          <a:prstGeom prst="ellipse">
            <a:avLst/>
          </a:prstGeom>
          <a:solidFill>
            <a:srgbClr val="FF0000"/>
          </a:solidFill>
          <a:ln w="9525">
            <a:solidFill>
              <a:schemeClr val="tx1"/>
            </a:solidFill>
            <a:round/>
          </a:ln>
        </p:spPr>
        <p:txBody>
          <a:bodyPr wrap="none" anchor="ctr"/>
          <a:lstStyle/>
          <a:p>
            <a:endParaRPr lang="en-US"/>
          </a:p>
        </p:txBody>
      </p:sp>
      <p:sp>
        <p:nvSpPr>
          <p:cNvPr id="178206" name="Text Box 30"/>
          <p:cNvSpPr txBox="1">
            <a:spLocks noChangeArrowheads="1"/>
          </p:cNvSpPr>
          <p:nvPr/>
        </p:nvSpPr>
        <p:spPr bwMode="auto">
          <a:xfrm>
            <a:off x="552450" y="2463800"/>
            <a:ext cx="604838" cy="366713"/>
          </a:xfrm>
          <a:prstGeom prst="rect">
            <a:avLst/>
          </a:prstGeom>
          <a:noFill/>
          <a:ln w="9525">
            <a:noFill/>
            <a:miter lim="800000"/>
          </a:ln>
        </p:spPr>
        <p:txBody>
          <a:bodyPr wrap="none">
            <a:spAutoFit/>
          </a:bodyPr>
          <a:lstStyle/>
          <a:p>
            <a:r>
              <a:rPr lang="en-US">
                <a:solidFill>
                  <a:srgbClr val="FF0000"/>
                </a:solidFill>
                <a:latin typeface="Verdana" panose="020B0604030504040204" pitchFamily="34" charset="0"/>
              </a:rPr>
              <a:t>VPL</a:t>
            </a:r>
            <a:endParaRPr lang="en-US">
              <a:solidFill>
                <a:srgbClr val="FF0000"/>
              </a:solidFill>
              <a:latin typeface="Verdana" panose="020B0604030504040204" pitchFamily="34" charset="0"/>
            </a:endParaRPr>
          </a:p>
        </p:txBody>
      </p:sp>
      <p:sp>
        <p:nvSpPr>
          <p:cNvPr id="178207" name="Text Box 31"/>
          <p:cNvSpPr txBox="1">
            <a:spLocks noChangeArrowheads="1"/>
          </p:cNvSpPr>
          <p:nvPr/>
        </p:nvSpPr>
        <p:spPr bwMode="auto">
          <a:xfrm>
            <a:off x="8539163" y="2501900"/>
            <a:ext cx="636587" cy="366713"/>
          </a:xfrm>
          <a:prstGeom prst="rect">
            <a:avLst/>
          </a:prstGeom>
          <a:noFill/>
          <a:ln w="9525">
            <a:noFill/>
            <a:miter lim="800000"/>
          </a:ln>
        </p:spPr>
        <p:txBody>
          <a:bodyPr wrap="none">
            <a:spAutoFit/>
          </a:bodyPr>
          <a:lstStyle/>
          <a:p>
            <a:r>
              <a:rPr lang="en-US">
                <a:solidFill>
                  <a:srgbClr val="FF0000"/>
                </a:solidFill>
                <a:latin typeface="Verdana" panose="020B0604030504040204" pitchFamily="34" charset="0"/>
              </a:rPr>
              <a:t>VPR</a:t>
            </a:r>
            <a:endParaRPr lang="en-US">
              <a:solidFill>
                <a:srgbClr val="FF0000"/>
              </a:solidFill>
              <a:latin typeface="Verdana" panose="020B0604030504040204" pitchFamily="34" charset="0"/>
            </a:endParaRPr>
          </a:p>
        </p:txBody>
      </p:sp>
      <p:sp>
        <p:nvSpPr>
          <p:cNvPr id="178208" name="Text Box 32"/>
          <p:cNvSpPr txBox="1">
            <a:spLocks noChangeArrowheads="1"/>
          </p:cNvSpPr>
          <p:nvPr/>
        </p:nvSpPr>
        <p:spPr bwMode="auto">
          <a:xfrm>
            <a:off x="219075" y="2481263"/>
            <a:ext cx="355600" cy="366712"/>
          </a:xfrm>
          <a:prstGeom prst="rect">
            <a:avLst/>
          </a:prstGeom>
          <a:noFill/>
          <a:ln w="9525">
            <a:noFill/>
            <a:miter lim="800000"/>
          </a:ln>
        </p:spPr>
        <p:txBody>
          <a:bodyPr wrap="none">
            <a:spAutoFit/>
          </a:bodyPr>
          <a:lstStyle/>
          <a:p>
            <a:r>
              <a:rPr lang="en-US">
                <a:solidFill>
                  <a:srgbClr val="00FF00"/>
                </a:solidFill>
                <a:latin typeface="Verdana" panose="020B0604030504040204" pitchFamily="34" charset="0"/>
              </a:rPr>
              <a:t>H</a:t>
            </a:r>
            <a:endParaRPr lang="en-US">
              <a:solidFill>
                <a:srgbClr val="00FF00"/>
              </a:solidFill>
              <a:latin typeface="Verdana" panose="020B0604030504040204" pitchFamily="34" charset="0"/>
            </a:endParaRPr>
          </a:p>
        </p:txBody>
      </p:sp>
      <p:grpSp>
        <p:nvGrpSpPr>
          <p:cNvPr id="49165" name="Group 37"/>
          <p:cNvGrpSpPr/>
          <p:nvPr/>
        </p:nvGrpSpPr>
        <p:grpSpPr bwMode="auto">
          <a:xfrm>
            <a:off x="2514600" y="3611563"/>
            <a:ext cx="4410075" cy="2789237"/>
            <a:chOff x="2982" y="2179"/>
            <a:chExt cx="2778" cy="1757"/>
          </a:xfrm>
        </p:grpSpPr>
        <p:pic>
          <p:nvPicPr>
            <p:cNvPr id="49166" name="Picture 33" descr="perspective-three_point_boxes"/>
            <p:cNvPicPr>
              <a:picLocks noChangeAspect="1" noChangeArrowheads="1"/>
            </p:cNvPicPr>
            <p:nvPr/>
          </p:nvPicPr>
          <p:blipFill>
            <a:blip r:embed="rId2" cstate="print"/>
            <a:srcRect/>
            <a:stretch>
              <a:fillRect/>
            </a:stretch>
          </p:blipFill>
          <p:spPr bwMode="auto">
            <a:xfrm>
              <a:off x="3246" y="2179"/>
              <a:ext cx="2255" cy="1703"/>
            </a:xfrm>
            <a:prstGeom prst="rect">
              <a:avLst/>
            </a:prstGeom>
            <a:noFill/>
            <a:ln w="9525">
              <a:noFill/>
              <a:miter lim="800000"/>
              <a:headEnd/>
              <a:tailEnd/>
            </a:ln>
          </p:spPr>
        </p:pic>
        <p:sp>
          <p:nvSpPr>
            <p:cNvPr id="49167" name="Text Box 34"/>
            <p:cNvSpPr txBox="1">
              <a:spLocks noChangeArrowheads="1"/>
            </p:cNvSpPr>
            <p:nvPr/>
          </p:nvSpPr>
          <p:spPr bwMode="auto">
            <a:xfrm>
              <a:off x="2982" y="2843"/>
              <a:ext cx="362" cy="231"/>
            </a:xfrm>
            <a:prstGeom prst="rect">
              <a:avLst/>
            </a:prstGeom>
            <a:noFill/>
            <a:ln w="9525">
              <a:noFill/>
              <a:miter lim="800000"/>
            </a:ln>
          </p:spPr>
          <p:txBody>
            <a:bodyPr wrap="none">
              <a:spAutoFit/>
            </a:bodyPr>
            <a:lstStyle/>
            <a:p>
              <a:r>
                <a:rPr lang="en-US">
                  <a:latin typeface="Verdana" panose="020B0604030504040204" pitchFamily="34" charset="0"/>
                </a:rPr>
                <a:t>VP</a:t>
              </a:r>
              <a:r>
                <a:rPr lang="en-US" baseline="-25000">
                  <a:latin typeface="Verdana" panose="020B0604030504040204" pitchFamily="34" charset="0"/>
                </a:rPr>
                <a:t>1</a:t>
              </a:r>
              <a:endParaRPr lang="en-US">
                <a:latin typeface="Verdana" panose="020B0604030504040204" pitchFamily="34" charset="0"/>
              </a:endParaRPr>
            </a:p>
          </p:txBody>
        </p:sp>
        <p:sp>
          <p:nvSpPr>
            <p:cNvPr id="49168" name="Text Box 35"/>
            <p:cNvSpPr txBox="1">
              <a:spLocks noChangeArrowheads="1"/>
            </p:cNvSpPr>
            <p:nvPr/>
          </p:nvSpPr>
          <p:spPr bwMode="auto">
            <a:xfrm>
              <a:off x="5398" y="2805"/>
              <a:ext cx="362" cy="231"/>
            </a:xfrm>
            <a:prstGeom prst="rect">
              <a:avLst/>
            </a:prstGeom>
            <a:noFill/>
            <a:ln w="9525">
              <a:noFill/>
              <a:miter lim="800000"/>
            </a:ln>
          </p:spPr>
          <p:txBody>
            <a:bodyPr wrap="none">
              <a:spAutoFit/>
            </a:bodyPr>
            <a:lstStyle/>
            <a:p>
              <a:r>
                <a:rPr lang="en-US">
                  <a:latin typeface="Verdana" panose="020B0604030504040204" pitchFamily="34" charset="0"/>
                </a:rPr>
                <a:t>VP</a:t>
              </a:r>
              <a:r>
                <a:rPr lang="en-US" baseline="-25000">
                  <a:latin typeface="Verdana" panose="020B0604030504040204" pitchFamily="34" charset="0"/>
                </a:rPr>
                <a:t>2</a:t>
              </a:r>
              <a:endParaRPr lang="en-US">
                <a:latin typeface="Verdana" panose="020B0604030504040204" pitchFamily="34" charset="0"/>
              </a:endParaRPr>
            </a:p>
          </p:txBody>
        </p:sp>
        <p:sp>
          <p:nvSpPr>
            <p:cNvPr id="49169" name="Text Box 36"/>
            <p:cNvSpPr txBox="1">
              <a:spLocks noChangeArrowheads="1"/>
            </p:cNvSpPr>
            <p:nvPr/>
          </p:nvSpPr>
          <p:spPr bwMode="auto">
            <a:xfrm>
              <a:off x="4068" y="3705"/>
              <a:ext cx="362" cy="231"/>
            </a:xfrm>
            <a:prstGeom prst="rect">
              <a:avLst/>
            </a:prstGeom>
            <a:noFill/>
            <a:ln w="9525">
              <a:noFill/>
              <a:miter lim="800000"/>
            </a:ln>
          </p:spPr>
          <p:txBody>
            <a:bodyPr wrap="none">
              <a:spAutoFit/>
            </a:bodyPr>
            <a:lstStyle/>
            <a:p>
              <a:r>
                <a:rPr lang="en-US">
                  <a:latin typeface="Verdana" panose="020B0604030504040204" pitchFamily="34" charset="0"/>
                </a:rPr>
                <a:t>VP</a:t>
              </a:r>
              <a:r>
                <a:rPr lang="en-US" baseline="-25000">
                  <a:latin typeface="Verdana" panose="020B0604030504040204" pitchFamily="34" charset="0"/>
                </a:rPr>
                <a:t>3</a:t>
              </a:r>
              <a:endParaRPr lang="en-US">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99"/>
                                        </p:tgtEl>
                                        <p:attrNameLst>
                                          <p:attrName>style.visibility</p:attrName>
                                        </p:attrNameLst>
                                      </p:cBhvr>
                                      <p:to>
                                        <p:strVal val="visible"/>
                                      </p:to>
                                    </p:set>
                                    <p:animEffect transition="in" filter="wipe(left)">
                                      <p:cBhvr>
                                        <p:cTn id="7" dur="500"/>
                                        <p:tgtEl>
                                          <p:spTgt spid="17819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8203"/>
                                        </p:tgtEl>
                                        <p:attrNameLst>
                                          <p:attrName>style.visibility</p:attrName>
                                        </p:attrNameLst>
                                      </p:cBhvr>
                                      <p:to>
                                        <p:strVal val="visible"/>
                                      </p:to>
                                    </p:set>
                                    <p:animEffect transition="in" filter="wipe(left)">
                                      <p:cBhvr>
                                        <p:cTn id="10" dur="500"/>
                                        <p:tgtEl>
                                          <p:spTgt spid="17820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8205"/>
                                        </p:tgtEl>
                                        <p:attrNameLst>
                                          <p:attrName>style.visibility</p:attrName>
                                        </p:attrNameLst>
                                      </p:cBhvr>
                                      <p:to>
                                        <p:strVal val="visible"/>
                                      </p:to>
                                    </p:set>
                                    <p:animEffect transition="in" filter="wipe(left)">
                                      <p:cBhvr>
                                        <p:cTn id="13" dur="500"/>
                                        <p:tgtEl>
                                          <p:spTgt spid="17820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8207"/>
                                        </p:tgtEl>
                                        <p:attrNameLst>
                                          <p:attrName>style.visibility</p:attrName>
                                        </p:attrNameLst>
                                      </p:cBhvr>
                                      <p:to>
                                        <p:strVal val="visible"/>
                                      </p:to>
                                    </p:set>
                                    <p:animEffect transition="in" filter="wipe(down)">
                                      <p:cBhvr>
                                        <p:cTn id="16" dur="500"/>
                                        <p:tgtEl>
                                          <p:spTgt spid="1782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78200"/>
                                        </p:tgtEl>
                                        <p:attrNameLst>
                                          <p:attrName>style.visibility</p:attrName>
                                        </p:attrNameLst>
                                      </p:cBhvr>
                                      <p:to>
                                        <p:strVal val="visible"/>
                                      </p:to>
                                    </p:set>
                                    <p:animEffect transition="in" filter="wipe(right)">
                                      <p:cBhvr>
                                        <p:cTn id="21" dur="500"/>
                                        <p:tgtEl>
                                          <p:spTgt spid="178200"/>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78202"/>
                                        </p:tgtEl>
                                        <p:attrNameLst>
                                          <p:attrName>style.visibility</p:attrName>
                                        </p:attrNameLst>
                                      </p:cBhvr>
                                      <p:to>
                                        <p:strVal val="visible"/>
                                      </p:to>
                                    </p:set>
                                    <p:animEffect transition="in" filter="wipe(right)">
                                      <p:cBhvr>
                                        <p:cTn id="24" dur="500"/>
                                        <p:tgtEl>
                                          <p:spTgt spid="17820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8204"/>
                                        </p:tgtEl>
                                        <p:attrNameLst>
                                          <p:attrName>style.visibility</p:attrName>
                                        </p:attrNameLst>
                                      </p:cBhvr>
                                      <p:to>
                                        <p:strVal val="visible"/>
                                      </p:to>
                                    </p:set>
                                    <p:animEffect transition="in" filter="wipe(right)">
                                      <p:cBhvr>
                                        <p:cTn id="27" dur="500"/>
                                        <p:tgtEl>
                                          <p:spTgt spid="17820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78206"/>
                                        </p:tgtEl>
                                        <p:attrNameLst>
                                          <p:attrName>style.visibility</p:attrName>
                                        </p:attrNameLst>
                                      </p:cBhvr>
                                      <p:to>
                                        <p:strVal val="visible"/>
                                      </p:to>
                                    </p:set>
                                    <p:animEffect transition="in" filter="wipe(right)">
                                      <p:cBhvr>
                                        <p:cTn id="30" dur="500"/>
                                        <p:tgtEl>
                                          <p:spTgt spid="17820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8208"/>
                                        </p:tgtEl>
                                        <p:attrNameLst>
                                          <p:attrName>style.visibility</p:attrName>
                                        </p:attrNameLst>
                                      </p:cBhvr>
                                      <p:to>
                                        <p:strVal val="visible"/>
                                      </p:to>
                                    </p:set>
                                    <p:animEffect transition="in" filter="dissolve">
                                      <p:cBhvr>
                                        <p:cTn id="35" dur="500"/>
                                        <p:tgtEl>
                                          <p:spTgt spid="17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9" grpId="0" animBg="1"/>
      <p:bldP spid="178200" grpId="0" animBg="1"/>
      <p:bldP spid="178202" grpId="0" animBg="1"/>
      <p:bldP spid="178203" grpId="0" animBg="1"/>
      <p:bldP spid="178204" grpId="0" animBg="1"/>
      <p:bldP spid="178205" grpId="0" animBg="1"/>
      <p:bldP spid="178206" grpId="0"/>
      <p:bldP spid="178207" grpId="0"/>
      <p:bldP spid="1782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eaLnBrk="1" hangingPunct="1"/>
            <a:r>
              <a:rPr lang="en-US" sz="3600" smtClean="0"/>
              <a:t>Projective Transformation</a:t>
            </a:r>
            <a:endParaRPr lang="en-US" sz="3600" smtClean="0"/>
          </a:p>
        </p:txBody>
      </p:sp>
      <p:graphicFrame>
        <p:nvGraphicFramePr>
          <p:cNvPr id="130053" name="Object 5"/>
          <p:cNvGraphicFramePr>
            <a:graphicFrameLocks noChangeAspect="1"/>
          </p:cNvGraphicFramePr>
          <p:nvPr/>
        </p:nvGraphicFramePr>
        <p:xfrm>
          <a:off x="1828800" y="1690688"/>
          <a:ext cx="5143500" cy="3665537"/>
        </p:xfrm>
        <a:graphic>
          <a:graphicData uri="http://schemas.openxmlformats.org/presentationml/2006/ole">
            <mc:AlternateContent xmlns:mc="http://schemas.openxmlformats.org/markup-compatibility/2006">
              <mc:Choice xmlns:v="urn:schemas-microsoft-com:vml" Requires="v">
                <p:oleObj spid="_x0000_s5121" name="VISIO" r:id="rId1" imgW="19278600" imgH="13744575" progId="">
                  <p:embed/>
                </p:oleObj>
              </mc:Choice>
              <mc:Fallback>
                <p:oleObj name="VISIO" r:id="rId1" imgW="19278600" imgH="13744575" progId="">
                  <p:embed/>
                  <p:pic>
                    <p:nvPicPr>
                      <p:cNvPr id="0" name="Object 5"/>
                      <p:cNvPicPr>
                        <a:picLocks noChangeAspect="1"/>
                      </p:cNvPicPr>
                      <p:nvPr/>
                    </p:nvPicPr>
                    <p:blipFill>
                      <a:blip r:embed="rId2"/>
                      <a:stretch>
                        <a:fillRect/>
                      </a:stretch>
                    </p:blipFill>
                    <p:spPr>
                      <a:xfrm>
                        <a:off x="1828800" y="1690688"/>
                        <a:ext cx="5143500" cy="3665537"/>
                      </a:xfrm>
                      <a:prstGeom prst="rect">
                        <a:avLst/>
                      </a:prstGeom>
                      <a:noFill/>
                      <a:ln w="9525">
                        <a:noFill/>
                      </a:ln>
                    </p:spPr>
                  </p:pic>
                </p:oleObj>
              </mc:Fallback>
            </mc:AlternateContent>
          </a:graphicData>
        </a:graphic>
      </p:graphicFrame>
      <p:sp>
        <p:nvSpPr>
          <p:cNvPr id="130054" name="Text Box 6"/>
          <p:cNvSpPr txBox="1">
            <a:spLocks noChangeArrowheads="1"/>
          </p:cNvSpPr>
          <p:nvPr/>
        </p:nvSpPr>
        <p:spPr bwMode="auto">
          <a:xfrm>
            <a:off x="914400" y="5653088"/>
            <a:ext cx="7924800" cy="519112"/>
          </a:xfrm>
          <a:prstGeom prst="rect">
            <a:avLst/>
          </a:prstGeom>
          <a:noFill/>
          <a:ln w="9525">
            <a:noFill/>
            <a:miter lim="800000"/>
          </a:ln>
          <a:effectLst/>
        </p:spPr>
        <p:txBody>
          <a:bodyPr>
            <a:spAutoFit/>
          </a:bodyPr>
          <a:lstStyle/>
          <a:p>
            <a:pPr algn="ctr" eaLnBrk="0" hangingPunct="0">
              <a:defRPr/>
            </a:pPr>
            <a:r>
              <a:rPr lang="en-US" sz="2800" b="1">
                <a:effectLst>
                  <a:outerShdw blurRad="38100" dist="38100" dir="2700000" algn="tl">
                    <a:srgbClr val="C0C0C0"/>
                  </a:outerShdw>
                </a:effectLst>
                <a:latin typeface="Times New Roman" panose="02020603050405020304" pitchFamily="18" charset="0"/>
              </a:rPr>
              <a:t>Settings for perspective projection</a:t>
            </a:r>
            <a:endParaRPr lang="en-US" sz="3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checkerboard(across)">
                                      <p:cBhvr>
                                        <p:cTn id="7" dur="500"/>
                                        <p:tgtEl>
                                          <p:spTgt spid="13005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slide(fromBottom)">
                                      <p:cBhvr>
                                        <p:cTn id="12"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5"/>
          <p:cNvGraphicFramePr>
            <a:graphicFrameLocks noChangeAspect="1"/>
          </p:cNvGraphicFramePr>
          <p:nvPr/>
        </p:nvGraphicFramePr>
        <p:xfrm>
          <a:off x="3581400" y="1447800"/>
          <a:ext cx="4916488" cy="3297238"/>
        </p:xfrm>
        <a:graphic>
          <a:graphicData uri="http://schemas.openxmlformats.org/presentationml/2006/ole">
            <mc:AlternateContent xmlns:mc="http://schemas.openxmlformats.org/markup-compatibility/2006">
              <mc:Choice xmlns:v="urn:schemas-microsoft-com:vml" Requires="v">
                <p:oleObj spid="_x0000_s6145" name="VISIO" r:id="rId1" imgW="20497800" imgH="13744575" progId="">
                  <p:embed/>
                </p:oleObj>
              </mc:Choice>
              <mc:Fallback>
                <p:oleObj name="VISIO" r:id="rId1" imgW="20497800" imgH="13744575" progId="">
                  <p:embed/>
                  <p:pic>
                    <p:nvPicPr>
                      <p:cNvPr id="0" name="Object 5"/>
                      <p:cNvPicPr>
                        <a:picLocks noChangeAspect="1"/>
                      </p:cNvPicPr>
                      <p:nvPr/>
                    </p:nvPicPr>
                    <p:blipFill>
                      <a:blip r:embed="rId2"/>
                      <a:stretch>
                        <a:fillRect/>
                      </a:stretch>
                    </p:blipFill>
                    <p:spPr>
                      <a:xfrm>
                        <a:off x="3581400" y="1447800"/>
                        <a:ext cx="4916488" cy="3297238"/>
                      </a:xfrm>
                      <a:prstGeom prst="rect">
                        <a:avLst/>
                      </a:prstGeom>
                      <a:noFill/>
                      <a:ln w="9525">
                        <a:noFill/>
                      </a:ln>
                    </p:spPr>
                  </p:pic>
                </p:oleObj>
              </mc:Fallback>
            </mc:AlternateContent>
          </a:graphicData>
        </a:graphic>
      </p:graphicFrame>
      <p:graphicFrame>
        <p:nvGraphicFramePr>
          <p:cNvPr id="6147" name="Object 6"/>
          <p:cNvGraphicFramePr>
            <a:graphicFrameLocks noChangeAspect="1"/>
          </p:cNvGraphicFramePr>
          <p:nvPr/>
        </p:nvGraphicFramePr>
        <p:xfrm>
          <a:off x="1008063" y="3733800"/>
          <a:ext cx="3240087" cy="2182813"/>
        </p:xfrm>
        <a:graphic>
          <a:graphicData uri="http://schemas.openxmlformats.org/presentationml/2006/ole">
            <mc:AlternateContent xmlns:mc="http://schemas.openxmlformats.org/markup-compatibility/2006">
              <mc:Choice xmlns:v="urn:schemas-microsoft-com:vml" Requires="v">
                <p:oleObj spid="_x0000_s2" name="Equation" r:id="rId3" imgW="46024800" imgH="28041600" progId="Equation.3">
                  <p:embed/>
                </p:oleObj>
              </mc:Choice>
              <mc:Fallback>
                <p:oleObj name="Equation" r:id="rId3" imgW="46024800" imgH="28041600" progId="Equation.3">
                  <p:embed/>
                  <p:pic>
                    <p:nvPicPr>
                      <p:cNvPr id="0" name="Object 6"/>
                      <p:cNvPicPr>
                        <a:picLocks noChangeAspect="1"/>
                      </p:cNvPicPr>
                      <p:nvPr/>
                    </p:nvPicPr>
                    <p:blipFill>
                      <a:blip r:embed="rId4"/>
                      <a:stretch>
                        <a:fillRect/>
                      </a:stretch>
                    </p:blipFill>
                    <p:spPr>
                      <a:xfrm>
                        <a:off x="1008063" y="3733800"/>
                        <a:ext cx="3240087" cy="2182813"/>
                      </a:xfrm>
                      <a:prstGeom prst="rect">
                        <a:avLst/>
                      </a:prstGeom>
                      <a:noFill/>
                      <a:ln w="9525">
                        <a:noFill/>
                      </a:ln>
                    </p:spPr>
                  </p:pic>
                </p:oleObj>
              </mc:Fallback>
            </mc:AlternateContent>
          </a:graphicData>
        </a:graphic>
      </p:graphicFrame>
      <p:sp>
        <p:nvSpPr>
          <p:cNvPr id="6148" name="Rectangle 7"/>
          <p:cNvSpPr>
            <a:spLocks noGrp="1" noChangeArrowheads="1"/>
          </p:cNvSpPr>
          <p:nvPr>
            <p:ph type="title"/>
          </p:nvPr>
        </p:nvSpPr>
        <p:spPr>
          <a:noFill/>
        </p:spPr>
        <p:txBody>
          <a:bodyPr/>
          <a:lstStyle/>
          <a:p>
            <a:pPr eaLnBrk="1" hangingPunct="1"/>
            <a:r>
              <a:rPr lang="en-US" sz="3600" smtClean="0"/>
              <a:t>Projective Transformation</a:t>
            </a:r>
            <a:endParaRPr lang="en-US" sz="36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9" name="Object 5"/>
          <p:cNvGraphicFramePr>
            <a:graphicFrameLocks noChangeAspect="1"/>
          </p:cNvGraphicFramePr>
          <p:nvPr/>
        </p:nvGraphicFramePr>
        <p:xfrm>
          <a:off x="762000" y="1292225"/>
          <a:ext cx="3657600" cy="2422525"/>
        </p:xfrm>
        <a:graphic>
          <a:graphicData uri="http://schemas.openxmlformats.org/presentationml/2006/ole">
            <mc:AlternateContent xmlns:mc="http://schemas.openxmlformats.org/markup-compatibility/2006">
              <mc:Choice xmlns:v="urn:schemas-microsoft-com:vml" Requires="v">
                <p:oleObj spid="_x0000_s7169" name="Equation" r:id="rId1" imgW="45110400" imgH="29870400" progId="Equation.3">
                  <p:embed/>
                </p:oleObj>
              </mc:Choice>
              <mc:Fallback>
                <p:oleObj name="Equation" r:id="rId1" imgW="45110400" imgH="29870400" progId="Equation.3">
                  <p:embed/>
                  <p:pic>
                    <p:nvPicPr>
                      <p:cNvPr id="0" name="Object 5"/>
                      <p:cNvPicPr>
                        <a:picLocks noChangeAspect="1"/>
                      </p:cNvPicPr>
                      <p:nvPr/>
                    </p:nvPicPr>
                    <p:blipFill>
                      <a:blip r:embed="rId2"/>
                      <a:stretch>
                        <a:fillRect/>
                      </a:stretch>
                    </p:blipFill>
                    <p:spPr>
                      <a:xfrm>
                        <a:off x="762000" y="1292225"/>
                        <a:ext cx="3657600" cy="2422525"/>
                      </a:xfrm>
                      <a:prstGeom prst="rect">
                        <a:avLst/>
                      </a:prstGeom>
                      <a:noFill/>
                      <a:ln w="9525">
                        <a:noFill/>
                      </a:ln>
                    </p:spPr>
                  </p:pic>
                </p:oleObj>
              </mc:Fallback>
            </mc:AlternateContent>
          </a:graphicData>
        </a:graphic>
      </p:graphicFrame>
      <p:graphicFrame>
        <p:nvGraphicFramePr>
          <p:cNvPr id="134150" name="Object 6"/>
          <p:cNvGraphicFramePr>
            <a:graphicFrameLocks noChangeAspect="1"/>
          </p:cNvGraphicFramePr>
          <p:nvPr/>
        </p:nvGraphicFramePr>
        <p:xfrm>
          <a:off x="5334000" y="1520825"/>
          <a:ext cx="3200400" cy="2000250"/>
        </p:xfrm>
        <a:graphic>
          <a:graphicData uri="http://schemas.openxmlformats.org/presentationml/2006/ole">
            <mc:AlternateContent xmlns:mc="http://schemas.openxmlformats.org/markup-compatibility/2006">
              <mc:Choice xmlns:v="urn:schemas-microsoft-com:vml" Requires="v">
                <p:oleObj spid="_x0000_s7171" name="Equation" r:id="rId3" imgW="39014400" imgH="24384000" progId="Equation.3">
                  <p:embed/>
                </p:oleObj>
              </mc:Choice>
              <mc:Fallback>
                <p:oleObj name="Equation" r:id="rId3" imgW="39014400" imgH="24384000" progId="Equation.3">
                  <p:embed/>
                  <p:pic>
                    <p:nvPicPr>
                      <p:cNvPr id="0" name="Object 6"/>
                      <p:cNvPicPr>
                        <a:picLocks noChangeAspect="1"/>
                      </p:cNvPicPr>
                      <p:nvPr/>
                    </p:nvPicPr>
                    <p:blipFill>
                      <a:blip r:embed="rId4"/>
                      <a:stretch>
                        <a:fillRect/>
                      </a:stretch>
                    </p:blipFill>
                    <p:spPr>
                      <a:xfrm>
                        <a:off x="5334000" y="1520825"/>
                        <a:ext cx="3200400" cy="2000250"/>
                      </a:xfrm>
                      <a:prstGeom prst="rect">
                        <a:avLst/>
                      </a:prstGeom>
                      <a:noFill/>
                      <a:ln w="9525">
                        <a:noFill/>
                      </a:ln>
                    </p:spPr>
                  </p:pic>
                </p:oleObj>
              </mc:Fallback>
            </mc:AlternateContent>
          </a:graphicData>
        </a:graphic>
      </p:graphicFrame>
      <p:graphicFrame>
        <p:nvGraphicFramePr>
          <p:cNvPr id="134151" name="Object 7"/>
          <p:cNvGraphicFramePr>
            <a:graphicFrameLocks noChangeAspect="1"/>
          </p:cNvGraphicFramePr>
          <p:nvPr/>
        </p:nvGraphicFramePr>
        <p:xfrm>
          <a:off x="5029200" y="4645025"/>
          <a:ext cx="3581400" cy="1990725"/>
        </p:xfrm>
        <a:graphic>
          <a:graphicData uri="http://schemas.openxmlformats.org/presentationml/2006/ole">
            <mc:AlternateContent xmlns:mc="http://schemas.openxmlformats.org/markup-compatibility/2006">
              <mc:Choice xmlns:v="urn:schemas-microsoft-com:vml" Requires="v">
                <p:oleObj spid="_x0000_s7172" name="Equation" r:id="rId5" imgW="43891200" imgH="24384000" progId="Equation.3">
                  <p:embed/>
                </p:oleObj>
              </mc:Choice>
              <mc:Fallback>
                <p:oleObj name="Equation" r:id="rId5" imgW="43891200" imgH="24384000" progId="Equation.3">
                  <p:embed/>
                  <p:pic>
                    <p:nvPicPr>
                      <p:cNvPr id="0" name="Object 7"/>
                      <p:cNvPicPr>
                        <a:picLocks noChangeAspect="1"/>
                      </p:cNvPicPr>
                      <p:nvPr/>
                    </p:nvPicPr>
                    <p:blipFill>
                      <a:blip r:embed="rId6"/>
                      <a:stretch>
                        <a:fillRect/>
                      </a:stretch>
                    </p:blipFill>
                    <p:spPr>
                      <a:xfrm>
                        <a:off x="5029200" y="4645025"/>
                        <a:ext cx="3581400" cy="1990725"/>
                      </a:xfrm>
                      <a:prstGeom prst="rect">
                        <a:avLst/>
                      </a:prstGeom>
                      <a:noFill/>
                      <a:ln w="9525">
                        <a:noFill/>
                      </a:ln>
                    </p:spPr>
                  </p:pic>
                </p:oleObj>
              </mc:Fallback>
            </mc:AlternateContent>
          </a:graphicData>
        </a:graphic>
      </p:graphicFrame>
      <p:graphicFrame>
        <p:nvGraphicFramePr>
          <p:cNvPr id="134152" name="Object 8"/>
          <p:cNvGraphicFramePr>
            <a:graphicFrameLocks noChangeAspect="1"/>
          </p:cNvGraphicFramePr>
          <p:nvPr/>
        </p:nvGraphicFramePr>
        <p:xfrm>
          <a:off x="838200" y="4264025"/>
          <a:ext cx="3438525" cy="2441575"/>
        </p:xfrm>
        <a:graphic>
          <a:graphicData uri="http://schemas.openxmlformats.org/presentationml/2006/ole">
            <mc:AlternateContent xmlns:mc="http://schemas.openxmlformats.org/markup-compatibility/2006">
              <mc:Choice xmlns:v="urn:schemas-microsoft-com:vml" Requires="v">
                <p:oleObj spid="_x0000_s7173" name="Equation" r:id="rId7" imgW="42062400" imgH="29870400" progId="Equation.3">
                  <p:embed/>
                </p:oleObj>
              </mc:Choice>
              <mc:Fallback>
                <p:oleObj name="Equation" r:id="rId7" imgW="42062400" imgH="29870400" progId="Equation.3">
                  <p:embed/>
                  <p:pic>
                    <p:nvPicPr>
                      <p:cNvPr id="0" name="Object 8"/>
                      <p:cNvPicPr>
                        <a:picLocks noChangeAspect="1"/>
                      </p:cNvPicPr>
                      <p:nvPr/>
                    </p:nvPicPr>
                    <p:blipFill>
                      <a:blip r:embed="rId8"/>
                      <a:stretch>
                        <a:fillRect/>
                      </a:stretch>
                    </p:blipFill>
                    <p:spPr>
                      <a:xfrm>
                        <a:off x="838200" y="4264025"/>
                        <a:ext cx="3438525" cy="2441575"/>
                      </a:xfrm>
                      <a:prstGeom prst="rect">
                        <a:avLst/>
                      </a:prstGeom>
                      <a:noFill/>
                      <a:ln w="9525">
                        <a:noFill/>
                      </a:ln>
                    </p:spPr>
                  </p:pic>
                </p:oleObj>
              </mc:Fallback>
            </mc:AlternateContent>
          </a:graphicData>
        </a:graphic>
      </p:graphicFrame>
      <p:sp>
        <p:nvSpPr>
          <p:cNvPr id="7174" name="Rectangle 9"/>
          <p:cNvSpPr>
            <a:spLocks noGrp="1" noChangeArrowheads="1"/>
          </p:cNvSpPr>
          <p:nvPr>
            <p:ph type="title"/>
          </p:nvPr>
        </p:nvSpPr>
        <p:spPr>
          <a:noFill/>
        </p:spPr>
        <p:txBody>
          <a:bodyPr/>
          <a:lstStyle/>
          <a:p>
            <a:pPr eaLnBrk="1" hangingPunct="1"/>
            <a:r>
              <a:rPr lang="en-US" sz="3600" smtClean="0"/>
              <a:t>Projective Transformation</a:t>
            </a:r>
            <a:endParaRPr lang="en-US" sz="3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150"/>
                                        </p:tgtEl>
                                        <p:attrNameLst>
                                          <p:attrName>style.visibility</p:attrName>
                                        </p:attrNameLst>
                                      </p:cBhvr>
                                      <p:to>
                                        <p:strVal val="visible"/>
                                      </p:to>
                                    </p:set>
                                    <p:animEffect transition="in" filter="dissolve">
                                      <p:cBhvr>
                                        <p:cTn id="12" dur="500"/>
                                        <p:tgtEl>
                                          <p:spTgt spid="1341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4151"/>
                                        </p:tgtEl>
                                        <p:attrNameLst>
                                          <p:attrName>style.visibility</p:attrName>
                                        </p:attrNameLst>
                                      </p:cBhvr>
                                      <p:to>
                                        <p:strVal val="visible"/>
                                      </p:to>
                                    </p:set>
                                    <p:animEffect transition="in" filter="dissolve">
                                      <p:cBhvr>
                                        <p:cTn id="17" dur="500"/>
                                        <p:tgtEl>
                                          <p:spTgt spid="1341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4152"/>
                                        </p:tgtEl>
                                        <p:attrNameLst>
                                          <p:attrName>style.visibility</p:attrName>
                                        </p:attrNameLst>
                                      </p:cBhvr>
                                      <p:to>
                                        <p:strVal val="visible"/>
                                      </p:to>
                                    </p:set>
                                    <p:animEffect transition="in" filter="dissolve">
                                      <p:cBhvr>
                                        <p:cTn id="22" dur="500"/>
                                        <p:tgtEl>
                                          <p:spTgt spid="13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z="3600" smtClean="0"/>
              <a:t>Parallel projection</a:t>
            </a:r>
            <a:endParaRPr lang="en-US" sz="3600" smtClean="0"/>
          </a:p>
        </p:txBody>
      </p:sp>
      <p:sp>
        <p:nvSpPr>
          <p:cNvPr id="8197" name="Rectangle 3"/>
          <p:cNvSpPr>
            <a:spLocks noGrp="1" noChangeArrowheads="1"/>
          </p:cNvSpPr>
          <p:nvPr>
            <p:ph type="body" idx="1"/>
          </p:nvPr>
        </p:nvSpPr>
        <p:spPr>
          <a:xfrm>
            <a:off x="457200" y="1600200"/>
            <a:ext cx="4191000" cy="4721225"/>
          </a:xfrm>
        </p:spPr>
        <p:txBody>
          <a:bodyPr/>
          <a:lstStyle/>
          <a:p>
            <a:pPr eaLnBrk="1" hangingPunct="1">
              <a:lnSpc>
                <a:spcPct val="80000"/>
              </a:lnSpc>
            </a:pPr>
            <a:r>
              <a:rPr lang="en-US" sz="2800" smtClean="0"/>
              <a:t>2 principle types: </a:t>
            </a:r>
            <a:endParaRPr lang="en-US" sz="2800" smtClean="0"/>
          </a:p>
          <a:p>
            <a:pPr lvl="1" eaLnBrk="1" hangingPunct="1">
              <a:lnSpc>
                <a:spcPct val="80000"/>
              </a:lnSpc>
            </a:pPr>
            <a:r>
              <a:rPr lang="en-US" sz="2400" i="1" smtClean="0"/>
              <a:t>orthographic</a:t>
            </a:r>
            <a:r>
              <a:rPr lang="en-US" sz="2400" smtClean="0"/>
              <a:t> and </a:t>
            </a:r>
            <a:r>
              <a:rPr lang="en-US" sz="2400" i="1" smtClean="0"/>
              <a:t>oblique</a:t>
            </a:r>
            <a:r>
              <a:rPr lang="en-US" sz="2400" smtClean="0"/>
              <a:t>. </a:t>
            </a:r>
            <a:endParaRPr lang="en-US" sz="2400" smtClean="0"/>
          </a:p>
          <a:p>
            <a:pPr eaLnBrk="1" hangingPunct="1">
              <a:lnSpc>
                <a:spcPct val="80000"/>
              </a:lnSpc>
            </a:pPr>
            <a:endParaRPr lang="en-US" sz="2800" smtClean="0"/>
          </a:p>
          <a:p>
            <a:pPr eaLnBrk="1" hangingPunct="1">
              <a:lnSpc>
                <a:spcPct val="80000"/>
              </a:lnSpc>
            </a:pPr>
            <a:r>
              <a:rPr lang="en-US" sz="2800" smtClean="0"/>
              <a:t>Orthographic : </a:t>
            </a:r>
            <a:endParaRPr lang="en-US" sz="2800" smtClean="0"/>
          </a:p>
          <a:p>
            <a:pPr lvl="1" eaLnBrk="1" hangingPunct="1">
              <a:lnSpc>
                <a:spcPct val="80000"/>
              </a:lnSpc>
            </a:pPr>
            <a:r>
              <a:rPr lang="en-US" sz="2400" smtClean="0"/>
              <a:t>direction of projection = normal to the projection plane.</a:t>
            </a:r>
            <a:endParaRPr lang="en-US" sz="2400" smtClean="0"/>
          </a:p>
          <a:p>
            <a:pPr eaLnBrk="1" hangingPunct="1">
              <a:lnSpc>
                <a:spcPct val="80000"/>
              </a:lnSpc>
            </a:pPr>
            <a:endParaRPr lang="en-US" sz="2800" smtClean="0"/>
          </a:p>
          <a:p>
            <a:pPr eaLnBrk="1" hangingPunct="1">
              <a:lnSpc>
                <a:spcPct val="80000"/>
              </a:lnSpc>
            </a:pPr>
            <a:r>
              <a:rPr lang="en-US" sz="2800" smtClean="0"/>
              <a:t>Oblique : </a:t>
            </a:r>
            <a:endParaRPr lang="en-US" sz="2800" smtClean="0"/>
          </a:p>
          <a:p>
            <a:pPr lvl="1" eaLnBrk="1" hangingPunct="1">
              <a:lnSpc>
                <a:spcPct val="80000"/>
              </a:lnSpc>
            </a:pPr>
            <a:r>
              <a:rPr lang="en-US" sz="2400" smtClean="0"/>
              <a:t>direction of projection != normal to the projection plane.</a:t>
            </a:r>
            <a:endParaRPr lang="en-IE" sz="2400" smtClean="0"/>
          </a:p>
          <a:p>
            <a:pPr eaLnBrk="1" hangingPunct="1">
              <a:lnSpc>
                <a:spcPct val="80000"/>
              </a:lnSpc>
            </a:pPr>
            <a:endParaRPr lang="en-US" sz="2800" smtClean="0"/>
          </a:p>
        </p:txBody>
      </p:sp>
      <p:grpSp>
        <p:nvGrpSpPr>
          <p:cNvPr id="8198" name="Group 71"/>
          <p:cNvGrpSpPr/>
          <p:nvPr/>
        </p:nvGrpSpPr>
        <p:grpSpPr bwMode="auto">
          <a:xfrm>
            <a:off x="5867400" y="2514600"/>
            <a:ext cx="2667000" cy="1600200"/>
            <a:chOff x="816" y="1536"/>
            <a:chExt cx="1680" cy="1008"/>
          </a:xfrm>
        </p:grpSpPr>
        <p:sp>
          <p:nvSpPr>
            <p:cNvPr id="8216" name="Line 38"/>
            <p:cNvSpPr>
              <a:spLocks noChangeShapeType="1"/>
            </p:cNvSpPr>
            <p:nvPr/>
          </p:nvSpPr>
          <p:spPr bwMode="auto">
            <a:xfrm>
              <a:off x="912" y="1536"/>
              <a:ext cx="1296" cy="240"/>
            </a:xfrm>
            <a:prstGeom prst="line">
              <a:avLst/>
            </a:prstGeom>
            <a:noFill/>
            <a:ln w="28575" cap="sq">
              <a:solidFill>
                <a:schemeClr val="tx1"/>
              </a:solidFill>
              <a:round/>
              <a:headEnd type="none" w="sm" len="sm"/>
              <a:tailEnd type="none" w="sm" len="sm"/>
            </a:ln>
          </p:spPr>
          <p:txBody>
            <a:bodyPr wrap="none" anchor="ctr"/>
            <a:lstStyle/>
            <a:p>
              <a:endParaRPr lang="en-US"/>
            </a:p>
          </p:txBody>
        </p:sp>
        <p:sp>
          <p:nvSpPr>
            <p:cNvPr id="8217" name="Line 39"/>
            <p:cNvSpPr>
              <a:spLocks noChangeShapeType="1"/>
            </p:cNvSpPr>
            <p:nvPr/>
          </p:nvSpPr>
          <p:spPr bwMode="auto">
            <a:xfrm>
              <a:off x="912" y="2304"/>
              <a:ext cx="1296" cy="24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18" name="Line 40"/>
            <p:cNvSpPr>
              <a:spLocks noChangeShapeType="1"/>
            </p:cNvSpPr>
            <p:nvPr/>
          </p:nvSpPr>
          <p:spPr bwMode="auto">
            <a:xfrm>
              <a:off x="912" y="1536"/>
              <a:ext cx="0" cy="76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19" name="Line 41"/>
            <p:cNvSpPr>
              <a:spLocks noChangeShapeType="1"/>
            </p:cNvSpPr>
            <p:nvPr/>
          </p:nvSpPr>
          <p:spPr bwMode="auto">
            <a:xfrm>
              <a:off x="2208" y="1776"/>
              <a:ext cx="0" cy="76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20" name="Line 42"/>
            <p:cNvSpPr>
              <a:spLocks noChangeShapeType="1"/>
            </p:cNvSpPr>
            <p:nvPr/>
          </p:nvSpPr>
          <p:spPr bwMode="auto">
            <a:xfrm>
              <a:off x="1392" y="2016"/>
              <a:ext cx="384" cy="14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21" name="Line 43"/>
            <p:cNvSpPr>
              <a:spLocks noChangeShapeType="1"/>
            </p:cNvSpPr>
            <p:nvPr/>
          </p:nvSpPr>
          <p:spPr bwMode="auto">
            <a:xfrm flipH="1">
              <a:off x="1392" y="1728"/>
              <a:ext cx="432" cy="288"/>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8222" name="Line 44"/>
            <p:cNvSpPr>
              <a:spLocks noChangeShapeType="1"/>
            </p:cNvSpPr>
            <p:nvPr/>
          </p:nvSpPr>
          <p:spPr bwMode="auto">
            <a:xfrm flipH="1">
              <a:off x="1776" y="1872"/>
              <a:ext cx="432" cy="288"/>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8223" name="Line 45"/>
            <p:cNvSpPr>
              <a:spLocks noChangeShapeType="1"/>
            </p:cNvSpPr>
            <p:nvPr/>
          </p:nvSpPr>
          <p:spPr bwMode="auto">
            <a:xfrm>
              <a:off x="2112" y="1536"/>
              <a:ext cx="384" cy="14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24" name="Line 46"/>
            <p:cNvSpPr>
              <a:spLocks noChangeShapeType="1"/>
            </p:cNvSpPr>
            <p:nvPr/>
          </p:nvSpPr>
          <p:spPr bwMode="auto">
            <a:xfrm flipV="1">
              <a:off x="816" y="2208"/>
              <a:ext cx="288" cy="192"/>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8225" name="Line 47"/>
            <p:cNvSpPr>
              <a:spLocks noChangeShapeType="1"/>
            </p:cNvSpPr>
            <p:nvPr/>
          </p:nvSpPr>
          <p:spPr bwMode="auto">
            <a:xfrm flipV="1">
              <a:off x="1104" y="2016"/>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26" name="Line 48"/>
            <p:cNvSpPr>
              <a:spLocks noChangeShapeType="1"/>
            </p:cNvSpPr>
            <p:nvPr/>
          </p:nvSpPr>
          <p:spPr bwMode="auto">
            <a:xfrm flipV="1">
              <a:off x="1200" y="2352"/>
              <a:ext cx="288" cy="192"/>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8227" name="Line 49"/>
            <p:cNvSpPr>
              <a:spLocks noChangeShapeType="1"/>
            </p:cNvSpPr>
            <p:nvPr/>
          </p:nvSpPr>
          <p:spPr bwMode="auto">
            <a:xfrm flipV="1">
              <a:off x="1488" y="2160"/>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28" name="Line 50"/>
            <p:cNvSpPr>
              <a:spLocks noChangeShapeType="1"/>
            </p:cNvSpPr>
            <p:nvPr/>
          </p:nvSpPr>
          <p:spPr bwMode="auto">
            <a:xfrm flipV="1">
              <a:off x="1824" y="1536"/>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29" name="Line 51"/>
            <p:cNvSpPr>
              <a:spLocks noChangeShapeType="1"/>
            </p:cNvSpPr>
            <p:nvPr/>
          </p:nvSpPr>
          <p:spPr bwMode="auto">
            <a:xfrm flipV="1">
              <a:off x="2208" y="1680"/>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30" name="Line 52"/>
            <p:cNvSpPr>
              <a:spLocks noChangeShapeType="1"/>
            </p:cNvSpPr>
            <p:nvPr/>
          </p:nvSpPr>
          <p:spPr bwMode="auto">
            <a:xfrm flipV="1">
              <a:off x="1392" y="1824"/>
              <a:ext cx="288" cy="192"/>
            </a:xfrm>
            <a:prstGeom prst="line">
              <a:avLst/>
            </a:prstGeom>
            <a:noFill/>
            <a:ln w="12700" cap="sq">
              <a:solidFill>
                <a:schemeClr val="tx1"/>
              </a:solidFill>
              <a:round/>
              <a:headEnd type="none" w="sm" len="sm"/>
              <a:tailEnd type="triangle" w="med" len="med"/>
            </a:ln>
          </p:spPr>
          <p:txBody>
            <a:bodyPr wrap="none" anchor="ctr"/>
            <a:lstStyle/>
            <a:p>
              <a:endParaRPr lang="en-US"/>
            </a:p>
          </p:txBody>
        </p:sp>
        <p:graphicFrame>
          <p:nvGraphicFramePr>
            <p:cNvPr id="8195" name="Object 53"/>
            <p:cNvGraphicFramePr>
              <a:graphicFrameLocks noChangeAspect="1"/>
            </p:cNvGraphicFramePr>
            <p:nvPr/>
          </p:nvGraphicFramePr>
          <p:xfrm>
            <a:off x="1680" y="1824"/>
            <a:ext cx="99" cy="109"/>
          </p:xfrm>
          <a:graphic>
            <a:graphicData uri="http://schemas.openxmlformats.org/presentationml/2006/ole">
              <mc:AlternateContent xmlns:mc="http://schemas.openxmlformats.org/markup-compatibility/2006">
                <mc:Choice xmlns:v="urn:schemas-microsoft-com:vml" Requires="v">
                  <p:oleObj spid="_x0000_s8193" name="수식" r:id="rId1" imgW="3048000" imgH="3352800" progId="Equation.3">
                    <p:embed/>
                  </p:oleObj>
                </mc:Choice>
                <mc:Fallback>
                  <p:oleObj name="수식" r:id="rId1" imgW="3048000" imgH="3352800" progId="Equation.3">
                    <p:embed/>
                    <p:pic>
                      <p:nvPicPr>
                        <p:cNvPr id="0" name="Object 53"/>
                        <p:cNvPicPr>
                          <a:picLocks noChangeAspect="1"/>
                        </p:cNvPicPr>
                        <p:nvPr/>
                      </p:nvPicPr>
                      <p:blipFill>
                        <a:blip r:embed="rId2"/>
                        <a:stretch>
                          <a:fillRect/>
                        </a:stretch>
                      </p:blipFill>
                      <p:spPr>
                        <a:xfrm>
                          <a:off x="1680" y="1824"/>
                          <a:ext cx="99" cy="109"/>
                        </a:xfrm>
                        <a:prstGeom prst="rect">
                          <a:avLst/>
                        </a:prstGeom>
                        <a:noFill/>
                        <a:ln w="9525">
                          <a:noFill/>
                        </a:ln>
                      </p:spPr>
                    </p:pic>
                  </p:oleObj>
                </mc:Fallback>
              </mc:AlternateContent>
            </a:graphicData>
          </a:graphic>
        </p:graphicFrame>
      </p:grpSp>
      <p:grpSp>
        <p:nvGrpSpPr>
          <p:cNvPr id="8199" name="Group 72"/>
          <p:cNvGrpSpPr/>
          <p:nvPr/>
        </p:nvGrpSpPr>
        <p:grpSpPr bwMode="auto">
          <a:xfrm>
            <a:off x="5943600" y="4724400"/>
            <a:ext cx="2667000" cy="1600200"/>
            <a:chOff x="3744" y="2976"/>
            <a:chExt cx="1680" cy="1008"/>
          </a:xfrm>
        </p:grpSpPr>
        <p:sp>
          <p:nvSpPr>
            <p:cNvPr id="8200" name="Line 61"/>
            <p:cNvSpPr>
              <a:spLocks noChangeShapeType="1"/>
            </p:cNvSpPr>
            <p:nvPr/>
          </p:nvSpPr>
          <p:spPr bwMode="auto">
            <a:xfrm>
              <a:off x="5040" y="2976"/>
              <a:ext cx="384" cy="14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01" name="Line 67"/>
            <p:cNvSpPr>
              <a:spLocks noChangeShapeType="1"/>
            </p:cNvSpPr>
            <p:nvPr/>
          </p:nvSpPr>
          <p:spPr bwMode="auto">
            <a:xfrm flipV="1">
              <a:off x="5136" y="3120"/>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grpSp>
          <p:nvGrpSpPr>
            <p:cNvPr id="8202" name="Group 70"/>
            <p:cNvGrpSpPr/>
            <p:nvPr/>
          </p:nvGrpSpPr>
          <p:grpSpPr bwMode="auto">
            <a:xfrm>
              <a:off x="3744" y="2976"/>
              <a:ext cx="1392" cy="1008"/>
              <a:chOff x="3216" y="1536"/>
              <a:chExt cx="1392" cy="1008"/>
            </a:xfrm>
          </p:grpSpPr>
          <p:sp>
            <p:nvSpPr>
              <p:cNvPr id="8203" name="Line 54"/>
              <p:cNvSpPr>
                <a:spLocks noChangeShapeType="1"/>
              </p:cNvSpPr>
              <p:nvPr/>
            </p:nvSpPr>
            <p:spPr bwMode="auto">
              <a:xfrm>
                <a:off x="3312" y="1536"/>
                <a:ext cx="1296" cy="24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04" name="Line 55"/>
              <p:cNvSpPr>
                <a:spLocks noChangeShapeType="1"/>
              </p:cNvSpPr>
              <p:nvPr/>
            </p:nvSpPr>
            <p:spPr bwMode="auto">
              <a:xfrm>
                <a:off x="3312" y="2304"/>
                <a:ext cx="1296" cy="24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05" name="Line 56"/>
              <p:cNvSpPr>
                <a:spLocks noChangeShapeType="1"/>
              </p:cNvSpPr>
              <p:nvPr/>
            </p:nvSpPr>
            <p:spPr bwMode="auto">
              <a:xfrm>
                <a:off x="3312" y="1536"/>
                <a:ext cx="0" cy="76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06" name="Line 57"/>
              <p:cNvSpPr>
                <a:spLocks noChangeShapeType="1"/>
              </p:cNvSpPr>
              <p:nvPr/>
            </p:nvSpPr>
            <p:spPr bwMode="auto">
              <a:xfrm>
                <a:off x="4608" y="1776"/>
                <a:ext cx="0" cy="76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07" name="Line 58"/>
              <p:cNvSpPr>
                <a:spLocks noChangeShapeType="1"/>
              </p:cNvSpPr>
              <p:nvPr/>
            </p:nvSpPr>
            <p:spPr bwMode="auto">
              <a:xfrm>
                <a:off x="3792" y="2016"/>
                <a:ext cx="384" cy="14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8208" name="Line 59"/>
              <p:cNvSpPr>
                <a:spLocks noChangeShapeType="1"/>
              </p:cNvSpPr>
              <p:nvPr/>
            </p:nvSpPr>
            <p:spPr bwMode="auto">
              <a:xfrm flipH="1">
                <a:off x="3792" y="1728"/>
                <a:ext cx="432" cy="288"/>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8209" name="Line 60"/>
              <p:cNvSpPr>
                <a:spLocks noChangeShapeType="1"/>
              </p:cNvSpPr>
              <p:nvPr/>
            </p:nvSpPr>
            <p:spPr bwMode="auto">
              <a:xfrm flipH="1">
                <a:off x="4176" y="1872"/>
                <a:ext cx="432" cy="288"/>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8210" name="Line 62"/>
              <p:cNvSpPr>
                <a:spLocks noChangeShapeType="1"/>
              </p:cNvSpPr>
              <p:nvPr/>
            </p:nvSpPr>
            <p:spPr bwMode="auto">
              <a:xfrm flipV="1">
                <a:off x="3216" y="2208"/>
                <a:ext cx="288" cy="192"/>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8211" name="Line 63"/>
              <p:cNvSpPr>
                <a:spLocks noChangeShapeType="1"/>
              </p:cNvSpPr>
              <p:nvPr/>
            </p:nvSpPr>
            <p:spPr bwMode="auto">
              <a:xfrm flipV="1">
                <a:off x="3504" y="2016"/>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12" name="Line 64"/>
              <p:cNvSpPr>
                <a:spLocks noChangeShapeType="1"/>
              </p:cNvSpPr>
              <p:nvPr/>
            </p:nvSpPr>
            <p:spPr bwMode="auto">
              <a:xfrm flipV="1">
                <a:off x="3600" y="2352"/>
                <a:ext cx="288" cy="192"/>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8213" name="Line 65"/>
              <p:cNvSpPr>
                <a:spLocks noChangeShapeType="1"/>
              </p:cNvSpPr>
              <p:nvPr/>
            </p:nvSpPr>
            <p:spPr bwMode="auto">
              <a:xfrm flipV="1">
                <a:off x="3888" y="2160"/>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14" name="Line 66"/>
              <p:cNvSpPr>
                <a:spLocks noChangeShapeType="1"/>
              </p:cNvSpPr>
              <p:nvPr/>
            </p:nvSpPr>
            <p:spPr bwMode="auto">
              <a:xfrm flipV="1">
                <a:off x="4224" y="1536"/>
                <a:ext cx="28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8215" name="Line 68"/>
              <p:cNvSpPr>
                <a:spLocks noChangeShapeType="1"/>
              </p:cNvSpPr>
              <p:nvPr/>
            </p:nvSpPr>
            <p:spPr bwMode="auto">
              <a:xfrm flipV="1">
                <a:off x="3792" y="1920"/>
                <a:ext cx="336" cy="96"/>
              </a:xfrm>
              <a:prstGeom prst="line">
                <a:avLst/>
              </a:prstGeom>
              <a:noFill/>
              <a:ln w="12700" cap="sq">
                <a:solidFill>
                  <a:schemeClr val="tx1"/>
                </a:solidFill>
                <a:round/>
                <a:headEnd type="none" w="sm" len="sm"/>
                <a:tailEnd type="triangle" w="med" len="med"/>
              </a:ln>
            </p:spPr>
            <p:txBody>
              <a:bodyPr wrap="none" anchor="ctr"/>
              <a:lstStyle/>
              <a:p>
                <a:endParaRPr lang="en-US"/>
              </a:p>
            </p:txBody>
          </p:sp>
          <p:graphicFrame>
            <p:nvGraphicFramePr>
              <p:cNvPr id="8194" name="Object 69"/>
              <p:cNvGraphicFramePr>
                <a:graphicFrameLocks noChangeAspect="1"/>
              </p:cNvGraphicFramePr>
              <p:nvPr/>
            </p:nvGraphicFramePr>
            <p:xfrm>
              <a:off x="4128" y="1811"/>
              <a:ext cx="99" cy="109"/>
            </p:xfrm>
            <a:graphic>
              <a:graphicData uri="http://schemas.openxmlformats.org/presentationml/2006/ole">
                <mc:AlternateContent xmlns:mc="http://schemas.openxmlformats.org/markup-compatibility/2006">
                  <mc:Choice xmlns:v="urn:schemas-microsoft-com:vml" Requires="v">
                    <p:oleObj spid="_x0000_s2" name="수식" r:id="rId3" imgW="3048000" imgH="3352800" progId="Equation.3">
                      <p:embed/>
                    </p:oleObj>
                  </mc:Choice>
                  <mc:Fallback>
                    <p:oleObj name="수식" r:id="rId3" imgW="3048000" imgH="3352800" progId="Equation.3">
                      <p:embed/>
                      <p:pic>
                        <p:nvPicPr>
                          <p:cNvPr id="0" name="Object 69"/>
                          <p:cNvPicPr>
                            <a:picLocks noChangeAspect="1"/>
                          </p:cNvPicPr>
                          <p:nvPr/>
                        </p:nvPicPr>
                        <p:blipFill>
                          <a:blip r:embed="rId2"/>
                          <a:stretch>
                            <a:fillRect/>
                          </a:stretch>
                        </p:blipFill>
                        <p:spPr>
                          <a:xfrm>
                            <a:off x="4128" y="1811"/>
                            <a:ext cx="99" cy="109"/>
                          </a:xfrm>
                          <a:prstGeom prst="rect">
                            <a:avLst/>
                          </a:prstGeom>
                          <a:noFill/>
                          <a:ln w="9525">
                            <a:noFill/>
                          </a:ln>
                        </p:spPr>
                      </p:pic>
                    </p:oleObj>
                  </mc:Fallback>
                </mc:AlternateContent>
              </a:graphicData>
            </a:graphic>
          </p:graphicFrame>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600200"/>
            <a:ext cx="8229600" cy="4873625"/>
          </a:xfrm>
        </p:spPr>
        <p:txBody>
          <a:bodyPr/>
          <a:lstStyle/>
          <a:p>
            <a:pPr eaLnBrk="1" hangingPunct="1">
              <a:lnSpc>
                <a:spcPct val="80000"/>
              </a:lnSpc>
            </a:pPr>
            <a:r>
              <a:rPr lang="en-US" sz="2400" smtClean="0"/>
              <a:t>Orthographic (or orthogonal) projections: </a:t>
            </a:r>
            <a:endParaRPr lang="en-US" sz="2400" smtClean="0"/>
          </a:p>
          <a:p>
            <a:pPr lvl="1" eaLnBrk="1" hangingPunct="1">
              <a:lnSpc>
                <a:spcPct val="80000"/>
              </a:lnSpc>
            </a:pPr>
            <a:r>
              <a:rPr lang="en-US" sz="2400" smtClean="0"/>
              <a:t>front elevation, top-elevation and side-elevation. </a:t>
            </a:r>
            <a:endParaRPr lang="en-US" sz="2400" smtClean="0"/>
          </a:p>
          <a:p>
            <a:pPr lvl="1" eaLnBrk="1" hangingPunct="1">
              <a:lnSpc>
                <a:spcPct val="80000"/>
              </a:lnSpc>
            </a:pPr>
            <a:r>
              <a:rPr lang="en-US" sz="2400" smtClean="0"/>
              <a:t>all have projection plane perpendicular to a principle axes. </a:t>
            </a:r>
            <a:endParaRPr lang="en-US" sz="2400" smtClean="0"/>
          </a:p>
          <a:p>
            <a:pPr eaLnBrk="1" hangingPunct="1">
              <a:lnSpc>
                <a:spcPct val="80000"/>
              </a:lnSpc>
            </a:pPr>
            <a:endParaRPr lang="en-US" sz="2400" smtClean="0"/>
          </a:p>
          <a:p>
            <a:pPr eaLnBrk="1" hangingPunct="1">
              <a:lnSpc>
                <a:spcPct val="80000"/>
              </a:lnSpc>
            </a:pPr>
            <a:r>
              <a:rPr lang="en-US" sz="2400" smtClean="0"/>
              <a:t>Useful because angle and distance measurements can be made...</a:t>
            </a:r>
            <a:endParaRPr lang="en-US" sz="2400" smtClean="0"/>
          </a:p>
          <a:p>
            <a:pPr eaLnBrk="1" hangingPunct="1">
              <a:lnSpc>
                <a:spcPct val="80000"/>
              </a:lnSpc>
            </a:pPr>
            <a:endParaRPr lang="en-US" sz="2400" smtClean="0"/>
          </a:p>
          <a:p>
            <a:pPr eaLnBrk="1" hangingPunct="1">
              <a:lnSpc>
                <a:spcPct val="80000"/>
              </a:lnSpc>
            </a:pPr>
            <a:r>
              <a:rPr lang="en-US" sz="2400" smtClean="0"/>
              <a:t>However, As only one face of an object is shown, it can be hard to create a mental image of the object, even when several view are available</a:t>
            </a:r>
            <a:endParaRPr lang="en-US" sz="2400" smtClean="0"/>
          </a:p>
        </p:txBody>
      </p:sp>
      <p:sp>
        <p:nvSpPr>
          <p:cNvPr id="50179" name="Rectangle 4"/>
          <p:cNvSpPr>
            <a:spLocks noGrp="1" noChangeArrowheads="1"/>
          </p:cNvSpPr>
          <p:nvPr>
            <p:ph type="title"/>
          </p:nvPr>
        </p:nvSpPr>
        <p:spPr>
          <a:noFill/>
        </p:spPr>
        <p:txBody>
          <a:bodyPr/>
          <a:lstStyle/>
          <a:p>
            <a:pPr eaLnBrk="1" hangingPunct="1"/>
            <a:r>
              <a:rPr lang="en-US" sz="3600" smtClean="0"/>
              <a:t>Orthographic projection</a:t>
            </a:r>
            <a:endParaRPr lang="en-US" sz="36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descr="orthogonal"/>
          <p:cNvPicPr>
            <a:picLocks noGrp="1" noChangeAspect="1" noChangeArrowheads="1"/>
          </p:cNvPicPr>
          <p:nvPr>
            <p:ph idx="1"/>
          </p:nvPr>
        </p:nvPicPr>
        <p:blipFill>
          <a:blip r:embed="rId1" cstate="print"/>
          <a:srcRect/>
          <a:stretch>
            <a:fillRect/>
          </a:stretch>
        </p:blipFill>
        <p:spPr>
          <a:xfrm>
            <a:off x="1066800" y="1600200"/>
            <a:ext cx="7164388" cy="5026025"/>
          </a:xfrm>
          <a:noFill/>
        </p:spPr>
      </p:pic>
      <p:sp>
        <p:nvSpPr>
          <p:cNvPr id="51203" name="Rectangle 8"/>
          <p:cNvSpPr>
            <a:spLocks noGrp="1" noChangeArrowheads="1"/>
          </p:cNvSpPr>
          <p:nvPr>
            <p:ph type="title"/>
          </p:nvPr>
        </p:nvSpPr>
        <p:spPr>
          <a:noFill/>
        </p:spPr>
        <p:txBody>
          <a:bodyPr/>
          <a:lstStyle/>
          <a:p>
            <a:pPr eaLnBrk="1" hangingPunct="1"/>
            <a:r>
              <a:rPr lang="en-US" sz="3600" smtClean="0"/>
              <a:t>Orthographic projection</a:t>
            </a:r>
            <a:endParaRPr lang="en-US" sz="36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smtClean="0"/>
              <a:t>Orthogonal Projection Matrix</a:t>
            </a:r>
            <a:endParaRPr lang="en-US" sz="3600" smtClean="0"/>
          </a:p>
        </p:txBody>
      </p:sp>
      <p:graphicFrame>
        <p:nvGraphicFramePr>
          <p:cNvPr id="9218" name="Object 4"/>
          <p:cNvGraphicFramePr>
            <a:graphicFrameLocks noChangeAspect="1"/>
          </p:cNvGraphicFramePr>
          <p:nvPr/>
        </p:nvGraphicFramePr>
        <p:xfrm>
          <a:off x="5410200" y="2251075"/>
          <a:ext cx="3417888" cy="2187575"/>
        </p:xfrm>
        <a:graphic>
          <a:graphicData uri="http://schemas.openxmlformats.org/presentationml/2006/ole">
            <mc:AlternateContent xmlns:mc="http://schemas.openxmlformats.org/markup-compatibility/2006">
              <mc:Choice xmlns:v="urn:schemas-microsoft-com:vml" Requires="v">
                <p:oleObj spid="_x0000_s9217" name="Equation" r:id="rId1" imgW="36880800" imgH="21945600" progId="Equation.3">
                  <p:embed/>
                </p:oleObj>
              </mc:Choice>
              <mc:Fallback>
                <p:oleObj name="Equation" r:id="rId1" imgW="36880800" imgH="21945600" progId="Equation.3">
                  <p:embed/>
                  <p:pic>
                    <p:nvPicPr>
                      <p:cNvPr id="0" name="Object 4"/>
                      <p:cNvPicPr>
                        <a:picLocks noChangeAspect="1"/>
                      </p:cNvPicPr>
                      <p:nvPr/>
                    </p:nvPicPr>
                    <p:blipFill>
                      <a:blip r:embed="rId2"/>
                      <a:stretch>
                        <a:fillRect/>
                      </a:stretch>
                    </p:blipFill>
                    <p:spPr>
                      <a:xfrm>
                        <a:off x="5410200" y="2251075"/>
                        <a:ext cx="3417888" cy="2187575"/>
                      </a:xfrm>
                      <a:prstGeom prst="rect">
                        <a:avLst/>
                      </a:prstGeom>
                      <a:noFill/>
                      <a:ln w="9525">
                        <a:noFill/>
                      </a:ln>
                    </p:spPr>
                  </p:pic>
                </p:oleObj>
              </mc:Fallback>
            </mc:AlternateContent>
          </a:graphicData>
        </a:graphic>
      </p:graphicFrame>
      <p:graphicFrame>
        <p:nvGraphicFramePr>
          <p:cNvPr id="9219" name="Object 5"/>
          <p:cNvGraphicFramePr>
            <a:graphicFrameLocks noChangeAspect="1"/>
          </p:cNvGraphicFramePr>
          <p:nvPr/>
        </p:nvGraphicFramePr>
        <p:xfrm>
          <a:off x="685800" y="1489075"/>
          <a:ext cx="4746625" cy="3844925"/>
        </p:xfrm>
        <a:graphic>
          <a:graphicData uri="http://schemas.openxmlformats.org/presentationml/2006/ole">
            <mc:AlternateContent xmlns:mc="http://schemas.openxmlformats.org/markup-compatibility/2006">
              <mc:Choice xmlns:v="urn:schemas-microsoft-com:vml" Requires="v">
                <p:oleObj spid="_x0000_s2" name="VISIO" r:id="rId3" imgW="17792700" imgH="14420850" progId="">
                  <p:embed/>
                </p:oleObj>
              </mc:Choice>
              <mc:Fallback>
                <p:oleObj name="VISIO" r:id="rId3" imgW="17792700" imgH="14420850" progId="">
                  <p:embed/>
                  <p:pic>
                    <p:nvPicPr>
                      <p:cNvPr id="0" name="Object 5"/>
                      <p:cNvPicPr>
                        <a:picLocks noChangeAspect="1"/>
                      </p:cNvPicPr>
                      <p:nvPr/>
                    </p:nvPicPr>
                    <p:blipFill>
                      <a:blip r:embed="rId4"/>
                      <a:stretch>
                        <a:fillRect/>
                      </a:stretch>
                    </p:blipFill>
                    <p:spPr>
                      <a:xfrm>
                        <a:off x="685800" y="1489075"/>
                        <a:ext cx="4746625" cy="38449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smtClean="0"/>
              <a:t>Axonometric projection</a:t>
            </a:r>
            <a:endParaRPr lang="en-US" sz="3600" smtClean="0"/>
          </a:p>
        </p:txBody>
      </p:sp>
      <p:sp>
        <p:nvSpPr>
          <p:cNvPr id="141315" name="Rectangle 3"/>
          <p:cNvSpPr>
            <a:spLocks noGrp="1" noChangeArrowheads="1"/>
          </p:cNvSpPr>
          <p:nvPr>
            <p:ph type="body" idx="1"/>
          </p:nvPr>
        </p:nvSpPr>
        <p:spPr>
          <a:xfrm>
            <a:off x="457200" y="1524000"/>
            <a:ext cx="8229600" cy="4797425"/>
          </a:xfrm>
        </p:spPr>
        <p:txBody>
          <a:bodyPr/>
          <a:lstStyle/>
          <a:p>
            <a:pPr eaLnBrk="1" hangingPunct="1">
              <a:defRPr/>
            </a:pPr>
            <a:r>
              <a:rPr lang="en-US" sz="2400" b="1" i="1" smtClean="0">
                <a:effectLst>
                  <a:outerShdw blurRad="38100" dist="38100" dir="2700000" algn="tl">
                    <a:srgbClr val="C0C0C0"/>
                  </a:outerShdw>
                </a:effectLst>
              </a:rPr>
              <a:t>Axonometric Projections</a:t>
            </a:r>
            <a:r>
              <a:rPr lang="en-US" sz="2400" smtClean="0"/>
              <a:t> use projection planes that are not normal to a principal axis.On the basis of </a:t>
            </a:r>
            <a:r>
              <a:rPr lang="en-US" sz="2400" i="1" smtClean="0">
                <a:effectLst>
                  <a:outerShdw blurRad="38100" dist="38100" dir="2700000" algn="tl">
                    <a:srgbClr val="C0C0C0"/>
                  </a:outerShdw>
                </a:effectLst>
              </a:rPr>
              <a:t>projection plane</a:t>
            </a:r>
            <a:r>
              <a:rPr lang="en-US" sz="2400" smtClean="0"/>
              <a:t> </a:t>
            </a:r>
            <a:r>
              <a:rPr lang="en-US" sz="2400" i="1" smtClean="0">
                <a:effectLst>
                  <a:outerShdw blurRad="38100" dist="38100" dir="2700000" algn="tl">
                    <a:srgbClr val="C0C0C0"/>
                  </a:outerShdw>
                </a:effectLst>
              </a:rPr>
              <a:t>normal</a:t>
            </a:r>
            <a:r>
              <a:rPr lang="en-US" sz="2400" b="1" i="1" smtClean="0">
                <a:effectLst>
                  <a:outerShdw blurRad="38100" dist="38100" dir="2700000" algn="tl">
                    <a:srgbClr val="C0C0C0"/>
                  </a:outerShdw>
                </a:effectLst>
              </a:rPr>
              <a:t> N = (dx, dy, dz</a:t>
            </a:r>
            <a:r>
              <a:rPr lang="en-US" sz="2400" b="1" smtClean="0"/>
              <a:t>)</a:t>
            </a:r>
            <a:r>
              <a:rPr lang="en-US" sz="2400" smtClean="0"/>
              <a:t> subclasses are:</a:t>
            </a:r>
            <a:endParaRPr lang="en-US" sz="2400" smtClean="0"/>
          </a:p>
          <a:p>
            <a:pPr eaLnBrk="1" hangingPunct="1">
              <a:defRPr/>
            </a:pPr>
            <a:endParaRPr lang="en-US" sz="2400" smtClean="0"/>
          </a:p>
          <a:p>
            <a:pPr lvl="1">
              <a:spcBef>
                <a:spcPct val="0"/>
              </a:spcBef>
              <a:buSzPct val="80000"/>
              <a:buFontTx/>
              <a:buChar char="o"/>
              <a:defRPr/>
            </a:pPr>
            <a:r>
              <a:rPr lang="en-US" sz="2000" b="1" i="1" smtClean="0">
                <a:effectLst>
                  <a:outerShdw blurRad="38100" dist="38100" dir="2700000" algn="tl">
                    <a:srgbClr val="C0C0C0"/>
                  </a:outerShdw>
                </a:effectLst>
              </a:rPr>
              <a:t>Isometric</a:t>
            </a:r>
            <a:r>
              <a:rPr lang="en-US" sz="2000" i="1" smtClean="0">
                <a:effectLst>
                  <a:outerShdw blurRad="38100" dist="38100" dir="2700000" algn="tl">
                    <a:srgbClr val="C0C0C0"/>
                  </a:outerShdw>
                </a:effectLst>
              </a:rPr>
              <a:t> </a:t>
            </a:r>
            <a:r>
              <a:rPr lang="en-US" sz="2000" smtClean="0"/>
              <a:t>: | </a:t>
            </a:r>
            <a:r>
              <a:rPr lang="en-US" sz="2000" b="1" i="1" smtClean="0">
                <a:effectLst>
                  <a:outerShdw blurRad="38100" dist="38100" dir="2700000" algn="tl">
                    <a:srgbClr val="C0C0C0"/>
                  </a:outerShdw>
                </a:effectLst>
              </a:rPr>
              <a:t>dx | = </a:t>
            </a:r>
            <a:r>
              <a:rPr lang="en-US" sz="2000" b="1" smtClean="0"/>
              <a:t>| </a:t>
            </a:r>
            <a:r>
              <a:rPr lang="en-US" sz="2000" b="1" i="1" smtClean="0">
                <a:effectLst>
                  <a:outerShdw blurRad="38100" dist="38100" dir="2700000" algn="tl">
                    <a:srgbClr val="C0C0C0"/>
                  </a:outerShdw>
                </a:effectLst>
              </a:rPr>
              <a:t>dy | = </a:t>
            </a:r>
            <a:r>
              <a:rPr lang="en-US" sz="2000" b="1" smtClean="0"/>
              <a:t>| </a:t>
            </a:r>
            <a:r>
              <a:rPr lang="en-US" sz="2000" b="1" i="1" smtClean="0">
                <a:effectLst>
                  <a:outerShdw blurRad="38100" dist="38100" dir="2700000" algn="tl">
                    <a:srgbClr val="C0C0C0"/>
                  </a:outerShdw>
                </a:effectLst>
              </a:rPr>
              <a:t>dz |</a:t>
            </a:r>
            <a:r>
              <a:rPr lang="en-US" sz="2000" i="1" smtClean="0">
                <a:effectLst>
                  <a:outerShdw blurRad="38100" dist="38100" dir="2700000" algn="tl">
                    <a:srgbClr val="C0C0C0"/>
                  </a:outerShdw>
                </a:effectLst>
              </a:rPr>
              <a:t> </a:t>
            </a:r>
            <a:r>
              <a:rPr lang="en-US" sz="2000" smtClean="0"/>
              <a:t>i.e. </a:t>
            </a:r>
            <a:r>
              <a:rPr lang="en-US" sz="2000" b="1" i="1" smtClean="0">
                <a:effectLst>
                  <a:outerShdw blurRad="38100" dist="38100" dir="2700000" algn="tl">
                    <a:srgbClr val="C0C0C0"/>
                  </a:outerShdw>
                </a:effectLst>
              </a:rPr>
              <a:t>N</a:t>
            </a:r>
            <a:r>
              <a:rPr lang="en-US" sz="2000" smtClean="0"/>
              <a:t> makes equal angles with all principal axes.</a:t>
            </a:r>
            <a:endParaRPr lang="en-US" sz="2000" smtClean="0"/>
          </a:p>
          <a:p>
            <a:pPr>
              <a:spcBef>
                <a:spcPct val="0"/>
              </a:spcBef>
              <a:buFontTx/>
              <a:buChar char="•"/>
              <a:defRPr/>
            </a:pPr>
            <a:endParaRPr lang="en-US" sz="2400" smtClean="0"/>
          </a:p>
          <a:p>
            <a:pPr lvl="1" algn="just">
              <a:spcBef>
                <a:spcPct val="0"/>
              </a:spcBef>
              <a:buSzPct val="80000"/>
              <a:buFontTx/>
              <a:buChar char="o"/>
              <a:defRPr/>
            </a:pPr>
            <a:r>
              <a:rPr lang="en-US" sz="2000" b="1" i="1" smtClean="0"/>
              <a:t>Dimetric </a:t>
            </a:r>
            <a:r>
              <a:rPr lang="en-US" sz="2000" smtClean="0"/>
              <a:t>: | </a:t>
            </a:r>
            <a:r>
              <a:rPr lang="en-US" sz="2000" b="1" i="1" smtClean="0">
                <a:effectLst>
                  <a:outerShdw blurRad="38100" dist="38100" dir="2700000" algn="tl">
                    <a:srgbClr val="C0C0C0"/>
                  </a:outerShdw>
                </a:effectLst>
              </a:rPr>
              <a:t>dx | = </a:t>
            </a:r>
            <a:r>
              <a:rPr lang="en-US" sz="2000" b="1" smtClean="0"/>
              <a:t>| </a:t>
            </a:r>
            <a:r>
              <a:rPr lang="en-US" sz="2000" b="1" i="1" smtClean="0">
                <a:effectLst>
                  <a:outerShdw blurRad="38100" dist="38100" dir="2700000" algn="tl">
                    <a:srgbClr val="C0C0C0"/>
                  </a:outerShdw>
                </a:effectLst>
              </a:rPr>
              <a:t>dy |</a:t>
            </a:r>
            <a:endParaRPr lang="en-US" sz="2000" b="1" i="1" smtClean="0">
              <a:effectLst>
                <a:outerShdw blurRad="38100" dist="38100" dir="2700000" algn="tl">
                  <a:srgbClr val="C0C0C0"/>
                </a:outerShdw>
              </a:effectLst>
            </a:endParaRPr>
          </a:p>
          <a:p>
            <a:pPr lvl="1" algn="just">
              <a:spcBef>
                <a:spcPct val="0"/>
              </a:spcBef>
              <a:buSzPct val="80000"/>
              <a:buFontTx/>
              <a:buChar char="o"/>
              <a:defRPr/>
            </a:pPr>
            <a:endParaRPr lang="en-US" sz="2000" b="1" i="1" smtClean="0">
              <a:effectLst>
                <a:outerShdw blurRad="38100" dist="38100" dir="2700000" algn="tl">
                  <a:srgbClr val="C0C0C0"/>
                </a:outerShdw>
              </a:effectLst>
            </a:endParaRPr>
          </a:p>
          <a:p>
            <a:pPr lvl="1" algn="just">
              <a:spcBef>
                <a:spcPct val="0"/>
              </a:spcBef>
              <a:buSzPct val="80000"/>
              <a:buFontTx/>
              <a:buChar char="o"/>
              <a:defRPr/>
            </a:pPr>
            <a:r>
              <a:rPr lang="en-US" sz="2000" b="1" i="1" smtClean="0">
                <a:effectLst>
                  <a:outerShdw blurRad="38100" dist="38100" dir="2700000" algn="tl">
                    <a:srgbClr val="C0C0C0"/>
                  </a:outerShdw>
                </a:effectLst>
              </a:rPr>
              <a:t>Trimetric </a:t>
            </a:r>
            <a:r>
              <a:rPr lang="en-US" sz="2000" smtClean="0">
                <a:effectLst>
                  <a:outerShdw blurRad="38100" dist="38100" dir="2700000" algn="tl">
                    <a:srgbClr val="C0C0C0"/>
                  </a:outerShdw>
                </a:effectLst>
              </a:rPr>
              <a:t>:</a:t>
            </a:r>
            <a:r>
              <a:rPr lang="en-US" sz="2000" b="1" i="1" smtClean="0">
                <a:effectLst>
                  <a:outerShdw blurRad="38100" dist="38100" dir="2700000" algn="tl">
                    <a:srgbClr val="C0C0C0"/>
                  </a:outerShdw>
                </a:effectLst>
              </a:rPr>
              <a:t> </a:t>
            </a:r>
            <a:r>
              <a:rPr lang="en-US" sz="2000" smtClean="0"/>
              <a:t>| </a:t>
            </a:r>
            <a:r>
              <a:rPr lang="en-US" sz="2000" b="1" smtClean="0">
                <a:effectLst>
                  <a:outerShdw blurRad="38100" dist="38100" dir="2700000" algn="tl">
                    <a:srgbClr val="C0C0C0"/>
                  </a:outerShdw>
                </a:effectLst>
              </a:rPr>
              <a:t>dx | != </a:t>
            </a:r>
            <a:r>
              <a:rPr lang="en-US" sz="2000" b="1" smtClean="0"/>
              <a:t>| </a:t>
            </a:r>
            <a:r>
              <a:rPr lang="en-US" sz="2000" b="1" smtClean="0">
                <a:effectLst>
                  <a:outerShdw blurRad="38100" dist="38100" dir="2700000" algn="tl">
                    <a:srgbClr val="C0C0C0"/>
                  </a:outerShdw>
                </a:effectLst>
              </a:rPr>
              <a:t>dy | != </a:t>
            </a:r>
            <a:r>
              <a:rPr lang="en-US" sz="2000" b="1" smtClean="0"/>
              <a:t>| </a:t>
            </a:r>
            <a:r>
              <a:rPr lang="en-US" sz="2000" b="1" smtClean="0">
                <a:effectLst>
                  <a:outerShdw blurRad="38100" dist="38100" dir="2700000" algn="tl">
                    <a:srgbClr val="C0C0C0"/>
                  </a:outerShdw>
                </a:effectLst>
              </a:rPr>
              <a:t>dz |</a:t>
            </a:r>
            <a:endParaRPr lang="en-US" sz="2000" b="1" smtClean="0">
              <a:effectLst>
                <a:outerShdw blurRad="38100" dist="38100" dir="2700000" algn="tl">
                  <a:srgbClr val="C0C0C0"/>
                </a:outerShdw>
              </a:effectLst>
            </a:endParaRPr>
          </a:p>
          <a:p>
            <a:pPr lvl="1" algn="just">
              <a:spcBef>
                <a:spcPct val="0"/>
              </a:spcBef>
              <a:buSzPct val="80000"/>
              <a:buFontTx/>
              <a:buChar char="o"/>
              <a:defRPr/>
            </a:pPr>
            <a:endParaRPr lang="en-US" sz="2000" b="1"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sz="3600" smtClean="0"/>
              <a:t>Axonometric vs Perspective</a:t>
            </a:r>
            <a:endParaRPr lang="en-US" sz="3600" smtClean="0"/>
          </a:p>
        </p:txBody>
      </p:sp>
      <p:sp>
        <p:nvSpPr>
          <p:cNvPr id="10246" name="Rectangle 3"/>
          <p:cNvSpPr>
            <a:spLocks noGrp="1" noChangeArrowheads="1"/>
          </p:cNvSpPr>
          <p:nvPr>
            <p:ph type="body" sz="half" idx="1"/>
          </p:nvPr>
        </p:nvSpPr>
        <p:spPr>
          <a:xfrm>
            <a:off x="457200" y="1295400"/>
            <a:ext cx="8305800" cy="1981200"/>
          </a:xfrm>
        </p:spPr>
        <p:txBody>
          <a:bodyPr/>
          <a:lstStyle/>
          <a:p>
            <a:pPr eaLnBrk="1" hangingPunct="1"/>
            <a:r>
              <a:rPr lang="en-US" sz="2400" smtClean="0"/>
              <a:t>Axonometric projection shows several faces of an object at once like perspective projection.</a:t>
            </a:r>
            <a:endParaRPr lang="en-US" sz="2400" smtClean="0"/>
          </a:p>
          <a:p>
            <a:pPr eaLnBrk="1" hangingPunct="1"/>
            <a:r>
              <a:rPr lang="en-US" sz="2400" smtClean="0"/>
              <a:t>But the foreshortening is uniform rather than being related to the distance from the COP.</a:t>
            </a:r>
            <a:endParaRPr lang="en-US" sz="2400" smtClean="0"/>
          </a:p>
        </p:txBody>
      </p:sp>
      <p:grpSp>
        <p:nvGrpSpPr>
          <p:cNvPr id="10247" name="Group 60"/>
          <p:cNvGrpSpPr/>
          <p:nvPr/>
        </p:nvGrpSpPr>
        <p:grpSpPr bwMode="auto">
          <a:xfrm>
            <a:off x="1981200" y="3429000"/>
            <a:ext cx="5029200" cy="2971800"/>
            <a:chOff x="1248" y="1680"/>
            <a:chExt cx="3168" cy="1872"/>
          </a:xfrm>
        </p:grpSpPr>
        <p:sp>
          <p:nvSpPr>
            <p:cNvPr id="10249" name="Line 27"/>
            <p:cNvSpPr>
              <a:spLocks noChangeShapeType="1"/>
            </p:cNvSpPr>
            <p:nvPr/>
          </p:nvSpPr>
          <p:spPr bwMode="auto">
            <a:xfrm flipV="1">
              <a:off x="1824" y="2640"/>
              <a:ext cx="0"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0" name="Line 28"/>
            <p:cNvSpPr>
              <a:spLocks noChangeShapeType="1"/>
            </p:cNvSpPr>
            <p:nvPr/>
          </p:nvSpPr>
          <p:spPr bwMode="auto">
            <a:xfrm flipH="1" flipV="1">
              <a:off x="1248" y="2352"/>
              <a:ext cx="576" cy="28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1" name="Line 29"/>
            <p:cNvSpPr>
              <a:spLocks noChangeShapeType="1"/>
            </p:cNvSpPr>
            <p:nvPr/>
          </p:nvSpPr>
          <p:spPr bwMode="auto">
            <a:xfrm flipV="1">
              <a:off x="1824" y="2352"/>
              <a:ext cx="576" cy="28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2" name="Line 30"/>
            <p:cNvSpPr>
              <a:spLocks noChangeShapeType="1"/>
            </p:cNvSpPr>
            <p:nvPr/>
          </p:nvSpPr>
          <p:spPr bwMode="auto">
            <a:xfrm flipH="1" flipV="1">
              <a:off x="1824" y="2064"/>
              <a:ext cx="576" cy="28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3" name="Line 31"/>
            <p:cNvSpPr>
              <a:spLocks noChangeShapeType="1"/>
            </p:cNvSpPr>
            <p:nvPr/>
          </p:nvSpPr>
          <p:spPr bwMode="auto">
            <a:xfrm flipV="1">
              <a:off x="1248" y="2064"/>
              <a:ext cx="576" cy="28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4" name="Line 32"/>
            <p:cNvSpPr>
              <a:spLocks noChangeShapeType="1"/>
            </p:cNvSpPr>
            <p:nvPr/>
          </p:nvSpPr>
          <p:spPr bwMode="auto">
            <a:xfrm flipV="1">
              <a:off x="1824" y="2976"/>
              <a:ext cx="576" cy="28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5" name="Line 33"/>
            <p:cNvSpPr>
              <a:spLocks noChangeShapeType="1"/>
            </p:cNvSpPr>
            <p:nvPr/>
          </p:nvSpPr>
          <p:spPr bwMode="auto">
            <a:xfrm flipH="1" flipV="1">
              <a:off x="1248" y="2976"/>
              <a:ext cx="576" cy="288"/>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6" name="Line 34"/>
            <p:cNvSpPr>
              <a:spLocks noChangeShapeType="1"/>
            </p:cNvSpPr>
            <p:nvPr/>
          </p:nvSpPr>
          <p:spPr bwMode="auto">
            <a:xfrm flipV="1">
              <a:off x="1248" y="2352"/>
              <a:ext cx="0"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7" name="Line 35"/>
            <p:cNvSpPr>
              <a:spLocks noChangeShapeType="1"/>
            </p:cNvSpPr>
            <p:nvPr/>
          </p:nvSpPr>
          <p:spPr bwMode="auto">
            <a:xfrm flipV="1">
              <a:off x="2400" y="2352"/>
              <a:ext cx="0"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8" name="Line 36"/>
            <p:cNvSpPr>
              <a:spLocks noChangeShapeType="1"/>
            </p:cNvSpPr>
            <p:nvPr/>
          </p:nvSpPr>
          <p:spPr bwMode="auto">
            <a:xfrm flipH="1" flipV="1">
              <a:off x="1824" y="3264"/>
              <a:ext cx="576" cy="288"/>
            </a:xfrm>
            <a:prstGeom prst="line">
              <a:avLst/>
            </a:prstGeom>
            <a:noFill/>
            <a:ln w="12700" cap="sq">
              <a:solidFill>
                <a:schemeClr val="tx1"/>
              </a:solidFill>
              <a:round/>
              <a:headEnd type="triangle" w="med" len="med"/>
            </a:ln>
          </p:spPr>
          <p:txBody>
            <a:bodyPr wrap="none" anchor="ctr"/>
            <a:lstStyle/>
            <a:p>
              <a:endParaRPr lang="en-US"/>
            </a:p>
          </p:txBody>
        </p:sp>
        <p:sp>
          <p:nvSpPr>
            <p:cNvPr id="10259" name="Line 37"/>
            <p:cNvSpPr>
              <a:spLocks noChangeShapeType="1"/>
            </p:cNvSpPr>
            <p:nvPr/>
          </p:nvSpPr>
          <p:spPr bwMode="auto">
            <a:xfrm flipV="1">
              <a:off x="1248" y="1728"/>
              <a:ext cx="0" cy="624"/>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0260" name="Line 38"/>
            <p:cNvSpPr>
              <a:spLocks noChangeShapeType="1"/>
            </p:cNvSpPr>
            <p:nvPr/>
          </p:nvSpPr>
          <p:spPr bwMode="auto">
            <a:xfrm flipV="1">
              <a:off x="2400" y="2112"/>
              <a:ext cx="576" cy="288"/>
            </a:xfrm>
            <a:prstGeom prst="line">
              <a:avLst/>
            </a:prstGeom>
            <a:noFill/>
            <a:ln w="12700" cap="sq">
              <a:solidFill>
                <a:schemeClr val="tx1"/>
              </a:solidFill>
              <a:round/>
              <a:headEnd type="none" w="sm" len="sm"/>
              <a:tailEnd type="triangle" w="med" len="med"/>
            </a:ln>
          </p:spPr>
          <p:txBody>
            <a:bodyPr wrap="none" anchor="ctr"/>
            <a:lstStyle/>
            <a:p>
              <a:endParaRPr lang="en-US"/>
            </a:p>
          </p:txBody>
        </p:sp>
        <p:graphicFrame>
          <p:nvGraphicFramePr>
            <p:cNvPr id="10242" name="Object 39"/>
            <p:cNvGraphicFramePr>
              <a:graphicFrameLocks noChangeAspect="1"/>
            </p:cNvGraphicFramePr>
            <p:nvPr/>
          </p:nvGraphicFramePr>
          <p:xfrm>
            <a:off x="1296" y="1696"/>
            <a:ext cx="110" cy="128"/>
          </p:xfrm>
          <a:graphic>
            <a:graphicData uri="http://schemas.openxmlformats.org/presentationml/2006/ole">
              <mc:AlternateContent xmlns:mc="http://schemas.openxmlformats.org/markup-compatibility/2006">
                <mc:Choice xmlns:v="urn:schemas-microsoft-com:vml" Requires="v">
                  <p:oleObj spid="_x0000_s10241" name="수식" r:id="rId1" imgW="3352800" imgH="3962400" progId="Equation.3">
                    <p:embed/>
                  </p:oleObj>
                </mc:Choice>
                <mc:Fallback>
                  <p:oleObj name="수식" r:id="rId1" imgW="3352800" imgH="3962400" progId="Equation.3">
                    <p:embed/>
                    <p:pic>
                      <p:nvPicPr>
                        <p:cNvPr id="0" name="Object 39"/>
                        <p:cNvPicPr>
                          <a:picLocks noChangeAspect="1"/>
                        </p:cNvPicPr>
                        <p:nvPr/>
                      </p:nvPicPr>
                      <p:blipFill>
                        <a:blip r:embed="rId2"/>
                        <a:stretch>
                          <a:fillRect/>
                        </a:stretch>
                      </p:blipFill>
                      <p:spPr>
                        <a:xfrm>
                          <a:off x="1296" y="1696"/>
                          <a:ext cx="110" cy="128"/>
                        </a:xfrm>
                        <a:prstGeom prst="rect">
                          <a:avLst/>
                        </a:prstGeom>
                        <a:noFill/>
                        <a:ln w="9525">
                          <a:noFill/>
                        </a:ln>
                      </p:spPr>
                    </p:pic>
                  </p:oleObj>
                </mc:Fallback>
              </mc:AlternateContent>
            </a:graphicData>
          </a:graphic>
        </p:graphicFrame>
        <p:graphicFrame>
          <p:nvGraphicFramePr>
            <p:cNvPr id="10243" name="Object 40"/>
            <p:cNvGraphicFramePr>
              <a:graphicFrameLocks noChangeAspect="1"/>
            </p:cNvGraphicFramePr>
            <p:nvPr/>
          </p:nvGraphicFramePr>
          <p:xfrm>
            <a:off x="2400" y="3408"/>
            <a:ext cx="98" cy="98"/>
          </p:xfrm>
          <a:graphic>
            <a:graphicData uri="http://schemas.openxmlformats.org/presentationml/2006/ole">
              <mc:AlternateContent xmlns:mc="http://schemas.openxmlformats.org/markup-compatibility/2006">
                <mc:Choice xmlns:v="urn:schemas-microsoft-com:vml" Requires="v">
                  <p:oleObj spid="_x0000_s2" name="수식" r:id="rId3" imgW="3048000" imgH="3048000" progId="Equation.3">
                    <p:embed/>
                  </p:oleObj>
                </mc:Choice>
                <mc:Fallback>
                  <p:oleObj name="수식" r:id="rId3" imgW="3048000" imgH="3048000" progId="Equation.3">
                    <p:embed/>
                    <p:pic>
                      <p:nvPicPr>
                        <p:cNvPr id="0" name="Object 40"/>
                        <p:cNvPicPr>
                          <a:picLocks noChangeAspect="1"/>
                        </p:cNvPicPr>
                        <p:nvPr/>
                      </p:nvPicPr>
                      <p:blipFill>
                        <a:blip r:embed="rId4"/>
                        <a:stretch>
                          <a:fillRect/>
                        </a:stretch>
                      </p:blipFill>
                      <p:spPr>
                        <a:xfrm>
                          <a:off x="2400" y="3408"/>
                          <a:ext cx="98" cy="98"/>
                        </a:xfrm>
                        <a:prstGeom prst="rect">
                          <a:avLst/>
                        </a:prstGeom>
                        <a:noFill/>
                        <a:ln w="9525">
                          <a:noFill/>
                        </a:ln>
                      </p:spPr>
                    </p:pic>
                  </p:oleObj>
                </mc:Fallback>
              </mc:AlternateContent>
            </a:graphicData>
          </a:graphic>
        </p:graphicFrame>
        <p:graphicFrame>
          <p:nvGraphicFramePr>
            <p:cNvPr id="10244" name="Object 41"/>
            <p:cNvGraphicFramePr>
              <a:graphicFrameLocks noChangeAspect="1"/>
            </p:cNvGraphicFramePr>
            <p:nvPr/>
          </p:nvGraphicFramePr>
          <p:xfrm>
            <a:off x="2880" y="1955"/>
            <a:ext cx="98" cy="109"/>
          </p:xfrm>
          <a:graphic>
            <a:graphicData uri="http://schemas.openxmlformats.org/presentationml/2006/ole">
              <mc:AlternateContent xmlns:mc="http://schemas.openxmlformats.org/markup-compatibility/2006">
                <mc:Choice xmlns:v="urn:schemas-microsoft-com:vml" Requires="v">
                  <p:oleObj spid="_x0000_s3" name="수식" r:id="rId5" imgW="3048000" imgH="3352800" progId="Equation.3">
                    <p:embed/>
                  </p:oleObj>
                </mc:Choice>
                <mc:Fallback>
                  <p:oleObj name="수식" r:id="rId5" imgW="3048000" imgH="3352800" progId="Equation.3">
                    <p:embed/>
                    <p:pic>
                      <p:nvPicPr>
                        <p:cNvPr id="0" name="Object 41"/>
                        <p:cNvPicPr>
                          <a:picLocks noChangeAspect="1"/>
                        </p:cNvPicPr>
                        <p:nvPr/>
                      </p:nvPicPr>
                      <p:blipFill>
                        <a:blip r:embed="rId6"/>
                        <a:stretch>
                          <a:fillRect/>
                        </a:stretch>
                      </p:blipFill>
                      <p:spPr>
                        <a:xfrm>
                          <a:off x="2880" y="1955"/>
                          <a:ext cx="98" cy="109"/>
                        </a:xfrm>
                        <a:prstGeom prst="rect">
                          <a:avLst/>
                        </a:prstGeom>
                        <a:noFill/>
                        <a:ln w="9525">
                          <a:noFill/>
                        </a:ln>
                      </p:spPr>
                    </p:pic>
                  </p:oleObj>
                </mc:Fallback>
              </mc:AlternateContent>
            </a:graphicData>
          </a:graphic>
        </p:graphicFrame>
        <p:sp>
          <p:nvSpPr>
            <p:cNvPr id="10261" name="Line 42"/>
            <p:cNvSpPr>
              <a:spLocks noChangeShapeType="1"/>
            </p:cNvSpPr>
            <p:nvPr/>
          </p:nvSpPr>
          <p:spPr bwMode="auto">
            <a:xfrm flipV="1">
              <a:off x="1824" y="3072"/>
              <a:ext cx="1968" cy="19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62" name="Line 43"/>
            <p:cNvSpPr>
              <a:spLocks noChangeShapeType="1"/>
            </p:cNvSpPr>
            <p:nvPr/>
          </p:nvSpPr>
          <p:spPr bwMode="auto">
            <a:xfrm flipV="1">
              <a:off x="1824" y="2448"/>
              <a:ext cx="1920" cy="19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63" name="Line 44"/>
            <p:cNvSpPr>
              <a:spLocks noChangeShapeType="1"/>
            </p:cNvSpPr>
            <p:nvPr/>
          </p:nvSpPr>
          <p:spPr bwMode="auto">
            <a:xfrm flipV="1">
              <a:off x="1824" y="1872"/>
              <a:ext cx="1824" cy="19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64" name="Line 45"/>
            <p:cNvSpPr>
              <a:spLocks noChangeShapeType="1"/>
            </p:cNvSpPr>
            <p:nvPr/>
          </p:nvSpPr>
          <p:spPr bwMode="auto">
            <a:xfrm flipV="1">
              <a:off x="2400" y="2880"/>
              <a:ext cx="816" cy="96"/>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65" name="Line 46"/>
            <p:cNvSpPr>
              <a:spLocks noChangeShapeType="1"/>
            </p:cNvSpPr>
            <p:nvPr/>
          </p:nvSpPr>
          <p:spPr bwMode="auto">
            <a:xfrm>
              <a:off x="3744" y="2448"/>
              <a:ext cx="48"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66" name="Line 47"/>
            <p:cNvSpPr>
              <a:spLocks noChangeShapeType="1"/>
            </p:cNvSpPr>
            <p:nvPr/>
          </p:nvSpPr>
          <p:spPr bwMode="auto">
            <a:xfrm>
              <a:off x="3168" y="2256"/>
              <a:ext cx="48"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67" name="Line 48"/>
            <p:cNvSpPr>
              <a:spLocks noChangeShapeType="1"/>
            </p:cNvSpPr>
            <p:nvPr/>
          </p:nvSpPr>
          <p:spPr bwMode="auto">
            <a:xfrm flipH="1" flipV="1">
              <a:off x="3216" y="2880"/>
              <a:ext cx="576"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68" name="Line 49"/>
            <p:cNvSpPr>
              <a:spLocks noChangeShapeType="1"/>
            </p:cNvSpPr>
            <p:nvPr/>
          </p:nvSpPr>
          <p:spPr bwMode="auto">
            <a:xfrm flipH="1" flipV="1">
              <a:off x="3168" y="2256"/>
              <a:ext cx="576"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69" name="Line 50"/>
            <p:cNvSpPr>
              <a:spLocks noChangeShapeType="1"/>
            </p:cNvSpPr>
            <p:nvPr/>
          </p:nvSpPr>
          <p:spPr bwMode="auto">
            <a:xfrm flipV="1">
              <a:off x="3168" y="1872"/>
              <a:ext cx="480" cy="38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0" name="Line 51"/>
            <p:cNvSpPr>
              <a:spLocks noChangeShapeType="1"/>
            </p:cNvSpPr>
            <p:nvPr/>
          </p:nvSpPr>
          <p:spPr bwMode="auto">
            <a:xfrm flipH="1" flipV="1">
              <a:off x="3648" y="1872"/>
              <a:ext cx="576"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1" name="Line 52"/>
            <p:cNvSpPr>
              <a:spLocks noChangeShapeType="1"/>
            </p:cNvSpPr>
            <p:nvPr/>
          </p:nvSpPr>
          <p:spPr bwMode="auto">
            <a:xfrm flipV="1">
              <a:off x="3744" y="2064"/>
              <a:ext cx="480" cy="38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2" name="Line 53"/>
            <p:cNvSpPr>
              <a:spLocks noChangeShapeType="1"/>
            </p:cNvSpPr>
            <p:nvPr/>
          </p:nvSpPr>
          <p:spPr bwMode="auto">
            <a:xfrm>
              <a:off x="4224" y="2064"/>
              <a:ext cx="48"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3" name="Line 54"/>
            <p:cNvSpPr>
              <a:spLocks noChangeShapeType="1"/>
            </p:cNvSpPr>
            <p:nvPr/>
          </p:nvSpPr>
          <p:spPr bwMode="auto">
            <a:xfrm flipV="1">
              <a:off x="3792" y="2688"/>
              <a:ext cx="480" cy="38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4" name="Line 55"/>
            <p:cNvSpPr>
              <a:spLocks noChangeShapeType="1"/>
            </p:cNvSpPr>
            <p:nvPr/>
          </p:nvSpPr>
          <p:spPr bwMode="auto">
            <a:xfrm flipV="1">
              <a:off x="3168" y="3120"/>
              <a:ext cx="124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5" name="Line 56"/>
            <p:cNvSpPr>
              <a:spLocks noChangeShapeType="1"/>
            </p:cNvSpPr>
            <p:nvPr/>
          </p:nvSpPr>
          <p:spPr bwMode="auto">
            <a:xfrm flipH="1" flipV="1">
              <a:off x="3024" y="1872"/>
              <a:ext cx="144" cy="144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6" name="Line 57"/>
            <p:cNvSpPr>
              <a:spLocks noChangeShapeType="1"/>
            </p:cNvSpPr>
            <p:nvPr/>
          </p:nvSpPr>
          <p:spPr bwMode="auto">
            <a:xfrm flipV="1">
              <a:off x="3024" y="1680"/>
              <a:ext cx="1248" cy="192"/>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7" name="Line 58"/>
            <p:cNvSpPr>
              <a:spLocks noChangeShapeType="1"/>
            </p:cNvSpPr>
            <p:nvPr/>
          </p:nvSpPr>
          <p:spPr bwMode="auto">
            <a:xfrm flipH="1" flipV="1">
              <a:off x="4272" y="1680"/>
              <a:ext cx="144" cy="144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78" name="Text Box 59"/>
            <p:cNvSpPr txBox="1">
              <a:spLocks noChangeArrowheads="1"/>
            </p:cNvSpPr>
            <p:nvPr/>
          </p:nvSpPr>
          <p:spPr bwMode="auto">
            <a:xfrm>
              <a:off x="3413" y="3312"/>
              <a:ext cx="877" cy="212"/>
            </a:xfrm>
            <a:prstGeom prst="rect">
              <a:avLst/>
            </a:prstGeom>
            <a:noFill/>
            <a:ln w="12700" cap="sq">
              <a:noFill/>
              <a:miter lim="800000"/>
              <a:headEnd type="none" w="sm" len="sm"/>
              <a:tailEnd type="none" w="sm" len="sm"/>
            </a:ln>
          </p:spPr>
          <p:txBody>
            <a:bodyPr wrap="none" anchor="ctr">
              <a:spAutoFit/>
            </a:bodyPr>
            <a:lstStyle/>
            <a:p>
              <a:pPr latinLnBrk="1"/>
              <a:r>
                <a:rPr kumimoji="1" lang="en-US" altLang="ko-KR" sz="1600">
                  <a:latin typeface="Arial Narrow" panose="020B0606020202030204" pitchFamily="34" charset="0"/>
                  <a:ea typeface="굴림" pitchFamily="50" charset="-127"/>
                </a:rPr>
                <a:t>Projection Plane</a:t>
              </a:r>
              <a:endParaRPr kumimoji="1" lang="en-US" altLang="ko-KR" sz="1600">
                <a:latin typeface="Arial Narrow" panose="020B0606020202030204" pitchFamily="34" charset="0"/>
                <a:ea typeface="굴림" pitchFamily="50" charset="-127"/>
              </a:endParaRPr>
            </a:p>
          </p:txBody>
        </p:sp>
      </p:grpSp>
      <p:sp>
        <p:nvSpPr>
          <p:cNvPr id="10248" name="Text Box 61"/>
          <p:cNvSpPr txBox="1">
            <a:spLocks noChangeArrowheads="1"/>
          </p:cNvSpPr>
          <p:nvPr/>
        </p:nvSpPr>
        <p:spPr bwMode="auto">
          <a:xfrm>
            <a:off x="7391400" y="4953000"/>
            <a:ext cx="1752600" cy="366713"/>
          </a:xfrm>
          <a:prstGeom prst="rect">
            <a:avLst/>
          </a:prstGeom>
          <a:noFill/>
          <a:ln w="9525">
            <a:noFill/>
            <a:miter lim="800000"/>
          </a:ln>
        </p:spPr>
        <p:txBody>
          <a:bodyPr>
            <a:spAutoFit/>
          </a:bodyPr>
          <a:lstStyle/>
          <a:p>
            <a:pPr>
              <a:spcBef>
                <a:spcPct val="50000"/>
              </a:spcBef>
            </a:pPr>
            <a:r>
              <a:rPr lang="en-US"/>
              <a:t>Isometric proj</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concept2"/>
          <p:cNvPicPr>
            <a:picLocks noGrp="1" noChangeAspect="1" noChangeArrowheads="1"/>
          </p:cNvPicPr>
          <p:nvPr>
            <p:ph idx="1"/>
          </p:nvPr>
        </p:nvPicPr>
        <p:blipFill>
          <a:blip r:embed="rId1" cstate="print"/>
          <a:srcRect/>
          <a:stretch>
            <a:fillRect/>
          </a:stretch>
        </p:blipFill>
        <p:spPr>
          <a:xfrm>
            <a:off x="457200" y="2497138"/>
            <a:ext cx="8229600" cy="2620962"/>
          </a:xfrm>
          <a:noFill/>
        </p:spPr>
      </p:pic>
      <p:sp>
        <p:nvSpPr>
          <p:cNvPr id="36867" name="Rectangle 7"/>
          <p:cNvSpPr>
            <a:spLocks noGrp="1" noChangeArrowheads="1"/>
          </p:cNvSpPr>
          <p:nvPr>
            <p:ph type="title"/>
          </p:nvPr>
        </p:nvSpPr>
        <p:spPr>
          <a:noFill/>
        </p:spPr>
        <p:txBody>
          <a:bodyPr/>
          <a:lstStyle/>
          <a:p>
            <a:pPr eaLnBrk="1" hangingPunct="1"/>
            <a:r>
              <a:rPr lang="en-US" sz="3600" smtClean="0"/>
              <a:t>Projection</a:t>
            </a:r>
            <a:endParaRPr lang="en-US" sz="3600" smtClean="0"/>
          </a:p>
        </p:txBody>
      </p:sp>
      <p:sp>
        <p:nvSpPr>
          <p:cNvPr id="36868" name="Text Box 8"/>
          <p:cNvSpPr txBox="1">
            <a:spLocks noChangeArrowheads="1"/>
          </p:cNvSpPr>
          <p:nvPr/>
        </p:nvSpPr>
        <p:spPr bwMode="auto">
          <a:xfrm>
            <a:off x="685800" y="1676400"/>
            <a:ext cx="7315200" cy="519113"/>
          </a:xfrm>
          <a:prstGeom prst="rect">
            <a:avLst/>
          </a:prstGeom>
          <a:noFill/>
          <a:ln w="9525">
            <a:noFill/>
            <a:miter lim="800000"/>
          </a:ln>
        </p:spPr>
        <p:txBody>
          <a:bodyPr>
            <a:spAutoFit/>
          </a:bodyPr>
          <a:lstStyle/>
          <a:p>
            <a:pPr>
              <a:spcBef>
                <a:spcPct val="50000"/>
              </a:spcBef>
            </a:pPr>
            <a:r>
              <a:rPr lang="en-US" sz="2800"/>
              <a:t>Conceptual model of 3D viewing process</a:t>
            </a:r>
            <a:endParaRPr lang="en-US"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3600" smtClean="0"/>
              <a:t>Oblique parallel projection</a:t>
            </a:r>
            <a:endParaRPr lang="en-US" sz="3600" smtClean="0"/>
          </a:p>
        </p:txBody>
      </p:sp>
      <p:sp>
        <p:nvSpPr>
          <p:cNvPr id="53251" name="Rectangle 3"/>
          <p:cNvSpPr>
            <a:spLocks noGrp="1" noChangeArrowheads="1"/>
          </p:cNvSpPr>
          <p:nvPr>
            <p:ph type="body" idx="1"/>
          </p:nvPr>
        </p:nvSpPr>
        <p:spPr/>
        <p:txBody>
          <a:bodyPr/>
          <a:lstStyle/>
          <a:p>
            <a:pPr eaLnBrk="1" hangingPunct="1"/>
            <a:r>
              <a:rPr lang="en-US" smtClean="0"/>
              <a:t>Oblique parallel projections</a:t>
            </a:r>
            <a:endParaRPr lang="en-US" smtClean="0"/>
          </a:p>
          <a:p>
            <a:pPr lvl="1" eaLnBrk="1" hangingPunct="1"/>
            <a:r>
              <a:rPr lang="en-US" smtClean="0"/>
              <a:t>Objects can be visualized better then with orthographic projections</a:t>
            </a:r>
            <a:endParaRPr lang="en-US" smtClean="0"/>
          </a:p>
          <a:p>
            <a:pPr lvl="1" eaLnBrk="1" hangingPunct="1"/>
            <a:r>
              <a:rPr lang="en-US" smtClean="0"/>
              <a:t>Can measure distances, but not angles</a:t>
            </a:r>
            <a:endParaRPr lang="en-US" smtClean="0"/>
          </a:p>
          <a:p>
            <a:pPr lvl="2" eaLnBrk="1" hangingPunct="1">
              <a:buFont typeface="Wingdings" panose="05000000000000000000" pitchFamily="2" charset="2"/>
              <a:buNone/>
            </a:pPr>
            <a:r>
              <a:rPr lang="en-US" smtClean="0"/>
              <a:t>*  Can only measure angles for faces of objects parallel to the plane</a:t>
            </a:r>
            <a:endParaRPr lang="en-US" smtClean="0"/>
          </a:p>
          <a:p>
            <a:pPr eaLnBrk="1" hangingPunct="1"/>
            <a:r>
              <a:rPr lang="en-US" smtClean="0"/>
              <a:t>2 common oblique parallel projections: </a:t>
            </a:r>
            <a:endParaRPr lang="en-US" smtClean="0"/>
          </a:p>
          <a:p>
            <a:pPr lvl="1" eaLnBrk="1" hangingPunct="1"/>
            <a:r>
              <a:rPr lang="en-US" i="1" smtClean="0"/>
              <a:t>Cavalier</a:t>
            </a:r>
            <a:r>
              <a:rPr lang="en-US" smtClean="0"/>
              <a:t> and </a:t>
            </a:r>
            <a:r>
              <a:rPr lang="en-US" i="1" smtClean="0"/>
              <a:t>Cabinet</a:t>
            </a:r>
            <a:endParaRPr lang="en-US" i="1"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4"/>
          <p:cNvSpPr>
            <a:spLocks noGrp="1" noChangeArrowheads="1"/>
          </p:cNvSpPr>
          <p:nvPr>
            <p:ph type="title"/>
          </p:nvPr>
        </p:nvSpPr>
        <p:spPr/>
        <p:txBody>
          <a:bodyPr/>
          <a:lstStyle/>
          <a:p>
            <a:pPr eaLnBrk="1" hangingPunct="1"/>
            <a:r>
              <a:rPr lang="en-US" sz="3600" smtClean="0"/>
              <a:t>Oblique parallel projection</a:t>
            </a:r>
            <a:endParaRPr lang="en-US" sz="3600" smtClean="0"/>
          </a:p>
        </p:txBody>
      </p:sp>
      <p:grpSp>
        <p:nvGrpSpPr>
          <p:cNvPr id="11271" name="Group 53"/>
          <p:cNvGrpSpPr/>
          <p:nvPr/>
        </p:nvGrpSpPr>
        <p:grpSpPr bwMode="auto">
          <a:xfrm>
            <a:off x="2514600" y="1676400"/>
            <a:ext cx="3886200" cy="3994150"/>
            <a:chOff x="1584" y="1056"/>
            <a:chExt cx="2448" cy="2516"/>
          </a:xfrm>
        </p:grpSpPr>
        <p:sp>
          <p:nvSpPr>
            <p:cNvPr id="11272" name="Line 5"/>
            <p:cNvSpPr>
              <a:spLocks noChangeShapeType="1"/>
            </p:cNvSpPr>
            <p:nvPr/>
          </p:nvSpPr>
          <p:spPr bwMode="auto">
            <a:xfrm flipV="1">
              <a:off x="2592" y="1104"/>
              <a:ext cx="0" cy="816"/>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1273" name="Line 6"/>
            <p:cNvSpPr>
              <a:spLocks noChangeShapeType="1"/>
            </p:cNvSpPr>
            <p:nvPr/>
          </p:nvSpPr>
          <p:spPr bwMode="auto">
            <a:xfrm>
              <a:off x="3024" y="2592"/>
              <a:ext cx="768" cy="336"/>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1274" name="Line 7"/>
            <p:cNvSpPr>
              <a:spLocks noChangeShapeType="1"/>
            </p:cNvSpPr>
            <p:nvPr/>
          </p:nvSpPr>
          <p:spPr bwMode="auto">
            <a:xfrm flipV="1">
              <a:off x="2928" y="1632"/>
              <a:ext cx="1056" cy="576"/>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1275" name="Line 8"/>
            <p:cNvSpPr>
              <a:spLocks noChangeShapeType="1"/>
            </p:cNvSpPr>
            <p:nvPr/>
          </p:nvSpPr>
          <p:spPr bwMode="auto">
            <a:xfrm>
              <a:off x="2592" y="1920"/>
              <a:ext cx="432"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76" name="Line 9"/>
            <p:cNvSpPr>
              <a:spLocks noChangeShapeType="1"/>
            </p:cNvSpPr>
            <p:nvPr/>
          </p:nvSpPr>
          <p:spPr bwMode="auto">
            <a:xfrm>
              <a:off x="3024" y="2112"/>
              <a:ext cx="0" cy="48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77" name="Line 10"/>
            <p:cNvSpPr>
              <a:spLocks noChangeShapeType="1"/>
            </p:cNvSpPr>
            <p:nvPr/>
          </p:nvSpPr>
          <p:spPr bwMode="auto">
            <a:xfrm flipV="1">
              <a:off x="3024" y="1920"/>
              <a:ext cx="336"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78" name="Line 11"/>
            <p:cNvSpPr>
              <a:spLocks noChangeShapeType="1"/>
            </p:cNvSpPr>
            <p:nvPr/>
          </p:nvSpPr>
          <p:spPr bwMode="auto">
            <a:xfrm>
              <a:off x="2928" y="1728"/>
              <a:ext cx="432"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79" name="Line 12"/>
            <p:cNvSpPr>
              <a:spLocks noChangeShapeType="1"/>
            </p:cNvSpPr>
            <p:nvPr/>
          </p:nvSpPr>
          <p:spPr bwMode="auto">
            <a:xfrm flipV="1">
              <a:off x="2592" y="1728"/>
              <a:ext cx="336"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80" name="Line 13"/>
            <p:cNvSpPr>
              <a:spLocks noChangeShapeType="1"/>
            </p:cNvSpPr>
            <p:nvPr/>
          </p:nvSpPr>
          <p:spPr bwMode="auto">
            <a:xfrm>
              <a:off x="3360" y="1920"/>
              <a:ext cx="0" cy="48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81" name="Line 14"/>
            <p:cNvSpPr>
              <a:spLocks noChangeShapeType="1"/>
            </p:cNvSpPr>
            <p:nvPr/>
          </p:nvSpPr>
          <p:spPr bwMode="auto">
            <a:xfrm flipV="1">
              <a:off x="3024" y="2400"/>
              <a:ext cx="336"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82" name="Line 15"/>
            <p:cNvSpPr>
              <a:spLocks noChangeShapeType="1"/>
            </p:cNvSpPr>
            <p:nvPr/>
          </p:nvSpPr>
          <p:spPr bwMode="auto">
            <a:xfrm>
              <a:off x="2928" y="2208"/>
              <a:ext cx="96" cy="4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83" name="Line 16"/>
            <p:cNvSpPr>
              <a:spLocks noChangeShapeType="1"/>
            </p:cNvSpPr>
            <p:nvPr/>
          </p:nvSpPr>
          <p:spPr bwMode="auto">
            <a:xfrm>
              <a:off x="2928" y="1728"/>
              <a:ext cx="0" cy="336"/>
            </a:xfrm>
            <a:prstGeom prst="line">
              <a:avLst/>
            </a:prstGeom>
            <a:noFill/>
            <a:ln w="19050">
              <a:solidFill>
                <a:schemeClr val="tx1"/>
              </a:solidFill>
              <a:prstDash val="sysDot"/>
              <a:round/>
              <a:headEnd type="none" w="sm" len="sm"/>
              <a:tailEnd type="none" w="sm" len="sm"/>
            </a:ln>
          </p:spPr>
          <p:txBody>
            <a:bodyPr wrap="none" anchor="ctr"/>
            <a:lstStyle/>
            <a:p>
              <a:endParaRPr lang="en-US"/>
            </a:p>
          </p:txBody>
        </p:sp>
        <p:sp>
          <p:nvSpPr>
            <p:cNvPr id="11284" name="Line 17"/>
            <p:cNvSpPr>
              <a:spLocks noChangeShapeType="1"/>
            </p:cNvSpPr>
            <p:nvPr/>
          </p:nvSpPr>
          <p:spPr bwMode="auto">
            <a:xfrm>
              <a:off x="2928" y="2064"/>
              <a:ext cx="0" cy="144"/>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85" name="Line 18"/>
            <p:cNvSpPr>
              <a:spLocks noChangeShapeType="1"/>
            </p:cNvSpPr>
            <p:nvPr/>
          </p:nvSpPr>
          <p:spPr bwMode="auto">
            <a:xfrm>
              <a:off x="1680" y="1920"/>
              <a:ext cx="864" cy="38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86" name="Line 19"/>
            <p:cNvSpPr>
              <a:spLocks noChangeShapeType="1"/>
            </p:cNvSpPr>
            <p:nvPr/>
          </p:nvSpPr>
          <p:spPr bwMode="auto">
            <a:xfrm>
              <a:off x="1680" y="3024"/>
              <a:ext cx="864" cy="38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87" name="Line 20"/>
            <p:cNvSpPr>
              <a:spLocks noChangeShapeType="1"/>
            </p:cNvSpPr>
            <p:nvPr/>
          </p:nvSpPr>
          <p:spPr bwMode="auto">
            <a:xfrm>
              <a:off x="1680" y="1920"/>
              <a:ext cx="0" cy="110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88" name="Line 21"/>
            <p:cNvSpPr>
              <a:spLocks noChangeShapeType="1"/>
            </p:cNvSpPr>
            <p:nvPr/>
          </p:nvSpPr>
          <p:spPr bwMode="auto">
            <a:xfrm>
              <a:off x="2544" y="2304"/>
              <a:ext cx="0" cy="110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89" name="Line 22"/>
            <p:cNvSpPr>
              <a:spLocks noChangeShapeType="1"/>
            </p:cNvSpPr>
            <p:nvPr/>
          </p:nvSpPr>
          <p:spPr bwMode="auto">
            <a:xfrm flipV="1">
              <a:off x="2544" y="3264"/>
              <a:ext cx="240" cy="144"/>
            </a:xfrm>
            <a:prstGeom prst="line">
              <a:avLst/>
            </a:prstGeom>
            <a:noFill/>
            <a:ln w="12700" cap="sq">
              <a:solidFill>
                <a:schemeClr val="tx1"/>
              </a:solidFill>
              <a:round/>
              <a:headEnd type="none" w="sm" len="sm"/>
              <a:tailEnd type="triangle" w="med" len="med"/>
            </a:ln>
          </p:spPr>
          <p:txBody>
            <a:bodyPr wrap="none" anchor="ctr"/>
            <a:lstStyle/>
            <a:p>
              <a:endParaRPr lang="en-US"/>
            </a:p>
          </p:txBody>
        </p:sp>
        <p:graphicFrame>
          <p:nvGraphicFramePr>
            <p:cNvPr id="11266" name="Object 23"/>
            <p:cNvGraphicFramePr>
              <a:graphicFrameLocks noChangeAspect="1"/>
            </p:cNvGraphicFramePr>
            <p:nvPr/>
          </p:nvGraphicFramePr>
          <p:xfrm>
            <a:off x="2784" y="3168"/>
            <a:ext cx="99" cy="109"/>
          </p:xfrm>
          <a:graphic>
            <a:graphicData uri="http://schemas.openxmlformats.org/presentationml/2006/ole">
              <mc:AlternateContent xmlns:mc="http://schemas.openxmlformats.org/markup-compatibility/2006">
                <mc:Choice xmlns:v="urn:schemas-microsoft-com:vml" Requires="v">
                  <p:oleObj spid="_x0000_s11265" name="수식" r:id="rId1" imgW="3048000" imgH="3352800" progId="Equation.3">
                    <p:embed/>
                  </p:oleObj>
                </mc:Choice>
                <mc:Fallback>
                  <p:oleObj name="수식" r:id="rId1" imgW="3048000" imgH="3352800" progId="Equation.3">
                    <p:embed/>
                    <p:pic>
                      <p:nvPicPr>
                        <p:cNvPr id="0" name="Object 23"/>
                        <p:cNvPicPr>
                          <a:picLocks noChangeAspect="1"/>
                        </p:cNvPicPr>
                        <p:nvPr/>
                      </p:nvPicPr>
                      <p:blipFill>
                        <a:blip r:embed="rId2"/>
                        <a:stretch>
                          <a:fillRect/>
                        </a:stretch>
                      </p:blipFill>
                      <p:spPr>
                        <a:xfrm>
                          <a:off x="2784" y="3168"/>
                          <a:ext cx="99" cy="109"/>
                        </a:xfrm>
                        <a:prstGeom prst="rect">
                          <a:avLst/>
                        </a:prstGeom>
                        <a:noFill/>
                        <a:ln w="9525">
                          <a:noFill/>
                        </a:ln>
                      </p:spPr>
                    </p:pic>
                  </p:oleObj>
                </mc:Fallback>
              </mc:AlternateContent>
            </a:graphicData>
          </a:graphic>
        </p:graphicFrame>
        <p:sp>
          <p:nvSpPr>
            <p:cNvPr id="11290" name="Text Box 24"/>
            <p:cNvSpPr txBox="1">
              <a:spLocks noChangeArrowheads="1"/>
            </p:cNvSpPr>
            <p:nvPr/>
          </p:nvSpPr>
          <p:spPr bwMode="auto">
            <a:xfrm>
              <a:off x="2592" y="3360"/>
              <a:ext cx="1243" cy="212"/>
            </a:xfrm>
            <a:prstGeom prst="rect">
              <a:avLst/>
            </a:prstGeom>
            <a:noFill/>
            <a:ln w="12700" cap="sq">
              <a:noFill/>
              <a:miter lim="800000"/>
              <a:headEnd type="none" w="sm" len="sm"/>
              <a:tailEnd type="none" w="sm" len="sm"/>
            </a:ln>
          </p:spPr>
          <p:txBody>
            <a:bodyPr wrap="none" anchor="ctr">
              <a:spAutoFit/>
            </a:bodyPr>
            <a:lstStyle/>
            <a:p>
              <a:pPr latinLnBrk="1"/>
              <a:r>
                <a:rPr kumimoji="1" lang="en-US" altLang="ko-KR" sz="1600">
                  <a:latin typeface="Arial Narrow" panose="020B0606020202030204" pitchFamily="34" charset="0"/>
                  <a:ea typeface="굴림" pitchFamily="50" charset="-127"/>
                </a:rPr>
                <a:t>Projection Plane Normal</a:t>
              </a:r>
              <a:endParaRPr kumimoji="1" lang="en-US" altLang="ko-KR" sz="1600">
                <a:latin typeface="Arial Narrow" panose="020B0606020202030204" pitchFamily="34" charset="0"/>
                <a:ea typeface="굴림" pitchFamily="50" charset="-127"/>
              </a:endParaRPr>
            </a:p>
          </p:txBody>
        </p:sp>
        <p:sp>
          <p:nvSpPr>
            <p:cNvPr id="11291" name="Text Box 25"/>
            <p:cNvSpPr txBox="1">
              <a:spLocks noChangeArrowheads="1"/>
            </p:cNvSpPr>
            <p:nvPr/>
          </p:nvSpPr>
          <p:spPr bwMode="auto">
            <a:xfrm>
              <a:off x="2832" y="2736"/>
              <a:ext cx="535" cy="212"/>
            </a:xfrm>
            <a:prstGeom prst="rect">
              <a:avLst/>
            </a:prstGeom>
            <a:noFill/>
            <a:ln w="12700" cap="sq">
              <a:noFill/>
              <a:miter lim="800000"/>
              <a:headEnd type="none" w="sm" len="sm"/>
              <a:tailEnd type="none" w="sm" len="sm"/>
            </a:ln>
          </p:spPr>
          <p:txBody>
            <a:bodyPr wrap="none" anchor="ctr">
              <a:spAutoFit/>
            </a:bodyPr>
            <a:lstStyle/>
            <a:p>
              <a:pPr latinLnBrk="1"/>
              <a:r>
                <a:rPr kumimoji="1" lang="en-US" altLang="ko-KR" sz="1600">
                  <a:latin typeface="Arial Narrow" panose="020B0606020202030204" pitchFamily="34" charset="0"/>
                  <a:ea typeface="굴림" pitchFamily="50" charset="-127"/>
                </a:rPr>
                <a:t>Projector</a:t>
              </a:r>
              <a:endParaRPr kumimoji="1" lang="en-US" altLang="ko-KR" sz="1600">
                <a:latin typeface="Arial Narrow" panose="020B0606020202030204" pitchFamily="34" charset="0"/>
                <a:ea typeface="굴림" pitchFamily="50" charset="-127"/>
              </a:endParaRPr>
            </a:p>
          </p:txBody>
        </p:sp>
        <p:sp>
          <p:nvSpPr>
            <p:cNvPr id="11292" name="Text Box 26"/>
            <p:cNvSpPr txBox="1">
              <a:spLocks noChangeArrowheads="1"/>
            </p:cNvSpPr>
            <p:nvPr/>
          </p:nvSpPr>
          <p:spPr bwMode="auto">
            <a:xfrm>
              <a:off x="1584" y="1680"/>
              <a:ext cx="877" cy="212"/>
            </a:xfrm>
            <a:prstGeom prst="rect">
              <a:avLst/>
            </a:prstGeom>
            <a:noFill/>
            <a:ln w="12700" cap="sq">
              <a:noFill/>
              <a:miter lim="800000"/>
              <a:headEnd type="none" w="sm" len="sm"/>
              <a:tailEnd type="none" w="sm" len="sm"/>
            </a:ln>
          </p:spPr>
          <p:txBody>
            <a:bodyPr wrap="none" anchor="ctr">
              <a:spAutoFit/>
            </a:bodyPr>
            <a:lstStyle/>
            <a:p>
              <a:pPr latinLnBrk="1"/>
              <a:r>
                <a:rPr kumimoji="1" lang="en-US" altLang="ko-KR" sz="1600">
                  <a:latin typeface="Arial Narrow" panose="020B0606020202030204" pitchFamily="34" charset="0"/>
                  <a:ea typeface="굴림" pitchFamily="50" charset="-127"/>
                </a:rPr>
                <a:t>Projection Plane</a:t>
              </a:r>
              <a:endParaRPr kumimoji="1" lang="en-US" altLang="ko-KR" sz="1600">
                <a:latin typeface="Arial Narrow" panose="020B0606020202030204" pitchFamily="34" charset="0"/>
                <a:ea typeface="굴림" pitchFamily="50" charset="-127"/>
              </a:endParaRPr>
            </a:p>
          </p:txBody>
        </p:sp>
        <p:sp>
          <p:nvSpPr>
            <p:cNvPr id="11293" name="Line 27"/>
            <p:cNvSpPr>
              <a:spLocks noChangeShapeType="1"/>
            </p:cNvSpPr>
            <p:nvPr/>
          </p:nvSpPr>
          <p:spPr bwMode="auto">
            <a:xfrm flipH="1">
              <a:off x="1920" y="1920"/>
              <a:ext cx="672" cy="48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94" name="Line 28"/>
            <p:cNvSpPr>
              <a:spLocks noChangeShapeType="1"/>
            </p:cNvSpPr>
            <p:nvPr/>
          </p:nvSpPr>
          <p:spPr bwMode="auto">
            <a:xfrm flipV="1">
              <a:off x="2592" y="2208"/>
              <a:ext cx="336"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95" name="Line 29"/>
            <p:cNvSpPr>
              <a:spLocks noChangeShapeType="1"/>
            </p:cNvSpPr>
            <p:nvPr/>
          </p:nvSpPr>
          <p:spPr bwMode="auto">
            <a:xfrm flipV="1">
              <a:off x="2592" y="1920"/>
              <a:ext cx="0" cy="48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96" name="Line 30"/>
            <p:cNvSpPr>
              <a:spLocks noChangeShapeType="1"/>
            </p:cNvSpPr>
            <p:nvPr/>
          </p:nvSpPr>
          <p:spPr bwMode="auto">
            <a:xfrm>
              <a:off x="2592" y="2400"/>
              <a:ext cx="432"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297" name="Line 31"/>
            <p:cNvSpPr>
              <a:spLocks noChangeShapeType="1"/>
            </p:cNvSpPr>
            <p:nvPr/>
          </p:nvSpPr>
          <p:spPr bwMode="auto">
            <a:xfrm flipH="1">
              <a:off x="2064" y="1728"/>
              <a:ext cx="864"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98" name="Line 32"/>
            <p:cNvSpPr>
              <a:spLocks noChangeShapeType="1"/>
            </p:cNvSpPr>
            <p:nvPr/>
          </p:nvSpPr>
          <p:spPr bwMode="auto">
            <a:xfrm flipH="1">
              <a:off x="2352" y="2112"/>
              <a:ext cx="672" cy="48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99" name="Line 33"/>
            <p:cNvSpPr>
              <a:spLocks noChangeShapeType="1"/>
            </p:cNvSpPr>
            <p:nvPr/>
          </p:nvSpPr>
          <p:spPr bwMode="auto">
            <a:xfrm flipH="1">
              <a:off x="2352" y="2592"/>
              <a:ext cx="672" cy="48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300" name="Line 34"/>
            <p:cNvSpPr>
              <a:spLocks noChangeShapeType="1"/>
            </p:cNvSpPr>
            <p:nvPr/>
          </p:nvSpPr>
          <p:spPr bwMode="auto">
            <a:xfrm flipH="1">
              <a:off x="1920" y="2400"/>
              <a:ext cx="672" cy="48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301" name="Line 35"/>
            <p:cNvSpPr>
              <a:spLocks noChangeShapeType="1"/>
            </p:cNvSpPr>
            <p:nvPr/>
          </p:nvSpPr>
          <p:spPr bwMode="auto">
            <a:xfrm flipH="1">
              <a:off x="2496" y="1920"/>
              <a:ext cx="864"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302" name="Line 36"/>
            <p:cNvSpPr>
              <a:spLocks noChangeShapeType="1"/>
            </p:cNvSpPr>
            <p:nvPr/>
          </p:nvSpPr>
          <p:spPr bwMode="auto">
            <a:xfrm flipH="1">
              <a:off x="2496" y="2400"/>
              <a:ext cx="864"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303" name="Line 37"/>
            <p:cNvSpPr>
              <a:spLocks noChangeShapeType="1"/>
            </p:cNvSpPr>
            <p:nvPr/>
          </p:nvSpPr>
          <p:spPr bwMode="auto">
            <a:xfrm flipH="1">
              <a:off x="2064" y="2208"/>
              <a:ext cx="864" cy="62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304" name="Line 38"/>
            <p:cNvSpPr>
              <a:spLocks noChangeShapeType="1"/>
            </p:cNvSpPr>
            <p:nvPr/>
          </p:nvSpPr>
          <p:spPr bwMode="auto">
            <a:xfrm flipV="1">
              <a:off x="1920" y="2352"/>
              <a:ext cx="144" cy="4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05" name="Line 39"/>
            <p:cNvSpPr>
              <a:spLocks noChangeShapeType="1"/>
            </p:cNvSpPr>
            <p:nvPr/>
          </p:nvSpPr>
          <p:spPr bwMode="auto">
            <a:xfrm>
              <a:off x="1920" y="2400"/>
              <a:ext cx="0" cy="48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06" name="Line 40"/>
            <p:cNvSpPr>
              <a:spLocks noChangeShapeType="1"/>
            </p:cNvSpPr>
            <p:nvPr/>
          </p:nvSpPr>
          <p:spPr bwMode="auto">
            <a:xfrm>
              <a:off x="1920" y="2880"/>
              <a:ext cx="432"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07" name="Line 41"/>
            <p:cNvSpPr>
              <a:spLocks noChangeShapeType="1"/>
            </p:cNvSpPr>
            <p:nvPr/>
          </p:nvSpPr>
          <p:spPr bwMode="auto">
            <a:xfrm flipV="1">
              <a:off x="2352" y="3024"/>
              <a:ext cx="144" cy="4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08" name="Line 42"/>
            <p:cNvSpPr>
              <a:spLocks noChangeShapeType="1"/>
            </p:cNvSpPr>
            <p:nvPr/>
          </p:nvSpPr>
          <p:spPr bwMode="auto">
            <a:xfrm flipV="1">
              <a:off x="1920" y="2832"/>
              <a:ext cx="144" cy="4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09" name="Line 43"/>
            <p:cNvSpPr>
              <a:spLocks noChangeShapeType="1"/>
            </p:cNvSpPr>
            <p:nvPr/>
          </p:nvSpPr>
          <p:spPr bwMode="auto">
            <a:xfrm>
              <a:off x="2352" y="2592"/>
              <a:ext cx="0" cy="48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10" name="Line 44"/>
            <p:cNvSpPr>
              <a:spLocks noChangeShapeType="1"/>
            </p:cNvSpPr>
            <p:nvPr/>
          </p:nvSpPr>
          <p:spPr bwMode="auto">
            <a:xfrm>
              <a:off x="1920" y="2400"/>
              <a:ext cx="432"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11" name="Line 45"/>
            <p:cNvSpPr>
              <a:spLocks noChangeShapeType="1"/>
            </p:cNvSpPr>
            <p:nvPr/>
          </p:nvSpPr>
          <p:spPr bwMode="auto">
            <a:xfrm>
              <a:off x="2064" y="2352"/>
              <a:ext cx="432" cy="192"/>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12" name="Line 46"/>
            <p:cNvSpPr>
              <a:spLocks noChangeShapeType="1"/>
            </p:cNvSpPr>
            <p:nvPr/>
          </p:nvSpPr>
          <p:spPr bwMode="auto">
            <a:xfrm>
              <a:off x="2496" y="2544"/>
              <a:ext cx="0" cy="480"/>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13" name="Line 47"/>
            <p:cNvSpPr>
              <a:spLocks noChangeShapeType="1"/>
            </p:cNvSpPr>
            <p:nvPr/>
          </p:nvSpPr>
          <p:spPr bwMode="auto">
            <a:xfrm flipV="1">
              <a:off x="2352" y="2544"/>
              <a:ext cx="144" cy="4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14" name="Line 48"/>
            <p:cNvSpPr>
              <a:spLocks noChangeShapeType="1"/>
            </p:cNvSpPr>
            <p:nvPr/>
          </p:nvSpPr>
          <p:spPr bwMode="auto">
            <a:xfrm flipV="1">
              <a:off x="2064" y="2464"/>
              <a:ext cx="0" cy="36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1315" name="Line 49"/>
            <p:cNvSpPr>
              <a:spLocks noChangeShapeType="1"/>
            </p:cNvSpPr>
            <p:nvPr/>
          </p:nvSpPr>
          <p:spPr bwMode="auto">
            <a:xfrm>
              <a:off x="2064" y="2832"/>
              <a:ext cx="273" cy="120"/>
            </a:xfrm>
            <a:prstGeom prst="line">
              <a:avLst/>
            </a:prstGeom>
            <a:noFill/>
            <a:ln w="19050" cap="sq">
              <a:solidFill>
                <a:schemeClr val="tx1"/>
              </a:solidFill>
              <a:round/>
              <a:headEnd type="none" w="sm" len="sm"/>
              <a:tailEnd type="none" w="sm" len="sm"/>
            </a:ln>
          </p:spPr>
          <p:txBody>
            <a:bodyPr wrap="none" anchor="ctr"/>
            <a:lstStyle/>
            <a:p>
              <a:endParaRPr lang="en-US"/>
            </a:p>
          </p:txBody>
        </p:sp>
        <p:graphicFrame>
          <p:nvGraphicFramePr>
            <p:cNvPr id="11267" name="Object 50"/>
            <p:cNvGraphicFramePr>
              <a:graphicFrameLocks noChangeAspect="1"/>
            </p:cNvGraphicFramePr>
            <p:nvPr/>
          </p:nvGraphicFramePr>
          <p:xfrm>
            <a:off x="3792" y="2784"/>
            <a:ext cx="99" cy="109"/>
          </p:xfrm>
          <a:graphic>
            <a:graphicData uri="http://schemas.openxmlformats.org/presentationml/2006/ole">
              <mc:AlternateContent xmlns:mc="http://schemas.openxmlformats.org/markup-compatibility/2006">
                <mc:Choice xmlns:v="urn:schemas-microsoft-com:vml" Requires="v">
                  <p:oleObj spid="_x0000_s2" name="수식" r:id="rId3" imgW="3048000" imgH="3352800" progId="Equation.3">
                    <p:embed/>
                  </p:oleObj>
                </mc:Choice>
                <mc:Fallback>
                  <p:oleObj name="수식" r:id="rId3" imgW="3048000" imgH="3352800" progId="Equation.3">
                    <p:embed/>
                    <p:pic>
                      <p:nvPicPr>
                        <p:cNvPr id="0" name="Object 50"/>
                        <p:cNvPicPr>
                          <a:picLocks noChangeAspect="1"/>
                        </p:cNvPicPr>
                        <p:nvPr/>
                      </p:nvPicPr>
                      <p:blipFill>
                        <a:blip r:embed="rId4"/>
                        <a:stretch>
                          <a:fillRect/>
                        </a:stretch>
                      </p:blipFill>
                      <p:spPr>
                        <a:xfrm>
                          <a:off x="3792" y="2784"/>
                          <a:ext cx="99" cy="109"/>
                        </a:xfrm>
                        <a:prstGeom prst="rect">
                          <a:avLst/>
                        </a:prstGeom>
                        <a:noFill/>
                        <a:ln w="9525">
                          <a:noFill/>
                        </a:ln>
                      </p:spPr>
                    </p:pic>
                  </p:oleObj>
                </mc:Fallback>
              </mc:AlternateContent>
            </a:graphicData>
          </a:graphic>
        </p:graphicFrame>
        <p:graphicFrame>
          <p:nvGraphicFramePr>
            <p:cNvPr id="11268" name="Object 51"/>
            <p:cNvGraphicFramePr>
              <a:graphicFrameLocks noChangeAspect="1"/>
            </p:cNvGraphicFramePr>
            <p:nvPr/>
          </p:nvGraphicFramePr>
          <p:xfrm>
            <a:off x="2640" y="1056"/>
            <a:ext cx="110" cy="128"/>
          </p:xfrm>
          <a:graphic>
            <a:graphicData uri="http://schemas.openxmlformats.org/presentationml/2006/ole">
              <mc:AlternateContent xmlns:mc="http://schemas.openxmlformats.org/markup-compatibility/2006">
                <mc:Choice xmlns:v="urn:schemas-microsoft-com:vml" Requires="v">
                  <p:oleObj spid="_x0000_s3" name="수식" r:id="rId5" imgW="3352800" imgH="3962400" progId="Equation.3">
                    <p:embed/>
                  </p:oleObj>
                </mc:Choice>
                <mc:Fallback>
                  <p:oleObj name="수식" r:id="rId5" imgW="3352800" imgH="3962400" progId="Equation.3">
                    <p:embed/>
                    <p:pic>
                      <p:nvPicPr>
                        <p:cNvPr id="0" name="Object 51"/>
                        <p:cNvPicPr>
                          <a:picLocks noChangeAspect="1"/>
                        </p:cNvPicPr>
                        <p:nvPr/>
                      </p:nvPicPr>
                      <p:blipFill>
                        <a:blip r:embed="rId6"/>
                        <a:stretch>
                          <a:fillRect/>
                        </a:stretch>
                      </p:blipFill>
                      <p:spPr>
                        <a:xfrm>
                          <a:off x="2640" y="1056"/>
                          <a:ext cx="110" cy="128"/>
                        </a:xfrm>
                        <a:prstGeom prst="rect">
                          <a:avLst/>
                        </a:prstGeom>
                        <a:noFill/>
                        <a:ln w="9525">
                          <a:noFill/>
                        </a:ln>
                      </p:spPr>
                    </p:pic>
                  </p:oleObj>
                </mc:Fallback>
              </mc:AlternateContent>
            </a:graphicData>
          </a:graphic>
        </p:graphicFrame>
        <p:graphicFrame>
          <p:nvGraphicFramePr>
            <p:cNvPr id="11269" name="Object 52"/>
            <p:cNvGraphicFramePr>
              <a:graphicFrameLocks noChangeAspect="1"/>
            </p:cNvGraphicFramePr>
            <p:nvPr/>
          </p:nvGraphicFramePr>
          <p:xfrm>
            <a:off x="3933" y="1488"/>
            <a:ext cx="99" cy="98"/>
          </p:xfrm>
          <a:graphic>
            <a:graphicData uri="http://schemas.openxmlformats.org/presentationml/2006/ole">
              <mc:AlternateContent xmlns:mc="http://schemas.openxmlformats.org/markup-compatibility/2006">
                <mc:Choice xmlns:v="urn:schemas-microsoft-com:vml" Requires="v">
                  <p:oleObj spid="_x0000_s4" name="수식" r:id="rId7" imgW="3048000" imgH="3048000" progId="Equation.3">
                    <p:embed/>
                  </p:oleObj>
                </mc:Choice>
                <mc:Fallback>
                  <p:oleObj name="수식" r:id="rId7" imgW="3048000" imgH="3048000" progId="Equation.3">
                    <p:embed/>
                    <p:pic>
                      <p:nvPicPr>
                        <p:cNvPr id="0" name="Object 52"/>
                        <p:cNvPicPr>
                          <a:picLocks noChangeAspect="1"/>
                        </p:cNvPicPr>
                        <p:nvPr/>
                      </p:nvPicPr>
                      <p:blipFill>
                        <a:blip r:embed="rId8"/>
                        <a:stretch>
                          <a:fillRect/>
                        </a:stretch>
                      </p:blipFill>
                      <p:spPr>
                        <a:xfrm>
                          <a:off x="3933" y="1488"/>
                          <a:ext cx="99" cy="98"/>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sz="half" idx="1"/>
          </p:nvPr>
        </p:nvSpPr>
        <p:spPr>
          <a:xfrm>
            <a:off x="457200" y="1295400"/>
            <a:ext cx="8305800" cy="2286000"/>
          </a:xfrm>
        </p:spPr>
        <p:txBody>
          <a:bodyPr/>
          <a:lstStyle/>
          <a:p>
            <a:pPr eaLnBrk="1" hangingPunct="1"/>
            <a:endParaRPr lang="en-US" sz="2800" smtClean="0"/>
          </a:p>
          <a:p>
            <a:pPr eaLnBrk="1" hangingPunct="1"/>
            <a:r>
              <a:rPr lang="en-US" sz="2800" smtClean="0"/>
              <a:t>Cavalier:</a:t>
            </a:r>
            <a:endParaRPr lang="en-US" sz="2800" smtClean="0"/>
          </a:p>
          <a:p>
            <a:pPr lvl="1" eaLnBrk="1" hangingPunct="1"/>
            <a:r>
              <a:rPr lang="en-US" sz="2400" smtClean="0"/>
              <a:t>The direction of the projection makes a 45 degree angle with the projection plane. </a:t>
            </a:r>
            <a:endParaRPr lang="en-US" sz="2400" smtClean="0"/>
          </a:p>
          <a:p>
            <a:pPr lvl="1" eaLnBrk="1" hangingPunct="1"/>
            <a:r>
              <a:rPr lang="en-US" sz="2400" smtClean="0"/>
              <a:t>There is no foreshortening</a:t>
            </a:r>
            <a:endParaRPr lang="en-US" sz="2400" smtClean="0"/>
          </a:p>
        </p:txBody>
      </p:sp>
      <p:pic>
        <p:nvPicPr>
          <p:cNvPr id="54275" name="Picture 4" descr="cavalier"/>
          <p:cNvPicPr>
            <a:picLocks noGrp="1" noChangeAspect="1" noChangeArrowheads="1"/>
          </p:cNvPicPr>
          <p:nvPr>
            <p:ph sz="half" idx="2"/>
          </p:nvPr>
        </p:nvPicPr>
        <p:blipFill>
          <a:blip r:embed="rId1" cstate="print"/>
          <a:srcRect/>
          <a:stretch>
            <a:fillRect/>
          </a:stretch>
        </p:blipFill>
        <p:spPr>
          <a:xfrm>
            <a:off x="2286000" y="4038600"/>
            <a:ext cx="4038600" cy="1833563"/>
          </a:xfrm>
          <a:noFill/>
        </p:spPr>
      </p:pic>
      <p:sp>
        <p:nvSpPr>
          <p:cNvPr id="54276" name="Rectangle 7"/>
          <p:cNvSpPr>
            <a:spLocks noGrp="1" noChangeArrowheads="1"/>
          </p:cNvSpPr>
          <p:nvPr>
            <p:ph type="title"/>
          </p:nvPr>
        </p:nvSpPr>
        <p:spPr>
          <a:noFill/>
        </p:spPr>
        <p:txBody>
          <a:bodyPr/>
          <a:lstStyle/>
          <a:p>
            <a:pPr eaLnBrk="1" hangingPunct="1"/>
            <a:r>
              <a:rPr lang="en-US" sz="3600" smtClean="0"/>
              <a:t>Oblique parallel projection</a:t>
            </a:r>
            <a:endParaRPr lang="en-US" sz="36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title"/>
          </p:nvPr>
        </p:nvSpPr>
        <p:spPr/>
        <p:txBody>
          <a:bodyPr/>
          <a:lstStyle/>
          <a:p>
            <a:pPr eaLnBrk="1" hangingPunct="1"/>
            <a:r>
              <a:rPr lang="en-US" sz="3600" smtClean="0"/>
              <a:t>Oblique parallel projection</a:t>
            </a:r>
            <a:endParaRPr lang="en-US" sz="3600" smtClean="0"/>
          </a:p>
        </p:txBody>
      </p:sp>
      <p:sp>
        <p:nvSpPr>
          <p:cNvPr id="55299" name="Rectangle 5"/>
          <p:cNvSpPr>
            <a:spLocks noGrp="1" noChangeArrowheads="1"/>
          </p:cNvSpPr>
          <p:nvPr>
            <p:ph type="body" sz="half" idx="1"/>
          </p:nvPr>
        </p:nvSpPr>
        <p:spPr>
          <a:xfrm>
            <a:off x="381000" y="1524000"/>
            <a:ext cx="8077200" cy="2286000"/>
          </a:xfrm>
        </p:spPr>
        <p:txBody>
          <a:bodyPr/>
          <a:lstStyle/>
          <a:p>
            <a:pPr eaLnBrk="1" hangingPunct="1"/>
            <a:r>
              <a:rPr lang="en-US" sz="2800" smtClean="0"/>
              <a:t>Cabinet:</a:t>
            </a:r>
            <a:endParaRPr lang="en-US" sz="2800" smtClean="0"/>
          </a:p>
          <a:p>
            <a:pPr lvl="1" eaLnBrk="1" hangingPunct="1"/>
            <a:r>
              <a:rPr lang="en-US" sz="2400" smtClean="0"/>
              <a:t>The direction of the projection makes a 63.4 degree angle with the projection plane. This results in foreshortening of the z axis, and provides a more “realistic” view</a:t>
            </a:r>
            <a:endParaRPr lang="en-US" sz="2400" smtClean="0"/>
          </a:p>
        </p:txBody>
      </p:sp>
      <p:pic>
        <p:nvPicPr>
          <p:cNvPr id="55300" name="Picture 6" descr="cabinet"/>
          <p:cNvPicPr>
            <a:picLocks noGrp="1" noChangeAspect="1" noChangeArrowheads="1"/>
          </p:cNvPicPr>
          <p:nvPr>
            <p:ph sz="half" idx="2"/>
          </p:nvPr>
        </p:nvPicPr>
        <p:blipFill>
          <a:blip r:embed="rId1" cstate="print"/>
          <a:srcRect/>
          <a:stretch>
            <a:fillRect/>
          </a:stretch>
        </p:blipFill>
        <p:spPr>
          <a:xfrm>
            <a:off x="2286000" y="3810000"/>
            <a:ext cx="4038600" cy="1812925"/>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3600" smtClean="0"/>
              <a:t>Oblique parallel projection</a:t>
            </a:r>
            <a:endParaRPr lang="en-US" sz="3600" smtClean="0"/>
          </a:p>
        </p:txBody>
      </p:sp>
      <p:sp>
        <p:nvSpPr>
          <p:cNvPr id="56323" name="Rectangle 3"/>
          <p:cNvSpPr>
            <a:spLocks noGrp="1" noChangeArrowheads="1"/>
          </p:cNvSpPr>
          <p:nvPr>
            <p:ph type="body" idx="1"/>
          </p:nvPr>
        </p:nvSpPr>
        <p:spPr>
          <a:xfrm>
            <a:off x="381000" y="1600200"/>
            <a:ext cx="8229600" cy="1752600"/>
          </a:xfrm>
        </p:spPr>
        <p:txBody>
          <a:bodyPr/>
          <a:lstStyle/>
          <a:p>
            <a:pPr eaLnBrk="1" hangingPunct="1">
              <a:lnSpc>
                <a:spcPct val="90000"/>
              </a:lnSpc>
            </a:pPr>
            <a:r>
              <a:rPr lang="en-US" sz="2800" smtClean="0"/>
              <a:t>Cavalier, cabinet and  orthogonal projections can all be specified in terms of </a:t>
            </a:r>
            <a:r>
              <a:rPr lang="en-US" sz="2800" smtClean="0">
                <a:latin typeface="Times New Roman" panose="02020603050405020304" pitchFamily="18" charset="0"/>
              </a:rPr>
              <a:t>(</a:t>
            </a:r>
            <a:r>
              <a:rPr lang="en-IE" sz="2800" i="1" smtClean="0">
                <a:latin typeface="Times New Roman" panose="02020603050405020304" pitchFamily="18" charset="0"/>
              </a:rPr>
              <a:t>α</a:t>
            </a:r>
            <a:r>
              <a:rPr lang="en-US" sz="2800" smtClean="0">
                <a:latin typeface="Times New Roman" panose="02020603050405020304" pitchFamily="18" charset="0"/>
              </a:rPr>
              <a:t>, </a:t>
            </a:r>
            <a:r>
              <a:rPr lang="en-IE" sz="2800" smtClean="0">
                <a:latin typeface="Times New Roman" panose="02020603050405020304" pitchFamily="18" charset="0"/>
              </a:rPr>
              <a:t>β</a:t>
            </a:r>
            <a:r>
              <a:rPr lang="en-US" sz="2800" smtClean="0">
                <a:latin typeface="Times New Roman" panose="02020603050405020304" pitchFamily="18" charset="0"/>
              </a:rPr>
              <a:t>)</a:t>
            </a:r>
            <a:r>
              <a:rPr lang="en-US" sz="2800" smtClean="0"/>
              <a:t> </a:t>
            </a:r>
            <a:r>
              <a:rPr lang="en-GB" sz="2800" smtClean="0">
                <a:solidFill>
                  <a:srgbClr val="000000"/>
                </a:solidFill>
              </a:rPr>
              <a:t>or </a:t>
            </a:r>
            <a:r>
              <a:rPr lang="en-GB" sz="2800" smtClean="0">
                <a:solidFill>
                  <a:srgbClr val="000000"/>
                </a:solidFill>
                <a:latin typeface="Times New Roman" panose="02020603050405020304" pitchFamily="18" charset="0"/>
              </a:rPr>
              <a:t>(</a:t>
            </a:r>
            <a:r>
              <a:rPr lang="en-IE" sz="2400" i="1" smtClean="0">
                <a:latin typeface="Times New Roman" panose="02020603050405020304" pitchFamily="18" charset="0"/>
              </a:rPr>
              <a:t>α</a:t>
            </a:r>
            <a:r>
              <a:rPr lang="en-GB" sz="2800" smtClean="0">
                <a:solidFill>
                  <a:srgbClr val="000000"/>
                </a:solidFill>
                <a:latin typeface="Times New Roman" panose="02020603050405020304" pitchFamily="18" charset="0"/>
              </a:rPr>
              <a:t>, </a:t>
            </a:r>
            <a:r>
              <a:rPr lang="en-GB" sz="2800" smtClean="0">
                <a:latin typeface="Times New Roman" panose="02020603050405020304" pitchFamily="18" charset="0"/>
              </a:rPr>
              <a:t>λ</a:t>
            </a:r>
            <a:r>
              <a:rPr lang="en-GB" sz="2800" smtClean="0">
                <a:solidFill>
                  <a:srgbClr val="000000"/>
                </a:solidFill>
                <a:latin typeface="Times New Roman" panose="02020603050405020304" pitchFamily="18" charset="0"/>
              </a:rPr>
              <a:t>)</a:t>
            </a:r>
            <a:r>
              <a:rPr lang="en-GB" sz="2800" smtClean="0">
                <a:solidFill>
                  <a:srgbClr val="000000"/>
                </a:solidFill>
              </a:rPr>
              <a:t> since </a:t>
            </a:r>
            <a:endParaRPr lang="en-GB" sz="2800" smtClean="0">
              <a:solidFill>
                <a:srgbClr val="000000"/>
              </a:solidFill>
            </a:endParaRPr>
          </a:p>
          <a:p>
            <a:pPr lvl="1" eaLnBrk="1" hangingPunct="1">
              <a:lnSpc>
                <a:spcPct val="90000"/>
              </a:lnSpc>
            </a:pPr>
            <a:r>
              <a:rPr lang="en-GB" smtClean="0">
                <a:solidFill>
                  <a:srgbClr val="000000"/>
                </a:solidFill>
                <a:latin typeface="Times New Roman" panose="02020603050405020304" pitchFamily="18" charset="0"/>
              </a:rPr>
              <a:t>tan(</a:t>
            </a:r>
            <a:r>
              <a:rPr lang="en-IE" sz="2400" smtClean="0">
                <a:latin typeface="Times New Roman" panose="02020603050405020304" pitchFamily="18" charset="0"/>
              </a:rPr>
              <a:t>β)</a:t>
            </a:r>
            <a:r>
              <a:rPr lang="en-GB" smtClean="0">
                <a:solidFill>
                  <a:srgbClr val="000000"/>
                </a:solidFill>
                <a:latin typeface="Times New Roman" panose="02020603050405020304" pitchFamily="18" charset="0"/>
              </a:rPr>
              <a:t> = 1/</a:t>
            </a:r>
            <a:r>
              <a:rPr lang="en-GB" smtClean="0">
                <a:latin typeface="Times New Roman" panose="02020603050405020304" pitchFamily="18" charset="0"/>
              </a:rPr>
              <a:t>λ</a:t>
            </a:r>
            <a:endParaRPr lang="en-GB" smtClean="0">
              <a:solidFill>
                <a:srgbClr val="000000"/>
              </a:solidFill>
              <a:latin typeface="Times New Roman" panose="02020603050405020304" pitchFamily="18" charset="0"/>
            </a:endParaRPr>
          </a:p>
          <a:p>
            <a:pPr eaLnBrk="1" hangingPunct="1">
              <a:lnSpc>
                <a:spcPct val="90000"/>
              </a:lnSpc>
            </a:pPr>
            <a:endParaRPr lang="en-US" sz="2800" smtClean="0"/>
          </a:p>
        </p:txBody>
      </p:sp>
      <p:grpSp>
        <p:nvGrpSpPr>
          <p:cNvPr id="56324" name="Group 22"/>
          <p:cNvGrpSpPr/>
          <p:nvPr/>
        </p:nvGrpSpPr>
        <p:grpSpPr bwMode="auto">
          <a:xfrm>
            <a:off x="2819400" y="2998788"/>
            <a:ext cx="6089650" cy="3097212"/>
            <a:chOff x="2426" y="1434"/>
            <a:chExt cx="3836" cy="1951"/>
          </a:xfrm>
        </p:grpSpPr>
        <p:sp>
          <p:nvSpPr>
            <p:cNvPr id="56325" name="Line 4"/>
            <p:cNvSpPr>
              <a:spLocks noChangeShapeType="1"/>
            </p:cNvSpPr>
            <p:nvPr/>
          </p:nvSpPr>
          <p:spPr bwMode="auto">
            <a:xfrm flipH="1">
              <a:off x="2426" y="2704"/>
              <a:ext cx="1452" cy="0"/>
            </a:xfrm>
            <a:prstGeom prst="line">
              <a:avLst/>
            </a:prstGeom>
            <a:noFill/>
            <a:ln w="9525">
              <a:solidFill>
                <a:schemeClr val="tx1"/>
              </a:solidFill>
              <a:round/>
              <a:tailEnd type="triangle" w="med" len="med"/>
            </a:ln>
          </p:spPr>
          <p:txBody>
            <a:bodyPr/>
            <a:lstStyle/>
            <a:p>
              <a:endParaRPr lang="en-US"/>
            </a:p>
          </p:txBody>
        </p:sp>
        <p:sp>
          <p:nvSpPr>
            <p:cNvPr id="56326" name="Line 5"/>
            <p:cNvSpPr>
              <a:spLocks noChangeShapeType="1"/>
            </p:cNvSpPr>
            <p:nvPr/>
          </p:nvSpPr>
          <p:spPr bwMode="auto">
            <a:xfrm>
              <a:off x="3878" y="2704"/>
              <a:ext cx="1270" cy="681"/>
            </a:xfrm>
            <a:prstGeom prst="line">
              <a:avLst/>
            </a:prstGeom>
            <a:noFill/>
            <a:ln w="9525">
              <a:solidFill>
                <a:schemeClr val="tx1"/>
              </a:solidFill>
              <a:round/>
              <a:tailEnd type="triangle" w="med" len="med"/>
            </a:ln>
          </p:spPr>
          <p:txBody>
            <a:bodyPr/>
            <a:lstStyle/>
            <a:p>
              <a:endParaRPr lang="en-US"/>
            </a:p>
          </p:txBody>
        </p:sp>
        <p:sp>
          <p:nvSpPr>
            <p:cNvPr id="56327" name="Line 6"/>
            <p:cNvSpPr>
              <a:spLocks noChangeShapeType="1"/>
            </p:cNvSpPr>
            <p:nvPr/>
          </p:nvSpPr>
          <p:spPr bwMode="auto">
            <a:xfrm flipV="1">
              <a:off x="3878" y="1434"/>
              <a:ext cx="0" cy="1270"/>
            </a:xfrm>
            <a:prstGeom prst="line">
              <a:avLst/>
            </a:prstGeom>
            <a:noFill/>
            <a:ln w="9525">
              <a:solidFill>
                <a:schemeClr val="tx1"/>
              </a:solidFill>
              <a:round/>
              <a:tailEnd type="triangle" w="med" len="med"/>
            </a:ln>
          </p:spPr>
          <p:txBody>
            <a:bodyPr/>
            <a:lstStyle/>
            <a:p>
              <a:endParaRPr lang="en-US"/>
            </a:p>
          </p:txBody>
        </p:sp>
        <p:sp>
          <p:nvSpPr>
            <p:cNvPr id="56328" name="Line 7"/>
            <p:cNvSpPr>
              <a:spLocks noChangeShapeType="1"/>
            </p:cNvSpPr>
            <p:nvPr/>
          </p:nvSpPr>
          <p:spPr bwMode="auto">
            <a:xfrm flipV="1">
              <a:off x="4785" y="1979"/>
              <a:ext cx="0" cy="1224"/>
            </a:xfrm>
            <a:prstGeom prst="line">
              <a:avLst/>
            </a:prstGeom>
            <a:noFill/>
            <a:ln w="9525">
              <a:solidFill>
                <a:schemeClr val="tx1"/>
              </a:solidFill>
              <a:round/>
            </a:ln>
          </p:spPr>
          <p:txBody>
            <a:bodyPr/>
            <a:lstStyle/>
            <a:p>
              <a:endParaRPr lang="en-US"/>
            </a:p>
          </p:txBody>
        </p:sp>
        <p:sp>
          <p:nvSpPr>
            <p:cNvPr id="56329" name="Line 8"/>
            <p:cNvSpPr>
              <a:spLocks noChangeShapeType="1"/>
            </p:cNvSpPr>
            <p:nvPr/>
          </p:nvSpPr>
          <p:spPr bwMode="auto">
            <a:xfrm>
              <a:off x="3878" y="1570"/>
              <a:ext cx="907" cy="409"/>
            </a:xfrm>
            <a:prstGeom prst="line">
              <a:avLst/>
            </a:prstGeom>
            <a:noFill/>
            <a:ln w="9525">
              <a:solidFill>
                <a:schemeClr val="tx1"/>
              </a:solidFill>
              <a:round/>
            </a:ln>
          </p:spPr>
          <p:txBody>
            <a:bodyPr/>
            <a:lstStyle/>
            <a:p>
              <a:endParaRPr lang="en-US"/>
            </a:p>
          </p:txBody>
        </p:sp>
        <p:sp>
          <p:nvSpPr>
            <p:cNvPr id="56330" name="Line 9"/>
            <p:cNvSpPr>
              <a:spLocks noChangeShapeType="1"/>
            </p:cNvSpPr>
            <p:nvPr/>
          </p:nvSpPr>
          <p:spPr bwMode="auto">
            <a:xfrm flipV="1">
              <a:off x="3878" y="1979"/>
              <a:ext cx="907" cy="725"/>
            </a:xfrm>
            <a:prstGeom prst="line">
              <a:avLst/>
            </a:prstGeom>
            <a:noFill/>
            <a:ln w="9525">
              <a:solidFill>
                <a:schemeClr val="tx1"/>
              </a:solidFill>
              <a:round/>
            </a:ln>
          </p:spPr>
          <p:txBody>
            <a:bodyPr/>
            <a:lstStyle/>
            <a:p>
              <a:endParaRPr lang="en-US"/>
            </a:p>
          </p:txBody>
        </p:sp>
        <p:sp>
          <p:nvSpPr>
            <p:cNvPr id="56331" name="Line 10"/>
            <p:cNvSpPr>
              <a:spLocks noChangeShapeType="1"/>
            </p:cNvSpPr>
            <p:nvPr/>
          </p:nvSpPr>
          <p:spPr bwMode="auto">
            <a:xfrm flipV="1">
              <a:off x="2880" y="1979"/>
              <a:ext cx="1905" cy="725"/>
            </a:xfrm>
            <a:prstGeom prst="line">
              <a:avLst/>
            </a:prstGeom>
            <a:noFill/>
            <a:ln w="38100">
              <a:solidFill>
                <a:schemeClr val="tx1"/>
              </a:solidFill>
              <a:round/>
            </a:ln>
          </p:spPr>
          <p:txBody>
            <a:bodyPr/>
            <a:lstStyle/>
            <a:p>
              <a:endParaRPr lang="en-US"/>
            </a:p>
          </p:txBody>
        </p:sp>
        <p:sp>
          <p:nvSpPr>
            <p:cNvPr id="56332" name="Oval 11"/>
            <p:cNvSpPr>
              <a:spLocks noChangeArrowheads="1"/>
            </p:cNvSpPr>
            <p:nvPr/>
          </p:nvSpPr>
          <p:spPr bwMode="auto">
            <a:xfrm>
              <a:off x="4761" y="1958"/>
              <a:ext cx="45" cy="46"/>
            </a:xfrm>
            <a:prstGeom prst="ellipse">
              <a:avLst/>
            </a:prstGeom>
            <a:solidFill>
              <a:schemeClr val="accent1"/>
            </a:solidFill>
            <a:ln w="9525">
              <a:solidFill>
                <a:schemeClr val="tx1"/>
              </a:solidFill>
              <a:round/>
            </a:ln>
          </p:spPr>
          <p:txBody>
            <a:bodyPr wrap="none" anchor="ctr"/>
            <a:lstStyle/>
            <a:p>
              <a:endParaRPr lang="en-US"/>
            </a:p>
          </p:txBody>
        </p:sp>
        <p:sp>
          <p:nvSpPr>
            <p:cNvPr id="56333" name="Oval 12"/>
            <p:cNvSpPr>
              <a:spLocks noChangeArrowheads="1"/>
            </p:cNvSpPr>
            <p:nvPr/>
          </p:nvSpPr>
          <p:spPr bwMode="auto">
            <a:xfrm>
              <a:off x="2863" y="2680"/>
              <a:ext cx="45" cy="46"/>
            </a:xfrm>
            <a:prstGeom prst="ellipse">
              <a:avLst/>
            </a:prstGeom>
            <a:solidFill>
              <a:schemeClr val="accent1"/>
            </a:solidFill>
            <a:ln w="9525">
              <a:solidFill>
                <a:schemeClr val="tx1"/>
              </a:solidFill>
              <a:round/>
            </a:ln>
          </p:spPr>
          <p:txBody>
            <a:bodyPr wrap="none" anchor="ctr"/>
            <a:lstStyle/>
            <a:p>
              <a:endParaRPr lang="en-US"/>
            </a:p>
          </p:txBody>
        </p:sp>
        <p:sp>
          <p:nvSpPr>
            <p:cNvPr id="56334" name="Freeform 13"/>
            <p:cNvSpPr/>
            <p:nvPr/>
          </p:nvSpPr>
          <p:spPr bwMode="auto">
            <a:xfrm>
              <a:off x="4453" y="2105"/>
              <a:ext cx="44" cy="103"/>
            </a:xfrm>
            <a:custGeom>
              <a:avLst/>
              <a:gdLst>
                <a:gd name="T0" fmla="*/ 0 w 44"/>
                <a:gd name="T1" fmla="*/ 0 h 103"/>
                <a:gd name="T2" fmla="*/ 44 w 44"/>
                <a:gd name="T3" fmla="*/ 103 h 103"/>
                <a:gd name="T4" fmla="*/ 0 60000 65536"/>
                <a:gd name="T5" fmla="*/ 0 60000 65536"/>
                <a:gd name="T6" fmla="*/ 0 w 44"/>
                <a:gd name="T7" fmla="*/ 0 h 103"/>
                <a:gd name="T8" fmla="*/ 44 w 44"/>
                <a:gd name="T9" fmla="*/ 103 h 103"/>
              </a:gdLst>
              <a:ahLst/>
              <a:cxnLst>
                <a:cxn ang="T4">
                  <a:pos x="T0" y="T1"/>
                </a:cxn>
                <a:cxn ang="T5">
                  <a:pos x="T2" y="T3"/>
                </a:cxn>
              </a:cxnLst>
              <a:rect l="T6" t="T7" r="T8" b="T9"/>
              <a:pathLst>
                <a:path w="44" h="103">
                  <a:moveTo>
                    <a:pt x="0" y="0"/>
                  </a:moveTo>
                  <a:lnTo>
                    <a:pt x="44" y="103"/>
                  </a:lnTo>
                </a:path>
              </a:pathLst>
            </a:custGeom>
            <a:noFill/>
            <a:ln w="9525">
              <a:solidFill>
                <a:schemeClr val="tx1"/>
              </a:solidFill>
              <a:round/>
            </a:ln>
          </p:spPr>
          <p:txBody>
            <a:bodyPr/>
            <a:lstStyle/>
            <a:p>
              <a:endParaRPr lang="en-US"/>
            </a:p>
          </p:txBody>
        </p:sp>
        <p:sp>
          <p:nvSpPr>
            <p:cNvPr id="56335" name="Line 14"/>
            <p:cNvSpPr>
              <a:spLocks noChangeShapeType="1"/>
            </p:cNvSpPr>
            <p:nvPr/>
          </p:nvSpPr>
          <p:spPr bwMode="auto">
            <a:xfrm>
              <a:off x="4059" y="2568"/>
              <a:ext cx="91" cy="272"/>
            </a:xfrm>
            <a:prstGeom prst="line">
              <a:avLst/>
            </a:prstGeom>
            <a:noFill/>
            <a:ln w="9525">
              <a:solidFill>
                <a:schemeClr val="tx1"/>
              </a:solidFill>
              <a:round/>
            </a:ln>
          </p:spPr>
          <p:txBody>
            <a:bodyPr/>
            <a:lstStyle/>
            <a:p>
              <a:endParaRPr lang="en-US"/>
            </a:p>
          </p:txBody>
        </p:sp>
        <p:sp>
          <p:nvSpPr>
            <p:cNvPr id="56336" name="Text Box 15"/>
            <p:cNvSpPr txBox="1">
              <a:spLocks noChangeArrowheads="1"/>
            </p:cNvSpPr>
            <p:nvPr/>
          </p:nvSpPr>
          <p:spPr bwMode="auto">
            <a:xfrm>
              <a:off x="4059" y="2565"/>
              <a:ext cx="191" cy="231"/>
            </a:xfrm>
            <a:prstGeom prst="rect">
              <a:avLst/>
            </a:prstGeom>
            <a:noFill/>
            <a:ln w="9525">
              <a:noFill/>
              <a:miter lim="800000"/>
            </a:ln>
          </p:spPr>
          <p:txBody>
            <a:bodyPr wrap="none">
              <a:spAutoFit/>
            </a:bodyPr>
            <a:lstStyle/>
            <a:p>
              <a:r>
                <a:rPr lang="en-IE">
                  <a:latin typeface="Times New Roman" panose="02020603050405020304" pitchFamily="18" charset="0"/>
                </a:rPr>
                <a:t>α</a:t>
              </a:r>
              <a:endParaRPr lang="en-IE">
                <a:latin typeface="Times New Roman" panose="02020603050405020304" pitchFamily="18" charset="0"/>
              </a:endParaRPr>
            </a:p>
          </p:txBody>
        </p:sp>
        <p:sp>
          <p:nvSpPr>
            <p:cNvPr id="56337" name="Text Box 16"/>
            <p:cNvSpPr txBox="1">
              <a:spLocks noChangeArrowheads="1"/>
            </p:cNvSpPr>
            <p:nvPr/>
          </p:nvSpPr>
          <p:spPr bwMode="auto">
            <a:xfrm>
              <a:off x="4307" y="2084"/>
              <a:ext cx="189" cy="231"/>
            </a:xfrm>
            <a:prstGeom prst="rect">
              <a:avLst/>
            </a:prstGeom>
            <a:noFill/>
            <a:ln w="9525">
              <a:noFill/>
              <a:miter lim="800000"/>
            </a:ln>
          </p:spPr>
          <p:txBody>
            <a:bodyPr wrap="none">
              <a:spAutoFit/>
            </a:bodyPr>
            <a:lstStyle/>
            <a:p>
              <a:r>
                <a:rPr lang="en-IE">
                  <a:latin typeface="Times New Roman" panose="02020603050405020304" pitchFamily="18" charset="0"/>
                </a:rPr>
                <a:t>β</a:t>
              </a:r>
              <a:endParaRPr lang="en-IE">
                <a:latin typeface="Times New Roman" panose="02020603050405020304" pitchFamily="18" charset="0"/>
              </a:endParaRPr>
            </a:p>
          </p:txBody>
        </p:sp>
        <p:sp>
          <p:nvSpPr>
            <p:cNvPr id="56338" name="Rectangle 17"/>
            <p:cNvSpPr>
              <a:spLocks noChangeArrowheads="1"/>
            </p:cNvSpPr>
            <p:nvPr/>
          </p:nvSpPr>
          <p:spPr bwMode="auto">
            <a:xfrm>
              <a:off x="2626" y="2750"/>
              <a:ext cx="617" cy="173"/>
            </a:xfrm>
            <a:prstGeom prst="rect">
              <a:avLst/>
            </a:prstGeom>
            <a:noFill/>
            <a:ln w="9525">
              <a:noFill/>
              <a:miter lim="800000"/>
            </a:ln>
          </p:spPr>
          <p:txBody>
            <a:bodyPr wrap="none" lIns="0" tIns="0" rIns="0" bIns="0">
              <a:spAutoFit/>
            </a:bodyPr>
            <a:lstStyle/>
            <a:p>
              <a:r>
                <a:rPr lang="en-GB">
                  <a:solidFill>
                    <a:srgbClr val="000000"/>
                  </a:solidFill>
                  <a:latin typeface="Times New Roman" panose="02020603050405020304" pitchFamily="18" charset="0"/>
                </a:rPr>
                <a:t>P=(0, 0, 1)</a:t>
              </a:r>
              <a:endParaRPr lang="en-GB">
                <a:latin typeface="Times New Roman" panose="02020603050405020304" pitchFamily="18" charset="0"/>
              </a:endParaRPr>
            </a:p>
          </p:txBody>
        </p:sp>
        <p:sp>
          <p:nvSpPr>
            <p:cNvPr id="56339" name="Rectangle 18"/>
            <p:cNvSpPr>
              <a:spLocks noChangeArrowheads="1"/>
            </p:cNvSpPr>
            <p:nvPr/>
          </p:nvSpPr>
          <p:spPr bwMode="auto">
            <a:xfrm>
              <a:off x="4830" y="1842"/>
              <a:ext cx="1432" cy="192"/>
            </a:xfrm>
            <a:prstGeom prst="rect">
              <a:avLst/>
            </a:prstGeom>
            <a:noFill/>
            <a:ln w="9525">
              <a:noFill/>
              <a:miter lim="800000"/>
            </a:ln>
          </p:spPr>
          <p:txBody>
            <a:bodyPr wrap="none" lIns="0" tIns="0" rIns="0" bIns="0">
              <a:spAutoFit/>
            </a:bodyPr>
            <a:lstStyle/>
            <a:p>
              <a:r>
                <a:rPr lang="en-GB" sz="2000">
                  <a:solidFill>
                    <a:srgbClr val="000000"/>
                  </a:solidFill>
                </a:rPr>
                <a:t>P</a:t>
              </a:r>
              <a:r>
                <a:rPr lang="he-IL" sz="2000">
                  <a:solidFill>
                    <a:srgbClr val="000000"/>
                  </a:solidFill>
                  <a:cs typeface="Arial" panose="020B0604020202020204" pitchFamily="34" charset="0"/>
                </a:rPr>
                <a:t>׳</a:t>
              </a:r>
              <a:r>
                <a:rPr lang="en-US" sz="2000">
                  <a:cs typeface="Arial" panose="020B0604020202020204" pitchFamily="34" charset="0"/>
                </a:rPr>
                <a:t>(</a:t>
              </a:r>
              <a:r>
                <a:rPr lang="en-GB" i="1"/>
                <a:t>λ cos(</a:t>
              </a:r>
              <a:r>
                <a:rPr lang="en-IE" i="1"/>
                <a:t>α</a:t>
              </a:r>
              <a:r>
                <a:rPr lang="en-GB" i="1"/>
                <a:t>), λ sin(</a:t>
              </a:r>
              <a:r>
                <a:rPr lang="en-IE" i="1"/>
                <a:t>α</a:t>
              </a:r>
              <a:r>
                <a:rPr lang="en-GB" i="1"/>
                <a:t>),0)</a:t>
              </a:r>
              <a:r>
                <a:rPr lang="en-GB" i="1">
                  <a:solidFill>
                    <a:srgbClr val="000000"/>
                  </a:solidFill>
                </a:rPr>
                <a:t> </a:t>
              </a:r>
              <a:endParaRPr lang="en-US" i="1">
                <a:solidFill>
                  <a:srgbClr val="000000"/>
                </a:solidFill>
              </a:endParaRPr>
            </a:p>
          </p:txBody>
        </p:sp>
        <p:sp>
          <p:nvSpPr>
            <p:cNvPr id="56340" name="Rectangle 19"/>
            <p:cNvSpPr>
              <a:spLocks noChangeArrowheads="1"/>
            </p:cNvSpPr>
            <p:nvPr/>
          </p:nvSpPr>
          <p:spPr bwMode="auto">
            <a:xfrm>
              <a:off x="4377" y="3158"/>
              <a:ext cx="462" cy="173"/>
            </a:xfrm>
            <a:prstGeom prst="rect">
              <a:avLst/>
            </a:prstGeom>
            <a:noFill/>
            <a:ln w="9525">
              <a:noFill/>
              <a:miter lim="800000"/>
            </a:ln>
          </p:spPr>
          <p:txBody>
            <a:bodyPr wrap="none" lIns="0" tIns="0" rIns="0" bIns="0">
              <a:spAutoFit/>
            </a:bodyPr>
            <a:lstStyle/>
            <a:p>
              <a:r>
                <a:rPr lang="en-GB" i="1">
                  <a:latin typeface="Times New Roman" panose="02020603050405020304" pitchFamily="18" charset="0"/>
                </a:rPr>
                <a:t>λ</a:t>
              </a:r>
              <a:r>
                <a:rPr lang="en-GB" i="1">
                  <a:solidFill>
                    <a:srgbClr val="000000"/>
                  </a:solidFill>
                  <a:latin typeface="Times New Roman" panose="02020603050405020304" pitchFamily="18" charset="0"/>
                </a:rPr>
                <a:t> cos(</a:t>
              </a:r>
              <a:r>
                <a:rPr lang="en-IE" i="1">
                  <a:latin typeface="Times New Roman" panose="02020603050405020304" pitchFamily="18" charset="0"/>
                </a:rPr>
                <a:t>α</a:t>
              </a:r>
              <a:r>
                <a:rPr lang="en-GB" i="1">
                  <a:solidFill>
                    <a:srgbClr val="000000"/>
                  </a:solidFill>
                  <a:latin typeface="Times New Roman" panose="02020603050405020304" pitchFamily="18" charset="0"/>
                </a:rPr>
                <a:t>)</a:t>
              </a:r>
              <a:endParaRPr lang="en-GB" i="1">
                <a:solidFill>
                  <a:srgbClr val="000000"/>
                </a:solidFill>
                <a:latin typeface="Times New Roman" panose="02020603050405020304" pitchFamily="18" charset="0"/>
              </a:endParaRPr>
            </a:p>
          </p:txBody>
        </p:sp>
        <p:sp>
          <p:nvSpPr>
            <p:cNvPr id="56341" name="Rectangle 20"/>
            <p:cNvSpPr>
              <a:spLocks noChangeArrowheads="1"/>
            </p:cNvSpPr>
            <p:nvPr/>
          </p:nvSpPr>
          <p:spPr bwMode="auto">
            <a:xfrm>
              <a:off x="3424" y="1480"/>
              <a:ext cx="438" cy="173"/>
            </a:xfrm>
            <a:prstGeom prst="rect">
              <a:avLst/>
            </a:prstGeom>
            <a:noFill/>
            <a:ln w="9525">
              <a:noFill/>
              <a:miter lim="800000"/>
            </a:ln>
          </p:spPr>
          <p:txBody>
            <a:bodyPr wrap="none" lIns="0" tIns="0" rIns="0" bIns="0">
              <a:spAutoFit/>
            </a:bodyPr>
            <a:lstStyle/>
            <a:p>
              <a:r>
                <a:rPr lang="en-GB" i="1">
                  <a:latin typeface="Times New Roman" panose="02020603050405020304" pitchFamily="18" charset="0"/>
                </a:rPr>
                <a:t>λ</a:t>
              </a:r>
              <a:r>
                <a:rPr lang="en-GB" i="1">
                  <a:solidFill>
                    <a:srgbClr val="000000"/>
                  </a:solidFill>
                  <a:latin typeface="Times New Roman" panose="02020603050405020304" pitchFamily="18" charset="0"/>
                </a:rPr>
                <a:t> sin(</a:t>
              </a:r>
              <a:r>
                <a:rPr lang="en-IE" i="1">
                  <a:latin typeface="Times New Roman" panose="02020603050405020304" pitchFamily="18" charset="0"/>
                </a:rPr>
                <a:t>α</a:t>
              </a:r>
              <a:r>
                <a:rPr lang="en-GB" i="1">
                  <a:solidFill>
                    <a:srgbClr val="000000"/>
                  </a:solidFill>
                  <a:latin typeface="Times New Roman" panose="02020603050405020304" pitchFamily="18" charset="0"/>
                </a:rPr>
                <a:t>)</a:t>
              </a:r>
              <a:endParaRPr lang="en-GB" i="1">
                <a:solidFill>
                  <a:srgbClr val="000000"/>
                </a:solidFill>
                <a:latin typeface="Times New Roman" panose="02020603050405020304" pitchFamily="18" charset="0"/>
              </a:endParaRPr>
            </a:p>
          </p:txBody>
        </p:sp>
        <p:sp>
          <p:nvSpPr>
            <p:cNvPr id="56342" name="Text Box 21"/>
            <p:cNvSpPr txBox="1">
              <a:spLocks noChangeArrowheads="1"/>
            </p:cNvSpPr>
            <p:nvPr/>
          </p:nvSpPr>
          <p:spPr bwMode="auto">
            <a:xfrm>
              <a:off x="4228" y="2355"/>
              <a:ext cx="186" cy="231"/>
            </a:xfrm>
            <a:prstGeom prst="rect">
              <a:avLst/>
            </a:prstGeom>
            <a:noFill/>
            <a:ln w="9525">
              <a:noFill/>
              <a:miter lim="800000"/>
            </a:ln>
          </p:spPr>
          <p:txBody>
            <a:bodyPr wrap="none">
              <a:spAutoFit/>
            </a:bodyPr>
            <a:lstStyle/>
            <a:p>
              <a:r>
                <a:rPr lang="en-IE">
                  <a:latin typeface="Times New Roman" panose="02020603050405020304" pitchFamily="18" charset="0"/>
                </a:rPr>
                <a:t>λ</a:t>
              </a:r>
              <a:endParaRPr lang="en-IE">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0"/>
          <p:cNvSpPr>
            <a:spLocks noGrp="1" noChangeArrowheads="1"/>
          </p:cNvSpPr>
          <p:nvPr>
            <p:ph type="title"/>
          </p:nvPr>
        </p:nvSpPr>
        <p:spPr/>
        <p:txBody>
          <a:bodyPr/>
          <a:lstStyle/>
          <a:p>
            <a:pPr eaLnBrk="1" hangingPunct="1"/>
            <a:r>
              <a:rPr lang="en-US" sz="3600" smtClean="0"/>
              <a:t>Oblique parallel projection</a:t>
            </a:r>
            <a:endParaRPr lang="en-US" sz="3600" smtClean="0"/>
          </a:p>
        </p:txBody>
      </p:sp>
      <p:graphicFrame>
        <p:nvGraphicFramePr>
          <p:cNvPr id="149573" name="Group 69"/>
          <p:cNvGraphicFramePr>
            <a:graphicFrameLocks noGrp="1"/>
          </p:cNvGraphicFramePr>
          <p:nvPr>
            <p:ph idx="1"/>
          </p:nvPr>
        </p:nvGraphicFramePr>
        <p:xfrm>
          <a:off x="533400" y="2057400"/>
          <a:ext cx="8229600" cy="3505201"/>
        </p:xfrm>
        <a:graphic>
          <a:graphicData uri="http://schemas.openxmlformats.org/drawingml/2006/table">
            <a:tbl>
              <a:tblPr/>
              <a:tblGrid>
                <a:gridCol w="1101725"/>
                <a:gridCol w="1397000"/>
                <a:gridCol w="3600450"/>
                <a:gridCol w="2130425"/>
              </a:tblGrid>
              <a:tr h="1120775">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l</a:t>
                      </a:r>
                      <a:r>
                        <a:rPr kumimoji="0" lang="en-GB" sz="2400" b="0" i="0" u="none" strike="noStrike" cap="none" normalizeH="0" baseline="0" smtClean="0">
                          <a:ln>
                            <a:noFill/>
                          </a:ln>
                          <a:solidFill>
                            <a:schemeClr val="tx1"/>
                          </a:solidFill>
                          <a:effectLst/>
                          <a:latin typeface="Arial" panose="020B0604020202020204" pitchFamily="34" charset="0"/>
                        </a:rPr>
                        <a:t>=1</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b</a:t>
                      </a:r>
                      <a:r>
                        <a:rPr kumimoji="0" lang="en-GB" sz="2400" b="0" i="0" u="none" strike="noStrike" cap="none" normalizeH="0" baseline="0" smtClean="0">
                          <a:ln>
                            <a:noFill/>
                          </a:ln>
                          <a:solidFill>
                            <a:schemeClr val="tx1"/>
                          </a:solidFill>
                          <a:effectLst/>
                          <a:latin typeface="Arial" panose="020B0604020202020204" pitchFamily="34" charset="0"/>
                        </a:rPr>
                        <a:t> = 45</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Arial" panose="020B0604020202020204" pitchFamily="34" charset="0"/>
                        </a:rPr>
                        <a:t>Cavalier projection</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a </a:t>
                      </a:r>
                      <a:r>
                        <a:rPr kumimoji="0" lang="en-GB" sz="2400" b="0" i="0" u="none" strike="noStrike" cap="none" normalizeH="0" baseline="0" smtClean="0">
                          <a:ln>
                            <a:noFill/>
                          </a:ln>
                          <a:solidFill>
                            <a:schemeClr val="tx1"/>
                          </a:solidFill>
                          <a:effectLst/>
                          <a:latin typeface="Arial" panose="020B0604020202020204" pitchFamily="34" charset="0"/>
                        </a:rPr>
                        <a:t>= 0 - 360</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2213">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l</a:t>
                      </a:r>
                      <a:r>
                        <a:rPr kumimoji="0" lang="en-GB" sz="2400" b="0" i="0" u="none" strike="noStrike" cap="none" normalizeH="0" baseline="0" smtClean="0">
                          <a:ln>
                            <a:noFill/>
                          </a:ln>
                          <a:solidFill>
                            <a:schemeClr val="tx1"/>
                          </a:solidFill>
                          <a:effectLst/>
                          <a:latin typeface="Arial" panose="020B0604020202020204" pitchFamily="34" charset="0"/>
                        </a:rPr>
                        <a:t>=0.5</a:t>
                      </a:r>
                      <a:endParaRPr kumimoji="0" lang="en-GB" sz="24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b</a:t>
                      </a:r>
                      <a:r>
                        <a:rPr kumimoji="0" lang="en-GB" sz="2400" b="0" i="0" u="none" strike="noStrike" cap="none" normalizeH="0" baseline="0" smtClean="0">
                          <a:ln>
                            <a:noFill/>
                          </a:ln>
                          <a:solidFill>
                            <a:schemeClr val="tx1"/>
                          </a:solidFill>
                          <a:effectLst/>
                          <a:latin typeface="Arial" panose="020B0604020202020204" pitchFamily="34" charset="0"/>
                        </a:rPr>
                        <a:t> = 63.4</a:t>
                      </a:r>
                      <a:endParaRPr kumimoji="0" lang="en-GB" sz="24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Arial" panose="020B0604020202020204" pitchFamily="34" charset="0"/>
                        </a:rPr>
                        <a:t>Cabinet projection</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a </a:t>
                      </a:r>
                      <a:r>
                        <a:rPr kumimoji="0" lang="en-GB" sz="2400" b="0" i="0" u="none" strike="noStrike" cap="none" normalizeH="0" baseline="0" smtClean="0">
                          <a:ln>
                            <a:noFill/>
                          </a:ln>
                          <a:solidFill>
                            <a:schemeClr val="tx1"/>
                          </a:solidFill>
                          <a:effectLst/>
                          <a:latin typeface="Arial" panose="020B0604020202020204" pitchFamily="34" charset="0"/>
                        </a:rPr>
                        <a:t>= 0 – 360</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2213">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l</a:t>
                      </a:r>
                      <a:r>
                        <a:rPr kumimoji="0" lang="en-GB" sz="2400" b="0" i="0" u="none" strike="noStrike" cap="none" normalizeH="0" baseline="0" smtClean="0">
                          <a:ln>
                            <a:noFill/>
                          </a:ln>
                          <a:solidFill>
                            <a:schemeClr val="tx1"/>
                          </a:solidFill>
                          <a:effectLst/>
                          <a:latin typeface="Arial" panose="020B0604020202020204" pitchFamily="34" charset="0"/>
                        </a:rPr>
                        <a:t>=0</a:t>
                      </a:r>
                      <a:endParaRPr kumimoji="0" lang="en-GB" sz="24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b</a:t>
                      </a:r>
                      <a:r>
                        <a:rPr kumimoji="0" lang="en-GB" sz="2400" b="0" i="0" u="none" strike="noStrike" cap="none" normalizeH="0" baseline="0" smtClean="0">
                          <a:ln>
                            <a:noFill/>
                          </a:ln>
                          <a:solidFill>
                            <a:schemeClr val="tx1"/>
                          </a:solidFill>
                          <a:effectLst/>
                          <a:latin typeface="Arial" panose="020B0604020202020204" pitchFamily="34" charset="0"/>
                        </a:rPr>
                        <a:t> = 90</a:t>
                      </a:r>
                      <a:endParaRPr kumimoji="0" lang="en-GB" sz="24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Arial" panose="020B0604020202020204" pitchFamily="34" charset="0"/>
                        </a:rPr>
                        <a:t>Orthogonal projection</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GB" sz="2400" b="0" i="0" u="none" strike="noStrike" cap="none" normalizeH="0" baseline="0" smtClean="0">
                          <a:ln>
                            <a:noFill/>
                          </a:ln>
                          <a:solidFill>
                            <a:schemeClr val="tx1"/>
                          </a:solidFill>
                          <a:effectLst/>
                          <a:latin typeface="Symbol" panose="05050102010706020507" pitchFamily="18" charset="2"/>
                        </a:rPr>
                        <a:t>a </a:t>
                      </a:r>
                      <a:r>
                        <a:rPr kumimoji="0" lang="en-GB" sz="2400" b="0" i="0" u="none" strike="noStrike" cap="none" normalizeH="0" baseline="0" smtClean="0">
                          <a:ln>
                            <a:noFill/>
                          </a:ln>
                          <a:solidFill>
                            <a:schemeClr val="tx1"/>
                          </a:solidFill>
                          <a:effectLst/>
                          <a:latin typeface="Arial" panose="020B0604020202020204" pitchFamily="34" charset="0"/>
                        </a:rPr>
                        <a:t>= 0 – 360</a:t>
                      </a:r>
                      <a:endParaRPr kumimoji="0" lang="en-GB"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5"/>
          <p:cNvSpPr>
            <a:spLocks noGrp="1" noChangeArrowheads="1"/>
          </p:cNvSpPr>
          <p:nvPr>
            <p:ph type="title"/>
          </p:nvPr>
        </p:nvSpPr>
        <p:spPr/>
        <p:txBody>
          <a:bodyPr/>
          <a:lstStyle/>
          <a:p>
            <a:pPr eaLnBrk="1" hangingPunct="1"/>
            <a:r>
              <a:rPr lang="en-US" smtClean="0"/>
              <a:t>Oblique parallel projection</a:t>
            </a:r>
            <a:endParaRPr lang="en-US" smtClean="0"/>
          </a:p>
        </p:txBody>
      </p:sp>
      <p:sp>
        <p:nvSpPr>
          <p:cNvPr id="12299" name="Rectangle 3"/>
          <p:cNvSpPr>
            <a:spLocks noGrp="1" noChangeArrowheads="1"/>
          </p:cNvSpPr>
          <p:nvPr>
            <p:ph type="body" sz="half" idx="1"/>
          </p:nvPr>
        </p:nvSpPr>
        <p:spPr>
          <a:xfrm>
            <a:off x="457200" y="1600200"/>
            <a:ext cx="8305800" cy="2667000"/>
          </a:xfrm>
        </p:spPr>
        <p:txBody>
          <a:bodyPr/>
          <a:lstStyle/>
          <a:p>
            <a:pPr eaLnBrk="1" hangingPunct="1">
              <a:buFont typeface="Wingdings" panose="05000000000000000000" pitchFamily="2" charset="2"/>
              <a:buNone/>
            </a:pPr>
            <a:r>
              <a:rPr lang="en-US" sz="2000" smtClean="0"/>
              <a:t>PP</a:t>
            </a:r>
            <a:r>
              <a:rPr lang="en-US" sz="2000" smtClean="0">
                <a:cs typeface="Arial" panose="020B0604020202020204" pitchFamily="34" charset="0"/>
              </a:rPr>
              <a:t>‘ = (</a:t>
            </a:r>
            <a:r>
              <a:rPr lang="en-GB" sz="2000" i="1" smtClean="0"/>
              <a:t>λ cos(</a:t>
            </a:r>
            <a:r>
              <a:rPr lang="en-IE" sz="2000" i="1" smtClean="0"/>
              <a:t>α</a:t>
            </a:r>
            <a:r>
              <a:rPr lang="en-GB" sz="2000" i="1" smtClean="0"/>
              <a:t>), λ sin(</a:t>
            </a:r>
            <a:r>
              <a:rPr lang="en-IE" sz="2000" i="1" smtClean="0"/>
              <a:t>α</a:t>
            </a:r>
            <a:r>
              <a:rPr lang="en-GB" sz="2000" i="1" smtClean="0"/>
              <a:t>),-1)</a:t>
            </a:r>
            <a:r>
              <a:rPr lang="en-GB" sz="2000" smtClean="0"/>
              <a:t> = DOP</a:t>
            </a:r>
            <a:endParaRPr lang="en-GB" sz="2000" smtClean="0"/>
          </a:p>
          <a:p>
            <a:pPr eaLnBrk="1" hangingPunct="1">
              <a:buFont typeface="Wingdings" panose="05000000000000000000" pitchFamily="2" charset="2"/>
              <a:buNone/>
            </a:pPr>
            <a:r>
              <a:rPr lang="en-GB" sz="2000" smtClean="0"/>
              <a:t>Proj(P) = (</a:t>
            </a:r>
            <a:r>
              <a:rPr lang="en-GB" sz="2000" i="1" smtClean="0"/>
              <a:t>λ cos(</a:t>
            </a:r>
            <a:r>
              <a:rPr lang="en-IE" sz="2000" i="1" smtClean="0"/>
              <a:t>α</a:t>
            </a:r>
            <a:r>
              <a:rPr lang="en-GB" sz="2000" i="1" smtClean="0"/>
              <a:t>), λ sin(</a:t>
            </a:r>
            <a:r>
              <a:rPr lang="en-IE" sz="2000" i="1" smtClean="0"/>
              <a:t>α</a:t>
            </a:r>
            <a:r>
              <a:rPr lang="en-GB" sz="2000" i="1" smtClean="0"/>
              <a:t>),0) </a:t>
            </a:r>
            <a:endParaRPr lang="en-GB" sz="2000" i="1" smtClean="0"/>
          </a:p>
          <a:p>
            <a:pPr eaLnBrk="1" hangingPunct="1">
              <a:buFont typeface="Wingdings" panose="05000000000000000000" pitchFamily="2" charset="2"/>
              <a:buNone/>
            </a:pPr>
            <a:endParaRPr lang="en-GB" sz="2000" smtClean="0"/>
          </a:p>
          <a:p>
            <a:pPr eaLnBrk="1" hangingPunct="1">
              <a:buFont typeface="Wingdings" panose="05000000000000000000" pitchFamily="2" charset="2"/>
              <a:buNone/>
            </a:pPr>
            <a:r>
              <a:rPr lang="en-GB" sz="2000" smtClean="0"/>
              <a:t>Generally </a:t>
            </a:r>
            <a:endParaRPr lang="en-GB" sz="2000" smtClean="0"/>
          </a:p>
          <a:p>
            <a:pPr lvl="1" eaLnBrk="1" hangingPunct="1"/>
            <a:r>
              <a:rPr lang="en-GB" sz="1800" smtClean="0"/>
              <a:t>multiply by z and allow for (non-zero) x and y</a:t>
            </a:r>
            <a:endParaRPr lang="en-GB" sz="1800" smtClean="0"/>
          </a:p>
          <a:p>
            <a:pPr algn="ctr" eaLnBrk="1" hangingPunct="1">
              <a:buFont typeface="Wingdings" panose="05000000000000000000" pitchFamily="2" charset="2"/>
              <a:buNone/>
            </a:pPr>
            <a:r>
              <a:rPr lang="en-GB" sz="2000" smtClean="0">
                <a:latin typeface="Times" pitchFamily="18" charset="0"/>
              </a:rPr>
              <a:t>x </a:t>
            </a:r>
            <a:r>
              <a:rPr lang="en-US" sz="2000" smtClean="0">
                <a:cs typeface="Arial" panose="020B0604020202020204" pitchFamily="34" charset="0"/>
              </a:rPr>
              <a:t>‘</a:t>
            </a:r>
            <a:r>
              <a:rPr lang="en-GB" sz="2000" smtClean="0">
                <a:latin typeface="Times" pitchFamily="18" charset="0"/>
              </a:rPr>
              <a:t> = x + z </a:t>
            </a:r>
            <a:r>
              <a:rPr lang="en-GB" sz="2000" smtClean="0">
                <a:latin typeface="Symbol" panose="05050102010706020507" pitchFamily="18" charset="2"/>
              </a:rPr>
              <a:t>l</a:t>
            </a:r>
            <a:r>
              <a:rPr lang="en-GB" sz="2000" smtClean="0">
                <a:latin typeface="Times" pitchFamily="18" charset="0"/>
              </a:rPr>
              <a:t>cos </a:t>
            </a:r>
            <a:r>
              <a:rPr lang="en-GB" sz="2000" smtClean="0">
                <a:latin typeface="Symbol" panose="05050102010706020507" pitchFamily="18" charset="2"/>
              </a:rPr>
              <a:t>a</a:t>
            </a:r>
            <a:endParaRPr lang="en-GB" sz="2000" smtClean="0">
              <a:latin typeface="Symbol" panose="05050102010706020507" pitchFamily="18" charset="2"/>
            </a:endParaRPr>
          </a:p>
          <a:p>
            <a:pPr algn="ctr" eaLnBrk="1" hangingPunct="1">
              <a:buFont typeface="Wingdings" panose="05000000000000000000" pitchFamily="2" charset="2"/>
              <a:buNone/>
            </a:pPr>
            <a:r>
              <a:rPr lang="en-GB" sz="2000" smtClean="0">
                <a:latin typeface="Times" pitchFamily="18" charset="0"/>
              </a:rPr>
              <a:t>y</a:t>
            </a:r>
            <a:r>
              <a:rPr lang="en-US" sz="2000" smtClean="0">
                <a:cs typeface="Arial" panose="020B0604020202020204" pitchFamily="34" charset="0"/>
              </a:rPr>
              <a:t>‘</a:t>
            </a:r>
            <a:r>
              <a:rPr lang="en-GB" sz="2000" smtClean="0">
                <a:latin typeface="Times" pitchFamily="18" charset="0"/>
              </a:rPr>
              <a:t> = y + z </a:t>
            </a:r>
            <a:r>
              <a:rPr lang="en-GB" sz="2000" smtClean="0">
                <a:latin typeface="Symbol" panose="05050102010706020507" pitchFamily="18" charset="2"/>
              </a:rPr>
              <a:t>l</a:t>
            </a:r>
            <a:r>
              <a:rPr lang="en-GB" sz="2000" smtClean="0">
                <a:latin typeface="Times" pitchFamily="18" charset="0"/>
              </a:rPr>
              <a:t>sin </a:t>
            </a:r>
            <a:r>
              <a:rPr lang="en-GB" sz="2000" smtClean="0">
                <a:latin typeface="Symbol" panose="05050102010706020507" pitchFamily="18" charset="2"/>
              </a:rPr>
              <a:t>a</a:t>
            </a:r>
            <a:endParaRPr lang="en-GB" sz="2000" smtClean="0">
              <a:latin typeface="Symbol" panose="05050102010706020507" pitchFamily="18" charset="2"/>
            </a:endParaRPr>
          </a:p>
          <a:p>
            <a:pPr eaLnBrk="1" hangingPunct="1"/>
            <a:endParaRPr lang="en-GB" sz="2400" smtClean="0"/>
          </a:p>
          <a:p>
            <a:pPr eaLnBrk="1" hangingPunct="1">
              <a:buFont typeface="Wingdings" panose="05000000000000000000" pitchFamily="2" charset="2"/>
              <a:buNone/>
            </a:pPr>
            <a:endParaRPr lang="en-US" sz="2400" i="1" smtClean="0"/>
          </a:p>
        </p:txBody>
      </p:sp>
      <p:graphicFrame>
        <p:nvGraphicFramePr>
          <p:cNvPr id="12290" name="Object 11"/>
          <p:cNvGraphicFramePr>
            <a:graphicFrameLocks noChangeAspect="1"/>
          </p:cNvGraphicFramePr>
          <p:nvPr>
            <p:ph sz="half" idx="2"/>
          </p:nvPr>
        </p:nvGraphicFramePr>
        <p:xfrm>
          <a:off x="2743200" y="4572000"/>
          <a:ext cx="3276600" cy="1531938"/>
        </p:xfrm>
        <a:graphic>
          <a:graphicData uri="http://schemas.openxmlformats.org/presentationml/2006/ole">
            <mc:AlternateContent xmlns:mc="http://schemas.openxmlformats.org/markup-compatibility/2006">
              <mc:Choice xmlns:v="urn:schemas-microsoft-com:vml" Requires="v">
                <p:oleObj spid="_x0000_s12289" name="Equation" r:id="rId1" imgW="46939200" imgH="21945600" progId="Equation.3">
                  <p:embed/>
                </p:oleObj>
              </mc:Choice>
              <mc:Fallback>
                <p:oleObj name="Equation" r:id="rId1" imgW="46939200" imgH="21945600" progId="Equation.3">
                  <p:embed/>
                  <p:pic>
                    <p:nvPicPr>
                      <p:cNvPr id="0" name="Object 11"/>
                      <p:cNvPicPr>
                        <a:picLocks noChangeAspect="1"/>
                      </p:cNvPicPr>
                      <p:nvPr/>
                    </p:nvPicPr>
                    <p:blipFill>
                      <a:blip r:embed="rId2"/>
                      <a:stretch>
                        <a:fillRect/>
                      </a:stretch>
                    </p:blipFill>
                    <p:spPr>
                      <a:xfrm>
                        <a:off x="2743200" y="4572000"/>
                        <a:ext cx="3276600" cy="1531938"/>
                      </a:xfrm>
                      <a:prstGeom prst="rect">
                        <a:avLst/>
                      </a:prstGeom>
                      <a:noFill/>
                      <a:ln w="9525">
                        <a:noFill/>
                      </a:ln>
                    </p:spPr>
                  </p:pic>
                </p:oleObj>
              </mc:Fallback>
            </mc:AlternateContent>
          </a:graphicData>
        </a:graphic>
      </p:graphicFrame>
      <p:grpSp>
        <p:nvGrpSpPr>
          <p:cNvPr id="12300" name="Group 26"/>
          <p:cNvGrpSpPr/>
          <p:nvPr/>
        </p:nvGrpSpPr>
        <p:grpSpPr bwMode="auto">
          <a:xfrm>
            <a:off x="6324600" y="1600200"/>
            <a:ext cx="2441575" cy="2590800"/>
            <a:chOff x="3984" y="1008"/>
            <a:chExt cx="1538" cy="1632"/>
          </a:xfrm>
        </p:grpSpPr>
        <p:sp>
          <p:nvSpPr>
            <p:cNvPr id="12301" name="Line 13"/>
            <p:cNvSpPr>
              <a:spLocks noChangeShapeType="1"/>
            </p:cNvSpPr>
            <p:nvPr/>
          </p:nvSpPr>
          <p:spPr bwMode="auto">
            <a:xfrm flipV="1">
              <a:off x="3984" y="1017"/>
              <a:ext cx="0" cy="1200"/>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2302" name="Line 14"/>
            <p:cNvSpPr>
              <a:spLocks noChangeShapeType="1"/>
            </p:cNvSpPr>
            <p:nvPr/>
          </p:nvSpPr>
          <p:spPr bwMode="auto">
            <a:xfrm>
              <a:off x="3984" y="2217"/>
              <a:ext cx="1440" cy="0"/>
            </a:xfrm>
            <a:prstGeom prst="line">
              <a:avLst/>
            </a:prstGeom>
            <a:noFill/>
            <a:ln w="12700" cap="sq">
              <a:solidFill>
                <a:schemeClr val="tx1"/>
              </a:solidFill>
              <a:round/>
              <a:headEnd type="none" w="sm" len="sm"/>
              <a:tailEnd type="triangle" w="med" len="med"/>
            </a:ln>
          </p:spPr>
          <p:txBody>
            <a:bodyPr wrap="none" anchor="ctr"/>
            <a:lstStyle/>
            <a:p>
              <a:endParaRPr lang="en-US"/>
            </a:p>
          </p:txBody>
        </p:sp>
        <p:graphicFrame>
          <p:nvGraphicFramePr>
            <p:cNvPr id="12291" name="Object 15"/>
            <p:cNvGraphicFramePr>
              <a:graphicFrameLocks noChangeAspect="1"/>
            </p:cNvGraphicFramePr>
            <p:nvPr/>
          </p:nvGraphicFramePr>
          <p:xfrm>
            <a:off x="5424" y="2073"/>
            <a:ext cx="98" cy="109"/>
          </p:xfrm>
          <a:graphic>
            <a:graphicData uri="http://schemas.openxmlformats.org/presentationml/2006/ole">
              <mc:AlternateContent xmlns:mc="http://schemas.openxmlformats.org/markup-compatibility/2006">
                <mc:Choice xmlns:v="urn:schemas-microsoft-com:vml" Requires="v">
                  <p:oleObj spid="_x0000_s2" name="수식" r:id="rId3" imgW="3048000" imgH="3352800" progId="Equation.3">
                    <p:embed/>
                  </p:oleObj>
                </mc:Choice>
                <mc:Fallback>
                  <p:oleObj name="수식" r:id="rId3" imgW="3048000" imgH="3352800" progId="Equation.3">
                    <p:embed/>
                    <p:pic>
                      <p:nvPicPr>
                        <p:cNvPr id="0" name="Object 15"/>
                        <p:cNvPicPr>
                          <a:picLocks noChangeAspect="1"/>
                        </p:cNvPicPr>
                        <p:nvPr/>
                      </p:nvPicPr>
                      <p:blipFill>
                        <a:blip r:embed="rId4"/>
                        <a:stretch>
                          <a:fillRect/>
                        </a:stretch>
                      </p:blipFill>
                      <p:spPr>
                        <a:xfrm>
                          <a:off x="5424" y="2073"/>
                          <a:ext cx="98" cy="109"/>
                        </a:xfrm>
                        <a:prstGeom prst="rect">
                          <a:avLst/>
                        </a:prstGeom>
                        <a:noFill/>
                        <a:ln w="9525">
                          <a:noFill/>
                        </a:ln>
                      </p:spPr>
                    </p:pic>
                  </p:oleObj>
                </mc:Fallback>
              </mc:AlternateContent>
            </a:graphicData>
          </a:graphic>
        </p:graphicFrame>
        <p:graphicFrame>
          <p:nvGraphicFramePr>
            <p:cNvPr id="12292" name="Object 16"/>
            <p:cNvGraphicFramePr>
              <a:graphicFrameLocks noChangeAspect="1"/>
            </p:cNvGraphicFramePr>
            <p:nvPr/>
          </p:nvGraphicFramePr>
          <p:xfrm>
            <a:off x="4073" y="1008"/>
            <a:ext cx="109" cy="128"/>
          </p:xfrm>
          <a:graphic>
            <a:graphicData uri="http://schemas.openxmlformats.org/presentationml/2006/ole">
              <mc:AlternateContent xmlns:mc="http://schemas.openxmlformats.org/markup-compatibility/2006">
                <mc:Choice xmlns:v="urn:schemas-microsoft-com:vml" Requires="v">
                  <p:oleObj spid="_x0000_s3" name="수식" r:id="rId5" imgW="3352800" imgH="3962400" progId="Equation.3">
                    <p:embed/>
                  </p:oleObj>
                </mc:Choice>
                <mc:Fallback>
                  <p:oleObj name="수식" r:id="rId5" imgW="3352800" imgH="3962400" progId="Equation.3">
                    <p:embed/>
                    <p:pic>
                      <p:nvPicPr>
                        <p:cNvPr id="0" name="Object 16"/>
                        <p:cNvPicPr>
                          <a:picLocks noChangeAspect="1"/>
                        </p:cNvPicPr>
                        <p:nvPr/>
                      </p:nvPicPr>
                      <p:blipFill>
                        <a:blip r:embed="rId6"/>
                        <a:stretch>
                          <a:fillRect/>
                        </a:stretch>
                      </p:blipFill>
                      <p:spPr>
                        <a:xfrm>
                          <a:off x="4073" y="1008"/>
                          <a:ext cx="109" cy="128"/>
                        </a:xfrm>
                        <a:prstGeom prst="rect">
                          <a:avLst/>
                        </a:prstGeom>
                        <a:noFill/>
                        <a:ln w="9525">
                          <a:noFill/>
                        </a:ln>
                      </p:spPr>
                    </p:pic>
                  </p:oleObj>
                </mc:Fallback>
              </mc:AlternateContent>
            </a:graphicData>
          </a:graphic>
        </p:graphicFrame>
        <p:sp>
          <p:nvSpPr>
            <p:cNvPr id="12303" name="Line 17"/>
            <p:cNvSpPr>
              <a:spLocks noChangeShapeType="1"/>
            </p:cNvSpPr>
            <p:nvPr/>
          </p:nvSpPr>
          <p:spPr bwMode="auto">
            <a:xfrm flipV="1">
              <a:off x="4320" y="1401"/>
              <a:ext cx="672" cy="528"/>
            </a:xfrm>
            <a:prstGeom prst="line">
              <a:avLst/>
            </a:prstGeom>
            <a:noFill/>
            <a:ln w="19050" cap="sq">
              <a:solidFill>
                <a:schemeClr val="tx1"/>
              </a:solidFill>
              <a:round/>
              <a:headEnd type="none" w="sm" len="sm"/>
              <a:tailEnd type="none" w="sm" len="sm"/>
            </a:ln>
          </p:spPr>
          <p:txBody>
            <a:bodyPr wrap="none" anchor="ctr"/>
            <a:lstStyle/>
            <a:p>
              <a:endParaRPr lang="en-US"/>
            </a:p>
          </p:txBody>
        </p:sp>
        <p:sp>
          <p:nvSpPr>
            <p:cNvPr id="12304" name="Line 18"/>
            <p:cNvSpPr>
              <a:spLocks noChangeShapeType="1"/>
            </p:cNvSpPr>
            <p:nvPr/>
          </p:nvSpPr>
          <p:spPr bwMode="auto">
            <a:xfrm>
              <a:off x="4320" y="1929"/>
              <a:ext cx="672"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2305" name="Line 19"/>
            <p:cNvSpPr>
              <a:spLocks noChangeShapeType="1"/>
            </p:cNvSpPr>
            <p:nvPr/>
          </p:nvSpPr>
          <p:spPr bwMode="auto">
            <a:xfrm>
              <a:off x="4992" y="1401"/>
              <a:ext cx="0" cy="528"/>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graphicFrame>
          <p:nvGraphicFramePr>
            <p:cNvPr id="12293" name="Object 20"/>
            <p:cNvGraphicFramePr>
              <a:graphicFrameLocks noChangeAspect="1"/>
            </p:cNvGraphicFramePr>
            <p:nvPr/>
          </p:nvGraphicFramePr>
          <p:xfrm>
            <a:off x="4455" y="1796"/>
            <a:ext cx="117" cy="108"/>
          </p:xfrm>
          <a:graphic>
            <a:graphicData uri="http://schemas.openxmlformats.org/presentationml/2006/ole">
              <mc:AlternateContent xmlns:mc="http://schemas.openxmlformats.org/markup-compatibility/2006">
                <mc:Choice xmlns:v="urn:schemas-microsoft-com:vml" Requires="v">
                  <p:oleObj spid="_x0000_s4" name="Equation" r:id="rId7" imgW="3657600" imgH="3352800" progId="Equation.3">
                    <p:embed/>
                  </p:oleObj>
                </mc:Choice>
                <mc:Fallback>
                  <p:oleObj name="Equation" r:id="rId7" imgW="3657600" imgH="3352800" progId="Equation.3">
                    <p:embed/>
                    <p:pic>
                      <p:nvPicPr>
                        <p:cNvPr id="0" name="Object 20"/>
                        <p:cNvPicPr>
                          <a:picLocks noChangeAspect="1"/>
                        </p:cNvPicPr>
                        <p:nvPr/>
                      </p:nvPicPr>
                      <p:blipFill>
                        <a:blip r:embed="rId8"/>
                        <a:stretch>
                          <a:fillRect/>
                        </a:stretch>
                      </p:blipFill>
                      <p:spPr>
                        <a:xfrm>
                          <a:off x="4455" y="1796"/>
                          <a:ext cx="117" cy="108"/>
                        </a:xfrm>
                        <a:prstGeom prst="rect">
                          <a:avLst/>
                        </a:prstGeom>
                        <a:noFill/>
                        <a:ln w="9525">
                          <a:noFill/>
                        </a:ln>
                      </p:spPr>
                    </p:pic>
                  </p:oleObj>
                </mc:Fallback>
              </mc:AlternateContent>
            </a:graphicData>
          </a:graphic>
        </p:graphicFrame>
        <p:graphicFrame>
          <p:nvGraphicFramePr>
            <p:cNvPr id="12294" name="Object 21"/>
            <p:cNvGraphicFramePr>
              <a:graphicFrameLocks noChangeAspect="1"/>
            </p:cNvGraphicFramePr>
            <p:nvPr/>
          </p:nvGraphicFramePr>
          <p:xfrm>
            <a:off x="4076" y="1724"/>
            <a:ext cx="288" cy="157"/>
          </p:xfrm>
          <a:graphic>
            <a:graphicData uri="http://schemas.openxmlformats.org/presentationml/2006/ole">
              <mc:AlternateContent xmlns:mc="http://schemas.openxmlformats.org/markup-compatibility/2006">
                <mc:Choice xmlns:v="urn:schemas-microsoft-com:vml" Requires="v">
                  <p:oleObj spid="_x0000_s5" name="수식" r:id="rId9" imgW="8839200" imgH="4876800" progId="Equation.3">
                    <p:embed/>
                  </p:oleObj>
                </mc:Choice>
                <mc:Fallback>
                  <p:oleObj name="수식" r:id="rId9" imgW="8839200" imgH="4876800" progId="Equation.3">
                    <p:embed/>
                    <p:pic>
                      <p:nvPicPr>
                        <p:cNvPr id="0" name="Object 21"/>
                        <p:cNvPicPr>
                          <a:picLocks noChangeAspect="1"/>
                        </p:cNvPicPr>
                        <p:nvPr/>
                      </p:nvPicPr>
                      <p:blipFill>
                        <a:blip r:embed="rId10"/>
                        <a:stretch>
                          <a:fillRect/>
                        </a:stretch>
                      </p:blipFill>
                      <p:spPr>
                        <a:xfrm>
                          <a:off x="4076" y="1724"/>
                          <a:ext cx="288" cy="157"/>
                        </a:xfrm>
                        <a:prstGeom prst="rect">
                          <a:avLst/>
                        </a:prstGeom>
                        <a:noFill/>
                        <a:ln w="9525">
                          <a:noFill/>
                        </a:ln>
                      </p:spPr>
                    </p:pic>
                  </p:oleObj>
                </mc:Fallback>
              </mc:AlternateContent>
            </a:graphicData>
          </a:graphic>
        </p:graphicFrame>
        <p:graphicFrame>
          <p:nvGraphicFramePr>
            <p:cNvPr id="12295" name="Object 22"/>
            <p:cNvGraphicFramePr>
              <a:graphicFrameLocks noChangeAspect="1"/>
            </p:cNvGraphicFramePr>
            <p:nvPr/>
          </p:nvGraphicFramePr>
          <p:xfrm>
            <a:off x="4512" y="1508"/>
            <a:ext cx="110" cy="138"/>
          </p:xfrm>
          <a:graphic>
            <a:graphicData uri="http://schemas.openxmlformats.org/presentationml/2006/ole">
              <mc:AlternateContent xmlns:mc="http://schemas.openxmlformats.org/markup-compatibility/2006">
                <mc:Choice xmlns:v="urn:schemas-microsoft-com:vml" Requires="v">
                  <p:oleObj spid="_x0000_s6" name="Equation" r:id="rId11" imgW="3352800" imgH="4267200" progId="Equation.3">
                    <p:embed/>
                  </p:oleObj>
                </mc:Choice>
                <mc:Fallback>
                  <p:oleObj name="Equation" r:id="rId11" imgW="3352800" imgH="4267200" progId="Equation.3">
                    <p:embed/>
                    <p:pic>
                      <p:nvPicPr>
                        <p:cNvPr id="0" name="Object 22"/>
                        <p:cNvPicPr>
                          <a:picLocks noChangeAspect="1"/>
                        </p:cNvPicPr>
                        <p:nvPr/>
                      </p:nvPicPr>
                      <p:blipFill>
                        <a:blip r:embed="rId12"/>
                        <a:stretch>
                          <a:fillRect/>
                        </a:stretch>
                      </p:blipFill>
                      <p:spPr>
                        <a:xfrm>
                          <a:off x="4512" y="1508"/>
                          <a:ext cx="110" cy="138"/>
                        </a:xfrm>
                        <a:prstGeom prst="rect">
                          <a:avLst/>
                        </a:prstGeom>
                        <a:noFill/>
                        <a:ln w="9525">
                          <a:noFill/>
                        </a:ln>
                      </p:spPr>
                    </p:pic>
                  </p:oleObj>
                </mc:Fallback>
              </mc:AlternateContent>
            </a:graphicData>
          </a:graphic>
        </p:graphicFrame>
        <p:graphicFrame>
          <p:nvGraphicFramePr>
            <p:cNvPr id="12296" name="Object 23"/>
            <p:cNvGraphicFramePr>
              <a:graphicFrameLocks noChangeAspect="1"/>
            </p:cNvGraphicFramePr>
            <p:nvPr/>
          </p:nvGraphicFramePr>
          <p:xfrm>
            <a:off x="4980" y="1242"/>
            <a:ext cx="408" cy="187"/>
          </p:xfrm>
          <a:graphic>
            <a:graphicData uri="http://schemas.openxmlformats.org/presentationml/2006/ole">
              <mc:AlternateContent xmlns:mc="http://schemas.openxmlformats.org/markup-compatibility/2006">
                <mc:Choice xmlns:v="urn:schemas-microsoft-com:vml" Requires="v">
                  <p:oleObj spid="_x0000_s7" name="수식" r:id="rId13" imgW="12496800" imgH="5791200" progId="Equation.3">
                    <p:embed/>
                  </p:oleObj>
                </mc:Choice>
                <mc:Fallback>
                  <p:oleObj name="수식" r:id="rId13" imgW="12496800" imgH="5791200" progId="Equation.3">
                    <p:embed/>
                    <p:pic>
                      <p:nvPicPr>
                        <p:cNvPr id="0" name="Object 23"/>
                        <p:cNvPicPr>
                          <a:picLocks noChangeAspect="1"/>
                        </p:cNvPicPr>
                        <p:nvPr/>
                      </p:nvPicPr>
                      <p:blipFill>
                        <a:blip r:embed="rId14"/>
                        <a:stretch>
                          <a:fillRect/>
                        </a:stretch>
                      </p:blipFill>
                      <p:spPr>
                        <a:xfrm>
                          <a:off x="4980" y="1242"/>
                          <a:ext cx="408" cy="187"/>
                        </a:xfrm>
                        <a:prstGeom prst="rect">
                          <a:avLst/>
                        </a:prstGeom>
                        <a:noFill/>
                        <a:ln w="9525">
                          <a:noFill/>
                        </a:ln>
                      </p:spPr>
                    </p:pic>
                  </p:oleObj>
                </mc:Fallback>
              </mc:AlternateContent>
            </a:graphicData>
          </a:graphic>
        </p:graphicFrame>
        <p:graphicFrame>
          <p:nvGraphicFramePr>
            <p:cNvPr id="12297" name="Object 24"/>
            <p:cNvGraphicFramePr>
              <a:graphicFrameLocks noChangeAspect="1"/>
            </p:cNvGraphicFramePr>
            <p:nvPr/>
          </p:nvGraphicFramePr>
          <p:xfrm>
            <a:off x="4118" y="2265"/>
            <a:ext cx="896" cy="375"/>
          </p:xfrm>
          <a:graphic>
            <a:graphicData uri="http://schemas.openxmlformats.org/presentationml/2006/ole">
              <mc:AlternateContent xmlns:mc="http://schemas.openxmlformats.org/markup-compatibility/2006">
                <mc:Choice xmlns:v="urn:schemas-microsoft-com:vml" Requires="v">
                  <p:oleObj spid="_x0000_s8" name="Equation" r:id="rId15" imgW="27432000" imgH="11582400" progId="Equation.3">
                    <p:embed/>
                  </p:oleObj>
                </mc:Choice>
                <mc:Fallback>
                  <p:oleObj name="Equation" r:id="rId15" imgW="27432000" imgH="11582400" progId="Equation.3">
                    <p:embed/>
                    <p:pic>
                      <p:nvPicPr>
                        <p:cNvPr id="0" name="Object 24"/>
                        <p:cNvPicPr>
                          <a:picLocks noChangeAspect="1"/>
                        </p:cNvPicPr>
                        <p:nvPr/>
                      </p:nvPicPr>
                      <p:blipFill>
                        <a:blip r:embed="rId16"/>
                        <a:stretch>
                          <a:fillRect/>
                        </a:stretch>
                      </p:blipFill>
                      <p:spPr>
                        <a:xfrm>
                          <a:off x="4118" y="2265"/>
                          <a:ext cx="896" cy="375"/>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en-US" sz="3600" smtClean="0"/>
              <a:t>Generalized Projection Matrix</a:t>
            </a:r>
            <a:endParaRPr lang="en-US" sz="3600" smtClean="0"/>
          </a:p>
        </p:txBody>
      </p:sp>
      <p:graphicFrame>
        <p:nvGraphicFramePr>
          <p:cNvPr id="13314" name="Object 4"/>
          <p:cNvGraphicFramePr>
            <a:graphicFrameLocks noChangeAspect="1"/>
          </p:cNvGraphicFramePr>
          <p:nvPr/>
        </p:nvGraphicFramePr>
        <p:xfrm>
          <a:off x="1981200" y="1444625"/>
          <a:ext cx="5176838" cy="2944813"/>
        </p:xfrm>
        <a:graphic>
          <a:graphicData uri="http://schemas.openxmlformats.org/presentationml/2006/ole">
            <mc:AlternateContent xmlns:mc="http://schemas.openxmlformats.org/markup-compatibility/2006">
              <mc:Choice xmlns:v="urn:schemas-microsoft-com:vml" Requires="v">
                <p:oleObj spid="_x0000_s13313" name="VISIO" r:id="rId1" imgW="19411950" imgH="11049000" progId="">
                  <p:embed/>
                </p:oleObj>
              </mc:Choice>
              <mc:Fallback>
                <p:oleObj name="VISIO" r:id="rId1" imgW="19411950" imgH="11049000" progId="">
                  <p:embed/>
                  <p:pic>
                    <p:nvPicPr>
                      <p:cNvPr id="0" name="Object 4"/>
                      <p:cNvPicPr>
                        <a:picLocks noChangeAspect="1"/>
                      </p:cNvPicPr>
                      <p:nvPr/>
                    </p:nvPicPr>
                    <p:blipFill>
                      <a:blip r:embed="rId2"/>
                      <a:stretch>
                        <a:fillRect/>
                      </a:stretch>
                    </p:blipFill>
                    <p:spPr>
                      <a:xfrm>
                        <a:off x="1981200" y="1444625"/>
                        <a:ext cx="5176838" cy="2944813"/>
                      </a:xfrm>
                      <a:prstGeom prst="rect">
                        <a:avLst/>
                      </a:prstGeom>
                      <a:noFill/>
                      <a:ln w="9525">
                        <a:noFill/>
                      </a:ln>
                    </p:spPr>
                  </p:pic>
                </p:oleObj>
              </mc:Fallback>
            </mc:AlternateContent>
          </a:graphicData>
        </a:graphic>
      </p:graphicFrame>
      <p:graphicFrame>
        <p:nvGraphicFramePr>
          <p:cNvPr id="13315" name="Object 5"/>
          <p:cNvGraphicFramePr>
            <a:graphicFrameLocks noChangeAspect="1"/>
          </p:cNvGraphicFramePr>
          <p:nvPr/>
        </p:nvGraphicFramePr>
        <p:xfrm>
          <a:off x="533400" y="5330825"/>
          <a:ext cx="4038600" cy="762000"/>
        </p:xfrm>
        <a:graphic>
          <a:graphicData uri="http://schemas.openxmlformats.org/presentationml/2006/ole">
            <mc:AlternateContent xmlns:mc="http://schemas.openxmlformats.org/markup-compatibility/2006">
              <mc:Choice xmlns:v="urn:schemas-microsoft-com:vml" Requires="v">
                <p:oleObj spid="_x0000_s2" name="Equation" r:id="rId3" imgW="49987200" imgH="11582400" progId="Equation.3">
                  <p:embed/>
                </p:oleObj>
              </mc:Choice>
              <mc:Fallback>
                <p:oleObj name="Equation" r:id="rId3" imgW="49987200" imgH="11582400" progId="Equation.3">
                  <p:embed/>
                  <p:pic>
                    <p:nvPicPr>
                      <p:cNvPr id="0" name="Object 5"/>
                      <p:cNvPicPr>
                        <a:picLocks noChangeAspect="1"/>
                      </p:cNvPicPr>
                      <p:nvPr/>
                    </p:nvPicPr>
                    <p:blipFill>
                      <a:blip r:embed="rId4"/>
                      <a:stretch>
                        <a:fillRect/>
                      </a:stretch>
                    </p:blipFill>
                    <p:spPr>
                      <a:xfrm>
                        <a:off x="533400" y="5330825"/>
                        <a:ext cx="4038600" cy="762000"/>
                      </a:xfrm>
                      <a:prstGeom prst="rect">
                        <a:avLst/>
                      </a:prstGeom>
                      <a:noFill/>
                      <a:ln w="9525" cap="flat" cmpd="sng">
                        <a:solidFill>
                          <a:srgbClr val="9999FF"/>
                        </a:solidFill>
                        <a:prstDash val="solid"/>
                        <a:miter/>
                        <a:headEnd type="none" w="med" len="med"/>
                        <a:tailEnd type="none" w="med" len="med"/>
                      </a:ln>
                    </p:spPr>
                  </p:pic>
                </p:oleObj>
              </mc:Fallback>
            </mc:AlternateContent>
          </a:graphicData>
        </a:graphic>
      </p:graphicFrame>
      <p:graphicFrame>
        <p:nvGraphicFramePr>
          <p:cNvPr id="13316" name="Object 6"/>
          <p:cNvGraphicFramePr>
            <a:graphicFrameLocks noChangeAspect="1"/>
          </p:cNvGraphicFramePr>
          <p:nvPr/>
        </p:nvGraphicFramePr>
        <p:xfrm>
          <a:off x="4648200" y="4721225"/>
          <a:ext cx="4191000" cy="1603375"/>
        </p:xfrm>
        <a:graphic>
          <a:graphicData uri="http://schemas.openxmlformats.org/presentationml/2006/ole">
            <mc:AlternateContent xmlns:mc="http://schemas.openxmlformats.org/markup-compatibility/2006">
              <mc:Choice xmlns:v="urn:schemas-microsoft-com:vml" Requires="v">
                <p:oleObj spid="_x0000_s3" name="Equation" r:id="rId5" imgW="48463200" imgH="23164800" progId="Equation.3">
                  <p:embed/>
                </p:oleObj>
              </mc:Choice>
              <mc:Fallback>
                <p:oleObj name="Equation" r:id="rId5" imgW="48463200" imgH="23164800" progId="Equation.3">
                  <p:embed/>
                  <p:pic>
                    <p:nvPicPr>
                      <p:cNvPr id="0" name="Object 6"/>
                      <p:cNvPicPr>
                        <a:picLocks noChangeAspect="1"/>
                      </p:cNvPicPr>
                      <p:nvPr/>
                    </p:nvPicPr>
                    <p:blipFill>
                      <a:blip r:embed="rId6"/>
                      <a:stretch>
                        <a:fillRect/>
                      </a:stretch>
                    </p:blipFill>
                    <p:spPr>
                      <a:xfrm>
                        <a:off x="4648200" y="4721225"/>
                        <a:ext cx="4191000" cy="1603375"/>
                      </a:xfrm>
                      <a:prstGeom prst="rect">
                        <a:avLst/>
                      </a:prstGeom>
                      <a:noFill/>
                      <a:ln w="9525" cap="flat" cmpd="sng">
                        <a:solidFill>
                          <a:srgbClr val="9999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eaLnBrk="1" hangingPunct="1"/>
            <a:r>
              <a:rPr lang="en-US" sz="3600" smtClean="0"/>
              <a:t>Generalized Projection Matrix</a:t>
            </a:r>
            <a:endParaRPr lang="en-US" sz="3600" smtClean="0"/>
          </a:p>
        </p:txBody>
      </p:sp>
      <p:graphicFrame>
        <p:nvGraphicFramePr>
          <p:cNvPr id="14338" name="Object 5"/>
          <p:cNvGraphicFramePr>
            <a:graphicFrameLocks noChangeAspect="1"/>
          </p:cNvGraphicFramePr>
          <p:nvPr/>
        </p:nvGraphicFramePr>
        <p:xfrm>
          <a:off x="609600" y="2667000"/>
          <a:ext cx="4114800" cy="1219200"/>
        </p:xfrm>
        <a:graphic>
          <a:graphicData uri="http://schemas.openxmlformats.org/presentationml/2006/ole">
            <mc:AlternateContent xmlns:mc="http://schemas.openxmlformats.org/markup-compatibility/2006">
              <mc:Choice xmlns:v="urn:schemas-microsoft-com:vml" Requires="v">
                <p:oleObj spid="_x0000_s14337" name="Equation" r:id="rId1" imgW="49682400" imgH="17678400" progId="Equation.3">
                  <p:embed/>
                </p:oleObj>
              </mc:Choice>
              <mc:Fallback>
                <p:oleObj name="Equation" r:id="rId1" imgW="49682400" imgH="17678400" progId="Equation.3">
                  <p:embed/>
                  <p:pic>
                    <p:nvPicPr>
                      <p:cNvPr id="0" name="Object 5"/>
                      <p:cNvPicPr>
                        <a:picLocks noChangeAspect="1"/>
                      </p:cNvPicPr>
                      <p:nvPr/>
                    </p:nvPicPr>
                    <p:blipFill>
                      <a:blip r:embed="rId2"/>
                      <a:stretch>
                        <a:fillRect/>
                      </a:stretch>
                    </p:blipFill>
                    <p:spPr>
                      <a:xfrm>
                        <a:off x="609600" y="2667000"/>
                        <a:ext cx="4114800" cy="1219200"/>
                      </a:xfrm>
                      <a:prstGeom prst="rect">
                        <a:avLst/>
                      </a:prstGeom>
                      <a:noFill/>
                      <a:ln w="9525">
                        <a:noFill/>
                      </a:ln>
                    </p:spPr>
                  </p:pic>
                </p:oleObj>
              </mc:Fallback>
            </mc:AlternateContent>
          </a:graphicData>
        </a:graphic>
      </p:graphicFrame>
      <p:graphicFrame>
        <p:nvGraphicFramePr>
          <p:cNvPr id="14339" name="Object 6"/>
          <p:cNvGraphicFramePr>
            <a:graphicFrameLocks noChangeAspect="1"/>
          </p:cNvGraphicFramePr>
          <p:nvPr/>
        </p:nvGraphicFramePr>
        <p:xfrm>
          <a:off x="4419600" y="1524000"/>
          <a:ext cx="4267200" cy="4724400"/>
        </p:xfrm>
        <a:graphic>
          <a:graphicData uri="http://schemas.openxmlformats.org/presentationml/2006/ole">
            <mc:AlternateContent xmlns:mc="http://schemas.openxmlformats.org/markup-compatibility/2006">
              <mc:Choice xmlns:v="urn:schemas-microsoft-com:vml" Requires="v">
                <p:oleObj spid="_x0000_s2" name="Equation" r:id="rId3" imgW="63398400" imgH="64922400" progId="Equation.3">
                  <p:embed/>
                </p:oleObj>
              </mc:Choice>
              <mc:Fallback>
                <p:oleObj name="Equation" r:id="rId3" imgW="63398400" imgH="64922400" progId="Equation.3">
                  <p:embed/>
                  <p:pic>
                    <p:nvPicPr>
                      <p:cNvPr id="0" name="Object 6"/>
                      <p:cNvPicPr>
                        <a:picLocks noChangeAspect="1"/>
                      </p:cNvPicPr>
                      <p:nvPr/>
                    </p:nvPicPr>
                    <p:blipFill>
                      <a:blip r:embed="rId4"/>
                      <a:stretch>
                        <a:fillRect/>
                      </a:stretch>
                    </p:blipFill>
                    <p:spPr>
                      <a:xfrm>
                        <a:off x="4419600" y="1524000"/>
                        <a:ext cx="4267200" cy="4724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pPr eaLnBrk="1" hangingPunct="1"/>
            <a:r>
              <a:rPr lang="en-US" sz="3600" smtClean="0"/>
              <a:t>Generalized Projection Matrix</a:t>
            </a:r>
            <a:endParaRPr lang="en-US" sz="3600" smtClean="0"/>
          </a:p>
        </p:txBody>
      </p:sp>
      <p:graphicFrame>
        <p:nvGraphicFramePr>
          <p:cNvPr id="15362" name="Object 5"/>
          <p:cNvGraphicFramePr>
            <a:graphicFrameLocks noChangeAspect="1"/>
          </p:cNvGraphicFramePr>
          <p:nvPr/>
        </p:nvGraphicFramePr>
        <p:xfrm>
          <a:off x="4419600" y="1981200"/>
          <a:ext cx="3548063" cy="3105150"/>
        </p:xfrm>
        <a:graphic>
          <a:graphicData uri="http://schemas.openxmlformats.org/presentationml/2006/ole">
            <mc:AlternateContent xmlns:mc="http://schemas.openxmlformats.org/markup-compatibility/2006">
              <mc:Choice xmlns:v="urn:schemas-microsoft-com:vml" Requires="v">
                <p:oleObj spid="_x0000_s15361" name="Equation" r:id="rId1" imgW="52730400" imgH="42672000" progId="Equation.3">
                  <p:embed/>
                </p:oleObj>
              </mc:Choice>
              <mc:Fallback>
                <p:oleObj name="Equation" r:id="rId1" imgW="52730400" imgH="42672000" progId="Equation.3">
                  <p:embed/>
                  <p:pic>
                    <p:nvPicPr>
                      <p:cNvPr id="0" name="Object 5"/>
                      <p:cNvPicPr>
                        <a:picLocks noChangeAspect="1"/>
                      </p:cNvPicPr>
                      <p:nvPr/>
                    </p:nvPicPr>
                    <p:blipFill>
                      <a:blip r:embed="rId2"/>
                      <a:stretch>
                        <a:fillRect/>
                      </a:stretch>
                    </p:blipFill>
                    <p:spPr>
                      <a:xfrm>
                        <a:off x="4419600" y="1981200"/>
                        <a:ext cx="3548063" cy="3105150"/>
                      </a:xfrm>
                      <a:prstGeom prst="rect">
                        <a:avLst/>
                      </a:prstGeom>
                      <a:noFill/>
                      <a:ln w="9525">
                        <a:noFill/>
                      </a:ln>
                    </p:spPr>
                  </p:pic>
                </p:oleObj>
              </mc:Fallback>
            </mc:AlternateContent>
          </a:graphicData>
        </a:graphic>
      </p:graphicFrame>
      <p:graphicFrame>
        <p:nvGraphicFramePr>
          <p:cNvPr id="15363" name="Object 6"/>
          <p:cNvGraphicFramePr>
            <a:graphicFrameLocks noChangeAspect="1"/>
          </p:cNvGraphicFramePr>
          <p:nvPr/>
        </p:nvGraphicFramePr>
        <p:xfrm>
          <a:off x="1066800" y="1371600"/>
          <a:ext cx="2543175" cy="4724400"/>
        </p:xfrm>
        <a:graphic>
          <a:graphicData uri="http://schemas.openxmlformats.org/presentationml/2006/ole">
            <mc:AlternateContent xmlns:mc="http://schemas.openxmlformats.org/markup-compatibility/2006">
              <mc:Choice xmlns:v="urn:schemas-microsoft-com:vml" Requires="v">
                <p:oleObj spid="_x0000_s2" name="Equation" r:id="rId3" imgW="37795200" imgH="64922400" progId="Equation.3">
                  <p:embed/>
                </p:oleObj>
              </mc:Choice>
              <mc:Fallback>
                <p:oleObj name="Equation" r:id="rId3" imgW="37795200" imgH="64922400" progId="Equation.3">
                  <p:embed/>
                  <p:pic>
                    <p:nvPicPr>
                      <p:cNvPr id="0" name="Object 6"/>
                      <p:cNvPicPr>
                        <a:picLocks noChangeAspect="1"/>
                      </p:cNvPicPr>
                      <p:nvPr/>
                    </p:nvPicPr>
                    <p:blipFill>
                      <a:blip r:embed="rId4"/>
                      <a:stretch>
                        <a:fillRect/>
                      </a:stretch>
                    </p:blipFill>
                    <p:spPr>
                      <a:xfrm>
                        <a:off x="1066800" y="1371600"/>
                        <a:ext cx="2543175" cy="4724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457200" y="1447800"/>
            <a:ext cx="8229600" cy="4873625"/>
          </a:xfrm>
        </p:spPr>
        <p:txBody>
          <a:bodyPr/>
          <a:lstStyle/>
          <a:p>
            <a:pPr eaLnBrk="1" hangingPunct="1">
              <a:defRPr/>
            </a:pPr>
            <a:r>
              <a:rPr lang="en-US" sz="2200" smtClean="0"/>
              <a:t>In general, </a:t>
            </a:r>
            <a:r>
              <a:rPr lang="en-US" sz="2200" b="1" i="1" smtClean="0">
                <a:solidFill>
                  <a:schemeClr val="hlink"/>
                </a:solidFill>
                <a:effectLst>
                  <a:outerShdw blurRad="38100" dist="38100" dir="2700000" algn="tl">
                    <a:srgbClr val="C0C0C0"/>
                  </a:outerShdw>
                </a:effectLst>
              </a:rPr>
              <a:t>projections</a:t>
            </a:r>
            <a:r>
              <a:rPr lang="en-US" sz="2200" smtClean="0"/>
              <a:t> transform points in a coordinate system of </a:t>
            </a:r>
            <a:r>
              <a:rPr lang="en-US" sz="2200" u="sng" smtClean="0"/>
              <a:t>dimension </a:t>
            </a:r>
            <a:r>
              <a:rPr lang="en-US" sz="2200" i="1" u="sng" smtClean="0"/>
              <a:t>n</a:t>
            </a:r>
            <a:r>
              <a:rPr lang="en-US" sz="2200" smtClean="0"/>
              <a:t> into points in a coordinate system of </a:t>
            </a:r>
            <a:r>
              <a:rPr lang="en-US" sz="2200" u="sng" smtClean="0"/>
              <a:t>dimension less than </a:t>
            </a:r>
            <a:r>
              <a:rPr lang="en-US" sz="2200" i="1" u="sng" smtClean="0"/>
              <a:t>n</a:t>
            </a:r>
            <a:r>
              <a:rPr lang="en-US" sz="2200" smtClean="0"/>
              <a:t>.</a:t>
            </a:r>
            <a:endParaRPr lang="en-US" sz="2200" smtClean="0"/>
          </a:p>
          <a:p>
            <a:pPr eaLnBrk="1" hangingPunct="1">
              <a:buFont typeface="Wingdings" panose="05000000000000000000" pitchFamily="2" charset="2"/>
              <a:buNone/>
              <a:defRPr/>
            </a:pPr>
            <a:endParaRPr lang="en-US" sz="2200" smtClean="0"/>
          </a:p>
          <a:p>
            <a:pPr eaLnBrk="1" hangingPunct="1">
              <a:defRPr/>
            </a:pPr>
            <a:r>
              <a:rPr lang="en-US" sz="2200" smtClean="0"/>
              <a:t>We shall limit ourselves to the </a:t>
            </a:r>
            <a:r>
              <a:rPr lang="en-US" sz="2200" u="sng" smtClean="0"/>
              <a:t>projection from 3D to 2D</a:t>
            </a:r>
            <a:r>
              <a:rPr lang="en-US" sz="2200" smtClean="0"/>
              <a:t>.</a:t>
            </a:r>
            <a:endParaRPr lang="en-US" sz="2200" smtClean="0"/>
          </a:p>
          <a:p>
            <a:pPr eaLnBrk="1" hangingPunct="1">
              <a:buFont typeface="Wingdings" panose="05000000000000000000" pitchFamily="2" charset="2"/>
              <a:buNone/>
              <a:defRPr/>
            </a:pPr>
            <a:endParaRPr lang="en-US" sz="2200" smtClean="0"/>
          </a:p>
          <a:p>
            <a:pPr>
              <a:spcBef>
                <a:spcPct val="0"/>
              </a:spcBef>
              <a:defRPr/>
            </a:pPr>
            <a:r>
              <a:rPr lang="en-US" sz="2200" smtClean="0"/>
              <a:t>We will deal with </a:t>
            </a:r>
            <a:r>
              <a:rPr lang="en-US" sz="2200" b="1" i="1" smtClean="0">
                <a:solidFill>
                  <a:schemeClr val="hlink"/>
                </a:solidFill>
                <a:effectLst>
                  <a:outerShdw blurRad="38100" dist="38100" dir="2700000" algn="tl">
                    <a:srgbClr val="C0C0C0"/>
                  </a:outerShdw>
                </a:effectLst>
              </a:rPr>
              <a:t>planar geometric projections</a:t>
            </a:r>
            <a:r>
              <a:rPr lang="en-US" sz="2200" smtClean="0"/>
              <a:t> where:</a:t>
            </a:r>
            <a:endParaRPr lang="en-US" sz="2200" smtClean="0"/>
          </a:p>
          <a:p>
            <a:pPr lvl="1" eaLnBrk="1" hangingPunct="1">
              <a:buSzTx/>
              <a:buFont typeface="Wingdings" panose="05000000000000000000" pitchFamily="2" charset="2"/>
              <a:buChar char="³"/>
              <a:defRPr/>
            </a:pPr>
            <a:r>
              <a:rPr lang="en-US" sz="2200" smtClean="0"/>
              <a:t>The </a:t>
            </a:r>
            <a:r>
              <a:rPr lang="en-US" sz="2200" u="sng" smtClean="0"/>
              <a:t>projection is onto a plane</a:t>
            </a:r>
            <a:r>
              <a:rPr lang="en-US" sz="2200" smtClean="0"/>
              <a:t> rather than a curved surface</a:t>
            </a:r>
            <a:endParaRPr lang="en-US" sz="2200" smtClean="0"/>
          </a:p>
          <a:p>
            <a:pPr lvl="1" eaLnBrk="1" hangingPunct="1">
              <a:buSzTx/>
              <a:buFont typeface="Wingdings" panose="05000000000000000000" pitchFamily="2" charset="2"/>
              <a:buChar char="³"/>
              <a:defRPr/>
            </a:pPr>
            <a:r>
              <a:rPr lang="en-US" sz="2200" smtClean="0"/>
              <a:t>The </a:t>
            </a:r>
            <a:r>
              <a:rPr lang="en-US" sz="2200" u="sng" smtClean="0"/>
              <a:t>projectors are straight lines</a:t>
            </a:r>
            <a:r>
              <a:rPr lang="en-US" sz="2200" smtClean="0"/>
              <a:t> rather than curves</a:t>
            </a:r>
            <a:endParaRPr lang="en-US" sz="2200" smtClean="0"/>
          </a:p>
          <a:p>
            <a:pPr lvl="1" eaLnBrk="1" hangingPunct="1">
              <a:buSzTx/>
              <a:buFont typeface="Wingdings" panose="05000000000000000000" pitchFamily="2" charset="2"/>
              <a:buChar char="§"/>
              <a:defRPr/>
            </a:pPr>
            <a:endParaRPr lang="en-US" sz="2200" smtClean="0"/>
          </a:p>
        </p:txBody>
      </p:sp>
      <p:sp>
        <p:nvSpPr>
          <p:cNvPr id="37891" name="Rectangle 4"/>
          <p:cNvSpPr>
            <a:spLocks noGrp="1" noChangeArrowheads="1"/>
          </p:cNvSpPr>
          <p:nvPr>
            <p:ph type="title"/>
          </p:nvPr>
        </p:nvSpPr>
        <p:spPr>
          <a:noFill/>
        </p:spPr>
        <p:txBody>
          <a:bodyPr/>
          <a:lstStyle/>
          <a:p>
            <a:pPr eaLnBrk="1" hangingPunct="1"/>
            <a:r>
              <a:rPr lang="en-US" sz="3600" smtClean="0"/>
              <a:t>Projection</a:t>
            </a:r>
            <a:endParaRPr lang="en-US" sz="36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pPr eaLnBrk="1" hangingPunct="1"/>
            <a:r>
              <a:rPr lang="en-US" sz="3600" smtClean="0"/>
              <a:t>Generalized Projection Matrix</a:t>
            </a:r>
            <a:endParaRPr lang="en-US" sz="3600" smtClean="0"/>
          </a:p>
        </p:txBody>
      </p:sp>
      <p:graphicFrame>
        <p:nvGraphicFramePr>
          <p:cNvPr id="16386" name="Object 5"/>
          <p:cNvGraphicFramePr>
            <a:graphicFrameLocks noChangeAspect="1"/>
          </p:cNvGraphicFramePr>
          <p:nvPr/>
        </p:nvGraphicFramePr>
        <p:xfrm>
          <a:off x="1752600" y="4344988"/>
          <a:ext cx="6781800" cy="2436812"/>
        </p:xfrm>
        <a:graphic>
          <a:graphicData uri="http://schemas.openxmlformats.org/presentationml/2006/ole">
            <mc:AlternateContent xmlns:mc="http://schemas.openxmlformats.org/markup-compatibility/2006">
              <mc:Choice xmlns:v="urn:schemas-microsoft-com:vml" Requires="v">
                <p:oleObj spid="_x0000_s16385" name="Equation" r:id="rId1" imgW="61264800" imgH="24384000" progId="Equation.3">
                  <p:embed/>
                </p:oleObj>
              </mc:Choice>
              <mc:Fallback>
                <p:oleObj name="Equation" r:id="rId1" imgW="61264800" imgH="24384000" progId="Equation.3">
                  <p:embed/>
                  <p:pic>
                    <p:nvPicPr>
                      <p:cNvPr id="0" name="Object 5"/>
                      <p:cNvPicPr>
                        <a:picLocks noChangeAspect="1"/>
                      </p:cNvPicPr>
                      <p:nvPr/>
                    </p:nvPicPr>
                    <p:blipFill>
                      <a:blip r:embed="rId2"/>
                      <a:stretch>
                        <a:fillRect/>
                      </a:stretch>
                    </p:blipFill>
                    <p:spPr>
                      <a:xfrm>
                        <a:off x="1752600" y="4344988"/>
                        <a:ext cx="6781800" cy="2436812"/>
                      </a:xfrm>
                      <a:prstGeom prst="rect">
                        <a:avLst/>
                      </a:prstGeom>
                      <a:noFill/>
                      <a:ln w="9525">
                        <a:noFill/>
                      </a:ln>
                    </p:spPr>
                  </p:pic>
                </p:oleObj>
              </mc:Fallback>
            </mc:AlternateContent>
          </a:graphicData>
        </a:graphic>
      </p:graphicFrame>
      <p:graphicFrame>
        <p:nvGraphicFramePr>
          <p:cNvPr id="16387" name="Object 6"/>
          <p:cNvGraphicFramePr>
            <a:graphicFrameLocks noChangeAspect="1"/>
          </p:cNvGraphicFramePr>
          <p:nvPr/>
        </p:nvGraphicFramePr>
        <p:xfrm>
          <a:off x="914400" y="1449388"/>
          <a:ext cx="4343400" cy="3135312"/>
        </p:xfrm>
        <a:graphic>
          <a:graphicData uri="http://schemas.openxmlformats.org/presentationml/2006/ole">
            <mc:AlternateContent xmlns:mc="http://schemas.openxmlformats.org/markup-compatibility/2006">
              <mc:Choice xmlns:v="urn:schemas-microsoft-com:vml" Requires="v">
                <p:oleObj spid="_x0000_s2" name="Equation" r:id="rId3" imgW="51816000" imgH="41452800" progId="Equation.3">
                  <p:embed/>
                </p:oleObj>
              </mc:Choice>
              <mc:Fallback>
                <p:oleObj name="Equation" r:id="rId3" imgW="51816000" imgH="41452800" progId="Equation.3">
                  <p:embed/>
                  <p:pic>
                    <p:nvPicPr>
                      <p:cNvPr id="0" name="Object 6"/>
                      <p:cNvPicPr>
                        <a:picLocks noChangeAspect="1"/>
                      </p:cNvPicPr>
                      <p:nvPr/>
                    </p:nvPicPr>
                    <p:blipFill>
                      <a:blip r:embed="rId4"/>
                      <a:stretch>
                        <a:fillRect/>
                      </a:stretch>
                    </p:blipFill>
                    <p:spPr>
                      <a:xfrm>
                        <a:off x="914400" y="1449388"/>
                        <a:ext cx="4343400" cy="31353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pPr eaLnBrk="1" hangingPunct="1"/>
            <a:r>
              <a:rPr lang="en-US" sz="3600" smtClean="0"/>
              <a:t>Generalized Projection Matrix</a:t>
            </a:r>
            <a:endParaRPr lang="en-US" sz="3600" smtClean="0"/>
          </a:p>
        </p:txBody>
      </p:sp>
      <p:graphicFrame>
        <p:nvGraphicFramePr>
          <p:cNvPr id="17410" name="Object 5"/>
          <p:cNvGraphicFramePr>
            <a:graphicFrameLocks noChangeAspect="1"/>
          </p:cNvGraphicFramePr>
          <p:nvPr/>
        </p:nvGraphicFramePr>
        <p:xfrm>
          <a:off x="2209800" y="4629150"/>
          <a:ext cx="6096000" cy="2152650"/>
        </p:xfrm>
        <a:graphic>
          <a:graphicData uri="http://schemas.openxmlformats.org/presentationml/2006/ole">
            <mc:AlternateContent xmlns:mc="http://schemas.openxmlformats.org/markup-compatibility/2006">
              <mc:Choice xmlns:v="urn:schemas-microsoft-com:vml" Requires="v">
                <p:oleObj spid="_x0000_s17409" name="Equation" r:id="rId1" imgW="56083200" imgH="21945600" progId="Equation.3">
                  <p:embed/>
                </p:oleObj>
              </mc:Choice>
              <mc:Fallback>
                <p:oleObj name="Equation" r:id="rId1" imgW="56083200" imgH="21945600" progId="Equation.3">
                  <p:embed/>
                  <p:pic>
                    <p:nvPicPr>
                      <p:cNvPr id="0" name="Object 5"/>
                      <p:cNvPicPr>
                        <a:picLocks noChangeAspect="1"/>
                      </p:cNvPicPr>
                      <p:nvPr/>
                    </p:nvPicPr>
                    <p:blipFill>
                      <a:blip r:embed="rId2"/>
                      <a:stretch>
                        <a:fillRect/>
                      </a:stretch>
                    </p:blipFill>
                    <p:spPr>
                      <a:xfrm>
                        <a:off x="2209800" y="4629150"/>
                        <a:ext cx="6096000" cy="2152650"/>
                      </a:xfrm>
                      <a:prstGeom prst="rect">
                        <a:avLst/>
                      </a:prstGeom>
                      <a:noFill/>
                      <a:ln w="9525">
                        <a:noFill/>
                      </a:ln>
                    </p:spPr>
                  </p:pic>
                </p:oleObj>
              </mc:Fallback>
            </mc:AlternateContent>
          </a:graphicData>
        </a:graphic>
      </p:graphicFrame>
      <p:graphicFrame>
        <p:nvGraphicFramePr>
          <p:cNvPr id="17411" name="Object 6"/>
          <p:cNvGraphicFramePr>
            <a:graphicFrameLocks noChangeAspect="1"/>
          </p:cNvGraphicFramePr>
          <p:nvPr/>
        </p:nvGraphicFramePr>
        <p:xfrm>
          <a:off x="914400" y="1428750"/>
          <a:ext cx="4343400" cy="3135313"/>
        </p:xfrm>
        <a:graphic>
          <a:graphicData uri="http://schemas.openxmlformats.org/presentationml/2006/ole">
            <mc:AlternateContent xmlns:mc="http://schemas.openxmlformats.org/markup-compatibility/2006">
              <mc:Choice xmlns:v="urn:schemas-microsoft-com:vml" Requires="v">
                <p:oleObj spid="_x0000_s2" name="Equation" r:id="rId3" imgW="51816000" imgH="41452800" progId="Equation.3">
                  <p:embed/>
                </p:oleObj>
              </mc:Choice>
              <mc:Fallback>
                <p:oleObj name="Equation" r:id="rId3" imgW="51816000" imgH="41452800" progId="Equation.3">
                  <p:embed/>
                  <p:pic>
                    <p:nvPicPr>
                      <p:cNvPr id="0" name="Object 6"/>
                      <p:cNvPicPr>
                        <a:picLocks noChangeAspect="1"/>
                      </p:cNvPicPr>
                      <p:nvPr/>
                    </p:nvPicPr>
                    <p:blipFill>
                      <a:blip r:embed="rId4"/>
                      <a:stretch>
                        <a:fillRect/>
                      </a:stretch>
                    </p:blipFill>
                    <p:spPr>
                      <a:xfrm>
                        <a:off x="914400" y="1428750"/>
                        <a:ext cx="4343400" cy="31353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pPr eaLnBrk="1" hangingPunct="1"/>
            <a:r>
              <a:rPr lang="en-US" sz="3600" smtClean="0"/>
              <a:t>Taxonomy of Projection</a:t>
            </a:r>
            <a:endParaRPr lang="en-US" sz="3600" smtClean="0"/>
          </a:p>
        </p:txBody>
      </p:sp>
      <p:pic>
        <p:nvPicPr>
          <p:cNvPr id="58371" name="Picture 4" descr="016"/>
          <p:cNvPicPr>
            <a:picLocks noGrp="1" noChangeAspect="1" noChangeArrowheads="1"/>
          </p:cNvPicPr>
          <p:nvPr>
            <p:ph idx="1"/>
          </p:nvPr>
        </p:nvPicPr>
        <p:blipFill>
          <a:blip r:embed="rId1" cstate="print"/>
          <a:srcRect/>
          <a:stretch>
            <a:fillRect/>
          </a:stretch>
        </p:blipFill>
        <p:spPr>
          <a:xfrm>
            <a:off x="1228725" y="1417638"/>
            <a:ext cx="6684963" cy="478155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2800" smtClean="0"/>
              <a:t>OpenGL’s Perspective Specification</a:t>
            </a:r>
            <a:endParaRPr lang="en-US" sz="2800" smtClean="0"/>
          </a:p>
        </p:txBody>
      </p:sp>
      <p:graphicFrame>
        <p:nvGraphicFramePr>
          <p:cNvPr id="18434" name="Object 4"/>
          <p:cNvGraphicFramePr>
            <a:graphicFrameLocks noChangeAspect="1"/>
          </p:cNvGraphicFramePr>
          <p:nvPr/>
        </p:nvGraphicFramePr>
        <p:xfrm>
          <a:off x="1219200" y="1371600"/>
          <a:ext cx="6835775" cy="2801938"/>
        </p:xfrm>
        <a:graphic>
          <a:graphicData uri="http://schemas.openxmlformats.org/presentationml/2006/ole">
            <mc:AlternateContent xmlns:mc="http://schemas.openxmlformats.org/markup-compatibility/2006">
              <mc:Choice xmlns:v="urn:schemas-microsoft-com:vml" Requires="v">
                <p:oleObj spid="_x0000_s18433" name="VISIO" r:id="rId1" imgW="25622250" imgH="10506075" progId="">
                  <p:embed/>
                </p:oleObj>
              </mc:Choice>
              <mc:Fallback>
                <p:oleObj name="VISIO" r:id="rId1" imgW="25622250" imgH="10506075" progId="">
                  <p:embed/>
                  <p:pic>
                    <p:nvPicPr>
                      <p:cNvPr id="0" name="Object 4"/>
                      <p:cNvPicPr>
                        <a:picLocks noChangeAspect="1"/>
                      </p:cNvPicPr>
                      <p:nvPr/>
                    </p:nvPicPr>
                    <p:blipFill>
                      <a:blip r:embed="rId2"/>
                      <a:stretch>
                        <a:fillRect/>
                      </a:stretch>
                    </p:blipFill>
                    <p:spPr>
                      <a:xfrm>
                        <a:off x="1219200" y="1371600"/>
                        <a:ext cx="6835775" cy="2801938"/>
                      </a:xfrm>
                      <a:prstGeom prst="rect">
                        <a:avLst/>
                      </a:prstGeom>
                      <a:noFill/>
                      <a:ln w="9525">
                        <a:noFill/>
                      </a:ln>
                    </p:spPr>
                  </p:pic>
                </p:oleObj>
              </mc:Fallback>
            </mc:AlternateContent>
          </a:graphicData>
        </a:graphic>
      </p:graphicFrame>
      <p:sp>
        <p:nvSpPr>
          <p:cNvPr id="200709" name="Text Box 5"/>
          <p:cNvSpPr txBox="1">
            <a:spLocks noChangeArrowheads="1"/>
          </p:cNvSpPr>
          <p:nvPr/>
        </p:nvSpPr>
        <p:spPr bwMode="auto">
          <a:xfrm>
            <a:off x="381000" y="4191000"/>
            <a:ext cx="8382000" cy="366713"/>
          </a:xfrm>
          <a:prstGeom prst="rect">
            <a:avLst/>
          </a:prstGeom>
          <a:noFill/>
          <a:ln w="9525">
            <a:noFill/>
            <a:miter lim="800000"/>
          </a:ln>
          <a:effectLst/>
        </p:spPr>
        <p:txBody>
          <a:bodyPr>
            <a:spAutoFit/>
          </a:bodyPr>
          <a:lstStyle/>
          <a:p>
            <a:pPr algn="ctr" eaLnBrk="0" hangingPunct="0">
              <a:defRPr/>
            </a:pPr>
            <a:r>
              <a:rPr lang="en-US">
                <a:effectLst>
                  <a:outerShdw blurRad="38100" dist="38100" dir="2700000" algn="tl">
                    <a:srgbClr val="C0C0C0"/>
                  </a:outerShdw>
                </a:effectLst>
                <a:latin typeface="Bookman Old Style" panose="02050604050505020204" pitchFamily="18" charset="0"/>
              </a:rPr>
              <a:t>y field-of-view / fovy</a:t>
            </a:r>
            <a:endParaRPr lang="en-US">
              <a:latin typeface="Times New Roman" panose="02020603050405020304" pitchFamily="18" charset="0"/>
            </a:endParaRPr>
          </a:p>
        </p:txBody>
      </p:sp>
      <p:sp>
        <p:nvSpPr>
          <p:cNvPr id="200710" name="Text Box 6"/>
          <p:cNvSpPr txBox="1">
            <a:spLocks noChangeArrowheads="1"/>
          </p:cNvSpPr>
          <p:nvPr/>
        </p:nvSpPr>
        <p:spPr bwMode="auto">
          <a:xfrm>
            <a:off x="381000" y="4419600"/>
            <a:ext cx="8382000" cy="366713"/>
          </a:xfrm>
          <a:prstGeom prst="rect">
            <a:avLst/>
          </a:prstGeom>
          <a:noFill/>
          <a:ln w="9525">
            <a:noFill/>
            <a:miter lim="800000"/>
          </a:ln>
          <a:effectLst/>
        </p:spPr>
        <p:txBody>
          <a:bodyPr>
            <a:spAutoFit/>
          </a:bodyPr>
          <a:lstStyle/>
          <a:p>
            <a:pPr algn="ctr" eaLnBrk="0" hangingPunct="0">
              <a:defRPr/>
            </a:pPr>
            <a:r>
              <a:rPr lang="en-US">
                <a:effectLst>
                  <a:outerShdw blurRad="38100" dist="38100" dir="2700000" algn="tl">
                    <a:srgbClr val="C0C0C0"/>
                  </a:outerShdw>
                </a:effectLst>
                <a:latin typeface="Bookman Old Style" panose="02050604050505020204" pitchFamily="18" charset="0"/>
              </a:rPr>
              <a:t>aspect ratio</a:t>
            </a:r>
            <a:endParaRPr lang="en-US">
              <a:effectLst>
                <a:outerShdw blurRad="38100" dist="38100" dir="2700000" algn="tl">
                  <a:srgbClr val="C0C0C0"/>
                </a:outerShdw>
              </a:effectLst>
              <a:latin typeface="Times New Roman" panose="02020603050405020304" pitchFamily="18" charset="0"/>
            </a:endParaRPr>
          </a:p>
        </p:txBody>
      </p:sp>
      <p:sp>
        <p:nvSpPr>
          <p:cNvPr id="200711" name="Text Box 7"/>
          <p:cNvSpPr txBox="1">
            <a:spLocks noChangeArrowheads="1"/>
          </p:cNvSpPr>
          <p:nvPr/>
        </p:nvSpPr>
        <p:spPr bwMode="auto">
          <a:xfrm>
            <a:off x="381000" y="4648200"/>
            <a:ext cx="8382000" cy="366713"/>
          </a:xfrm>
          <a:prstGeom prst="rect">
            <a:avLst/>
          </a:prstGeom>
          <a:noFill/>
          <a:ln w="9525">
            <a:noFill/>
            <a:miter lim="800000"/>
          </a:ln>
          <a:effectLst/>
        </p:spPr>
        <p:txBody>
          <a:bodyPr>
            <a:spAutoFit/>
          </a:bodyPr>
          <a:lstStyle/>
          <a:p>
            <a:pPr algn="ctr" eaLnBrk="0" hangingPunct="0">
              <a:defRPr/>
            </a:pPr>
            <a:r>
              <a:rPr lang="en-US">
                <a:effectLst>
                  <a:outerShdw blurRad="38100" dist="38100" dir="2700000" algn="tl">
                    <a:srgbClr val="C0C0C0"/>
                  </a:outerShdw>
                </a:effectLst>
                <a:latin typeface="Bookman Old Style" panose="02050604050505020204" pitchFamily="18" charset="0"/>
              </a:rPr>
              <a:t>near and far clipping planes</a:t>
            </a:r>
            <a:endParaRPr lang="en-US">
              <a:effectLst>
                <a:outerShdw blurRad="38100" dist="38100" dir="2700000" algn="tl">
                  <a:srgbClr val="C0C0C0"/>
                </a:outerShdw>
              </a:effectLst>
              <a:latin typeface="Times New Roman" panose="02020603050405020304" pitchFamily="18" charset="0"/>
            </a:endParaRPr>
          </a:p>
        </p:txBody>
      </p:sp>
      <p:sp>
        <p:nvSpPr>
          <p:cNvPr id="200712" name="Text Box 8"/>
          <p:cNvSpPr txBox="1">
            <a:spLocks noChangeArrowheads="1"/>
          </p:cNvSpPr>
          <p:nvPr/>
        </p:nvSpPr>
        <p:spPr bwMode="auto">
          <a:xfrm>
            <a:off x="381000" y="4891088"/>
            <a:ext cx="8382000" cy="366712"/>
          </a:xfrm>
          <a:prstGeom prst="rect">
            <a:avLst/>
          </a:prstGeom>
          <a:noFill/>
          <a:ln w="9525">
            <a:noFill/>
            <a:miter lim="800000"/>
          </a:ln>
          <a:effectLst/>
        </p:spPr>
        <p:txBody>
          <a:bodyPr>
            <a:spAutoFit/>
          </a:bodyPr>
          <a:lstStyle/>
          <a:p>
            <a:pPr algn="ctr" eaLnBrk="0" hangingPunct="0">
              <a:defRPr/>
            </a:pPr>
            <a:r>
              <a:rPr lang="en-US">
                <a:effectLst>
                  <a:outerShdw blurRad="38100" dist="38100" dir="2700000" algn="tl">
                    <a:srgbClr val="C0C0C0"/>
                  </a:outerShdw>
                </a:effectLst>
                <a:latin typeface="Bookman Old Style" panose="02050604050505020204" pitchFamily="18" charset="0"/>
              </a:rPr>
              <a:t>viewing frustum</a:t>
            </a:r>
            <a:endParaRPr lang="en-US">
              <a:latin typeface="Times New Roman" panose="02020603050405020304" pitchFamily="18" charset="0"/>
            </a:endParaRPr>
          </a:p>
        </p:txBody>
      </p:sp>
      <p:sp>
        <p:nvSpPr>
          <p:cNvPr id="200713" name="Text Box 9"/>
          <p:cNvSpPr txBox="1">
            <a:spLocks noChangeArrowheads="1"/>
          </p:cNvSpPr>
          <p:nvPr/>
        </p:nvSpPr>
        <p:spPr bwMode="auto">
          <a:xfrm>
            <a:off x="990600" y="5334000"/>
            <a:ext cx="7772400" cy="457200"/>
          </a:xfrm>
          <a:prstGeom prst="rect">
            <a:avLst/>
          </a:prstGeom>
          <a:noFill/>
          <a:ln w="9525">
            <a:noFill/>
            <a:miter lim="800000"/>
          </a:ln>
          <a:effectLst/>
        </p:spPr>
        <p:txBody>
          <a:bodyPr>
            <a:spAutoFit/>
          </a:bodyPr>
          <a:lstStyle/>
          <a:p>
            <a:pPr algn="ctr" eaLnBrk="0" hangingPunct="0">
              <a:defRPr/>
            </a:pPr>
            <a:r>
              <a:rPr lang="en-US" sz="2400" b="1">
                <a:effectLst>
                  <a:outerShdw blurRad="38100" dist="38100" dir="2700000" algn="tl">
                    <a:srgbClr val="C0C0C0"/>
                  </a:outerShdw>
                </a:effectLst>
                <a:latin typeface="Bookman Old Style" panose="02050604050505020204" pitchFamily="18" charset="0"/>
              </a:rPr>
              <a:t>gluPerspective(fovy, aspect, near, far)</a:t>
            </a:r>
            <a:endParaRPr lang="en-US" sz="2400" b="1">
              <a:latin typeface="Times New Roman" panose="02020603050405020304" pitchFamily="18" charset="0"/>
            </a:endParaRPr>
          </a:p>
        </p:txBody>
      </p:sp>
      <p:sp>
        <p:nvSpPr>
          <p:cNvPr id="200714" name="Text Box 10"/>
          <p:cNvSpPr txBox="1">
            <a:spLocks noChangeArrowheads="1"/>
          </p:cNvSpPr>
          <p:nvPr/>
        </p:nvSpPr>
        <p:spPr bwMode="auto">
          <a:xfrm>
            <a:off x="990600" y="5943600"/>
            <a:ext cx="7772400" cy="457200"/>
          </a:xfrm>
          <a:prstGeom prst="rect">
            <a:avLst/>
          </a:prstGeom>
          <a:noFill/>
          <a:ln w="9525">
            <a:noFill/>
            <a:miter lim="800000"/>
          </a:ln>
          <a:effectLst/>
        </p:spPr>
        <p:txBody>
          <a:bodyPr>
            <a:spAutoFit/>
          </a:bodyPr>
          <a:lstStyle/>
          <a:p>
            <a:pPr algn="ctr" eaLnBrk="0" hangingPunct="0">
              <a:defRPr/>
            </a:pPr>
            <a:r>
              <a:rPr lang="en-US" sz="2400" b="1">
                <a:effectLst>
                  <a:outerShdw blurRad="38100" dist="38100" dir="2700000" algn="tl">
                    <a:srgbClr val="C0C0C0"/>
                  </a:outerShdw>
                </a:effectLst>
                <a:latin typeface="Bookman Old Style" panose="02050604050505020204" pitchFamily="18" charset="0"/>
              </a:rPr>
              <a:t>glFrustum(left, right, bottom, top, near, far)</a:t>
            </a:r>
            <a:endParaRPr lang="en-US" sz="24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pPr eaLnBrk="1" hangingPunct="1"/>
            <a:r>
              <a:rPr lang="en-US" sz="3600" smtClean="0"/>
              <a:t>Perspective without Depth</a:t>
            </a:r>
            <a:endParaRPr lang="en-US" sz="3600" smtClean="0"/>
          </a:p>
        </p:txBody>
      </p:sp>
      <p:graphicFrame>
        <p:nvGraphicFramePr>
          <p:cNvPr id="19458" name="Object 5"/>
          <p:cNvGraphicFramePr>
            <a:graphicFrameLocks noChangeAspect="1"/>
          </p:cNvGraphicFramePr>
          <p:nvPr/>
        </p:nvGraphicFramePr>
        <p:xfrm>
          <a:off x="990600" y="1365250"/>
          <a:ext cx="4373563" cy="2430463"/>
        </p:xfrm>
        <a:graphic>
          <a:graphicData uri="http://schemas.openxmlformats.org/presentationml/2006/ole">
            <mc:AlternateContent xmlns:mc="http://schemas.openxmlformats.org/markup-compatibility/2006">
              <mc:Choice xmlns:v="urn:schemas-microsoft-com:vml" Requires="v">
                <p:oleObj spid="_x0000_s19457" name="Equation" r:id="rId1" imgW="43891200" imgH="24384000" progId="Equation.3">
                  <p:embed/>
                </p:oleObj>
              </mc:Choice>
              <mc:Fallback>
                <p:oleObj name="Equation" r:id="rId1" imgW="43891200" imgH="24384000" progId="Equation.3">
                  <p:embed/>
                  <p:pic>
                    <p:nvPicPr>
                      <p:cNvPr id="0" name="Object 5"/>
                      <p:cNvPicPr>
                        <a:picLocks noChangeAspect="1"/>
                      </p:cNvPicPr>
                      <p:nvPr/>
                    </p:nvPicPr>
                    <p:blipFill>
                      <a:blip r:embed="rId2"/>
                      <a:stretch>
                        <a:fillRect/>
                      </a:stretch>
                    </p:blipFill>
                    <p:spPr>
                      <a:xfrm>
                        <a:off x="990600" y="1365250"/>
                        <a:ext cx="4373563" cy="2430463"/>
                      </a:xfrm>
                      <a:prstGeom prst="rect">
                        <a:avLst/>
                      </a:prstGeom>
                      <a:noFill/>
                      <a:ln w="9525">
                        <a:noFill/>
                      </a:ln>
                    </p:spPr>
                  </p:pic>
                </p:oleObj>
              </mc:Fallback>
            </mc:AlternateContent>
          </a:graphicData>
        </a:graphic>
      </p:graphicFrame>
      <p:graphicFrame>
        <p:nvGraphicFramePr>
          <p:cNvPr id="19459" name="Object 6"/>
          <p:cNvGraphicFramePr>
            <a:graphicFrameLocks noChangeAspect="1"/>
          </p:cNvGraphicFramePr>
          <p:nvPr/>
        </p:nvGraphicFramePr>
        <p:xfrm>
          <a:off x="990600" y="3879850"/>
          <a:ext cx="4343400" cy="2978150"/>
        </p:xfrm>
        <a:graphic>
          <a:graphicData uri="http://schemas.openxmlformats.org/presentationml/2006/ole">
            <mc:AlternateContent xmlns:mc="http://schemas.openxmlformats.org/markup-compatibility/2006">
              <mc:Choice xmlns:v="urn:schemas-microsoft-com:vml" Requires="v">
                <p:oleObj spid="_x0000_s2" name="Equation" r:id="rId3" imgW="43586400" imgH="29870400" progId="Equation.3">
                  <p:embed/>
                </p:oleObj>
              </mc:Choice>
              <mc:Fallback>
                <p:oleObj name="Equation" r:id="rId3" imgW="43586400" imgH="29870400" progId="Equation.3">
                  <p:embed/>
                  <p:pic>
                    <p:nvPicPr>
                      <p:cNvPr id="0" name="Object 6"/>
                      <p:cNvPicPr>
                        <a:picLocks noChangeAspect="1"/>
                      </p:cNvPicPr>
                      <p:nvPr/>
                    </p:nvPicPr>
                    <p:blipFill>
                      <a:blip r:embed="rId4"/>
                      <a:stretch>
                        <a:fillRect/>
                      </a:stretch>
                    </p:blipFill>
                    <p:spPr>
                      <a:xfrm>
                        <a:off x="990600" y="3879850"/>
                        <a:ext cx="4343400" cy="2978150"/>
                      </a:xfrm>
                      <a:prstGeom prst="rect">
                        <a:avLst/>
                      </a:prstGeom>
                      <a:noFill/>
                      <a:ln w="9525">
                        <a:noFill/>
                      </a:ln>
                    </p:spPr>
                  </p:pic>
                </p:oleObj>
              </mc:Fallback>
            </mc:AlternateContent>
          </a:graphicData>
        </a:graphic>
      </p:graphicFrame>
      <p:sp>
        <p:nvSpPr>
          <p:cNvPr id="19461" name="Text Box 7"/>
          <p:cNvSpPr txBox="1">
            <a:spLocks noChangeArrowheads="1"/>
          </p:cNvSpPr>
          <p:nvPr/>
        </p:nvSpPr>
        <p:spPr bwMode="auto">
          <a:xfrm>
            <a:off x="5638800" y="3962400"/>
            <a:ext cx="3276600" cy="2540000"/>
          </a:xfrm>
          <a:prstGeom prst="rect">
            <a:avLst/>
          </a:prstGeom>
          <a:noFill/>
          <a:ln w="12700" cap="sq">
            <a:noFill/>
            <a:miter lim="800000"/>
            <a:headEnd type="none" w="sm" len="sm"/>
            <a:tailEnd type="none" w="sm" len="sm"/>
          </a:ln>
        </p:spPr>
        <p:txBody>
          <a:bodyPr/>
          <a:lstStyle/>
          <a:p>
            <a:pPr marL="233680" indent="-233680" eaLnBrk="0" hangingPunct="0">
              <a:buFontTx/>
              <a:buChar char="•"/>
            </a:pPr>
            <a:r>
              <a:rPr lang="en-US" sz="2000">
                <a:latin typeface="Times New Roman" panose="02020603050405020304" pitchFamily="18" charset="0"/>
              </a:rPr>
              <a:t>The depth information is lost as the last two components are same</a:t>
            </a:r>
            <a:endParaRPr lang="en-US" sz="2000">
              <a:latin typeface="Times New Roman" panose="02020603050405020304" pitchFamily="18" charset="0"/>
            </a:endParaRPr>
          </a:p>
          <a:p>
            <a:pPr marL="233680" indent="-233680" eaLnBrk="0" hangingPunct="0">
              <a:buFontTx/>
              <a:buChar char="•"/>
            </a:pPr>
            <a:r>
              <a:rPr lang="en-US" sz="2000">
                <a:latin typeface="Times New Roman" panose="02020603050405020304" pitchFamily="18" charset="0"/>
              </a:rPr>
              <a:t>But dept information of the projected points is essential for hidden surface removal and other purposes like blending, shading etc.</a:t>
            </a:r>
            <a:endParaRPr lang="en-US" sz="2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sz="3600" smtClean="0"/>
              <a:t>Perspective without Depth</a:t>
            </a:r>
            <a:endParaRPr lang="en-US" sz="3600" smtClean="0"/>
          </a:p>
        </p:txBody>
      </p:sp>
      <p:graphicFrame>
        <p:nvGraphicFramePr>
          <p:cNvPr id="20482" name="Object 5"/>
          <p:cNvGraphicFramePr>
            <a:graphicFrameLocks noChangeAspect="1"/>
          </p:cNvGraphicFramePr>
          <p:nvPr/>
        </p:nvGraphicFramePr>
        <p:xfrm>
          <a:off x="762000" y="1524000"/>
          <a:ext cx="8123238" cy="3079750"/>
        </p:xfrm>
        <a:graphic>
          <a:graphicData uri="http://schemas.openxmlformats.org/presentationml/2006/ole">
            <mc:AlternateContent xmlns:mc="http://schemas.openxmlformats.org/markup-compatibility/2006">
              <mc:Choice xmlns:v="urn:schemas-microsoft-com:vml" Requires="v">
                <p:oleObj spid="_x0000_s20481" name="Equation" r:id="rId1" imgW="86868000" imgH="32918400" progId="Equation.3">
                  <p:embed/>
                </p:oleObj>
              </mc:Choice>
              <mc:Fallback>
                <p:oleObj name="Equation" r:id="rId1" imgW="86868000" imgH="32918400" progId="Equation.3">
                  <p:embed/>
                  <p:pic>
                    <p:nvPicPr>
                      <p:cNvPr id="0" name="Object 5"/>
                      <p:cNvPicPr>
                        <a:picLocks noChangeAspect="1"/>
                      </p:cNvPicPr>
                      <p:nvPr/>
                    </p:nvPicPr>
                    <p:blipFill>
                      <a:blip r:embed="rId2"/>
                      <a:stretch>
                        <a:fillRect/>
                      </a:stretch>
                    </p:blipFill>
                    <p:spPr>
                      <a:xfrm>
                        <a:off x="762000" y="1524000"/>
                        <a:ext cx="8123238" cy="3079750"/>
                      </a:xfrm>
                      <a:prstGeom prst="rect">
                        <a:avLst/>
                      </a:prstGeom>
                      <a:noFill/>
                      <a:ln w="9525">
                        <a:noFill/>
                      </a:ln>
                    </p:spPr>
                  </p:pic>
                </p:oleObj>
              </mc:Fallback>
            </mc:AlternateContent>
          </a:graphicData>
        </a:graphic>
      </p:graphicFrame>
      <p:graphicFrame>
        <p:nvGraphicFramePr>
          <p:cNvPr id="20483" name="Object 6"/>
          <p:cNvGraphicFramePr>
            <a:graphicFrameLocks noChangeAspect="1"/>
          </p:cNvGraphicFramePr>
          <p:nvPr/>
        </p:nvGraphicFramePr>
        <p:xfrm>
          <a:off x="3292475" y="4495800"/>
          <a:ext cx="2643188" cy="938213"/>
        </p:xfrm>
        <a:graphic>
          <a:graphicData uri="http://schemas.openxmlformats.org/presentationml/2006/ole">
            <mc:AlternateContent xmlns:mc="http://schemas.openxmlformats.org/markup-compatibility/2006">
              <mc:Choice xmlns:v="urn:schemas-microsoft-com:vml" Requires="v">
                <p:oleObj spid="_x0000_s2" name="Equation" r:id="rId3" imgW="26517600" imgH="9448800" progId="Equation.3">
                  <p:embed/>
                </p:oleObj>
              </mc:Choice>
              <mc:Fallback>
                <p:oleObj name="Equation" r:id="rId3" imgW="26517600" imgH="9448800" progId="Equation.3">
                  <p:embed/>
                  <p:pic>
                    <p:nvPicPr>
                      <p:cNvPr id="0" name="Object 6"/>
                      <p:cNvPicPr>
                        <a:picLocks noChangeAspect="1"/>
                      </p:cNvPicPr>
                      <p:nvPr/>
                    </p:nvPicPr>
                    <p:blipFill>
                      <a:blip r:embed="rId4"/>
                      <a:stretch>
                        <a:fillRect/>
                      </a:stretch>
                    </p:blipFill>
                    <p:spPr>
                      <a:xfrm>
                        <a:off x="3292475" y="4495800"/>
                        <a:ext cx="2643188" cy="938213"/>
                      </a:xfrm>
                      <a:prstGeom prst="rect">
                        <a:avLst/>
                      </a:prstGeom>
                      <a:noFill/>
                      <a:ln w="9525">
                        <a:noFill/>
                      </a:ln>
                    </p:spPr>
                  </p:pic>
                </p:oleObj>
              </mc:Fallback>
            </mc:AlternateContent>
          </a:graphicData>
        </a:graphic>
      </p:graphicFrame>
      <p:sp>
        <p:nvSpPr>
          <p:cNvPr id="20485" name="Text Box 7"/>
          <p:cNvSpPr txBox="1">
            <a:spLocks noChangeArrowheads="1"/>
          </p:cNvSpPr>
          <p:nvPr/>
        </p:nvSpPr>
        <p:spPr bwMode="auto">
          <a:xfrm>
            <a:off x="609600" y="5638800"/>
            <a:ext cx="8001000" cy="396875"/>
          </a:xfrm>
          <a:prstGeom prst="rect">
            <a:avLst/>
          </a:prstGeom>
          <a:noFill/>
          <a:ln w="9525">
            <a:noFill/>
            <a:miter lim="800000"/>
          </a:ln>
        </p:spPr>
        <p:txBody>
          <a:bodyPr>
            <a:spAutoFit/>
          </a:bodyPr>
          <a:lstStyle/>
          <a:p>
            <a:pPr eaLnBrk="0" hangingPunct="0"/>
            <a:r>
              <a:rPr lang="en-US" sz="2000">
                <a:latin typeface="Bookman Old Style" panose="02050604050505020204" pitchFamily="18" charset="0"/>
              </a:rPr>
              <a:t>For </a:t>
            </a:r>
            <a:r>
              <a:rPr lang="en-US" sz="2000" i="1">
                <a:latin typeface="Bookman Old Style" panose="02050604050505020204" pitchFamily="18" charset="0"/>
              </a:rPr>
              <a:t>ß</a:t>
            </a:r>
            <a:r>
              <a:rPr lang="en-US" sz="2000">
                <a:latin typeface="Bookman Old Style" panose="02050604050505020204" pitchFamily="18" charset="0"/>
              </a:rPr>
              <a:t> &lt; 0, z</a:t>
            </a:r>
            <a:r>
              <a:rPr lang="en-US" sz="2000" i="1">
                <a:latin typeface="Bookman Old Style" panose="02050604050505020204" pitchFamily="18" charset="0"/>
              </a:rPr>
              <a:t>’</a:t>
            </a:r>
            <a:r>
              <a:rPr lang="en-US" sz="2000">
                <a:latin typeface="Bookman Old Style" panose="02050604050505020204" pitchFamily="18" charset="0"/>
              </a:rPr>
              <a:t> is a monotonically increasing function of d</a:t>
            </a:r>
            <a:r>
              <a:rPr lang="en-US" sz="2000" i="1">
                <a:latin typeface="Bookman Old Style" panose="02050604050505020204" pitchFamily="18" charset="0"/>
              </a:rPr>
              <a:t>epth</a:t>
            </a:r>
            <a:r>
              <a:rPr lang="en-US" sz="2000">
                <a:latin typeface="Bookman Old Style" panose="02050604050505020204" pitchFamily="18" charset="0"/>
              </a:rPr>
              <a:t>.</a:t>
            </a:r>
            <a:endParaRPr lang="en-US" sz="2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z="3600" smtClean="0"/>
              <a:t>Canonical View Volume</a:t>
            </a:r>
            <a:endParaRPr lang="en-US" sz="3600" smtClean="0"/>
          </a:p>
        </p:txBody>
      </p:sp>
      <p:graphicFrame>
        <p:nvGraphicFramePr>
          <p:cNvPr id="21506" name="Object 4"/>
          <p:cNvGraphicFramePr>
            <a:graphicFrameLocks noChangeAspect="1"/>
          </p:cNvGraphicFramePr>
          <p:nvPr/>
        </p:nvGraphicFramePr>
        <p:xfrm>
          <a:off x="2286000" y="1360488"/>
          <a:ext cx="4529138" cy="3622675"/>
        </p:xfrm>
        <a:graphic>
          <a:graphicData uri="http://schemas.openxmlformats.org/presentationml/2006/ole">
            <mc:AlternateContent xmlns:mc="http://schemas.openxmlformats.org/markup-compatibility/2006">
              <mc:Choice xmlns:v="urn:schemas-microsoft-com:vml" Requires="v">
                <p:oleObj spid="_x0000_s21505" name="VISIO" r:id="rId1" imgW="16983075" imgH="13582650" progId="">
                  <p:embed/>
                </p:oleObj>
              </mc:Choice>
              <mc:Fallback>
                <p:oleObj name="VISIO" r:id="rId1" imgW="16983075" imgH="13582650" progId="">
                  <p:embed/>
                  <p:pic>
                    <p:nvPicPr>
                      <p:cNvPr id="0" name="Object 4"/>
                      <p:cNvPicPr>
                        <a:picLocks noChangeAspect="1"/>
                      </p:cNvPicPr>
                      <p:nvPr/>
                    </p:nvPicPr>
                    <p:blipFill>
                      <a:blip r:embed="rId2"/>
                      <a:stretch>
                        <a:fillRect/>
                      </a:stretch>
                    </p:blipFill>
                    <p:spPr>
                      <a:xfrm>
                        <a:off x="2286000" y="1360488"/>
                        <a:ext cx="4529138" cy="3622675"/>
                      </a:xfrm>
                      <a:prstGeom prst="rect">
                        <a:avLst/>
                      </a:prstGeom>
                      <a:noFill/>
                      <a:ln w="9525">
                        <a:noFill/>
                      </a:ln>
                    </p:spPr>
                  </p:pic>
                </p:oleObj>
              </mc:Fallback>
            </mc:AlternateContent>
          </a:graphicData>
        </a:graphic>
      </p:graphicFrame>
      <p:graphicFrame>
        <p:nvGraphicFramePr>
          <p:cNvPr id="21507" name="Object 5"/>
          <p:cNvGraphicFramePr>
            <a:graphicFrameLocks noChangeAspect="1"/>
          </p:cNvGraphicFramePr>
          <p:nvPr/>
        </p:nvGraphicFramePr>
        <p:xfrm>
          <a:off x="3657600" y="5094288"/>
          <a:ext cx="1600200" cy="1230312"/>
        </p:xfrm>
        <a:graphic>
          <a:graphicData uri="http://schemas.openxmlformats.org/presentationml/2006/ole">
            <mc:AlternateContent xmlns:mc="http://schemas.openxmlformats.org/markup-compatibility/2006">
              <mc:Choice xmlns:v="urn:schemas-microsoft-com:vml" Requires="v">
                <p:oleObj spid="_x0000_s2" name="Equation" r:id="rId3" imgW="15240000" imgH="14935200" progId="Equation.3">
                  <p:embed/>
                </p:oleObj>
              </mc:Choice>
              <mc:Fallback>
                <p:oleObj name="Equation" r:id="rId3" imgW="15240000" imgH="14935200" progId="Equation.3">
                  <p:embed/>
                  <p:pic>
                    <p:nvPicPr>
                      <p:cNvPr id="0" name="Object 5"/>
                      <p:cNvPicPr>
                        <a:picLocks noChangeAspect="1"/>
                      </p:cNvPicPr>
                      <p:nvPr/>
                    </p:nvPicPr>
                    <p:blipFill>
                      <a:blip r:embed="rId4"/>
                      <a:stretch>
                        <a:fillRect/>
                      </a:stretch>
                    </p:blipFill>
                    <p:spPr>
                      <a:xfrm>
                        <a:off x="3657600" y="5094288"/>
                        <a:ext cx="1600200" cy="12303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pPr eaLnBrk="1" hangingPunct="1"/>
            <a:r>
              <a:rPr lang="en-US" sz="3600" smtClean="0"/>
              <a:t>Canonical View Volume</a:t>
            </a:r>
            <a:endParaRPr lang="en-US" sz="3600" smtClean="0"/>
          </a:p>
        </p:txBody>
      </p:sp>
      <p:sp>
        <p:nvSpPr>
          <p:cNvPr id="22532" name="Rectangle 5"/>
          <p:cNvSpPr>
            <a:spLocks noChangeArrowheads="1"/>
          </p:cNvSpPr>
          <p:nvPr/>
        </p:nvSpPr>
        <p:spPr bwMode="auto">
          <a:xfrm>
            <a:off x="457200" y="5441950"/>
            <a:ext cx="8229600" cy="1187450"/>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sz="2400">
                <a:latin typeface="Times New Roman" panose="02020603050405020304" pitchFamily="18" charset="0"/>
              </a:rPr>
              <a:t>There is a reversal of the z- coordinates, in the sense that before the transformation, points further from the viewer have smaller z- coordinates</a:t>
            </a:r>
            <a:endParaRPr lang="en-US" sz="2400">
              <a:latin typeface="Times New Roman" panose="02020603050405020304" pitchFamily="18" charset="0"/>
            </a:endParaRPr>
          </a:p>
        </p:txBody>
      </p:sp>
      <p:grpSp>
        <p:nvGrpSpPr>
          <p:cNvPr id="22533" name="Group 6"/>
          <p:cNvGrpSpPr/>
          <p:nvPr/>
        </p:nvGrpSpPr>
        <p:grpSpPr bwMode="auto">
          <a:xfrm>
            <a:off x="1143000" y="1260475"/>
            <a:ext cx="6475413" cy="3844925"/>
            <a:chOff x="960" y="624"/>
            <a:chExt cx="4079" cy="2422"/>
          </a:xfrm>
        </p:grpSpPr>
        <p:graphicFrame>
          <p:nvGraphicFramePr>
            <p:cNvPr id="22530" name="Object 7"/>
            <p:cNvGraphicFramePr>
              <a:graphicFrameLocks noChangeAspect="1"/>
            </p:cNvGraphicFramePr>
            <p:nvPr/>
          </p:nvGraphicFramePr>
          <p:xfrm>
            <a:off x="960" y="624"/>
            <a:ext cx="3943" cy="2422"/>
          </p:xfrm>
          <a:graphic>
            <a:graphicData uri="http://schemas.openxmlformats.org/presentationml/2006/ole">
              <mc:AlternateContent xmlns:mc="http://schemas.openxmlformats.org/markup-compatibility/2006">
                <mc:Choice xmlns:v="urn:schemas-microsoft-com:vml" Requires="v">
                  <p:oleObj spid="_x0000_s22529" name="VISIO" r:id="rId1" imgW="23460075" imgH="14420850" progId="">
                    <p:embed/>
                  </p:oleObj>
                </mc:Choice>
                <mc:Fallback>
                  <p:oleObj name="VISIO" r:id="rId1" imgW="23460075" imgH="14420850" progId="">
                    <p:embed/>
                    <p:pic>
                      <p:nvPicPr>
                        <p:cNvPr id="0" name="Object 7"/>
                        <p:cNvPicPr>
                          <a:picLocks noChangeAspect="1"/>
                        </p:cNvPicPr>
                        <p:nvPr/>
                      </p:nvPicPr>
                      <p:blipFill>
                        <a:blip r:embed="rId2"/>
                        <a:stretch>
                          <a:fillRect/>
                        </a:stretch>
                      </p:blipFill>
                      <p:spPr>
                        <a:xfrm>
                          <a:off x="960" y="624"/>
                          <a:ext cx="3943" cy="2422"/>
                        </a:xfrm>
                        <a:prstGeom prst="rect">
                          <a:avLst/>
                        </a:prstGeom>
                        <a:noFill/>
                        <a:ln w="9525">
                          <a:noFill/>
                        </a:ln>
                      </p:spPr>
                    </p:pic>
                  </p:oleObj>
                </mc:Fallback>
              </mc:AlternateContent>
            </a:graphicData>
          </a:graphic>
        </p:graphicFrame>
        <p:grpSp>
          <p:nvGrpSpPr>
            <p:cNvPr id="22534" name="Group 8"/>
            <p:cNvGrpSpPr/>
            <p:nvPr/>
          </p:nvGrpSpPr>
          <p:grpSpPr bwMode="auto">
            <a:xfrm>
              <a:off x="1584" y="1824"/>
              <a:ext cx="95" cy="316"/>
              <a:chOff x="1201" y="2591"/>
              <a:chExt cx="95" cy="316"/>
            </a:xfrm>
          </p:grpSpPr>
          <p:sp>
            <p:nvSpPr>
              <p:cNvPr id="22539" name="Oval 9"/>
              <p:cNvSpPr>
                <a:spLocks noChangeArrowheads="1"/>
              </p:cNvSpPr>
              <p:nvPr/>
            </p:nvSpPr>
            <p:spPr bwMode="auto">
              <a:xfrm>
                <a:off x="1248" y="2688"/>
                <a:ext cx="48" cy="144"/>
              </a:xfrm>
              <a:prstGeom prst="ellipse">
                <a:avLst/>
              </a:prstGeom>
              <a:solidFill>
                <a:srgbClr val="993300"/>
              </a:solidFill>
              <a:ln w="12700" cap="sq">
                <a:solidFill>
                  <a:schemeClr val="tx1"/>
                </a:solidFill>
                <a:round/>
                <a:headEnd type="none" w="sm" len="sm"/>
                <a:tailEnd type="none" w="sm" len="sm"/>
              </a:ln>
            </p:spPr>
            <p:txBody>
              <a:bodyPr wrap="none" anchor="ctr"/>
              <a:lstStyle/>
              <a:p>
                <a:endParaRPr lang="en-US"/>
              </a:p>
            </p:txBody>
          </p:sp>
          <p:sp>
            <p:nvSpPr>
              <p:cNvPr id="22540" name="AutoShape 10"/>
              <p:cNvSpPr>
                <a:spLocks noChangeArrowheads="1"/>
              </p:cNvSpPr>
              <p:nvPr/>
            </p:nvSpPr>
            <p:spPr bwMode="auto">
              <a:xfrm rot="8575242">
                <a:off x="1201" y="2735"/>
                <a:ext cx="74" cy="172"/>
              </a:xfrm>
              <a:prstGeom prst="moon">
                <a:avLst>
                  <a:gd name="adj" fmla="val 50000"/>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sp>
            <p:nvSpPr>
              <p:cNvPr id="22541" name="AutoShape 11"/>
              <p:cNvSpPr>
                <a:spLocks noChangeArrowheads="1"/>
              </p:cNvSpPr>
              <p:nvPr/>
            </p:nvSpPr>
            <p:spPr bwMode="auto">
              <a:xfrm rot="-8865071">
                <a:off x="1201" y="2591"/>
                <a:ext cx="74" cy="172"/>
              </a:xfrm>
              <a:prstGeom prst="moon">
                <a:avLst>
                  <a:gd name="adj" fmla="val 50000"/>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grpSp>
        <p:grpSp>
          <p:nvGrpSpPr>
            <p:cNvPr id="22535" name="Group 12"/>
            <p:cNvGrpSpPr/>
            <p:nvPr/>
          </p:nvGrpSpPr>
          <p:grpSpPr bwMode="auto">
            <a:xfrm rot="10800000">
              <a:off x="4944" y="1824"/>
              <a:ext cx="95" cy="316"/>
              <a:chOff x="1201" y="2591"/>
              <a:chExt cx="95" cy="316"/>
            </a:xfrm>
          </p:grpSpPr>
          <p:sp>
            <p:nvSpPr>
              <p:cNvPr id="22536" name="Oval 13"/>
              <p:cNvSpPr>
                <a:spLocks noChangeArrowheads="1"/>
              </p:cNvSpPr>
              <p:nvPr/>
            </p:nvSpPr>
            <p:spPr bwMode="auto">
              <a:xfrm>
                <a:off x="1248" y="2688"/>
                <a:ext cx="48" cy="144"/>
              </a:xfrm>
              <a:prstGeom prst="ellipse">
                <a:avLst/>
              </a:prstGeom>
              <a:solidFill>
                <a:srgbClr val="993300"/>
              </a:solidFill>
              <a:ln w="12700" cap="sq">
                <a:solidFill>
                  <a:schemeClr val="tx1"/>
                </a:solidFill>
                <a:round/>
                <a:headEnd type="none" w="sm" len="sm"/>
                <a:tailEnd type="none" w="sm" len="sm"/>
              </a:ln>
            </p:spPr>
            <p:txBody>
              <a:bodyPr wrap="none" anchor="ctr"/>
              <a:lstStyle/>
              <a:p>
                <a:endParaRPr lang="en-US"/>
              </a:p>
            </p:txBody>
          </p:sp>
          <p:sp>
            <p:nvSpPr>
              <p:cNvPr id="22537" name="AutoShape 14"/>
              <p:cNvSpPr>
                <a:spLocks noChangeArrowheads="1"/>
              </p:cNvSpPr>
              <p:nvPr/>
            </p:nvSpPr>
            <p:spPr bwMode="auto">
              <a:xfrm rot="8575242">
                <a:off x="1201" y="2735"/>
                <a:ext cx="74" cy="172"/>
              </a:xfrm>
              <a:prstGeom prst="moon">
                <a:avLst>
                  <a:gd name="adj" fmla="val 50000"/>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sp>
            <p:nvSpPr>
              <p:cNvPr id="22538" name="AutoShape 15"/>
              <p:cNvSpPr>
                <a:spLocks noChangeArrowheads="1"/>
              </p:cNvSpPr>
              <p:nvPr/>
            </p:nvSpPr>
            <p:spPr bwMode="auto">
              <a:xfrm rot="-8865071">
                <a:off x="1201" y="2591"/>
                <a:ext cx="74" cy="172"/>
              </a:xfrm>
              <a:prstGeom prst="moon">
                <a:avLst>
                  <a:gd name="adj" fmla="val 50000"/>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pPr eaLnBrk="1" hangingPunct="1"/>
            <a:r>
              <a:rPr lang="en-US" sz="3600" smtClean="0"/>
              <a:t>Perspective Matrix</a:t>
            </a:r>
            <a:endParaRPr lang="en-US" sz="3600" smtClean="0"/>
          </a:p>
        </p:txBody>
      </p:sp>
      <p:sp>
        <p:nvSpPr>
          <p:cNvPr id="210949" name="Text Box 5"/>
          <p:cNvSpPr txBox="1">
            <a:spLocks noChangeArrowheads="1"/>
          </p:cNvSpPr>
          <p:nvPr/>
        </p:nvSpPr>
        <p:spPr bwMode="auto">
          <a:xfrm>
            <a:off x="609600" y="1406525"/>
            <a:ext cx="8382000" cy="457200"/>
          </a:xfrm>
          <a:prstGeom prst="rect">
            <a:avLst/>
          </a:prstGeom>
          <a:noFill/>
          <a:ln w="9525">
            <a:noFill/>
            <a:miter lim="800000"/>
          </a:ln>
          <a:effectLst/>
        </p:spPr>
        <p:txBody>
          <a:bodyPr>
            <a:spAutoFit/>
          </a:bodyPr>
          <a:lstStyle/>
          <a:p>
            <a:pPr eaLnBrk="0" hangingPunct="0">
              <a:defRPr/>
            </a:pPr>
            <a:r>
              <a:rPr lang="en-US" sz="2400">
                <a:latin typeface="Bookman Old Style" panose="02050604050505020204" pitchFamily="18" charset="0"/>
              </a:rPr>
              <a:t>The matrix to perform </a:t>
            </a:r>
            <a:r>
              <a:rPr lang="en-US" sz="2400" b="1" i="1">
                <a:solidFill>
                  <a:schemeClr val="hlink"/>
                </a:solidFill>
                <a:effectLst>
                  <a:outerShdw blurRad="38100" dist="38100" dir="2700000" algn="tl">
                    <a:srgbClr val="C0C0C0"/>
                  </a:outerShdw>
                </a:effectLst>
                <a:latin typeface="Bookman Old Style" panose="02050604050505020204" pitchFamily="18" charset="0"/>
              </a:rPr>
              <a:t>perspective transformation</a:t>
            </a:r>
            <a:r>
              <a:rPr lang="en-US" sz="2400">
                <a:latin typeface="Bookman Old Style" panose="02050604050505020204" pitchFamily="18" charset="0"/>
              </a:rPr>
              <a:t>:</a:t>
            </a:r>
            <a:endParaRPr lang="en-US" sz="2400">
              <a:latin typeface="Times New Roman" panose="02020603050405020304" pitchFamily="18" charset="0"/>
            </a:endParaRPr>
          </a:p>
        </p:txBody>
      </p:sp>
      <p:graphicFrame>
        <p:nvGraphicFramePr>
          <p:cNvPr id="23554" name="Object 6"/>
          <p:cNvGraphicFramePr>
            <a:graphicFrameLocks noChangeAspect="1"/>
          </p:cNvGraphicFramePr>
          <p:nvPr/>
        </p:nvGraphicFramePr>
        <p:xfrm>
          <a:off x="1447800" y="2092325"/>
          <a:ext cx="5181600" cy="4449763"/>
        </p:xfrm>
        <a:graphic>
          <a:graphicData uri="http://schemas.openxmlformats.org/presentationml/2006/ole">
            <mc:AlternateContent xmlns:mc="http://schemas.openxmlformats.org/markup-compatibility/2006">
              <mc:Choice xmlns:v="urn:schemas-microsoft-com:vml" Requires="v">
                <p:oleObj spid="_x0000_s23553" name="Equation" r:id="rId1" imgW="51816000" imgH="44500800" progId="Equation.3">
                  <p:embed/>
                </p:oleObj>
              </mc:Choice>
              <mc:Fallback>
                <p:oleObj name="Equation" r:id="rId1" imgW="51816000" imgH="44500800" progId="Equation.3">
                  <p:embed/>
                  <p:pic>
                    <p:nvPicPr>
                      <p:cNvPr id="0" name="Object 6"/>
                      <p:cNvPicPr>
                        <a:picLocks noChangeAspect="1"/>
                      </p:cNvPicPr>
                      <p:nvPr/>
                    </p:nvPicPr>
                    <p:blipFill>
                      <a:blip r:embed="rId2"/>
                      <a:stretch>
                        <a:fillRect/>
                      </a:stretch>
                    </p:blipFill>
                    <p:spPr>
                      <a:xfrm>
                        <a:off x="1447800" y="2092325"/>
                        <a:ext cx="5181600" cy="44497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pPr eaLnBrk="1" hangingPunct="1"/>
            <a:r>
              <a:rPr lang="en-US" sz="3600" smtClean="0"/>
              <a:t>Perspective Matrix</a:t>
            </a:r>
            <a:endParaRPr lang="en-US" sz="3600" smtClean="0"/>
          </a:p>
        </p:txBody>
      </p:sp>
      <p:graphicFrame>
        <p:nvGraphicFramePr>
          <p:cNvPr id="24578" name="Object 5"/>
          <p:cNvGraphicFramePr>
            <a:graphicFrameLocks noChangeAspect="1"/>
          </p:cNvGraphicFramePr>
          <p:nvPr/>
        </p:nvGraphicFramePr>
        <p:xfrm>
          <a:off x="1143000" y="979488"/>
          <a:ext cx="6835775" cy="3108325"/>
        </p:xfrm>
        <a:graphic>
          <a:graphicData uri="http://schemas.openxmlformats.org/presentationml/2006/ole">
            <mc:AlternateContent xmlns:mc="http://schemas.openxmlformats.org/markup-compatibility/2006">
              <mc:Choice xmlns:v="urn:schemas-microsoft-com:vml" Requires="v">
                <p:oleObj spid="_x0000_s24577" name="VISIO" r:id="rId1" imgW="25622250" imgH="11658600" progId="">
                  <p:embed/>
                </p:oleObj>
              </mc:Choice>
              <mc:Fallback>
                <p:oleObj name="VISIO" r:id="rId1" imgW="25622250" imgH="11658600" progId="">
                  <p:embed/>
                  <p:pic>
                    <p:nvPicPr>
                      <p:cNvPr id="0" name="Object 5"/>
                      <p:cNvPicPr>
                        <a:picLocks noChangeAspect="1"/>
                      </p:cNvPicPr>
                      <p:nvPr/>
                    </p:nvPicPr>
                    <p:blipFill>
                      <a:blip r:embed="rId2"/>
                      <a:stretch>
                        <a:fillRect/>
                      </a:stretch>
                    </p:blipFill>
                    <p:spPr>
                      <a:xfrm>
                        <a:off x="1143000" y="979488"/>
                        <a:ext cx="6835775" cy="3108325"/>
                      </a:xfrm>
                      <a:prstGeom prst="rect">
                        <a:avLst/>
                      </a:prstGeom>
                      <a:noFill/>
                      <a:ln w="9525">
                        <a:noFill/>
                      </a:ln>
                    </p:spPr>
                  </p:pic>
                </p:oleObj>
              </mc:Fallback>
            </mc:AlternateContent>
          </a:graphicData>
        </a:graphic>
      </p:graphicFrame>
      <p:graphicFrame>
        <p:nvGraphicFramePr>
          <p:cNvPr id="24579" name="Object 6"/>
          <p:cNvGraphicFramePr>
            <a:graphicFrameLocks noChangeAspect="1"/>
          </p:cNvGraphicFramePr>
          <p:nvPr/>
        </p:nvGraphicFramePr>
        <p:xfrm>
          <a:off x="3048000" y="4027488"/>
          <a:ext cx="3200400" cy="2449512"/>
        </p:xfrm>
        <a:graphic>
          <a:graphicData uri="http://schemas.openxmlformats.org/presentationml/2006/ole">
            <mc:AlternateContent xmlns:mc="http://schemas.openxmlformats.org/markup-compatibility/2006">
              <mc:Choice xmlns:v="urn:schemas-microsoft-com:vml" Requires="v">
                <p:oleObj spid="_x0000_s2" name="Equation" r:id="rId3" imgW="44196000" imgH="33832800" progId="Equation.3">
                  <p:embed/>
                </p:oleObj>
              </mc:Choice>
              <mc:Fallback>
                <p:oleObj name="Equation" r:id="rId3" imgW="44196000" imgH="33832800" progId="Equation.3">
                  <p:embed/>
                  <p:pic>
                    <p:nvPicPr>
                      <p:cNvPr id="0" name="Object 6"/>
                      <p:cNvPicPr>
                        <a:picLocks noChangeAspect="1"/>
                      </p:cNvPicPr>
                      <p:nvPr/>
                    </p:nvPicPr>
                    <p:blipFill>
                      <a:blip r:embed="rId4"/>
                      <a:stretch>
                        <a:fillRect/>
                      </a:stretch>
                    </p:blipFill>
                    <p:spPr>
                      <a:xfrm>
                        <a:off x="3048000" y="4027488"/>
                        <a:ext cx="3200400" cy="24495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457200" y="1600200"/>
            <a:ext cx="8229600" cy="1591310"/>
          </a:xfrm>
          <a:prstGeom prst="rect">
            <a:avLst/>
          </a:prstGeom>
          <a:noFill/>
          <a:ln w="9525">
            <a:noFill/>
            <a:miter lim="800000"/>
          </a:ln>
        </p:spPr>
        <p:txBody>
          <a:bodyPr/>
          <a:lstStyle/>
          <a:p>
            <a:pPr marL="0" indent="0">
              <a:spcBef>
                <a:spcPct val="20000"/>
              </a:spcBef>
              <a:buFont typeface="Wingdings" panose="05000000000000000000" pitchFamily="2" charset="2"/>
              <a:buNone/>
            </a:pPr>
            <a:r>
              <a:rPr lang="en-US" sz="2000" i="1"/>
              <a:t>Projection</a:t>
            </a:r>
            <a:r>
              <a:rPr lang="en-US" sz="2000"/>
              <a:t> from 3D to 2D is defined by straight </a:t>
            </a:r>
            <a:r>
              <a:rPr lang="en-US" sz="2000" i="1"/>
              <a:t>projection rays</a:t>
            </a:r>
            <a:r>
              <a:rPr lang="en-US" sz="2000"/>
              <a:t> (</a:t>
            </a:r>
            <a:r>
              <a:rPr lang="en-US" sz="2000" b="1" i="1"/>
              <a:t>projectors</a:t>
            </a:r>
            <a:r>
              <a:rPr lang="en-US" sz="2000"/>
              <a:t>) emanating from the '</a:t>
            </a:r>
            <a:r>
              <a:rPr lang="en-US" sz="2000" b="1" i="1"/>
              <a:t>center of projection</a:t>
            </a:r>
            <a:r>
              <a:rPr lang="en-US" sz="2000"/>
              <a:t>', passing through each point of the object, and intersecting the '</a:t>
            </a:r>
            <a:r>
              <a:rPr lang="en-US" sz="2000" b="1" i="1"/>
              <a:t>projection plane</a:t>
            </a:r>
            <a:r>
              <a:rPr lang="en-US" sz="2000"/>
              <a:t>' to form a projection. </a:t>
            </a:r>
            <a:endParaRPr lang="en-US" sz="2000"/>
          </a:p>
        </p:txBody>
      </p:sp>
      <p:pic>
        <p:nvPicPr>
          <p:cNvPr id="38915" name="Picture 6" descr="perspective"/>
          <p:cNvPicPr>
            <a:picLocks noChangeAspect="1" noChangeArrowheads="1"/>
          </p:cNvPicPr>
          <p:nvPr/>
        </p:nvPicPr>
        <p:blipFill>
          <a:blip r:embed="rId1" cstate="print"/>
          <a:srcRect/>
          <a:stretch>
            <a:fillRect/>
          </a:stretch>
        </p:blipFill>
        <p:spPr bwMode="auto">
          <a:xfrm>
            <a:off x="2411730" y="2814955"/>
            <a:ext cx="4038600" cy="2419985"/>
          </a:xfrm>
          <a:prstGeom prst="rect">
            <a:avLst/>
          </a:prstGeom>
          <a:noFill/>
          <a:ln w="9525">
            <a:noFill/>
            <a:miter lim="800000"/>
            <a:headEnd/>
            <a:tailEnd/>
          </a:ln>
        </p:spPr>
      </p:pic>
      <p:sp>
        <p:nvSpPr>
          <p:cNvPr id="38916" name="Rectangle 7"/>
          <p:cNvSpPr>
            <a:spLocks noGrp="1" noChangeArrowheads="1"/>
          </p:cNvSpPr>
          <p:nvPr>
            <p:ph type="title"/>
          </p:nvPr>
        </p:nvSpPr>
        <p:spPr>
          <a:noFill/>
        </p:spPr>
        <p:txBody>
          <a:bodyPr/>
          <a:lstStyle/>
          <a:p>
            <a:pPr eaLnBrk="1" hangingPunct="1"/>
            <a:r>
              <a:rPr lang="en-US" sz="3600" smtClean="0"/>
              <a:t>Projection</a:t>
            </a:r>
            <a:endParaRPr lang="en-US" sz="3600" smtClean="0"/>
          </a:p>
        </p:txBody>
      </p:sp>
      <p:sp>
        <p:nvSpPr>
          <p:cNvPr id="105475" name="Rectangle 3"/>
          <p:cNvSpPr>
            <a:spLocks noGrp="1" noChangeArrowheads="1"/>
          </p:cNvSpPr>
          <p:nvPr>
            <p:ph type="body" idx="1"/>
          </p:nvPr>
        </p:nvSpPr>
        <p:spPr>
          <a:xfrm>
            <a:off x="457200" y="5257800"/>
            <a:ext cx="8229600" cy="1450975"/>
          </a:xfrm>
        </p:spPr>
        <p:txBody>
          <a:bodyPr/>
          <a:p>
            <a:pPr eaLnBrk="1" hangingPunct="1">
              <a:defRPr/>
            </a:pPr>
            <a:r>
              <a:rPr lang="en-US" sz="2200" b="1" i="1" smtClean="0">
                <a:solidFill>
                  <a:schemeClr val="hlink"/>
                </a:solidFill>
                <a:effectLst>
                  <a:outerShdw blurRad="38100" dist="38100" dir="2700000" algn="tl">
                    <a:srgbClr val="C0C0C0"/>
                  </a:outerShdw>
                </a:effectLst>
              </a:rPr>
              <a:t>projection can </a:t>
            </a:r>
            <a:r>
              <a:rPr lang="en-US" sz="2200" smtClean="0">
                <a:solidFill>
                  <a:schemeClr val="hlink"/>
                </a:solidFill>
                <a:effectLst/>
              </a:rPr>
              <a:t>be </a:t>
            </a:r>
            <a:r>
              <a:rPr lang="en-US" sz="2200" smtClean="0">
                <a:sym typeface="+mn-ea"/>
              </a:rPr>
              <a:t>defined as a mapping of point P(x, y, z) on to its image P’ (x’, y’, z’) in the projection plane or view plane and the mapping is determined by intersection of lines called projectors with the projection plane.</a:t>
            </a:r>
            <a:endParaRPr lang="en-US" sz="2200" smtClean="0"/>
          </a:p>
          <a:p>
            <a:pPr marL="457200" lvl="1" indent="0" eaLnBrk="1" hangingPunct="1">
              <a:buSzTx/>
              <a:buFont typeface="Wingdings" panose="05000000000000000000" pitchFamily="2" charset="2"/>
              <a:buNone/>
              <a:defRPr/>
            </a:pPr>
            <a:endParaRPr lang="en-US" sz="22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p:cNvSpPr>
            <a:spLocks noGrp="1" noChangeArrowheads="1"/>
          </p:cNvSpPr>
          <p:nvPr>
            <p:ph type="title"/>
          </p:nvPr>
        </p:nvSpPr>
        <p:spPr/>
        <p:txBody>
          <a:bodyPr/>
          <a:lstStyle/>
          <a:p>
            <a:pPr eaLnBrk="1" hangingPunct="1"/>
            <a:r>
              <a:rPr lang="en-US" sz="3600" smtClean="0"/>
              <a:t>Perspective Matrix</a:t>
            </a:r>
            <a:endParaRPr lang="en-US" sz="3600" smtClean="0"/>
          </a:p>
        </p:txBody>
      </p:sp>
      <p:graphicFrame>
        <p:nvGraphicFramePr>
          <p:cNvPr id="25602" name="Object 5"/>
          <p:cNvGraphicFramePr>
            <a:graphicFrameLocks noChangeAspect="1"/>
          </p:cNvGraphicFramePr>
          <p:nvPr/>
        </p:nvGraphicFramePr>
        <p:xfrm>
          <a:off x="1752600" y="4398963"/>
          <a:ext cx="2301875" cy="2284412"/>
        </p:xfrm>
        <a:graphic>
          <a:graphicData uri="http://schemas.openxmlformats.org/presentationml/2006/ole">
            <mc:AlternateContent xmlns:mc="http://schemas.openxmlformats.org/markup-compatibility/2006">
              <mc:Choice xmlns:v="urn:schemas-microsoft-com:vml" Requires="v">
                <p:oleObj spid="_x0000_s25601" name="Equation" r:id="rId1" imgW="42976800" imgH="42672000" progId="Equation.3">
                  <p:embed/>
                </p:oleObj>
              </mc:Choice>
              <mc:Fallback>
                <p:oleObj name="Equation" r:id="rId1" imgW="42976800" imgH="42672000" progId="Equation.3">
                  <p:embed/>
                  <p:pic>
                    <p:nvPicPr>
                      <p:cNvPr id="0" name="Object 5"/>
                      <p:cNvPicPr>
                        <a:picLocks noChangeAspect="1"/>
                      </p:cNvPicPr>
                      <p:nvPr/>
                    </p:nvPicPr>
                    <p:blipFill>
                      <a:blip r:embed="rId2"/>
                      <a:stretch>
                        <a:fillRect/>
                      </a:stretch>
                    </p:blipFill>
                    <p:spPr>
                      <a:xfrm>
                        <a:off x="1752600" y="4398963"/>
                        <a:ext cx="2301875" cy="2284412"/>
                      </a:xfrm>
                      <a:prstGeom prst="rect">
                        <a:avLst/>
                      </a:prstGeom>
                      <a:noFill/>
                      <a:ln w="9525">
                        <a:noFill/>
                      </a:ln>
                    </p:spPr>
                  </p:pic>
                </p:oleObj>
              </mc:Fallback>
            </mc:AlternateContent>
          </a:graphicData>
        </a:graphic>
      </p:graphicFrame>
      <p:graphicFrame>
        <p:nvGraphicFramePr>
          <p:cNvPr id="25603" name="Object 6"/>
          <p:cNvGraphicFramePr>
            <a:graphicFrameLocks noChangeAspect="1"/>
          </p:cNvGraphicFramePr>
          <p:nvPr/>
        </p:nvGraphicFramePr>
        <p:xfrm>
          <a:off x="5230813" y="4398963"/>
          <a:ext cx="2252662" cy="2284412"/>
        </p:xfrm>
        <a:graphic>
          <a:graphicData uri="http://schemas.openxmlformats.org/presentationml/2006/ole">
            <mc:AlternateContent xmlns:mc="http://schemas.openxmlformats.org/markup-compatibility/2006">
              <mc:Choice xmlns:v="urn:schemas-microsoft-com:vml" Requires="v">
                <p:oleObj spid="_x0000_s2" name="Equation" r:id="rId3" imgW="42062400" imgH="42672000" progId="Equation.3">
                  <p:embed/>
                </p:oleObj>
              </mc:Choice>
              <mc:Fallback>
                <p:oleObj name="Equation" r:id="rId3" imgW="42062400" imgH="42672000" progId="Equation.3">
                  <p:embed/>
                  <p:pic>
                    <p:nvPicPr>
                      <p:cNvPr id="0" name="Object 6"/>
                      <p:cNvPicPr>
                        <a:picLocks noChangeAspect="1"/>
                      </p:cNvPicPr>
                      <p:nvPr/>
                    </p:nvPicPr>
                    <p:blipFill>
                      <a:blip r:embed="rId4"/>
                      <a:stretch>
                        <a:fillRect/>
                      </a:stretch>
                    </p:blipFill>
                    <p:spPr>
                      <a:xfrm>
                        <a:off x="5230813" y="4398963"/>
                        <a:ext cx="2252662" cy="2284412"/>
                      </a:xfrm>
                      <a:prstGeom prst="rect">
                        <a:avLst/>
                      </a:prstGeom>
                      <a:noFill/>
                      <a:ln w="9525">
                        <a:noFill/>
                      </a:ln>
                    </p:spPr>
                  </p:pic>
                </p:oleObj>
              </mc:Fallback>
            </mc:AlternateContent>
          </a:graphicData>
        </a:graphic>
      </p:graphicFrame>
      <p:graphicFrame>
        <p:nvGraphicFramePr>
          <p:cNvPr id="25604" name="Object 7"/>
          <p:cNvGraphicFramePr>
            <a:graphicFrameLocks noChangeAspect="1"/>
          </p:cNvGraphicFramePr>
          <p:nvPr/>
        </p:nvGraphicFramePr>
        <p:xfrm>
          <a:off x="381000" y="685800"/>
          <a:ext cx="7696200" cy="3498850"/>
        </p:xfrm>
        <a:graphic>
          <a:graphicData uri="http://schemas.openxmlformats.org/presentationml/2006/ole">
            <mc:AlternateContent xmlns:mc="http://schemas.openxmlformats.org/markup-compatibility/2006">
              <mc:Choice xmlns:v="urn:schemas-microsoft-com:vml" Requires="v">
                <p:oleObj spid="_x0000_s3" name="VISIO" r:id="rId5" imgW="25622250" imgH="11658600" progId="">
                  <p:embed/>
                </p:oleObj>
              </mc:Choice>
              <mc:Fallback>
                <p:oleObj name="VISIO" r:id="rId5" imgW="25622250" imgH="11658600" progId="">
                  <p:embed/>
                  <p:pic>
                    <p:nvPicPr>
                      <p:cNvPr id="0" name="Object 7"/>
                      <p:cNvPicPr>
                        <a:picLocks noChangeAspect="1"/>
                      </p:cNvPicPr>
                      <p:nvPr/>
                    </p:nvPicPr>
                    <p:blipFill>
                      <a:blip r:embed="rId6"/>
                      <a:stretch>
                        <a:fillRect/>
                      </a:stretch>
                    </p:blipFill>
                    <p:spPr>
                      <a:xfrm>
                        <a:off x="381000" y="685800"/>
                        <a:ext cx="7696200" cy="34988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4"/>
          <p:cNvSpPr>
            <a:spLocks noGrp="1" noChangeArrowheads="1"/>
          </p:cNvSpPr>
          <p:nvPr>
            <p:ph type="title"/>
          </p:nvPr>
        </p:nvSpPr>
        <p:spPr/>
        <p:txBody>
          <a:bodyPr/>
          <a:lstStyle/>
          <a:p>
            <a:pPr eaLnBrk="1" hangingPunct="1"/>
            <a:r>
              <a:rPr lang="en-US" sz="3600" smtClean="0"/>
              <a:t>Perspective Matrix</a:t>
            </a:r>
            <a:endParaRPr lang="en-US" sz="3600" smtClean="0"/>
          </a:p>
        </p:txBody>
      </p:sp>
      <p:graphicFrame>
        <p:nvGraphicFramePr>
          <p:cNvPr id="26626" name="Object 5"/>
          <p:cNvGraphicFramePr>
            <a:graphicFrameLocks noChangeAspect="1"/>
          </p:cNvGraphicFramePr>
          <p:nvPr/>
        </p:nvGraphicFramePr>
        <p:xfrm>
          <a:off x="1738313" y="4832350"/>
          <a:ext cx="2111375" cy="1873250"/>
        </p:xfrm>
        <a:graphic>
          <a:graphicData uri="http://schemas.openxmlformats.org/presentationml/2006/ole">
            <mc:AlternateContent xmlns:mc="http://schemas.openxmlformats.org/markup-compatibility/2006">
              <mc:Choice xmlns:v="urn:schemas-microsoft-com:vml" Requires="v">
                <p:oleObj spid="_x0000_s26625" name="Equation" r:id="rId1" imgW="32308800" imgH="28651200" progId="Equation.3">
                  <p:embed/>
                </p:oleObj>
              </mc:Choice>
              <mc:Fallback>
                <p:oleObj name="Equation" r:id="rId1" imgW="32308800" imgH="28651200" progId="Equation.3">
                  <p:embed/>
                  <p:pic>
                    <p:nvPicPr>
                      <p:cNvPr id="0" name="Object 5"/>
                      <p:cNvPicPr>
                        <a:picLocks noChangeAspect="1"/>
                      </p:cNvPicPr>
                      <p:nvPr/>
                    </p:nvPicPr>
                    <p:blipFill>
                      <a:blip r:embed="rId2"/>
                      <a:stretch>
                        <a:fillRect/>
                      </a:stretch>
                    </p:blipFill>
                    <p:spPr>
                      <a:xfrm>
                        <a:off x="1738313" y="4832350"/>
                        <a:ext cx="2111375" cy="1873250"/>
                      </a:xfrm>
                      <a:prstGeom prst="rect">
                        <a:avLst/>
                      </a:prstGeom>
                      <a:noFill/>
                      <a:ln w="9525">
                        <a:noFill/>
                      </a:ln>
                    </p:spPr>
                  </p:pic>
                </p:oleObj>
              </mc:Fallback>
            </mc:AlternateContent>
          </a:graphicData>
        </a:graphic>
      </p:graphicFrame>
      <p:graphicFrame>
        <p:nvGraphicFramePr>
          <p:cNvPr id="26627" name="Object 6"/>
          <p:cNvGraphicFramePr>
            <a:graphicFrameLocks noChangeAspect="1"/>
          </p:cNvGraphicFramePr>
          <p:nvPr/>
        </p:nvGraphicFramePr>
        <p:xfrm>
          <a:off x="6218238" y="4930775"/>
          <a:ext cx="1657350" cy="1352550"/>
        </p:xfrm>
        <a:graphic>
          <a:graphicData uri="http://schemas.openxmlformats.org/presentationml/2006/ole">
            <mc:AlternateContent xmlns:mc="http://schemas.openxmlformats.org/markup-compatibility/2006">
              <mc:Choice xmlns:v="urn:schemas-microsoft-com:vml" Requires="v">
                <p:oleObj spid="_x0000_s2" name="Equation" r:id="rId3" imgW="24993600" imgH="20421600" progId="Equation.3">
                  <p:embed/>
                </p:oleObj>
              </mc:Choice>
              <mc:Fallback>
                <p:oleObj name="Equation" r:id="rId3" imgW="24993600" imgH="20421600" progId="Equation.3">
                  <p:embed/>
                  <p:pic>
                    <p:nvPicPr>
                      <p:cNvPr id="0" name="Object 6"/>
                      <p:cNvPicPr>
                        <a:picLocks noChangeAspect="1"/>
                      </p:cNvPicPr>
                      <p:nvPr/>
                    </p:nvPicPr>
                    <p:blipFill>
                      <a:blip r:embed="rId4"/>
                      <a:stretch>
                        <a:fillRect/>
                      </a:stretch>
                    </p:blipFill>
                    <p:spPr>
                      <a:xfrm>
                        <a:off x="6218238" y="4930775"/>
                        <a:ext cx="1657350" cy="1352550"/>
                      </a:xfrm>
                      <a:prstGeom prst="rect">
                        <a:avLst/>
                      </a:prstGeom>
                      <a:noFill/>
                      <a:ln w="9525">
                        <a:noFill/>
                      </a:ln>
                    </p:spPr>
                  </p:pic>
                </p:oleObj>
              </mc:Fallback>
            </mc:AlternateContent>
          </a:graphicData>
        </a:graphic>
      </p:graphicFrame>
      <p:graphicFrame>
        <p:nvGraphicFramePr>
          <p:cNvPr id="26628" name="Object 7"/>
          <p:cNvGraphicFramePr>
            <a:graphicFrameLocks noChangeAspect="1"/>
          </p:cNvGraphicFramePr>
          <p:nvPr/>
        </p:nvGraphicFramePr>
        <p:xfrm>
          <a:off x="1374775" y="1504950"/>
          <a:ext cx="3168650" cy="2551113"/>
        </p:xfrm>
        <a:graphic>
          <a:graphicData uri="http://schemas.openxmlformats.org/presentationml/2006/ole">
            <mc:AlternateContent xmlns:mc="http://schemas.openxmlformats.org/markup-compatibility/2006">
              <mc:Choice xmlns:v="urn:schemas-microsoft-com:vml" Requires="v">
                <p:oleObj spid="_x0000_s3" name="Equation" r:id="rId5" imgW="48463200" imgH="39014400" progId="Equation.3">
                  <p:embed/>
                </p:oleObj>
              </mc:Choice>
              <mc:Fallback>
                <p:oleObj name="Equation" r:id="rId5" imgW="48463200" imgH="39014400" progId="Equation.3">
                  <p:embed/>
                  <p:pic>
                    <p:nvPicPr>
                      <p:cNvPr id="0" name="Object 7"/>
                      <p:cNvPicPr>
                        <a:picLocks noChangeAspect="1"/>
                      </p:cNvPicPr>
                      <p:nvPr/>
                    </p:nvPicPr>
                    <p:blipFill>
                      <a:blip r:embed="rId6"/>
                      <a:stretch>
                        <a:fillRect/>
                      </a:stretch>
                    </p:blipFill>
                    <p:spPr>
                      <a:xfrm>
                        <a:off x="1374775" y="1504950"/>
                        <a:ext cx="3168650" cy="2551113"/>
                      </a:xfrm>
                      <a:prstGeom prst="rect">
                        <a:avLst/>
                      </a:prstGeom>
                      <a:noFill/>
                      <a:ln w="9525">
                        <a:noFill/>
                      </a:ln>
                    </p:spPr>
                  </p:pic>
                </p:oleObj>
              </mc:Fallback>
            </mc:AlternateContent>
          </a:graphicData>
        </a:graphic>
      </p:graphicFrame>
      <p:graphicFrame>
        <p:nvGraphicFramePr>
          <p:cNvPr id="26629" name="Object 8"/>
          <p:cNvGraphicFramePr>
            <a:graphicFrameLocks noChangeAspect="1"/>
          </p:cNvGraphicFramePr>
          <p:nvPr/>
        </p:nvGraphicFramePr>
        <p:xfrm>
          <a:off x="5894388" y="2058988"/>
          <a:ext cx="2182812" cy="2101850"/>
        </p:xfrm>
        <a:graphic>
          <a:graphicData uri="http://schemas.openxmlformats.org/presentationml/2006/ole">
            <mc:AlternateContent xmlns:mc="http://schemas.openxmlformats.org/markup-compatibility/2006">
              <mc:Choice xmlns:v="urn:schemas-microsoft-com:vml" Requires="v">
                <p:oleObj spid="_x0000_s4" name="Equation" r:id="rId7" imgW="32918400" imgH="31699200" progId="Equation.3">
                  <p:embed/>
                </p:oleObj>
              </mc:Choice>
              <mc:Fallback>
                <p:oleObj name="Equation" r:id="rId7" imgW="32918400" imgH="31699200" progId="Equation.3">
                  <p:embed/>
                  <p:pic>
                    <p:nvPicPr>
                      <p:cNvPr id="0" name="Object 8"/>
                      <p:cNvPicPr>
                        <a:picLocks noChangeAspect="1"/>
                      </p:cNvPicPr>
                      <p:nvPr/>
                    </p:nvPicPr>
                    <p:blipFill>
                      <a:blip r:embed="rId8"/>
                      <a:stretch>
                        <a:fillRect/>
                      </a:stretch>
                    </p:blipFill>
                    <p:spPr>
                      <a:xfrm>
                        <a:off x="5894388" y="2058988"/>
                        <a:ext cx="2182812" cy="21018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4"/>
          <p:cNvSpPr>
            <a:spLocks noGrp="1" noChangeArrowheads="1"/>
          </p:cNvSpPr>
          <p:nvPr>
            <p:ph type="title"/>
          </p:nvPr>
        </p:nvSpPr>
        <p:spPr/>
        <p:txBody>
          <a:bodyPr/>
          <a:lstStyle/>
          <a:p>
            <a:pPr eaLnBrk="1" hangingPunct="1"/>
            <a:r>
              <a:rPr lang="en-US" sz="3600" smtClean="0"/>
              <a:t>Perspective Matrix</a:t>
            </a:r>
            <a:endParaRPr lang="en-US" sz="3600" smtClean="0"/>
          </a:p>
        </p:txBody>
      </p:sp>
      <p:graphicFrame>
        <p:nvGraphicFramePr>
          <p:cNvPr id="27650" name="Object 5"/>
          <p:cNvGraphicFramePr>
            <a:graphicFrameLocks noChangeAspect="1"/>
          </p:cNvGraphicFramePr>
          <p:nvPr/>
        </p:nvGraphicFramePr>
        <p:xfrm>
          <a:off x="1524000" y="1314450"/>
          <a:ext cx="3430588" cy="2760663"/>
        </p:xfrm>
        <a:graphic>
          <a:graphicData uri="http://schemas.openxmlformats.org/presentationml/2006/ole">
            <mc:AlternateContent xmlns:mc="http://schemas.openxmlformats.org/markup-compatibility/2006">
              <mc:Choice xmlns:v="urn:schemas-microsoft-com:vml" Requires="v">
                <p:oleObj spid="_x0000_s27649" name="Equation" r:id="rId1" imgW="48463200" imgH="39014400" progId="Equation.3">
                  <p:embed/>
                </p:oleObj>
              </mc:Choice>
              <mc:Fallback>
                <p:oleObj name="Equation" r:id="rId1" imgW="48463200" imgH="39014400" progId="Equation.3">
                  <p:embed/>
                  <p:pic>
                    <p:nvPicPr>
                      <p:cNvPr id="0" name="Object 5"/>
                      <p:cNvPicPr>
                        <a:picLocks noChangeAspect="1"/>
                      </p:cNvPicPr>
                      <p:nvPr/>
                    </p:nvPicPr>
                    <p:blipFill>
                      <a:blip r:embed="rId2"/>
                      <a:stretch>
                        <a:fillRect/>
                      </a:stretch>
                    </p:blipFill>
                    <p:spPr>
                      <a:xfrm>
                        <a:off x="1524000" y="1314450"/>
                        <a:ext cx="3430588" cy="2760663"/>
                      </a:xfrm>
                      <a:prstGeom prst="rect">
                        <a:avLst/>
                      </a:prstGeom>
                      <a:noFill/>
                      <a:ln w="9525">
                        <a:noFill/>
                      </a:ln>
                    </p:spPr>
                  </p:pic>
                </p:oleObj>
              </mc:Fallback>
            </mc:AlternateContent>
          </a:graphicData>
        </a:graphic>
      </p:graphicFrame>
      <p:graphicFrame>
        <p:nvGraphicFramePr>
          <p:cNvPr id="27651" name="Object 6"/>
          <p:cNvGraphicFramePr>
            <a:graphicFrameLocks noChangeAspect="1"/>
          </p:cNvGraphicFramePr>
          <p:nvPr/>
        </p:nvGraphicFramePr>
        <p:xfrm>
          <a:off x="5894388" y="1252538"/>
          <a:ext cx="2362200" cy="2317750"/>
        </p:xfrm>
        <a:graphic>
          <a:graphicData uri="http://schemas.openxmlformats.org/presentationml/2006/ole">
            <mc:AlternateContent xmlns:mc="http://schemas.openxmlformats.org/markup-compatibility/2006">
              <mc:Choice xmlns:v="urn:schemas-microsoft-com:vml" Requires="v">
                <p:oleObj spid="_x0000_s2" name="Equation" r:id="rId3" imgW="32918400" imgH="32308800" progId="Equation.3">
                  <p:embed/>
                </p:oleObj>
              </mc:Choice>
              <mc:Fallback>
                <p:oleObj name="Equation" r:id="rId3" imgW="32918400" imgH="32308800" progId="Equation.3">
                  <p:embed/>
                  <p:pic>
                    <p:nvPicPr>
                      <p:cNvPr id="0" name="Object 6"/>
                      <p:cNvPicPr>
                        <a:picLocks noChangeAspect="1"/>
                      </p:cNvPicPr>
                      <p:nvPr/>
                    </p:nvPicPr>
                    <p:blipFill>
                      <a:blip r:embed="rId4"/>
                      <a:stretch>
                        <a:fillRect/>
                      </a:stretch>
                    </p:blipFill>
                    <p:spPr>
                      <a:xfrm>
                        <a:off x="5894388" y="1252538"/>
                        <a:ext cx="2362200" cy="2317750"/>
                      </a:xfrm>
                      <a:prstGeom prst="rect">
                        <a:avLst/>
                      </a:prstGeom>
                      <a:noFill/>
                      <a:ln w="9525">
                        <a:noFill/>
                      </a:ln>
                    </p:spPr>
                  </p:pic>
                </p:oleObj>
              </mc:Fallback>
            </mc:AlternateContent>
          </a:graphicData>
        </a:graphic>
      </p:graphicFrame>
      <p:graphicFrame>
        <p:nvGraphicFramePr>
          <p:cNvPr id="27652" name="Object 7"/>
          <p:cNvGraphicFramePr>
            <a:graphicFrameLocks noChangeAspect="1"/>
          </p:cNvGraphicFramePr>
          <p:nvPr/>
        </p:nvGraphicFramePr>
        <p:xfrm>
          <a:off x="1692275" y="4551363"/>
          <a:ext cx="2287588" cy="2028825"/>
        </p:xfrm>
        <a:graphic>
          <a:graphicData uri="http://schemas.openxmlformats.org/presentationml/2006/ole">
            <mc:AlternateContent xmlns:mc="http://schemas.openxmlformats.org/markup-compatibility/2006">
              <mc:Choice xmlns:v="urn:schemas-microsoft-com:vml" Requires="v">
                <p:oleObj spid="_x0000_s3" name="Equation" r:id="rId5" imgW="32308800" imgH="28651200" progId="Equation.3">
                  <p:embed/>
                </p:oleObj>
              </mc:Choice>
              <mc:Fallback>
                <p:oleObj name="Equation" r:id="rId5" imgW="32308800" imgH="28651200" progId="Equation.3">
                  <p:embed/>
                  <p:pic>
                    <p:nvPicPr>
                      <p:cNvPr id="0" name="Object 7"/>
                      <p:cNvPicPr>
                        <a:picLocks noChangeAspect="1"/>
                      </p:cNvPicPr>
                      <p:nvPr/>
                    </p:nvPicPr>
                    <p:blipFill>
                      <a:blip r:embed="rId6"/>
                      <a:stretch>
                        <a:fillRect/>
                      </a:stretch>
                    </p:blipFill>
                    <p:spPr>
                      <a:xfrm>
                        <a:off x="1692275" y="4551363"/>
                        <a:ext cx="2287588" cy="2028825"/>
                      </a:xfrm>
                      <a:prstGeom prst="rect">
                        <a:avLst/>
                      </a:prstGeom>
                      <a:noFill/>
                      <a:ln w="9525">
                        <a:noFill/>
                      </a:ln>
                    </p:spPr>
                  </p:pic>
                </p:oleObj>
              </mc:Fallback>
            </mc:AlternateContent>
          </a:graphicData>
        </a:graphic>
      </p:graphicFrame>
      <p:graphicFrame>
        <p:nvGraphicFramePr>
          <p:cNvPr id="27653" name="Object 8"/>
          <p:cNvGraphicFramePr>
            <a:graphicFrameLocks noChangeAspect="1"/>
          </p:cNvGraphicFramePr>
          <p:nvPr/>
        </p:nvGraphicFramePr>
        <p:xfrm>
          <a:off x="6030913" y="4394200"/>
          <a:ext cx="1706562" cy="2273300"/>
        </p:xfrm>
        <a:graphic>
          <a:graphicData uri="http://schemas.openxmlformats.org/presentationml/2006/ole">
            <mc:AlternateContent xmlns:mc="http://schemas.openxmlformats.org/markup-compatibility/2006">
              <mc:Choice xmlns:v="urn:schemas-microsoft-com:vml" Requires="v">
                <p:oleObj spid="_x0000_s4" name="Equation" r:id="rId7" imgW="23774400" imgH="31699200" progId="Equation.3">
                  <p:embed/>
                </p:oleObj>
              </mc:Choice>
              <mc:Fallback>
                <p:oleObj name="Equation" r:id="rId7" imgW="23774400" imgH="31699200" progId="Equation.3">
                  <p:embed/>
                  <p:pic>
                    <p:nvPicPr>
                      <p:cNvPr id="0" name="Object 8"/>
                      <p:cNvPicPr>
                        <a:picLocks noChangeAspect="1"/>
                      </p:cNvPicPr>
                      <p:nvPr/>
                    </p:nvPicPr>
                    <p:blipFill>
                      <a:blip r:embed="rId8"/>
                      <a:stretch>
                        <a:fillRect/>
                      </a:stretch>
                    </p:blipFill>
                    <p:spPr>
                      <a:xfrm>
                        <a:off x="6030913" y="4394200"/>
                        <a:ext cx="1706562" cy="22733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sz="3600" smtClean="0"/>
              <a:t>Perspective Matrix</a:t>
            </a:r>
            <a:endParaRPr lang="en-US" sz="3600" smtClean="0"/>
          </a:p>
        </p:txBody>
      </p:sp>
      <p:sp>
        <p:nvSpPr>
          <p:cNvPr id="221189" name="Text Box 5"/>
          <p:cNvSpPr txBox="1">
            <a:spLocks noChangeArrowheads="1"/>
          </p:cNvSpPr>
          <p:nvPr/>
        </p:nvSpPr>
        <p:spPr bwMode="auto">
          <a:xfrm>
            <a:off x="762000" y="1600200"/>
            <a:ext cx="8382000" cy="457200"/>
          </a:xfrm>
          <a:prstGeom prst="rect">
            <a:avLst/>
          </a:prstGeom>
          <a:noFill/>
          <a:ln w="9525">
            <a:noFill/>
            <a:miter lim="800000"/>
          </a:ln>
          <a:effectLst/>
        </p:spPr>
        <p:txBody>
          <a:bodyPr>
            <a:spAutoFit/>
          </a:bodyPr>
          <a:lstStyle/>
          <a:p>
            <a:pPr eaLnBrk="0" hangingPunct="0">
              <a:defRPr/>
            </a:pPr>
            <a:r>
              <a:rPr lang="en-US" sz="2400">
                <a:latin typeface="Bookman Old Style" panose="02050604050505020204" pitchFamily="18" charset="0"/>
              </a:rPr>
              <a:t>The matrix to perform </a:t>
            </a:r>
            <a:r>
              <a:rPr lang="en-US" sz="2400" b="1" i="1">
                <a:solidFill>
                  <a:schemeClr val="hlink"/>
                </a:solidFill>
                <a:effectLst>
                  <a:outerShdw blurRad="38100" dist="38100" dir="2700000" algn="tl">
                    <a:srgbClr val="C0C0C0"/>
                  </a:outerShdw>
                </a:effectLst>
                <a:latin typeface="Bookman Old Style" panose="02050604050505020204" pitchFamily="18" charset="0"/>
              </a:rPr>
              <a:t>perspective transformation</a:t>
            </a:r>
            <a:r>
              <a:rPr lang="en-US" sz="2400">
                <a:latin typeface="Bookman Old Style" panose="02050604050505020204" pitchFamily="18" charset="0"/>
              </a:rPr>
              <a:t>:</a:t>
            </a:r>
            <a:endParaRPr lang="en-US" sz="2400">
              <a:latin typeface="Times New Roman" panose="02020603050405020304" pitchFamily="18" charset="0"/>
            </a:endParaRPr>
          </a:p>
        </p:txBody>
      </p:sp>
      <p:graphicFrame>
        <p:nvGraphicFramePr>
          <p:cNvPr id="28674" name="Object 6"/>
          <p:cNvGraphicFramePr>
            <a:graphicFrameLocks noChangeAspect="1"/>
          </p:cNvGraphicFramePr>
          <p:nvPr/>
        </p:nvGraphicFramePr>
        <p:xfrm>
          <a:off x="2208213" y="2417763"/>
          <a:ext cx="4881562" cy="3754437"/>
        </p:xfrm>
        <a:graphic>
          <a:graphicData uri="http://schemas.openxmlformats.org/presentationml/2006/ole">
            <mc:AlternateContent xmlns:mc="http://schemas.openxmlformats.org/markup-compatibility/2006">
              <mc:Choice xmlns:v="urn:schemas-microsoft-com:vml" Requires="v">
                <p:oleObj spid="_x0000_s28673" name="Equation" r:id="rId1" imgW="35661600" imgH="27432000" progId="Equation.3">
                  <p:embed/>
                </p:oleObj>
              </mc:Choice>
              <mc:Fallback>
                <p:oleObj name="Equation" r:id="rId1" imgW="35661600" imgH="27432000" progId="Equation.3">
                  <p:embed/>
                  <p:pic>
                    <p:nvPicPr>
                      <p:cNvPr id="0" name="Object 6"/>
                      <p:cNvPicPr>
                        <a:picLocks noChangeAspect="1"/>
                      </p:cNvPicPr>
                      <p:nvPr/>
                    </p:nvPicPr>
                    <p:blipFill>
                      <a:blip r:embed="rId2"/>
                      <a:stretch>
                        <a:fillRect/>
                      </a:stretch>
                    </p:blipFill>
                    <p:spPr>
                      <a:xfrm>
                        <a:off x="2208213" y="2417763"/>
                        <a:ext cx="4881562" cy="375443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title"/>
          </p:nvPr>
        </p:nvSpPr>
        <p:spPr/>
        <p:txBody>
          <a:bodyPr/>
          <a:lstStyle/>
          <a:p>
            <a:pPr eaLnBrk="1" hangingPunct="1"/>
            <a:r>
              <a:rPr lang="en-US" sz="3600" smtClean="0"/>
              <a:t>Taxonomy of projection</a:t>
            </a:r>
            <a:endParaRPr lang="en-US" sz="3600" smtClean="0"/>
          </a:p>
        </p:txBody>
      </p:sp>
      <p:pic>
        <p:nvPicPr>
          <p:cNvPr id="59395" name="Picture 5" descr="016"/>
          <p:cNvPicPr>
            <a:picLocks noGrp="1" noChangeAspect="1" noChangeArrowheads="1"/>
          </p:cNvPicPr>
          <p:nvPr>
            <p:ph idx="1"/>
          </p:nvPr>
        </p:nvPicPr>
        <p:blipFill>
          <a:blip r:embed="rId1" cstate="print"/>
          <a:srcRect/>
          <a:stretch>
            <a:fillRect/>
          </a:stretch>
        </p:blipFill>
        <p:spPr>
          <a:xfrm>
            <a:off x="1219200" y="1752600"/>
            <a:ext cx="6684963" cy="4781550"/>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7"/>
          <p:cNvSpPr>
            <a:spLocks noGrp="1" noChangeArrowheads="1"/>
          </p:cNvSpPr>
          <p:nvPr>
            <p:ph type="title"/>
          </p:nvPr>
        </p:nvSpPr>
        <p:spPr/>
        <p:txBody>
          <a:bodyPr/>
          <a:lstStyle/>
          <a:p>
            <a:pPr eaLnBrk="1" hangingPunct="1"/>
            <a:r>
              <a:rPr lang="en-US" sz="3600" smtClean="0"/>
              <a:t>Generalized Projection</a:t>
            </a:r>
            <a:endParaRPr lang="en-US" sz="3600" smtClean="0"/>
          </a:p>
        </p:txBody>
      </p:sp>
      <p:sp>
        <p:nvSpPr>
          <p:cNvPr id="60419" name="Rectangle 28"/>
          <p:cNvSpPr>
            <a:spLocks noGrp="1" noChangeArrowheads="1"/>
          </p:cNvSpPr>
          <p:nvPr>
            <p:ph type="body" idx="1"/>
          </p:nvPr>
        </p:nvSpPr>
        <p:spPr>
          <a:xfrm>
            <a:off x="457200" y="1295400"/>
            <a:ext cx="8229600" cy="1600200"/>
          </a:xfrm>
        </p:spPr>
        <p:txBody>
          <a:bodyPr/>
          <a:lstStyle/>
          <a:p>
            <a:pPr eaLnBrk="1" hangingPunct="1"/>
            <a:r>
              <a:rPr lang="en-US" sz="2000" smtClean="0"/>
              <a:t>Using the origin as the center of projection, derive the perspective transformation onto the plane passing through the point R</a:t>
            </a:r>
            <a:r>
              <a:rPr lang="en-US" sz="2000" baseline="-25000" smtClean="0"/>
              <a:t>0</a:t>
            </a:r>
            <a:r>
              <a:rPr lang="en-US" sz="2000" smtClean="0"/>
              <a:t>(x</a:t>
            </a:r>
            <a:r>
              <a:rPr lang="en-US" sz="2000" baseline="-25000" smtClean="0"/>
              <a:t>0</a:t>
            </a:r>
            <a:r>
              <a:rPr lang="en-US" sz="2000" smtClean="0"/>
              <a:t>, y</a:t>
            </a:r>
            <a:r>
              <a:rPr lang="en-US" sz="2000" baseline="-25000" smtClean="0"/>
              <a:t>0</a:t>
            </a:r>
            <a:r>
              <a:rPr lang="en-US" sz="2000" smtClean="0"/>
              <a:t>, z</a:t>
            </a:r>
            <a:r>
              <a:rPr lang="en-US" sz="2000" baseline="-25000" smtClean="0"/>
              <a:t>0</a:t>
            </a:r>
            <a:r>
              <a:rPr lang="en-US" sz="2000" smtClean="0"/>
              <a:t>) and having the normal vector N = n</a:t>
            </a:r>
            <a:r>
              <a:rPr lang="en-US" sz="2000" baseline="-25000" smtClean="0"/>
              <a:t>1</a:t>
            </a:r>
            <a:r>
              <a:rPr lang="en-US" sz="2000" smtClean="0"/>
              <a:t>I + n</a:t>
            </a:r>
            <a:r>
              <a:rPr lang="en-US" sz="2000" baseline="-25000" smtClean="0"/>
              <a:t>2</a:t>
            </a:r>
            <a:r>
              <a:rPr lang="en-US" sz="2000" smtClean="0"/>
              <a:t>J + n</a:t>
            </a:r>
            <a:r>
              <a:rPr lang="en-US" sz="2000" baseline="-25000" smtClean="0"/>
              <a:t>3</a:t>
            </a:r>
            <a:r>
              <a:rPr lang="en-US" sz="2000" smtClean="0"/>
              <a:t>K.</a:t>
            </a:r>
            <a:endParaRPr lang="en-US" sz="2000" smtClean="0"/>
          </a:p>
          <a:p>
            <a:pPr eaLnBrk="1" hangingPunct="1"/>
            <a:endParaRPr lang="en-US" sz="2000" smtClean="0"/>
          </a:p>
        </p:txBody>
      </p:sp>
      <p:grpSp>
        <p:nvGrpSpPr>
          <p:cNvPr id="60420" name="Group 55"/>
          <p:cNvGrpSpPr/>
          <p:nvPr/>
        </p:nvGrpSpPr>
        <p:grpSpPr bwMode="auto">
          <a:xfrm>
            <a:off x="2268538" y="2514600"/>
            <a:ext cx="6113462" cy="4252913"/>
            <a:chOff x="1429" y="1584"/>
            <a:chExt cx="3851" cy="2679"/>
          </a:xfrm>
        </p:grpSpPr>
        <p:sp>
          <p:nvSpPr>
            <p:cNvPr id="60422" name="AutoShape 31"/>
            <p:cNvSpPr>
              <a:spLocks noChangeAspect="1" noChangeArrowheads="1" noTextEdit="1"/>
            </p:cNvSpPr>
            <p:nvPr/>
          </p:nvSpPr>
          <p:spPr bwMode="auto">
            <a:xfrm>
              <a:off x="1429" y="1755"/>
              <a:ext cx="3669" cy="2508"/>
            </a:xfrm>
            <a:prstGeom prst="rect">
              <a:avLst/>
            </a:prstGeom>
            <a:noFill/>
            <a:ln w="9525">
              <a:noFill/>
              <a:miter lim="800000"/>
            </a:ln>
          </p:spPr>
          <p:txBody>
            <a:bodyPr/>
            <a:lstStyle/>
            <a:p>
              <a:endParaRPr lang="en-US"/>
            </a:p>
          </p:txBody>
        </p:sp>
        <p:sp>
          <p:nvSpPr>
            <p:cNvPr id="60423" name="Line 32"/>
            <p:cNvSpPr>
              <a:spLocks noChangeShapeType="1"/>
            </p:cNvSpPr>
            <p:nvPr/>
          </p:nvSpPr>
          <p:spPr bwMode="auto">
            <a:xfrm>
              <a:off x="2130" y="2581"/>
              <a:ext cx="1" cy="1203"/>
            </a:xfrm>
            <a:prstGeom prst="line">
              <a:avLst/>
            </a:prstGeom>
            <a:noFill/>
            <a:ln w="12700">
              <a:solidFill>
                <a:srgbClr val="000000"/>
              </a:solidFill>
              <a:round/>
            </a:ln>
          </p:spPr>
          <p:txBody>
            <a:bodyPr/>
            <a:lstStyle/>
            <a:p>
              <a:endParaRPr lang="en-US"/>
            </a:p>
          </p:txBody>
        </p:sp>
        <p:sp>
          <p:nvSpPr>
            <p:cNvPr id="60424" name="Freeform 33"/>
            <p:cNvSpPr/>
            <p:nvPr/>
          </p:nvSpPr>
          <p:spPr bwMode="auto">
            <a:xfrm>
              <a:off x="2104" y="2536"/>
              <a:ext cx="51" cy="51"/>
            </a:xfrm>
            <a:custGeom>
              <a:avLst/>
              <a:gdLst>
                <a:gd name="T0" fmla="*/ 0 w 51"/>
                <a:gd name="T1" fmla="*/ 51 h 51"/>
                <a:gd name="T2" fmla="*/ 26 w 51"/>
                <a:gd name="T3" fmla="*/ 0 h 51"/>
                <a:gd name="T4" fmla="*/ 51 w 51"/>
                <a:gd name="T5" fmla="*/ 51 h 51"/>
                <a:gd name="T6" fmla="*/ 0 w 51"/>
                <a:gd name="T7" fmla="*/ 51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51"/>
                  </a:moveTo>
                  <a:lnTo>
                    <a:pt x="26" y="0"/>
                  </a:lnTo>
                  <a:lnTo>
                    <a:pt x="51" y="51"/>
                  </a:lnTo>
                  <a:lnTo>
                    <a:pt x="0" y="51"/>
                  </a:lnTo>
                  <a:close/>
                </a:path>
              </a:pathLst>
            </a:custGeom>
            <a:solidFill>
              <a:srgbClr val="000000"/>
            </a:solidFill>
            <a:ln w="9525">
              <a:noFill/>
              <a:round/>
            </a:ln>
          </p:spPr>
          <p:txBody>
            <a:bodyPr/>
            <a:lstStyle/>
            <a:p>
              <a:endParaRPr lang="en-US"/>
            </a:p>
          </p:txBody>
        </p:sp>
        <p:sp>
          <p:nvSpPr>
            <p:cNvPr id="60425" name="Line 34"/>
            <p:cNvSpPr>
              <a:spLocks noChangeShapeType="1"/>
            </p:cNvSpPr>
            <p:nvPr/>
          </p:nvSpPr>
          <p:spPr bwMode="auto">
            <a:xfrm>
              <a:off x="2130" y="3784"/>
              <a:ext cx="1315" cy="1"/>
            </a:xfrm>
            <a:prstGeom prst="line">
              <a:avLst/>
            </a:prstGeom>
            <a:noFill/>
            <a:ln w="12700">
              <a:solidFill>
                <a:srgbClr val="000000"/>
              </a:solidFill>
              <a:round/>
            </a:ln>
          </p:spPr>
          <p:txBody>
            <a:bodyPr/>
            <a:lstStyle/>
            <a:p>
              <a:endParaRPr lang="en-US"/>
            </a:p>
          </p:txBody>
        </p:sp>
        <p:sp>
          <p:nvSpPr>
            <p:cNvPr id="60426" name="Freeform 35"/>
            <p:cNvSpPr/>
            <p:nvPr/>
          </p:nvSpPr>
          <p:spPr bwMode="auto">
            <a:xfrm>
              <a:off x="3439" y="3757"/>
              <a:ext cx="51" cy="53"/>
            </a:xfrm>
            <a:custGeom>
              <a:avLst/>
              <a:gdLst>
                <a:gd name="T0" fmla="*/ 0 w 51"/>
                <a:gd name="T1" fmla="*/ 0 h 53"/>
                <a:gd name="T2" fmla="*/ 51 w 51"/>
                <a:gd name="T3" fmla="*/ 27 h 53"/>
                <a:gd name="T4" fmla="*/ 0 w 51"/>
                <a:gd name="T5" fmla="*/ 53 h 53"/>
                <a:gd name="T6" fmla="*/ 0 w 51"/>
                <a:gd name="T7" fmla="*/ 0 h 53"/>
                <a:gd name="T8" fmla="*/ 0 60000 65536"/>
                <a:gd name="T9" fmla="*/ 0 60000 65536"/>
                <a:gd name="T10" fmla="*/ 0 60000 65536"/>
                <a:gd name="T11" fmla="*/ 0 60000 65536"/>
                <a:gd name="T12" fmla="*/ 0 w 51"/>
                <a:gd name="T13" fmla="*/ 0 h 53"/>
                <a:gd name="T14" fmla="*/ 51 w 51"/>
                <a:gd name="T15" fmla="*/ 53 h 53"/>
              </a:gdLst>
              <a:ahLst/>
              <a:cxnLst>
                <a:cxn ang="T8">
                  <a:pos x="T0" y="T1"/>
                </a:cxn>
                <a:cxn ang="T9">
                  <a:pos x="T2" y="T3"/>
                </a:cxn>
                <a:cxn ang="T10">
                  <a:pos x="T4" y="T5"/>
                </a:cxn>
                <a:cxn ang="T11">
                  <a:pos x="T6" y="T7"/>
                </a:cxn>
              </a:cxnLst>
              <a:rect l="T12" t="T13" r="T14" b="T15"/>
              <a:pathLst>
                <a:path w="51" h="53">
                  <a:moveTo>
                    <a:pt x="0" y="0"/>
                  </a:moveTo>
                  <a:lnTo>
                    <a:pt x="51" y="27"/>
                  </a:lnTo>
                  <a:lnTo>
                    <a:pt x="0" y="53"/>
                  </a:lnTo>
                  <a:lnTo>
                    <a:pt x="0" y="0"/>
                  </a:lnTo>
                  <a:close/>
                </a:path>
              </a:pathLst>
            </a:custGeom>
            <a:solidFill>
              <a:srgbClr val="000000"/>
            </a:solidFill>
            <a:ln w="9525">
              <a:noFill/>
              <a:round/>
            </a:ln>
          </p:spPr>
          <p:txBody>
            <a:bodyPr/>
            <a:lstStyle/>
            <a:p>
              <a:endParaRPr lang="en-US"/>
            </a:p>
          </p:txBody>
        </p:sp>
        <p:sp>
          <p:nvSpPr>
            <p:cNvPr id="60427" name="Line 36"/>
            <p:cNvSpPr>
              <a:spLocks noChangeShapeType="1"/>
            </p:cNvSpPr>
            <p:nvPr/>
          </p:nvSpPr>
          <p:spPr bwMode="auto">
            <a:xfrm flipV="1">
              <a:off x="1715" y="3024"/>
              <a:ext cx="1645" cy="1031"/>
            </a:xfrm>
            <a:prstGeom prst="line">
              <a:avLst/>
            </a:prstGeom>
            <a:noFill/>
            <a:ln w="12700">
              <a:solidFill>
                <a:srgbClr val="000000"/>
              </a:solidFill>
              <a:round/>
            </a:ln>
          </p:spPr>
          <p:txBody>
            <a:bodyPr/>
            <a:lstStyle/>
            <a:p>
              <a:endParaRPr lang="en-US"/>
            </a:p>
          </p:txBody>
        </p:sp>
        <p:sp>
          <p:nvSpPr>
            <p:cNvPr id="60428" name="Freeform 37"/>
            <p:cNvSpPr/>
            <p:nvPr/>
          </p:nvSpPr>
          <p:spPr bwMode="auto">
            <a:xfrm>
              <a:off x="1677" y="4029"/>
              <a:ext cx="58" cy="50"/>
            </a:xfrm>
            <a:custGeom>
              <a:avLst/>
              <a:gdLst>
                <a:gd name="T0" fmla="*/ 58 w 58"/>
                <a:gd name="T1" fmla="*/ 44 h 50"/>
                <a:gd name="T2" fmla="*/ 0 w 58"/>
                <a:gd name="T3" fmla="*/ 50 h 50"/>
                <a:gd name="T4" fmla="*/ 30 w 58"/>
                <a:gd name="T5" fmla="*/ 0 h 50"/>
                <a:gd name="T6" fmla="*/ 58 w 58"/>
                <a:gd name="T7" fmla="*/ 44 h 50"/>
                <a:gd name="T8" fmla="*/ 0 60000 65536"/>
                <a:gd name="T9" fmla="*/ 0 60000 65536"/>
                <a:gd name="T10" fmla="*/ 0 60000 65536"/>
                <a:gd name="T11" fmla="*/ 0 60000 65536"/>
                <a:gd name="T12" fmla="*/ 0 w 58"/>
                <a:gd name="T13" fmla="*/ 0 h 50"/>
                <a:gd name="T14" fmla="*/ 58 w 58"/>
                <a:gd name="T15" fmla="*/ 50 h 50"/>
              </a:gdLst>
              <a:ahLst/>
              <a:cxnLst>
                <a:cxn ang="T8">
                  <a:pos x="T0" y="T1"/>
                </a:cxn>
                <a:cxn ang="T9">
                  <a:pos x="T2" y="T3"/>
                </a:cxn>
                <a:cxn ang="T10">
                  <a:pos x="T4" y="T5"/>
                </a:cxn>
                <a:cxn ang="T11">
                  <a:pos x="T6" y="T7"/>
                </a:cxn>
              </a:cxnLst>
              <a:rect l="T12" t="T13" r="T14" b="T15"/>
              <a:pathLst>
                <a:path w="58" h="50">
                  <a:moveTo>
                    <a:pt x="58" y="44"/>
                  </a:moveTo>
                  <a:lnTo>
                    <a:pt x="0" y="50"/>
                  </a:lnTo>
                  <a:lnTo>
                    <a:pt x="30" y="0"/>
                  </a:lnTo>
                  <a:lnTo>
                    <a:pt x="58" y="44"/>
                  </a:lnTo>
                  <a:close/>
                </a:path>
              </a:pathLst>
            </a:custGeom>
            <a:solidFill>
              <a:srgbClr val="000000"/>
            </a:solidFill>
            <a:ln w="9525">
              <a:noFill/>
              <a:round/>
            </a:ln>
          </p:spPr>
          <p:txBody>
            <a:bodyPr/>
            <a:lstStyle/>
            <a:p>
              <a:endParaRPr lang="en-US"/>
            </a:p>
          </p:txBody>
        </p:sp>
        <p:sp>
          <p:nvSpPr>
            <p:cNvPr id="60429" name="Rectangle 38"/>
            <p:cNvSpPr>
              <a:spLocks noChangeArrowheads="1"/>
            </p:cNvSpPr>
            <p:nvPr/>
          </p:nvSpPr>
          <p:spPr bwMode="auto">
            <a:xfrm>
              <a:off x="3567" y="3693"/>
              <a:ext cx="80" cy="173"/>
            </a:xfrm>
            <a:prstGeom prst="rect">
              <a:avLst/>
            </a:prstGeom>
            <a:noFill/>
            <a:ln w="9525">
              <a:noFill/>
              <a:miter lim="800000"/>
            </a:ln>
          </p:spPr>
          <p:txBody>
            <a:bodyPr wrap="none" lIns="0" tIns="0" rIns="0" bIns="0">
              <a:spAutoFit/>
            </a:bodyPr>
            <a:lstStyle/>
            <a:p>
              <a:r>
                <a:rPr lang="en-US" b="1" i="1">
                  <a:solidFill>
                    <a:srgbClr val="000000"/>
                  </a:solidFill>
                </a:rPr>
                <a:t>x</a:t>
              </a:r>
              <a:endParaRPr lang="en-US"/>
            </a:p>
          </p:txBody>
        </p:sp>
        <p:sp>
          <p:nvSpPr>
            <p:cNvPr id="60430" name="Rectangle 39"/>
            <p:cNvSpPr>
              <a:spLocks noChangeArrowheads="1"/>
            </p:cNvSpPr>
            <p:nvPr/>
          </p:nvSpPr>
          <p:spPr bwMode="auto">
            <a:xfrm>
              <a:off x="2088" y="2331"/>
              <a:ext cx="80" cy="173"/>
            </a:xfrm>
            <a:prstGeom prst="rect">
              <a:avLst/>
            </a:prstGeom>
            <a:noFill/>
            <a:ln w="9525">
              <a:noFill/>
              <a:miter lim="800000"/>
            </a:ln>
          </p:spPr>
          <p:txBody>
            <a:bodyPr wrap="none" lIns="0" tIns="0" rIns="0" bIns="0">
              <a:spAutoFit/>
            </a:bodyPr>
            <a:lstStyle/>
            <a:p>
              <a:r>
                <a:rPr lang="en-US" b="1" i="1">
                  <a:solidFill>
                    <a:srgbClr val="000000"/>
                  </a:solidFill>
                </a:rPr>
                <a:t>y</a:t>
              </a:r>
              <a:endParaRPr lang="en-US"/>
            </a:p>
          </p:txBody>
        </p:sp>
        <p:sp>
          <p:nvSpPr>
            <p:cNvPr id="60431" name="Rectangle 40"/>
            <p:cNvSpPr>
              <a:spLocks noChangeArrowheads="1"/>
            </p:cNvSpPr>
            <p:nvPr/>
          </p:nvSpPr>
          <p:spPr bwMode="auto">
            <a:xfrm>
              <a:off x="1525" y="4039"/>
              <a:ext cx="72" cy="173"/>
            </a:xfrm>
            <a:prstGeom prst="rect">
              <a:avLst/>
            </a:prstGeom>
            <a:noFill/>
            <a:ln w="9525">
              <a:noFill/>
              <a:miter lim="800000"/>
            </a:ln>
          </p:spPr>
          <p:txBody>
            <a:bodyPr wrap="none" lIns="0" tIns="0" rIns="0" bIns="0">
              <a:spAutoFit/>
            </a:bodyPr>
            <a:lstStyle/>
            <a:p>
              <a:r>
                <a:rPr lang="en-US" b="1" i="1">
                  <a:solidFill>
                    <a:srgbClr val="000000"/>
                  </a:solidFill>
                </a:rPr>
                <a:t>z</a:t>
              </a:r>
              <a:endParaRPr lang="en-US"/>
            </a:p>
          </p:txBody>
        </p:sp>
        <p:sp>
          <p:nvSpPr>
            <p:cNvPr id="60432" name="Line 41"/>
            <p:cNvSpPr>
              <a:spLocks noChangeShapeType="1"/>
            </p:cNvSpPr>
            <p:nvPr/>
          </p:nvSpPr>
          <p:spPr bwMode="auto">
            <a:xfrm flipV="1">
              <a:off x="2832" y="2400"/>
              <a:ext cx="864" cy="288"/>
            </a:xfrm>
            <a:prstGeom prst="line">
              <a:avLst/>
            </a:prstGeom>
            <a:noFill/>
            <a:ln w="9525">
              <a:solidFill>
                <a:schemeClr val="tx1"/>
              </a:solidFill>
              <a:round/>
            </a:ln>
          </p:spPr>
          <p:txBody>
            <a:bodyPr/>
            <a:lstStyle/>
            <a:p>
              <a:endParaRPr lang="en-US"/>
            </a:p>
          </p:txBody>
        </p:sp>
        <p:sp>
          <p:nvSpPr>
            <p:cNvPr id="60433" name="Line 42"/>
            <p:cNvSpPr>
              <a:spLocks noChangeShapeType="1"/>
            </p:cNvSpPr>
            <p:nvPr/>
          </p:nvSpPr>
          <p:spPr bwMode="auto">
            <a:xfrm>
              <a:off x="3696" y="2400"/>
              <a:ext cx="48" cy="720"/>
            </a:xfrm>
            <a:prstGeom prst="line">
              <a:avLst/>
            </a:prstGeom>
            <a:noFill/>
            <a:ln w="9525">
              <a:solidFill>
                <a:schemeClr val="tx1"/>
              </a:solidFill>
              <a:round/>
            </a:ln>
          </p:spPr>
          <p:txBody>
            <a:bodyPr/>
            <a:lstStyle/>
            <a:p>
              <a:endParaRPr lang="en-US"/>
            </a:p>
          </p:txBody>
        </p:sp>
        <p:sp>
          <p:nvSpPr>
            <p:cNvPr id="60434" name="Line 43"/>
            <p:cNvSpPr>
              <a:spLocks noChangeShapeType="1"/>
            </p:cNvSpPr>
            <p:nvPr/>
          </p:nvSpPr>
          <p:spPr bwMode="auto">
            <a:xfrm flipH="1">
              <a:off x="2880" y="3120"/>
              <a:ext cx="864" cy="1008"/>
            </a:xfrm>
            <a:prstGeom prst="line">
              <a:avLst/>
            </a:prstGeom>
            <a:noFill/>
            <a:ln w="9525">
              <a:solidFill>
                <a:schemeClr val="tx1"/>
              </a:solidFill>
              <a:round/>
            </a:ln>
          </p:spPr>
          <p:txBody>
            <a:bodyPr/>
            <a:lstStyle/>
            <a:p>
              <a:endParaRPr lang="en-US"/>
            </a:p>
          </p:txBody>
        </p:sp>
        <p:sp>
          <p:nvSpPr>
            <p:cNvPr id="60435" name="Line 44"/>
            <p:cNvSpPr>
              <a:spLocks noChangeShapeType="1"/>
            </p:cNvSpPr>
            <p:nvPr/>
          </p:nvSpPr>
          <p:spPr bwMode="auto">
            <a:xfrm>
              <a:off x="2832" y="2688"/>
              <a:ext cx="48" cy="1440"/>
            </a:xfrm>
            <a:prstGeom prst="line">
              <a:avLst/>
            </a:prstGeom>
            <a:noFill/>
            <a:ln w="9525">
              <a:solidFill>
                <a:schemeClr val="tx1"/>
              </a:solidFill>
              <a:round/>
            </a:ln>
          </p:spPr>
          <p:txBody>
            <a:bodyPr/>
            <a:lstStyle/>
            <a:p>
              <a:endParaRPr lang="en-US"/>
            </a:p>
          </p:txBody>
        </p:sp>
        <p:sp>
          <p:nvSpPr>
            <p:cNvPr id="60436" name="Line 45"/>
            <p:cNvSpPr>
              <a:spLocks noChangeShapeType="1"/>
            </p:cNvSpPr>
            <p:nvPr/>
          </p:nvSpPr>
          <p:spPr bwMode="auto">
            <a:xfrm flipV="1">
              <a:off x="3360" y="2256"/>
              <a:ext cx="1248" cy="768"/>
            </a:xfrm>
            <a:prstGeom prst="line">
              <a:avLst/>
            </a:prstGeom>
            <a:noFill/>
            <a:ln w="9525">
              <a:solidFill>
                <a:schemeClr val="tx1"/>
              </a:solidFill>
              <a:prstDash val="dash"/>
              <a:round/>
            </a:ln>
          </p:spPr>
          <p:txBody>
            <a:bodyPr/>
            <a:lstStyle/>
            <a:p>
              <a:endParaRPr lang="en-US"/>
            </a:p>
          </p:txBody>
        </p:sp>
        <p:sp>
          <p:nvSpPr>
            <p:cNvPr id="60437" name="Line 46"/>
            <p:cNvSpPr>
              <a:spLocks noChangeShapeType="1"/>
            </p:cNvSpPr>
            <p:nvPr/>
          </p:nvSpPr>
          <p:spPr bwMode="auto">
            <a:xfrm flipV="1">
              <a:off x="3696" y="1968"/>
              <a:ext cx="240" cy="432"/>
            </a:xfrm>
            <a:prstGeom prst="line">
              <a:avLst/>
            </a:prstGeom>
            <a:noFill/>
            <a:ln w="9525">
              <a:solidFill>
                <a:schemeClr val="tx1"/>
              </a:solidFill>
              <a:round/>
              <a:tailEnd type="triangle" w="med" len="med"/>
            </a:ln>
          </p:spPr>
          <p:txBody>
            <a:bodyPr/>
            <a:lstStyle/>
            <a:p>
              <a:endParaRPr lang="en-US"/>
            </a:p>
          </p:txBody>
        </p:sp>
        <p:sp>
          <p:nvSpPr>
            <p:cNvPr id="60438" name="Oval 47"/>
            <p:cNvSpPr>
              <a:spLocks noChangeArrowheads="1"/>
            </p:cNvSpPr>
            <p:nvPr/>
          </p:nvSpPr>
          <p:spPr bwMode="auto">
            <a:xfrm>
              <a:off x="4560" y="2256"/>
              <a:ext cx="48" cy="48"/>
            </a:xfrm>
            <a:prstGeom prst="ellipse">
              <a:avLst/>
            </a:prstGeom>
            <a:solidFill>
              <a:schemeClr val="tx1"/>
            </a:solidFill>
            <a:ln w="9525">
              <a:solidFill>
                <a:schemeClr val="tx1"/>
              </a:solidFill>
              <a:round/>
            </a:ln>
          </p:spPr>
          <p:txBody>
            <a:bodyPr wrap="none" anchor="ctr"/>
            <a:lstStyle/>
            <a:p>
              <a:endParaRPr lang="en-US"/>
            </a:p>
          </p:txBody>
        </p:sp>
        <p:sp>
          <p:nvSpPr>
            <p:cNvPr id="60439" name="Text Box 48"/>
            <p:cNvSpPr txBox="1">
              <a:spLocks noChangeArrowheads="1"/>
            </p:cNvSpPr>
            <p:nvPr/>
          </p:nvSpPr>
          <p:spPr bwMode="auto">
            <a:xfrm>
              <a:off x="4560" y="2304"/>
              <a:ext cx="720" cy="192"/>
            </a:xfrm>
            <a:prstGeom prst="rect">
              <a:avLst/>
            </a:prstGeom>
            <a:noFill/>
            <a:ln w="9525">
              <a:noFill/>
              <a:miter lim="800000"/>
            </a:ln>
          </p:spPr>
          <p:txBody>
            <a:bodyPr>
              <a:spAutoFit/>
            </a:bodyPr>
            <a:lstStyle/>
            <a:p>
              <a:pPr>
                <a:spcBef>
                  <a:spcPct val="50000"/>
                </a:spcBef>
              </a:pPr>
              <a:r>
                <a:rPr lang="en-US" sz="1400"/>
                <a:t>P(x, y, z)</a:t>
              </a:r>
              <a:endParaRPr lang="en-US" sz="1400"/>
            </a:p>
          </p:txBody>
        </p:sp>
        <p:sp>
          <p:nvSpPr>
            <p:cNvPr id="60440" name="Text Box 49"/>
            <p:cNvSpPr txBox="1">
              <a:spLocks noChangeArrowheads="1"/>
            </p:cNvSpPr>
            <p:nvPr/>
          </p:nvSpPr>
          <p:spPr bwMode="auto">
            <a:xfrm>
              <a:off x="2976" y="3216"/>
              <a:ext cx="864" cy="173"/>
            </a:xfrm>
            <a:prstGeom prst="rect">
              <a:avLst/>
            </a:prstGeom>
            <a:noFill/>
            <a:ln w="9525">
              <a:noFill/>
              <a:miter lim="800000"/>
            </a:ln>
          </p:spPr>
          <p:txBody>
            <a:bodyPr>
              <a:spAutoFit/>
            </a:bodyPr>
            <a:lstStyle/>
            <a:p>
              <a:pPr>
                <a:spcBef>
                  <a:spcPct val="50000"/>
                </a:spcBef>
              </a:pPr>
              <a:r>
                <a:rPr lang="en-US" sz="1200"/>
                <a:t>P</a:t>
              </a:r>
              <a:r>
                <a:rPr lang="en-US" sz="1200">
                  <a:cs typeface="Arial" panose="020B0604020202020204" pitchFamily="34" charset="0"/>
                </a:rPr>
                <a:t>'</a:t>
              </a:r>
              <a:r>
                <a:rPr lang="en-US" sz="1200"/>
                <a:t>(x', y', z')</a:t>
              </a:r>
              <a:endParaRPr lang="en-US" sz="1200"/>
            </a:p>
          </p:txBody>
        </p:sp>
        <p:sp>
          <p:nvSpPr>
            <p:cNvPr id="60441" name="Oval 50"/>
            <p:cNvSpPr>
              <a:spLocks noChangeArrowheads="1"/>
            </p:cNvSpPr>
            <p:nvPr/>
          </p:nvSpPr>
          <p:spPr bwMode="auto">
            <a:xfrm>
              <a:off x="3360" y="2976"/>
              <a:ext cx="48" cy="48"/>
            </a:xfrm>
            <a:prstGeom prst="ellipse">
              <a:avLst/>
            </a:prstGeom>
            <a:solidFill>
              <a:schemeClr val="tx1"/>
            </a:solidFill>
            <a:ln w="9525">
              <a:solidFill>
                <a:schemeClr val="tx1"/>
              </a:solidFill>
              <a:round/>
            </a:ln>
          </p:spPr>
          <p:txBody>
            <a:bodyPr wrap="none" anchor="ctr"/>
            <a:lstStyle/>
            <a:p>
              <a:endParaRPr lang="en-US"/>
            </a:p>
          </p:txBody>
        </p:sp>
        <p:sp>
          <p:nvSpPr>
            <p:cNvPr id="60442" name="Text Box 51"/>
            <p:cNvSpPr txBox="1">
              <a:spLocks noChangeArrowheads="1"/>
            </p:cNvSpPr>
            <p:nvPr/>
          </p:nvSpPr>
          <p:spPr bwMode="auto">
            <a:xfrm>
              <a:off x="3408" y="1584"/>
              <a:ext cx="1488" cy="231"/>
            </a:xfrm>
            <a:prstGeom prst="rect">
              <a:avLst/>
            </a:prstGeom>
            <a:noFill/>
            <a:ln w="9525">
              <a:noFill/>
              <a:miter lim="800000"/>
            </a:ln>
          </p:spPr>
          <p:txBody>
            <a:bodyPr>
              <a:spAutoFit/>
            </a:bodyPr>
            <a:lstStyle/>
            <a:p>
              <a:pPr>
                <a:spcBef>
                  <a:spcPct val="50000"/>
                </a:spcBef>
              </a:pPr>
              <a:r>
                <a:rPr lang="en-US"/>
                <a:t>N = n</a:t>
              </a:r>
              <a:r>
                <a:rPr lang="en-US" baseline="-25000"/>
                <a:t>1</a:t>
              </a:r>
              <a:r>
                <a:rPr lang="en-US"/>
                <a:t>I + n</a:t>
              </a:r>
              <a:r>
                <a:rPr lang="en-US" baseline="-25000"/>
                <a:t>2</a:t>
              </a:r>
              <a:r>
                <a:rPr lang="en-US"/>
                <a:t>J + n</a:t>
              </a:r>
              <a:r>
                <a:rPr lang="en-US" baseline="-25000"/>
                <a:t>3</a:t>
              </a:r>
              <a:r>
                <a:rPr lang="en-US"/>
                <a:t>K</a:t>
              </a:r>
              <a:endParaRPr lang="en-US"/>
            </a:p>
          </p:txBody>
        </p:sp>
        <p:sp>
          <p:nvSpPr>
            <p:cNvPr id="60443" name="Oval 52"/>
            <p:cNvSpPr>
              <a:spLocks noChangeArrowheads="1"/>
            </p:cNvSpPr>
            <p:nvPr/>
          </p:nvSpPr>
          <p:spPr bwMode="auto">
            <a:xfrm>
              <a:off x="3664" y="2391"/>
              <a:ext cx="48" cy="48"/>
            </a:xfrm>
            <a:prstGeom prst="ellipse">
              <a:avLst/>
            </a:prstGeom>
            <a:solidFill>
              <a:schemeClr val="tx1"/>
            </a:solidFill>
            <a:ln w="9525">
              <a:solidFill>
                <a:schemeClr val="tx1"/>
              </a:solidFill>
              <a:round/>
            </a:ln>
          </p:spPr>
          <p:txBody>
            <a:bodyPr wrap="none" anchor="ctr"/>
            <a:lstStyle/>
            <a:p>
              <a:endParaRPr lang="en-US"/>
            </a:p>
          </p:txBody>
        </p:sp>
        <p:sp>
          <p:nvSpPr>
            <p:cNvPr id="60444" name="Text Box 53"/>
            <p:cNvSpPr txBox="1">
              <a:spLocks noChangeArrowheads="1"/>
            </p:cNvSpPr>
            <p:nvPr/>
          </p:nvSpPr>
          <p:spPr bwMode="auto">
            <a:xfrm>
              <a:off x="2784" y="2151"/>
              <a:ext cx="912" cy="231"/>
            </a:xfrm>
            <a:prstGeom prst="rect">
              <a:avLst/>
            </a:prstGeom>
            <a:noFill/>
            <a:ln w="9525">
              <a:noFill/>
              <a:miter lim="800000"/>
            </a:ln>
          </p:spPr>
          <p:txBody>
            <a:bodyPr>
              <a:spAutoFit/>
            </a:bodyPr>
            <a:lstStyle/>
            <a:p>
              <a:pPr>
                <a:spcBef>
                  <a:spcPct val="50000"/>
                </a:spcBef>
              </a:pPr>
              <a:r>
                <a:rPr lang="en-US"/>
                <a:t>R</a:t>
              </a:r>
              <a:r>
                <a:rPr lang="en-US" baseline="-25000"/>
                <a:t>0</a:t>
              </a:r>
              <a:r>
                <a:rPr lang="en-US"/>
                <a:t>=x</a:t>
              </a:r>
              <a:r>
                <a:rPr lang="en-US" baseline="-25000"/>
                <a:t>0</a:t>
              </a:r>
              <a:r>
                <a:rPr lang="en-US"/>
                <a:t> ,y</a:t>
              </a:r>
              <a:r>
                <a:rPr lang="en-US" baseline="-25000"/>
                <a:t>0</a:t>
              </a:r>
              <a:r>
                <a:rPr lang="en-US"/>
                <a:t>, z</a:t>
              </a:r>
              <a:r>
                <a:rPr lang="en-US" baseline="-25000"/>
                <a:t>0</a:t>
              </a:r>
              <a:endParaRPr lang="en-US"/>
            </a:p>
          </p:txBody>
        </p:sp>
      </p:grpSp>
      <p:sp>
        <p:nvSpPr>
          <p:cNvPr id="60421" name="Text Box 56"/>
          <p:cNvSpPr txBox="1">
            <a:spLocks noChangeArrowheads="1"/>
          </p:cNvSpPr>
          <p:nvPr/>
        </p:nvSpPr>
        <p:spPr bwMode="auto">
          <a:xfrm>
            <a:off x="3276600" y="5943600"/>
            <a:ext cx="381000" cy="366713"/>
          </a:xfrm>
          <a:prstGeom prst="rect">
            <a:avLst/>
          </a:prstGeom>
          <a:noFill/>
          <a:ln w="9525">
            <a:noFill/>
            <a:miter lim="800000"/>
          </a:ln>
        </p:spPr>
        <p:txBody>
          <a:bodyPr>
            <a:spAutoFit/>
          </a:bodyPr>
          <a:lstStyle/>
          <a:p>
            <a:pPr>
              <a:spcBef>
                <a:spcPct val="50000"/>
              </a:spcBef>
            </a:pPr>
            <a:r>
              <a:rPr lang="en-US"/>
              <a:t>O</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p:cNvSpPr>
            <a:spLocks noGrp="1" noChangeArrowheads="1"/>
          </p:cNvSpPr>
          <p:nvPr>
            <p:ph type="title" sz="quarter"/>
          </p:nvPr>
        </p:nvSpPr>
        <p:spPr/>
        <p:txBody>
          <a:bodyPr/>
          <a:lstStyle/>
          <a:p>
            <a:pPr eaLnBrk="1" hangingPunct="1"/>
            <a:r>
              <a:rPr lang="en-US" sz="3600" smtClean="0"/>
              <a:t>Generalized Projection</a:t>
            </a:r>
            <a:endParaRPr lang="en-US" sz="3600" smtClean="0"/>
          </a:p>
        </p:txBody>
      </p:sp>
      <p:graphicFrame>
        <p:nvGraphicFramePr>
          <p:cNvPr id="29698" name="Object 61"/>
          <p:cNvGraphicFramePr>
            <a:graphicFrameLocks noChangeAspect="1"/>
          </p:cNvGraphicFramePr>
          <p:nvPr>
            <p:ph sz="quarter" idx="1"/>
          </p:nvPr>
        </p:nvGraphicFramePr>
        <p:xfrm>
          <a:off x="228600" y="4267200"/>
          <a:ext cx="1828800" cy="654050"/>
        </p:xfrm>
        <a:graphic>
          <a:graphicData uri="http://schemas.openxmlformats.org/presentationml/2006/ole">
            <mc:AlternateContent xmlns:mc="http://schemas.openxmlformats.org/markup-compatibility/2006">
              <mc:Choice xmlns:v="urn:schemas-microsoft-com:vml" Requires="v">
                <p:oleObj spid="_x0000_s29697" name="Equation" r:id="rId1" imgW="28956000" imgH="10363200" progId="Equation.3">
                  <p:embed/>
                </p:oleObj>
              </mc:Choice>
              <mc:Fallback>
                <p:oleObj name="Equation" r:id="rId1" imgW="28956000" imgH="10363200" progId="Equation.3">
                  <p:embed/>
                  <p:pic>
                    <p:nvPicPr>
                      <p:cNvPr id="0" name="Object 61"/>
                      <p:cNvPicPr>
                        <a:picLocks noChangeAspect="1"/>
                      </p:cNvPicPr>
                      <p:nvPr/>
                    </p:nvPicPr>
                    <p:blipFill>
                      <a:blip r:embed="rId2"/>
                      <a:stretch>
                        <a:fillRect/>
                      </a:stretch>
                    </p:blipFill>
                    <p:spPr>
                      <a:xfrm>
                        <a:off x="228600" y="4267200"/>
                        <a:ext cx="1828800" cy="654050"/>
                      </a:xfrm>
                      <a:prstGeom prst="rect">
                        <a:avLst/>
                      </a:prstGeom>
                      <a:noFill/>
                      <a:ln w="9525">
                        <a:noFill/>
                      </a:ln>
                    </p:spPr>
                  </p:pic>
                </p:oleObj>
              </mc:Fallback>
            </mc:AlternateContent>
          </a:graphicData>
        </a:graphic>
      </p:graphicFrame>
      <p:graphicFrame>
        <p:nvGraphicFramePr>
          <p:cNvPr id="29699" name="Rectangle 63"/>
          <p:cNvGraphicFramePr/>
          <p:nvPr>
            <p:ph sz="quarter" idx="2"/>
          </p:nvPr>
        </p:nvGraphicFramePr>
        <p:xfrm>
          <a:off x="4840288" y="1295400"/>
          <a:ext cx="3654425" cy="2436813"/>
        </p:xfrm>
        <a:graphic>
          <a:graphicData uri="http://schemas.openxmlformats.org/presentationml/2006/ole">
            <mc:AlternateContent xmlns:mc="http://schemas.openxmlformats.org/markup-compatibility/2006">
              <mc:Choice xmlns:v="urn:schemas-microsoft-com:vml" Requires="v">
                <p:oleObj spid="_x0000_s2" name="Equation" r:id="rId3" imgW="0" imgH="0" progId="Equation.3">
                  <p:embed/>
                </p:oleObj>
              </mc:Choice>
              <mc:Fallback>
                <p:oleObj name="Equation" r:id="rId3" imgW="0" imgH="0" progId="Equation.3">
                  <p:embed/>
                  <p:pic>
                    <p:nvPicPr>
                      <p:cNvPr id="0" name="Rectangle 63"/>
                      <p:cNvPicPr/>
                      <p:nvPr/>
                    </p:nvPicPr>
                    <p:blipFill>
                      <a:blip/>
                      <a:stretch>
                        <a:fillRect/>
                      </a:stretch>
                    </p:blipFill>
                    <p:spPr>
                      <a:xfrm>
                        <a:off x="4840288" y="1295400"/>
                        <a:ext cx="3654425" cy="2436813"/>
                      </a:xfrm>
                      <a:prstGeom prst="rect">
                        <a:avLst/>
                      </a:prstGeom>
                      <a:noFill/>
                      <a:ln w="9525">
                        <a:noFill/>
                      </a:ln>
                    </p:spPr>
                  </p:pic>
                </p:oleObj>
              </mc:Fallback>
            </mc:AlternateContent>
          </a:graphicData>
        </a:graphic>
      </p:graphicFrame>
      <p:grpSp>
        <p:nvGrpSpPr>
          <p:cNvPr id="29702" name="Group 30"/>
          <p:cNvGrpSpPr/>
          <p:nvPr/>
        </p:nvGrpSpPr>
        <p:grpSpPr bwMode="auto">
          <a:xfrm>
            <a:off x="3276600" y="1233488"/>
            <a:ext cx="6113463" cy="4252912"/>
            <a:chOff x="1429" y="1584"/>
            <a:chExt cx="3851" cy="2679"/>
          </a:xfrm>
        </p:grpSpPr>
        <p:sp>
          <p:nvSpPr>
            <p:cNvPr id="29706" name="AutoShape 31"/>
            <p:cNvSpPr>
              <a:spLocks noChangeAspect="1" noChangeArrowheads="1" noTextEdit="1"/>
            </p:cNvSpPr>
            <p:nvPr/>
          </p:nvSpPr>
          <p:spPr bwMode="auto">
            <a:xfrm>
              <a:off x="1429" y="1755"/>
              <a:ext cx="3669" cy="2508"/>
            </a:xfrm>
            <a:prstGeom prst="rect">
              <a:avLst/>
            </a:prstGeom>
            <a:noFill/>
            <a:ln w="9525">
              <a:noFill/>
              <a:miter lim="800000"/>
            </a:ln>
          </p:spPr>
          <p:txBody>
            <a:bodyPr/>
            <a:lstStyle/>
            <a:p>
              <a:endParaRPr lang="en-US"/>
            </a:p>
          </p:txBody>
        </p:sp>
        <p:sp>
          <p:nvSpPr>
            <p:cNvPr id="29707" name="Line 32"/>
            <p:cNvSpPr>
              <a:spLocks noChangeShapeType="1"/>
            </p:cNvSpPr>
            <p:nvPr/>
          </p:nvSpPr>
          <p:spPr bwMode="auto">
            <a:xfrm>
              <a:off x="2130" y="2581"/>
              <a:ext cx="1" cy="1203"/>
            </a:xfrm>
            <a:prstGeom prst="line">
              <a:avLst/>
            </a:prstGeom>
            <a:noFill/>
            <a:ln w="12700">
              <a:solidFill>
                <a:srgbClr val="000000"/>
              </a:solidFill>
              <a:round/>
            </a:ln>
          </p:spPr>
          <p:txBody>
            <a:bodyPr/>
            <a:lstStyle/>
            <a:p>
              <a:endParaRPr lang="en-US"/>
            </a:p>
          </p:txBody>
        </p:sp>
        <p:sp>
          <p:nvSpPr>
            <p:cNvPr id="29708" name="Freeform 33"/>
            <p:cNvSpPr/>
            <p:nvPr/>
          </p:nvSpPr>
          <p:spPr bwMode="auto">
            <a:xfrm>
              <a:off x="2104" y="2536"/>
              <a:ext cx="51" cy="51"/>
            </a:xfrm>
            <a:custGeom>
              <a:avLst/>
              <a:gdLst>
                <a:gd name="T0" fmla="*/ 0 w 51"/>
                <a:gd name="T1" fmla="*/ 51 h 51"/>
                <a:gd name="T2" fmla="*/ 26 w 51"/>
                <a:gd name="T3" fmla="*/ 0 h 51"/>
                <a:gd name="T4" fmla="*/ 51 w 51"/>
                <a:gd name="T5" fmla="*/ 51 h 51"/>
                <a:gd name="T6" fmla="*/ 0 w 51"/>
                <a:gd name="T7" fmla="*/ 51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51"/>
                  </a:moveTo>
                  <a:lnTo>
                    <a:pt x="26" y="0"/>
                  </a:lnTo>
                  <a:lnTo>
                    <a:pt x="51" y="51"/>
                  </a:lnTo>
                  <a:lnTo>
                    <a:pt x="0" y="51"/>
                  </a:lnTo>
                  <a:close/>
                </a:path>
              </a:pathLst>
            </a:custGeom>
            <a:solidFill>
              <a:srgbClr val="000000"/>
            </a:solidFill>
            <a:ln w="9525">
              <a:noFill/>
              <a:round/>
            </a:ln>
          </p:spPr>
          <p:txBody>
            <a:bodyPr/>
            <a:lstStyle/>
            <a:p>
              <a:endParaRPr lang="en-US"/>
            </a:p>
          </p:txBody>
        </p:sp>
        <p:sp>
          <p:nvSpPr>
            <p:cNvPr id="29709" name="Line 34"/>
            <p:cNvSpPr>
              <a:spLocks noChangeShapeType="1"/>
            </p:cNvSpPr>
            <p:nvPr/>
          </p:nvSpPr>
          <p:spPr bwMode="auto">
            <a:xfrm>
              <a:off x="2130" y="3784"/>
              <a:ext cx="1315" cy="1"/>
            </a:xfrm>
            <a:prstGeom prst="line">
              <a:avLst/>
            </a:prstGeom>
            <a:noFill/>
            <a:ln w="12700">
              <a:solidFill>
                <a:srgbClr val="000000"/>
              </a:solidFill>
              <a:round/>
            </a:ln>
          </p:spPr>
          <p:txBody>
            <a:bodyPr/>
            <a:lstStyle/>
            <a:p>
              <a:endParaRPr lang="en-US"/>
            </a:p>
          </p:txBody>
        </p:sp>
        <p:sp>
          <p:nvSpPr>
            <p:cNvPr id="29710" name="Freeform 35"/>
            <p:cNvSpPr/>
            <p:nvPr/>
          </p:nvSpPr>
          <p:spPr bwMode="auto">
            <a:xfrm>
              <a:off x="3439" y="3757"/>
              <a:ext cx="51" cy="53"/>
            </a:xfrm>
            <a:custGeom>
              <a:avLst/>
              <a:gdLst>
                <a:gd name="T0" fmla="*/ 0 w 51"/>
                <a:gd name="T1" fmla="*/ 0 h 53"/>
                <a:gd name="T2" fmla="*/ 51 w 51"/>
                <a:gd name="T3" fmla="*/ 27 h 53"/>
                <a:gd name="T4" fmla="*/ 0 w 51"/>
                <a:gd name="T5" fmla="*/ 53 h 53"/>
                <a:gd name="T6" fmla="*/ 0 w 51"/>
                <a:gd name="T7" fmla="*/ 0 h 53"/>
                <a:gd name="T8" fmla="*/ 0 60000 65536"/>
                <a:gd name="T9" fmla="*/ 0 60000 65536"/>
                <a:gd name="T10" fmla="*/ 0 60000 65536"/>
                <a:gd name="T11" fmla="*/ 0 60000 65536"/>
                <a:gd name="T12" fmla="*/ 0 w 51"/>
                <a:gd name="T13" fmla="*/ 0 h 53"/>
                <a:gd name="T14" fmla="*/ 51 w 51"/>
                <a:gd name="T15" fmla="*/ 53 h 53"/>
              </a:gdLst>
              <a:ahLst/>
              <a:cxnLst>
                <a:cxn ang="T8">
                  <a:pos x="T0" y="T1"/>
                </a:cxn>
                <a:cxn ang="T9">
                  <a:pos x="T2" y="T3"/>
                </a:cxn>
                <a:cxn ang="T10">
                  <a:pos x="T4" y="T5"/>
                </a:cxn>
                <a:cxn ang="T11">
                  <a:pos x="T6" y="T7"/>
                </a:cxn>
              </a:cxnLst>
              <a:rect l="T12" t="T13" r="T14" b="T15"/>
              <a:pathLst>
                <a:path w="51" h="53">
                  <a:moveTo>
                    <a:pt x="0" y="0"/>
                  </a:moveTo>
                  <a:lnTo>
                    <a:pt x="51" y="27"/>
                  </a:lnTo>
                  <a:lnTo>
                    <a:pt x="0" y="53"/>
                  </a:lnTo>
                  <a:lnTo>
                    <a:pt x="0" y="0"/>
                  </a:lnTo>
                  <a:close/>
                </a:path>
              </a:pathLst>
            </a:custGeom>
            <a:solidFill>
              <a:srgbClr val="000000"/>
            </a:solidFill>
            <a:ln w="9525">
              <a:noFill/>
              <a:round/>
            </a:ln>
          </p:spPr>
          <p:txBody>
            <a:bodyPr/>
            <a:lstStyle/>
            <a:p>
              <a:endParaRPr lang="en-US"/>
            </a:p>
          </p:txBody>
        </p:sp>
        <p:sp>
          <p:nvSpPr>
            <p:cNvPr id="29711" name="Line 36"/>
            <p:cNvSpPr>
              <a:spLocks noChangeShapeType="1"/>
            </p:cNvSpPr>
            <p:nvPr/>
          </p:nvSpPr>
          <p:spPr bwMode="auto">
            <a:xfrm flipV="1">
              <a:off x="1715" y="3024"/>
              <a:ext cx="1645" cy="1031"/>
            </a:xfrm>
            <a:prstGeom prst="line">
              <a:avLst/>
            </a:prstGeom>
            <a:noFill/>
            <a:ln w="12700">
              <a:solidFill>
                <a:srgbClr val="000000"/>
              </a:solidFill>
              <a:round/>
            </a:ln>
          </p:spPr>
          <p:txBody>
            <a:bodyPr/>
            <a:lstStyle/>
            <a:p>
              <a:endParaRPr lang="en-US"/>
            </a:p>
          </p:txBody>
        </p:sp>
        <p:sp>
          <p:nvSpPr>
            <p:cNvPr id="29712" name="Freeform 37"/>
            <p:cNvSpPr/>
            <p:nvPr/>
          </p:nvSpPr>
          <p:spPr bwMode="auto">
            <a:xfrm>
              <a:off x="1677" y="4029"/>
              <a:ext cx="58" cy="50"/>
            </a:xfrm>
            <a:custGeom>
              <a:avLst/>
              <a:gdLst>
                <a:gd name="T0" fmla="*/ 58 w 58"/>
                <a:gd name="T1" fmla="*/ 44 h 50"/>
                <a:gd name="T2" fmla="*/ 0 w 58"/>
                <a:gd name="T3" fmla="*/ 50 h 50"/>
                <a:gd name="T4" fmla="*/ 30 w 58"/>
                <a:gd name="T5" fmla="*/ 0 h 50"/>
                <a:gd name="T6" fmla="*/ 58 w 58"/>
                <a:gd name="T7" fmla="*/ 44 h 50"/>
                <a:gd name="T8" fmla="*/ 0 60000 65536"/>
                <a:gd name="T9" fmla="*/ 0 60000 65536"/>
                <a:gd name="T10" fmla="*/ 0 60000 65536"/>
                <a:gd name="T11" fmla="*/ 0 60000 65536"/>
                <a:gd name="T12" fmla="*/ 0 w 58"/>
                <a:gd name="T13" fmla="*/ 0 h 50"/>
                <a:gd name="T14" fmla="*/ 58 w 58"/>
                <a:gd name="T15" fmla="*/ 50 h 50"/>
              </a:gdLst>
              <a:ahLst/>
              <a:cxnLst>
                <a:cxn ang="T8">
                  <a:pos x="T0" y="T1"/>
                </a:cxn>
                <a:cxn ang="T9">
                  <a:pos x="T2" y="T3"/>
                </a:cxn>
                <a:cxn ang="T10">
                  <a:pos x="T4" y="T5"/>
                </a:cxn>
                <a:cxn ang="T11">
                  <a:pos x="T6" y="T7"/>
                </a:cxn>
              </a:cxnLst>
              <a:rect l="T12" t="T13" r="T14" b="T15"/>
              <a:pathLst>
                <a:path w="58" h="50">
                  <a:moveTo>
                    <a:pt x="58" y="44"/>
                  </a:moveTo>
                  <a:lnTo>
                    <a:pt x="0" y="50"/>
                  </a:lnTo>
                  <a:lnTo>
                    <a:pt x="30" y="0"/>
                  </a:lnTo>
                  <a:lnTo>
                    <a:pt x="58" y="44"/>
                  </a:lnTo>
                  <a:close/>
                </a:path>
              </a:pathLst>
            </a:custGeom>
            <a:solidFill>
              <a:srgbClr val="000000"/>
            </a:solidFill>
            <a:ln w="9525">
              <a:noFill/>
              <a:round/>
            </a:ln>
          </p:spPr>
          <p:txBody>
            <a:bodyPr/>
            <a:lstStyle/>
            <a:p>
              <a:endParaRPr lang="en-US"/>
            </a:p>
          </p:txBody>
        </p:sp>
        <p:sp>
          <p:nvSpPr>
            <p:cNvPr id="29713" name="Rectangle 38"/>
            <p:cNvSpPr>
              <a:spLocks noChangeArrowheads="1"/>
            </p:cNvSpPr>
            <p:nvPr/>
          </p:nvSpPr>
          <p:spPr bwMode="auto">
            <a:xfrm>
              <a:off x="3567" y="3693"/>
              <a:ext cx="80" cy="173"/>
            </a:xfrm>
            <a:prstGeom prst="rect">
              <a:avLst/>
            </a:prstGeom>
            <a:noFill/>
            <a:ln w="9525">
              <a:noFill/>
              <a:miter lim="800000"/>
            </a:ln>
          </p:spPr>
          <p:txBody>
            <a:bodyPr wrap="none" lIns="0" tIns="0" rIns="0" bIns="0">
              <a:spAutoFit/>
            </a:bodyPr>
            <a:lstStyle/>
            <a:p>
              <a:r>
                <a:rPr lang="en-US" b="1" i="1">
                  <a:solidFill>
                    <a:srgbClr val="000000"/>
                  </a:solidFill>
                </a:rPr>
                <a:t>x</a:t>
              </a:r>
              <a:endParaRPr lang="en-US"/>
            </a:p>
          </p:txBody>
        </p:sp>
        <p:sp>
          <p:nvSpPr>
            <p:cNvPr id="29714" name="Rectangle 39"/>
            <p:cNvSpPr>
              <a:spLocks noChangeArrowheads="1"/>
            </p:cNvSpPr>
            <p:nvPr/>
          </p:nvSpPr>
          <p:spPr bwMode="auto">
            <a:xfrm>
              <a:off x="2088" y="2331"/>
              <a:ext cx="80" cy="173"/>
            </a:xfrm>
            <a:prstGeom prst="rect">
              <a:avLst/>
            </a:prstGeom>
            <a:noFill/>
            <a:ln w="9525">
              <a:noFill/>
              <a:miter lim="800000"/>
            </a:ln>
          </p:spPr>
          <p:txBody>
            <a:bodyPr wrap="none" lIns="0" tIns="0" rIns="0" bIns="0">
              <a:spAutoFit/>
            </a:bodyPr>
            <a:lstStyle/>
            <a:p>
              <a:r>
                <a:rPr lang="en-US" b="1" i="1">
                  <a:solidFill>
                    <a:srgbClr val="000000"/>
                  </a:solidFill>
                </a:rPr>
                <a:t>y</a:t>
              </a:r>
              <a:endParaRPr lang="en-US"/>
            </a:p>
          </p:txBody>
        </p:sp>
        <p:sp>
          <p:nvSpPr>
            <p:cNvPr id="29715" name="Rectangle 40"/>
            <p:cNvSpPr>
              <a:spLocks noChangeArrowheads="1"/>
            </p:cNvSpPr>
            <p:nvPr/>
          </p:nvSpPr>
          <p:spPr bwMode="auto">
            <a:xfrm>
              <a:off x="1525" y="4039"/>
              <a:ext cx="72" cy="173"/>
            </a:xfrm>
            <a:prstGeom prst="rect">
              <a:avLst/>
            </a:prstGeom>
            <a:noFill/>
            <a:ln w="9525">
              <a:noFill/>
              <a:miter lim="800000"/>
            </a:ln>
          </p:spPr>
          <p:txBody>
            <a:bodyPr wrap="none" lIns="0" tIns="0" rIns="0" bIns="0">
              <a:spAutoFit/>
            </a:bodyPr>
            <a:lstStyle/>
            <a:p>
              <a:r>
                <a:rPr lang="en-US" b="1" i="1">
                  <a:solidFill>
                    <a:srgbClr val="000000"/>
                  </a:solidFill>
                </a:rPr>
                <a:t>z</a:t>
              </a:r>
              <a:endParaRPr lang="en-US"/>
            </a:p>
          </p:txBody>
        </p:sp>
        <p:sp>
          <p:nvSpPr>
            <p:cNvPr id="29716" name="Line 41"/>
            <p:cNvSpPr>
              <a:spLocks noChangeShapeType="1"/>
            </p:cNvSpPr>
            <p:nvPr/>
          </p:nvSpPr>
          <p:spPr bwMode="auto">
            <a:xfrm flipV="1">
              <a:off x="2832" y="2400"/>
              <a:ext cx="864" cy="288"/>
            </a:xfrm>
            <a:prstGeom prst="line">
              <a:avLst/>
            </a:prstGeom>
            <a:noFill/>
            <a:ln w="9525">
              <a:solidFill>
                <a:schemeClr val="tx1"/>
              </a:solidFill>
              <a:round/>
            </a:ln>
          </p:spPr>
          <p:txBody>
            <a:bodyPr/>
            <a:lstStyle/>
            <a:p>
              <a:endParaRPr lang="en-US"/>
            </a:p>
          </p:txBody>
        </p:sp>
        <p:sp>
          <p:nvSpPr>
            <p:cNvPr id="29717" name="Line 42"/>
            <p:cNvSpPr>
              <a:spLocks noChangeShapeType="1"/>
            </p:cNvSpPr>
            <p:nvPr/>
          </p:nvSpPr>
          <p:spPr bwMode="auto">
            <a:xfrm>
              <a:off x="3696" y="2400"/>
              <a:ext cx="48" cy="720"/>
            </a:xfrm>
            <a:prstGeom prst="line">
              <a:avLst/>
            </a:prstGeom>
            <a:noFill/>
            <a:ln w="9525">
              <a:solidFill>
                <a:schemeClr val="tx1"/>
              </a:solidFill>
              <a:round/>
            </a:ln>
          </p:spPr>
          <p:txBody>
            <a:bodyPr/>
            <a:lstStyle/>
            <a:p>
              <a:endParaRPr lang="en-US"/>
            </a:p>
          </p:txBody>
        </p:sp>
        <p:sp>
          <p:nvSpPr>
            <p:cNvPr id="29718" name="Line 43"/>
            <p:cNvSpPr>
              <a:spLocks noChangeShapeType="1"/>
            </p:cNvSpPr>
            <p:nvPr/>
          </p:nvSpPr>
          <p:spPr bwMode="auto">
            <a:xfrm flipH="1">
              <a:off x="2880" y="3120"/>
              <a:ext cx="864" cy="1008"/>
            </a:xfrm>
            <a:prstGeom prst="line">
              <a:avLst/>
            </a:prstGeom>
            <a:noFill/>
            <a:ln w="9525">
              <a:solidFill>
                <a:schemeClr val="tx1"/>
              </a:solidFill>
              <a:round/>
            </a:ln>
          </p:spPr>
          <p:txBody>
            <a:bodyPr/>
            <a:lstStyle/>
            <a:p>
              <a:endParaRPr lang="en-US"/>
            </a:p>
          </p:txBody>
        </p:sp>
        <p:sp>
          <p:nvSpPr>
            <p:cNvPr id="29719" name="Line 44"/>
            <p:cNvSpPr>
              <a:spLocks noChangeShapeType="1"/>
            </p:cNvSpPr>
            <p:nvPr/>
          </p:nvSpPr>
          <p:spPr bwMode="auto">
            <a:xfrm>
              <a:off x="2832" y="2688"/>
              <a:ext cx="48" cy="1440"/>
            </a:xfrm>
            <a:prstGeom prst="line">
              <a:avLst/>
            </a:prstGeom>
            <a:noFill/>
            <a:ln w="9525">
              <a:solidFill>
                <a:schemeClr val="tx1"/>
              </a:solidFill>
              <a:round/>
            </a:ln>
          </p:spPr>
          <p:txBody>
            <a:bodyPr/>
            <a:lstStyle/>
            <a:p>
              <a:endParaRPr lang="en-US"/>
            </a:p>
          </p:txBody>
        </p:sp>
        <p:sp>
          <p:nvSpPr>
            <p:cNvPr id="29720" name="Line 45"/>
            <p:cNvSpPr>
              <a:spLocks noChangeShapeType="1"/>
            </p:cNvSpPr>
            <p:nvPr/>
          </p:nvSpPr>
          <p:spPr bwMode="auto">
            <a:xfrm flipV="1">
              <a:off x="3360" y="2256"/>
              <a:ext cx="1248" cy="768"/>
            </a:xfrm>
            <a:prstGeom prst="line">
              <a:avLst/>
            </a:prstGeom>
            <a:noFill/>
            <a:ln w="9525">
              <a:solidFill>
                <a:schemeClr val="tx1"/>
              </a:solidFill>
              <a:prstDash val="dash"/>
              <a:round/>
            </a:ln>
          </p:spPr>
          <p:txBody>
            <a:bodyPr/>
            <a:lstStyle/>
            <a:p>
              <a:endParaRPr lang="en-US"/>
            </a:p>
          </p:txBody>
        </p:sp>
        <p:sp>
          <p:nvSpPr>
            <p:cNvPr id="29721" name="Line 46"/>
            <p:cNvSpPr>
              <a:spLocks noChangeShapeType="1"/>
            </p:cNvSpPr>
            <p:nvPr/>
          </p:nvSpPr>
          <p:spPr bwMode="auto">
            <a:xfrm flipV="1">
              <a:off x="3696" y="1968"/>
              <a:ext cx="240" cy="432"/>
            </a:xfrm>
            <a:prstGeom prst="line">
              <a:avLst/>
            </a:prstGeom>
            <a:noFill/>
            <a:ln w="9525">
              <a:solidFill>
                <a:schemeClr val="tx1"/>
              </a:solidFill>
              <a:round/>
              <a:tailEnd type="triangle" w="med" len="med"/>
            </a:ln>
          </p:spPr>
          <p:txBody>
            <a:bodyPr/>
            <a:lstStyle/>
            <a:p>
              <a:endParaRPr lang="en-US"/>
            </a:p>
          </p:txBody>
        </p:sp>
        <p:sp>
          <p:nvSpPr>
            <p:cNvPr id="29722" name="Oval 47"/>
            <p:cNvSpPr>
              <a:spLocks noChangeArrowheads="1"/>
            </p:cNvSpPr>
            <p:nvPr/>
          </p:nvSpPr>
          <p:spPr bwMode="auto">
            <a:xfrm>
              <a:off x="4560" y="2256"/>
              <a:ext cx="48" cy="48"/>
            </a:xfrm>
            <a:prstGeom prst="ellipse">
              <a:avLst/>
            </a:prstGeom>
            <a:solidFill>
              <a:schemeClr val="tx1"/>
            </a:solidFill>
            <a:ln w="9525">
              <a:solidFill>
                <a:schemeClr val="tx1"/>
              </a:solidFill>
              <a:round/>
            </a:ln>
          </p:spPr>
          <p:txBody>
            <a:bodyPr wrap="none" anchor="ctr"/>
            <a:lstStyle/>
            <a:p>
              <a:endParaRPr lang="en-US"/>
            </a:p>
          </p:txBody>
        </p:sp>
        <p:sp>
          <p:nvSpPr>
            <p:cNvPr id="29723" name="Text Box 48"/>
            <p:cNvSpPr txBox="1">
              <a:spLocks noChangeArrowheads="1"/>
            </p:cNvSpPr>
            <p:nvPr/>
          </p:nvSpPr>
          <p:spPr bwMode="auto">
            <a:xfrm>
              <a:off x="4560" y="2304"/>
              <a:ext cx="720" cy="192"/>
            </a:xfrm>
            <a:prstGeom prst="rect">
              <a:avLst/>
            </a:prstGeom>
            <a:noFill/>
            <a:ln w="9525">
              <a:noFill/>
              <a:miter lim="800000"/>
            </a:ln>
          </p:spPr>
          <p:txBody>
            <a:bodyPr>
              <a:spAutoFit/>
            </a:bodyPr>
            <a:lstStyle/>
            <a:p>
              <a:pPr>
                <a:spcBef>
                  <a:spcPct val="50000"/>
                </a:spcBef>
              </a:pPr>
              <a:r>
                <a:rPr lang="en-US" sz="1400"/>
                <a:t>P(x, y, z)</a:t>
              </a:r>
              <a:endParaRPr lang="en-US" sz="1400"/>
            </a:p>
          </p:txBody>
        </p:sp>
        <p:sp>
          <p:nvSpPr>
            <p:cNvPr id="29724" name="Text Box 49"/>
            <p:cNvSpPr txBox="1">
              <a:spLocks noChangeArrowheads="1"/>
            </p:cNvSpPr>
            <p:nvPr/>
          </p:nvSpPr>
          <p:spPr bwMode="auto">
            <a:xfrm>
              <a:off x="2976" y="3216"/>
              <a:ext cx="864" cy="173"/>
            </a:xfrm>
            <a:prstGeom prst="rect">
              <a:avLst/>
            </a:prstGeom>
            <a:noFill/>
            <a:ln w="9525">
              <a:noFill/>
              <a:miter lim="800000"/>
            </a:ln>
          </p:spPr>
          <p:txBody>
            <a:bodyPr>
              <a:spAutoFit/>
            </a:bodyPr>
            <a:lstStyle/>
            <a:p>
              <a:pPr>
                <a:spcBef>
                  <a:spcPct val="50000"/>
                </a:spcBef>
              </a:pPr>
              <a:r>
                <a:rPr lang="en-US" sz="1200"/>
                <a:t>P</a:t>
              </a:r>
              <a:r>
                <a:rPr lang="en-US" sz="1200">
                  <a:cs typeface="Arial" panose="020B0604020202020204" pitchFamily="34" charset="0"/>
                </a:rPr>
                <a:t>'</a:t>
              </a:r>
              <a:r>
                <a:rPr lang="en-US" sz="1200"/>
                <a:t>(x', y', z')</a:t>
              </a:r>
              <a:endParaRPr lang="en-US" sz="1200"/>
            </a:p>
          </p:txBody>
        </p:sp>
        <p:sp>
          <p:nvSpPr>
            <p:cNvPr id="29725" name="Oval 50"/>
            <p:cNvSpPr>
              <a:spLocks noChangeArrowheads="1"/>
            </p:cNvSpPr>
            <p:nvPr/>
          </p:nvSpPr>
          <p:spPr bwMode="auto">
            <a:xfrm>
              <a:off x="3360" y="2976"/>
              <a:ext cx="48" cy="48"/>
            </a:xfrm>
            <a:prstGeom prst="ellipse">
              <a:avLst/>
            </a:prstGeom>
            <a:solidFill>
              <a:schemeClr val="tx1"/>
            </a:solidFill>
            <a:ln w="9525">
              <a:solidFill>
                <a:schemeClr val="tx1"/>
              </a:solidFill>
              <a:round/>
            </a:ln>
          </p:spPr>
          <p:txBody>
            <a:bodyPr wrap="none" anchor="ctr"/>
            <a:lstStyle/>
            <a:p>
              <a:endParaRPr lang="en-US"/>
            </a:p>
          </p:txBody>
        </p:sp>
        <p:sp>
          <p:nvSpPr>
            <p:cNvPr id="29726" name="Text Box 51"/>
            <p:cNvSpPr txBox="1">
              <a:spLocks noChangeArrowheads="1"/>
            </p:cNvSpPr>
            <p:nvPr/>
          </p:nvSpPr>
          <p:spPr bwMode="auto">
            <a:xfrm>
              <a:off x="3408" y="1584"/>
              <a:ext cx="1488" cy="231"/>
            </a:xfrm>
            <a:prstGeom prst="rect">
              <a:avLst/>
            </a:prstGeom>
            <a:noFill/>
            <a:ln w="9525">
              <a:noFill/>
              <a:miter lim="800000"/>
            </a:ln>
          </p:spPr>
          <p:txBody>
            <a:bodyPr>
              <a:spAutoFit/>
            </a:bodyPr>
            <a:lstStyle/>
            <a:p>
              <a:pPr>
                <a:spcBef>
                  <a:spcPct val="50000"/>
                </a:spcBef>
              </a:pPr>
              <a:r>
                <a:rPr lang="en-US"/>
                <a:t>N = n</a:t>
              </a:r>
              <a:r>
                <a:rPr lang="en-US" baseline="-25000"/>
                <a:t>1</a:t>
              </a:r>
              <a:r>
                <a:rPr lang="en-US"/>
                <a:t>I + n</a:t>
              </a:r>
              <a:r>
                <a:rPr lang="en-US" baseline="-25000"/>
                <a:t>2</a:t>
              </a:r>
              <a:r>
                <a:rPr lang="en-US"/>
                <a:t>J + n</a:t>
              </a:r>
              <a:r>
                <a:rPr lang="en-US" baseline="-25000"/>
                <a:t>3</a:t>
              </a:r>
              <a:r>
                <a:rPr lang="en-US"/>
                <a:t>K</a:t>
              </a:r>
              <a:endParaRPr lang="en-US"/>
            </a:p>
          </p:txBody>
        </p:sp>
        <p:sp>
          <p:nvSpPr>
            <p:cNvPr id="29727" name="Oval 52"/>
            <p:cNvSpPr>
              <a:spLocks noChangeArrowheads="1"/>
            </p:cNvSpPr>
            <p:nvPr/>
          </p:nvSpPr>
          <p:spPr bwMode="auto">
            <a:xfrm>
              <a:off x="3664" y="2391"/>
              <a:ext cx="48" cy="48"/>
            </a:xfrm>
            <a:prstGeom prst="ellipse">
              <a:avLst/>
            </a:prstGeom>
            <a:solidFill>
              <a:schemeClr val="tx1"/>
            </a:solidFill>
            <a:ln w="9525">
              <a:solidFill>
                <a:schemeClr val="tx1"/>
              </a:solidFill>
              <a:round/>
            </a:ln>
          </p:spPr>
          <p:txBody>
            <a:bodyPr wrap="none" anchor="ctr"/>
            <a:lstStyle/>
            <a:p>
              <a:endParaRPr lang="en-US"/>
            </a:p>
          </p:txBody>
        </p:sp>
        <p:sp>
          <p:nvSpPr>
            <p:cNvPr id="29728" name="Text Box 53"/>
            <p:cNvSpPr txBox="1">
              <a:spLocks noChangeArrowheads="1"/>
            </p:cNvSpPr>
            <p:nvPr/>
          </p:nvSpPr>
          <p:spPr bwMode="auto">
            <a:xfrm>
              <a:off x="2784" y="2151"/>
              <a:ext cx="912" cy="231"/>
            </a:xfrm>
            <a:prstGeom prst="rect">
              <a:avLst/>
            </a:prstGeom>
            <a:noFill/>
            <a:ln w="9525">
              <a:noFill/>
              <a:miter lim="800000"/>
            </a:ln>
          </p:spPr>
          <p:txBody>
            <a:bodyPr>
              <a:spAutoFit/>
            </a:bodyPr>
            <a:lstStyle/>
            <a:p>
              <a:pPr>
                <a:spcBef>
                  <a:spcPct val="50000"/>
                </a:spcBef>
              </a:pPr>
              <a:r>
                <a:rPr lang="en-US"/>
                <a:t>R</a:t>
              </a:r>
              <a:r>
                <a:rPr lang="en-US" baseline="-25000"/>
                <a:t>0</a:t>
              </a:r>
              <a:r>
                <a:rPr lang="en-US"/>
                <a:t>=x</a:t>
              </a:r>
              <a:r>
                <a:rPr lang="en-US" baseline="-25000"/>
                <a:t>0</a:t>
              </a:r>
              <a:r>
                <a:rPr lang="en-US"/>
                <a:t> ,y</a:t>
              </a:r>
              <a:r>
                <a:rPr lang="en-US" baseline="-25000"/>
                <a:t>0</a:t>
              </a:r>
              <a:r>
                <a:rPr lang="en-US"/>
                <a:t>, z</a:t>
              </a:r>
              <a:r>
                <a:rPr lang="en-US" baseline="-25000"/>
                <a:t>0</a:t>
              </a:r>
              <a:endParaRPr lang="en-US"/>
            </a:p>
          </p:txBody>
        </p:sp>
      </p:grpSp>
      <p:sp>
        <p:nvSpPr>
          <p:cNvPr id="29703" name="Text Box 55"/>
          <p:cNvSpPr txBox="1">
            <a:spLocks noChangeArrowheads="1"/>
          </p:cNvSpPr>
          <p:nvPr/>
        </p:nvSpPr>
        <p:spPr bwMode="auto">
          <a:xfrm>
            <a:off x="4267200" y="4648200"/>
            <a:ext cx="381000" cy="366713"/>
          </a:xfrm>
          <a:prstGeom prst="rect">
            <a:avLst/>
          </a:prstGeom>
          <a:noFill/>
          <a:ln w="9525">
            <a:noFill/>
            <a:miter lim="800000"/>
          </a:ln>
        </p:spPr>
        <p:txBody>
          <a:bodyPr>
            <a:spAutoFit/>
          </a:bodyPr>
          <a:lstStyle/>
          <a:p>
            <a:pPr>
              <a:spcBef>
                <a:spcPct val="50000"/>
              </a:spcBef>
            </a:pPr>
            <a:r>
              <a:rPr lang="en-US"/>
              <a:t>O</a:t>
            </a:r>
            <a:endParaRPr lang="en-US"/>
          </a:p>
        </p:txBody>
      </p:sp>
      <p:sp>
        <p:nvSpPr>
          <p:cNvPr id="29704" name="Text Box 57"/>
          <p:cNvSpPr txBox="1">
            <a:spLocks noChangeArrowheads="1"/>
          </p:cNvSpPr>
          <p:nvPr/>
        </p:nvSpPr>
        <p:spPr bwMode="auto">
          <a:xfrm>
            <a:off x="228600" y="1676400"/>
            <a:ext cx="2590800" cy="641350"/>
          </a:xfrm>
          <a:prstGeom prst="rect">
            <a:avLst/>
          </a:prstGeom>
          <a:noFill/>
          <a:ln w="9525">
            <a:noFill/>
            <a:miter lim="800000"/>
          </a:ln>
        </p:spPr>
        <p:txBody>
          <a:bodyPr>
            <a:spAutoFit/>
          </a:bodyPr>
          <a:lstStyle/>
          <a:p>
            <a:r>
              <a:rPr lang="en-US">
                <a:solidFill>
                  <a:srgbClr val="000000"/>
                </a:solidFill>
              </a:rPr>
              <a:t>P'O = </a:t>
            </a:r>
            <a:r>
              <a:rPr lang="el-GR">
                <a:solidFill>
                  <a:srgbClr val="000000"/>
                </a:solidFill>
              </a:rPr>
              <a:t>α</a:t>
            </a:r>
            <a:r>
              <a:rPr lang="en-US">
                <a:solidFill>
                  <a:srgbClr val="000000"/>
                </a:solidFill>
              </a:rPr>
              <a:t> PO</a:t>
            </a:r>
            <a:endParaRPr lang="en-US">
              <a:solidFill>
                <a:srgbClr val="000000"/>
              </a:solidFill>
            </a:endParaRPr>
          </a:p>
          <a:p>
            <a:r>
              <a:rPr lang="en-US">
                <a:solidFill>
                  <a:srgbClr val="000000"/>
                </a:solidFill>
              </a:rPr>
              <a:t>x' = </a:t>
            </a:r>
            <a:r>
              <a:rPr lang="el-GR">
                <a:solidFill>
                  <a:srgbClr val="000000"/>
                </a:solidFill>
              </a:rPr>
              <a:t>α</a:t>
            </a:r>
            <a:r>
              <a:rPr lang="en-US">
                <a:solidFill>
                  <a:srgbClr val="000000"/>
                </a:solidFill>
              </a:rPr>
              <a:t>x, y' = </a:t>
            </a:r>
            <a:r>
              <a:rPr lang="el-GR">
                <a:solidFill>
                  <a:srgbClr val="000000"/>
                </a:solidFill>
              </a:rPr>
              <a:t>α</a:t>
            </a:r>
            <a:r>
              <a:rPr lang="en-US">
                <a:solidFill>
                  <a:srgbClr val="000000"/>
                </a:solidFill>
              </a:rPr>
              <a:t>y, z ' = </a:t>
            </a:r>
            <a:r>
              <a:rPr lang="el-GR">
                <a:solidFill>
                  <a:srgbClr val="000000"/>
                </a:solidFill>
              </a:rPr>
              <a:t>α</a:t>
            </a:r>
            <a:r>
              <a:rPr lang="en-US">
                <a:solidFill>
                  <a:srgbClr val="000000"/>
                </a:solidFill>
              </a:rPr>
              <a:t>z</a:t>
            </a:r>
            <a:endParaRPr lang="en-US">
              <a:solidFill>
                <a:srgbClr val="000000"/>
              </a:solidFill>
            </a:endParaRPr>
          </a:p>
        </p:txBody>
      </p:sp>
      <p:sp>
        <p:nvSpPr>
          <p:cNvPr id="29705" name="Text Box 58"/>
          <p:cNvSpPr txBox="1">
            <a:spLocks noChangeArrowheads="1"/>
          </p:cNvSpPr>
          <p:nvPr/>
        </p:nvSpPr>
        <p:spPr bwMode="auto">
          <a:xfrm>
            <a:off x="228600" y="2743200"/>
            <a:ext cx="3962400" cy="1192213"/>
          </a:xfrm>
          <a:prstGeom prst="rect">
            <a:avLst/>
          </a:prstGeom>
          <a:noFill/>
          <a:ln w="9525">
            <a:noFill/>
            <a:miter lim="800000"/>
          </a:ln>
        </p:spPr>
        <p:txBody>
          <a:bodyPr>
            <a:spAutoFit/>
          </a:bodyPr>
          <a:lstStyle/>
          <a:p>
            <a:pPr>
              <a:spcBef>
                <a:spcPct val="50000"/>
              </a:spcBef>
            </a:pPr>
            <a:r>
              <a:rPr lang="en-US">
                <a:solidFill>
                  <a:srgbClr val="000000"/>
                </a:solidFill>
              </a:rPr>
              <a:t>N. R</a:t>
            </a:r>
            <a:r>
              <a:rPr lang="en-US" baseline="-25000">
                <a:solidFill>
                  <a:srgbClr val="000000"/>
                </a:solidFill>
              </a:rPr>
              <a:t>0</a:t>
            </a:r>
            <a:r>
              <a:rPr lang="en-US">
                <a:solidFill>
                  <a:srgbClr val="000000"/>
                </a:solidFill>
              </a:rPr>
              <a:t>P' = 0</a:t>
            </a:r>
            <a:endParaRPr lang="en-US">
              <a:solidFill>
                <a:srgbClr val="000000"/>
              </a:solidFill>
            </a:endParaRPr>
          </a:p>
          <a:p>
            <a:pPr>
              <a:spcBef>
                <a:spcPct val="50000"/>
              </a:spcBef>
            </a:pPr>
            <a:r>
              <a:rPr lang="en-US">
                <a:solidFill>
                  <a:srgbClr val="000000"/>
                </a:solidFill>
              </a:rPr>
              <a:t>n</a:t>
            </a:r>
            <a:r>
              <a:rPr lang="en-US" baseline="-25000">
                <a:solidFill>
                  <a:srgbClr val="000000"/>
                </a:solidFill>
              </a:rPr>
              <a:t>1</a:t>
            </a:r>
            <a:r>
              <a:rPr lang="en-US">
                <a:solidFill>
                  <a:srgbClr val="000000"/>
                </a:solidFill>
              </a:rPr>
              <a:t>x ' + n</a:t>
            </a:r>
            <a:r>
              <a:rPr lang="en-US" baseline="-25000">
                <a:solidFill>
                  <a:srgbClr val="000000"/>
                </a:solidFill>
              </a:rPr>
              <a:t>2</a:t>
            </a:r>
            <a:r>
              <a:rPr lang="en-US">
                <a:solidFill>
                  <a:srgbClr val="000000"/>
                </a:solidFill>
              </a:rPr>
              <a:t>y ' + n</a:t>
            </a:r>
            <a:r>
              <a:rPr lang="en-US" baseline="-25000">
                <a:solidFill>
                  <a:srgbClr val="000000"/>
                </a:solidFill>
              </a:rPr>
              <a:t>3</a:t>
            </a:r>
            <a:r>
              <a:rPr lang="en-US">
                <a:solidFill>
                  <a:srgbClr val="000000"/>
                </a:solidFill>
              </a:rPr>
              <a:t>z ' </a:t>
            </a:r>
            <a:endParaRPr lang="en-US">
              <a:solidFill>
                <a:srgbClr val="000000"/>
              </a:solidFill>
            </a:endParaRPr>
          </a:p>
          <a:p>
            <a:pPr>
              <a:spcBef>
                <a:spcPct val="50000"/>
              </a:spcBef>
            </a:pPr>
            <a:r>
              <a:rPr lang="en-US">
                <a:solidFill>
                  <a:srgbClr val="000000"/>
                </a:solidFill>
              </a:rPr>
              <a:t>=n</a:t>
            </a:r>
            <a:r>
              <a:rPr lang="en-US" baseline="-25000">
                <a:solidFill>
                  <a:srgbClr val="000000"/>
                </a:solidFill>
              </a:rPr>
              <a:t>1</a:t>
            </a:r>
            <a:r>
              <a:rPr lang="en-US">
                <a:solidFill>
                  <a:srgbClr val="000000"/>
                </a:solidFill>
              </a:rPr>
              <a:t>x</a:t>
            </a:r>
            <a:r>
              <a:rPr lang="en-US" baseline="-25000">
                <a:solidFill>
                  <a:srgbClr val="000000"/>
                </a:solidFill>
              </a:rPr>
              <a:t>0</a:t>
            </a:r>
            <a:r>
              <a:rPr lang="en-US">
                <a:solidFill>
                  <a:srgbClr val="000000"/>
                </a:solidFill>
              </a:rPr>
              <a:t> + n</a:t>
            </a:r>
            <a:r>
              <a:rPr lang="en-US" baseline="-25000">
                <a:solidFill>
                  <a:srgbClr val="000000"/>
                </a:solidFill>
              </a:rPr>
              <a:t>2</a:t>
            </a:r>
            <a:r>
              <a:rPr lang="en-US">
                <a:solidFill>
                  <a:srgbClr val="000000"/>
                </a:solidFill>
              </a:rPr>
              <a:t>y</a:t>
            </a:r>
            <a:r>
              <a:rPr lang="en-US" baseline="-25000">
                <a:solidFill>
                  <a:srgbClr val="000000"/>
                </a:solidFill>
              </a:rPr>
              <a:t>0</a:t>
            </a:r>
            <a:r>
              <a:rPr lang="en-US">
                <a:solidFill>
                  <a:srgbClr val="000000"/>
                </a:solidFill>
              </a:rPr>
              <a:t> + n</a:t>
            </a:r>
            <a:r>
              <a:rPr lang="en-US" baseline="-25000">
                <a:solidFill>
                  <a:srgbClr val="000000"/>
                </a:solidFill>
              </a:rPr>
              <a:t>3</a:t>
            </a:r>
            <a:r>
              <a:rPr lang="en-US">
                <a:solidFill>
                  <a:srgbClr val="000000"/>
                </a:solidFill>
              </a:rPr>
              <a:t>z</a:t>
            </a:r>
            <a:r>
              <a:rPr lang="en-US" baseline="-25000">
                <a:solidFill>
                  <a:srgbClr val="000000"/>
                </a:solidFill>
              </a:rPr>
              <a:t>0   </a:t>
            </a:r>
            <a:r>
              <a:rPr lang="en-US">
                <a:solidFill>
                  <a:srgbClr val="000000"/>
                </a:solidFill>
              </a:rPr>
              <a:t>= d</a:t>
            </a:r>
            <a:r>
              <a:rPr lang="en-US" baseline="-25000">
                <a:solidFill>
                  <a:srgbClr val="000000"/>
                </a:solidFill>
              </a:rPr>
              <a:t>0</a:t>
            </a:r>
            <a:r>
              <a:rPr lang="en-US" sz="1600"/>
              <a:t> </a:t>
            </a:r>
            <a:endParaRPr lang="en-US" sz="1600"/>
          </a:p>
        </p:txBody>
      </p:sp>
      <p:graphicFrame>
        <p:nvGraphicFramePr>
          <p:cNvPr id="29700" name="Object 67"/>
          <p:cNvGraphicFramePr>
            <a:graphicFrameLocks noChangeAspect="1"/>
          </p:cNvGraphicFramePr>
          <p:nvPr>
            <p:ph sz="quarter" idx="4"/>
          </p:nvPr>
        </p:nvGraphicFramePr>
        <p:xfrm>
          <a:off x="304800" y="5257800"/>
          <a:ext cx="1905000" cy="1184275"/>
        </p:xfrm>
        <a:graphic>
          <a:graphicData uri="http://schemas.openxmlformats.org/presentationml/2006/ole">
            <mc:AlternateContent xmlns:mc="http://schemas.openxmlformats.org/markup-compatibility/2006">
              <mc:Choice xmlns:v="urn:schemas-microsoft-com:vml" Requires="v">
                <p:oleObj spid="_x0000_s3" name="Equation" r:id="rId4" imgW="36271200" imgH="22555200" progId="Equation.3">
                  <p:embed/>
                </p:oleObj>
              </mc:Choice>
              <mc:Fallback>
                <p:oleObj name="Equation" r:id="rId4" imgW="36271200" imgH="22555200" progId="Equation.3">
                  <p:embed/>
                  <p:pic>
                    <p:nvPicPr>
                      <p:cNvPr id="0" name="Object 67"/>
                      <p:cNvPicPr>
                        <a:picLocks noChangeAspect="1"/>
                      </p:cNvPicPr>
                      <p:nvPr/>
                    </p:nvPicPr>
                    <p:blipFill>
                      <a:blip r:embed="rId5"/>
                      <a:stretch>
                        <a:fillRect/>
                      </a:stretch>
                    </p:blipFill>
                    <p:spPr>
                      <a:xfrm>
                        <a:off x="304800" y="5257800"/>
                        <a:ext cx="1905000" cy="11842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sz="3600" smtClean="0"/>
              <a:t>Generalized Projection</a:t>
            </a:r>
            <a:endParaRPr lang="en-US" sz="3600" smtClean="0"/>
          </a:p>
        </p:txBody>
      </p:sp>
      <p:sp>
        <p:nvSpPr>
          <p:cNvPr id="30724" name="Rectangle 5"/>
          <p:cNvSpPr>
            <a:spLocks noGrp="1" noChangeArrowheads="1"/>
          </p:cNvSpPr>
          <p:nvPr>
            <p:ph type="body" idx="1"/>
          </p:nvPr>
        </p:nvSpPr>
        <p:spPr/>
        <p:txBody>
          <a:bodyPr/>
          <a:lstStyle/>
          <a:p>
            <a:pPr eaLnBrk="1" hangingPunct="1"/>
            <a:r>
              <a:rPr lang="en-US" sz="1800" smtClean="0"/>
              <a:t>Derive the general perspective transformation onto a plane with reference point R</a:t>
            </a:r>
            <a:r>
              <a:rPr lang="en-US" sz="1800" baseline="-25000" smtClean="0"/>
              <a:t>0</a:t>
            </a:r>
            <a:r>
              <a:rPr lang="en-US" sz="1800" smtClean="0"/>
              <a:t> and normal vector N and using C(a,b,c) as the center of projection.</a:t>
            </a:r>
            <a:endParaRPr lang="en-US" sz="1800" smtClean="0"/>
          </a:p>
        </p:txBody>
      </p:sp>
      <p:grpSp>
        <p:nvGrpSpPr>
          <p:cNvPr id="30725" name="Group 34"/>
          <p:cNvGrpSpPr/>
          <p:nvPr/>
        </p:nvGrpSpPr>
        <p:grpSpPr bwMode="auto">
          <a:xfrm>
            <a:off x="1600200" y="1295400"/>
            <a:ext cx="6894513" cy="5243513"/>
            <a:chOff x="1008" y="816"/>
            <a:chExt cx="4343" cy="3303"/>
          </a:xfrm>
        </p:grpSpPr>
        <p:graphicFrame>
          <p:nvGraphicFramePr>
            <p:cNvPr id="30722" name="Rectangle 6"/>
            <p:cNvGraphicFramePr/>
            <p:nvPr/>
          </p:nvGraphicFramePr>
          <p:xfrm>
            <a:off x="3049" y="816"/>
            <a:ext cx="2302" cy="1535"/>
          </p:xfrm>
          <a:graphic>
            <a:graphicData uri="http://schemas.openxmlformats.org/presentationml/2006/ole">
              <mc:AlternateContent xmlns:mc="http://schemas.openxmlformats.org/markup-compatibility/2006">
                <mc:Choice xmlns:v="urn:schemas-microsoft-com:vml" Requires="v">
                  <p:oleObj spid="_x0000_s30721" name="Equation" r:id="rId1" imgW="0" imgH="0" progId="Equation.3">
                    <p:embed/>
                  </p:oleObj>
                </mc:Choice>
                <mc:Fallback>
                  <p:oleObj name="Equation" r:id="rId1" imgW="0" imgH="0" progId="Equation.3">
                    <p:embed/>
                    <p:pic>
                      <p:nvPicPr>
                        <p:cNvPr id="0" name="Rectangle 6"/>
                        <p:cNvPicPr/>
                        <p:nvPr/>
                      </p:nvPicPr>
                      <p:blipFill>
                        <a:blip/>
                        <a:stretch>
                          <a:fillRect/>
                        </a:stretch>
                      </p:blipFill>
                      <p:spPr>
                        <a:xfrm>
                          <a:off x="3049" y="816"/>
                          <a:ext cx="2302" cy="1535"/>
                        </a:xfrm>
                        <a:prstGeom prst="rect">
                          <a:avLst/>
                        </a:prstGeom>
                        <a:noFill/>
                        <a:ln w="9525">
                          <a:noFill/>
                        </a:ln>
                      </p:spPr>
                    </p:pic>
                  </p:oleObj>
                </mc:Fallback>
              </mc:AlternateContent>
            </a:graphicData>
          </a:graphic>
        </p:graphicFrame>
        <p:sp>
          <p:nvSpPr>
            <p:cNvPr id="30726" name="AutoShape 8"/>
            <p:cNvSpPr>
              <a:spLocks noChangeAspect="1" noChangeArrowheads="1" noTextEdit="1"/>
            </p:cNvSpPr>
            <p:nvPr/>
          </p:nvSpPr>
          <p:spPr bwMode="auto">
            <a:xfrm>
              <a:off x="1008" y="1611"/>
              <a:ext cx="3669" cy="2508"/>
            </a:xfrm>
            <a:prstGeom prst="rect">
              <a:avLst/>
            </a:prstGeom>
            <a:noFill/>
            <a:ln w="9525">
              <a:noFill/>
              <a:miter lim="800000"/>
            </a:ln>
          </p:spPr>
          <p:txBody>
            <a:bodyPr/>
            <a:lstStyle/>
            <a:p>
              <a:endParaRPr lang="en-US"/>
            </a:p>
          </p:txBody>
        </p:sp>
        <p:sp>
          <p:nvSpPr>
            <p:cNvPr id="30727" name="Line 9"/>
            <p:cNvSpPr>
              <a:spLocks noChangeShapeType="1"/>
            </p:cNvSpPr>
            <p:nvPr/>
          </p:nvSpPr>
          <p:spPr bwMode="auto">
            <a:xfrm>
              <a:off x="1709" y="2437"/>
              <a:ext cx="1" cy="1203"/>
            </a:xfrm>
            <a:prstGeom prst="line">
              <a:avLst/>
            </a:prstGeom>
            <a:noFill/>
            <a:ln w="12700">
              <a:solidFill>
                <a:srgbClr val="000000"/>
              </a:solidFill>
              <a:round/>
            </a:ln>
          </p:spPr>
          <p:txBody>
            <a:bodyPr/>
            <a:lstStyle/>
            <a:p>
              <a:endParaRPr lang="en-US"/>
            </a:p>
          </p:txBody>
        </p:sp>
        <p:sp>
          <p:nvSpPr>
            <p:cNvPr id="30728" name="Freeform 10"/>
            <p:cNvSpPr/>
            <p:nvPr/>
          </p:nvSpPr>
          <p:spPr bwMode="auto">
            <a:xfrm>
              <a:off x="1683" y="2392"/>
              <a:ext cx="51" cy="51"/>
            </a:xfrm>
            <a:custGeom>
              <a:avLst/>
              <a:gdLst>
                <a:gd name="T0" fmla="*/ 0 w 51"/>
                <a:gd name="T1" fmla="*/ 51 h 51"/>
                <a:gd name="T2" fmla="*/ 26 w 51"/>
                <a:gd name="T3" fmla="*/ 0 h 51"/>
                <a:gd name="T4" fmla="*/ 51 w 51"/>
                <a:gd name="T5" fmla="*/ 51 h 51"/>
                <a:gd name="T6" fmla="*/ 0 w 51"/>
                <a:gd name="T7" fmla="*/ 51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51"/>
                  </a:moveTo>
                  <a:lnTo>
                    <a:pt x="26" y="0"/>
                  </a:lnTo>
                  <a:lnTo>
                    <a:pt x="51" y="51"/>
                  </a:lnTo>
                  <a:lnTo>
                    <a:pt x="0" y="51"/>
                  </a:lnTo>
                  <a:close/>
                </a:path>
              </a:pathLst>
            </a:custGeom>
            <a:solidFill>
              <a:srgbClr val="000000"/>
            </a:solidFill>
            <a:ln w="9525">
              <a:noFill/>
              <a:round/>
            </a:ln>
          </p:spPr>
          <p:txBody>
            <a:bodyPr/>
            <a:lstStyle/>
            <a:p>
              <a:endParaRPr lang="en-US"/>
            </a:p>
          </p:txBody>
        </p:sp>
        <p:sp>
          <p:nvSpPr>
            <p:cNvPr id="30729" name="Line 11"/>
            <p:cNvSpPr>
              <a:spLocks noChangeShapeType="1"/>
            </p:cNvSpPr>
            <p:nvPr/>
          </p:nvSpPr>
          <p:spPr bwMode="auto">
            <a:xfrm>
              <a:off x="1709" y="3640"/>
              <a:ext cx="1315" cy="1"/>
            </a:xfrm>
            <a:prstGeom prst="line">
              <a:avLst/>
            </a:prstGeom>
            <a:noFill/>
            <a:ln w="12700">
              <a:solidFill>
                <a:srgbClr val="000000"/>
              </a:solidFill>
              <a:round/>
            </a:ln>
          </p:spPr>
          <p:txBody>
            <a:bodyPr/>
            <a:lstStyle/>
            <a:p>
              <a:endParaRPr lang="en-US"/>
            </a:p>
          </p:txBody>
        </p:sp>
        <p:sp>
          <p:nvSpPr>
            <p:cNvPr id="30730" name="Freeform 12"/>
            <p:cNvSpPr/>
            <p:nvPr/>
          </p:nvSpPr>
          <p:spPr bwMode="auto">
            <a:xfrm>
              <a:off x="3018" y="3613"/>
              <a:ext cx="51" cy="53"/>
            </a:xfrm>
            <a:custGeom>
              <a:avLst/>
              <a:gdLst>
                <a:gd name="T0" fmla="*/ 0 w 51"/>
                <a:gd name="T1" fmla="*/ 0 h 53"/>
                <a:gd name="T2" fmla="*/ 51 w 51"/>
                <a:gd name="T3" fmla="*/ 27 h 53"/>
                <a:gd name="T4" fmla="*/ 0 w 51"/>
                <a:gd name="T5" fmla="*/ 53 h 53"/>
                <a:gd name="T6" fmla="*/ 0 w 51"/>
                <a:gd name="T7" fmla="*/ 0 h 53"/>
                <a:gd name="T8" fmla="*/ 0 60000 65536"/>
                <a:gd name="T9" fmla="*/ 0 60000 65536"/>
                <a:gd name="T10" fmla="*/ 0 60000 65536"/>
                <a:gd name="T11" fmla="*/ 0 60000 65536"/>
                <a:gd name="T12" fmla="*/ 0 w 51"/>
                <a:gd name="T13" fmla="*/ 0 h 53"/>
                <a:gd name="T14" fmla="*/ 51 w 51"/>
                <a:gd name="T15" fmla="*/ 53 h 53"/>
              </a:gdLst>
              <a:ahLst/>
              <a:cxnLst>
                <a:cxn ang="T8">
                  <a:pos x="T0" y="T1"/>
                </a:cxn>
                <a:cxn ang="T9">
                  <a:pos x="T2" y="T3"/>
                </a:cxn>
                <a:cxn ang="T10">
                  <a:pos x="T4" y="T5"/>
                </a:cxn>
                <a:cxn ang="T11">
                  <a:pos x="T6" y="T7"/>
                </a:cxn>
              </a:cxnLst>
              <a:rect l="T12" t="T13" r="T14" b="T15"/>
              <a:pathLst>
                <a:path w="51" h="53">
                  <a:moveTo>
                    <a:pt x="0" y="0"/>
                  </a:moveTo>
                  <a:lnTo>
                    <a:pt x="51" y="27"/>
                  </a:lnTo>
                  <a:lnTo>
                    <a:pt x="0" y="53"/>
                  </a:lnTo>
                  <a:lnTo>
                    <a:pt x="0" y="0"/>
                  </a:lnTo>
                  <a:close/>
                </a:path>
              </a:pathLst>
            </a:custGeom>
            <a:solidFill>
              <a:srgbClr val="000000"/>
            </a:solidFill>
            <a:ln w="9525">
              <a:noFill/>
              <a:round/>
            </a:ln>
          </p:spPr>
          <p:txBody>
            <a:bodyPr/>
            <a:lstStyle/>
            <a:p>
              <a:endParaRPr lang="en-US"/>
            </a:p>
          </p:txBody>
        </p:sp>
        <p:sp>
          <p:nvSpPr>
            <p:cNvPr id="30731" name="Line 13"/>
            <p:cNvSpPr>
              <a:spLocks noChangeShapeType="1"/>
            </p:cNvSpPr>
            <p:nvPr/>
          </p:nvSpPr>
          <p:spPr bwMode="auto">
            <a:xfrm rot="1200000" flipV="1">
              <a:off x="2077" y="2698"/>
              <a:ext cx="829" cy="528"/>
            </a:xfrm>
            <a:prstGeom prst="line">
              <a:avLst/>
            </a:prstGeom>
            <a:noFill/>
            <a:ln w="12700">
              <a:solidFill>
                <a:srgbClr val="000000"/>
              </a:solidFill>
              <a:round/>
            </a:ln>
          </p:spPr>
          <p:txBody>
            <a:bodyPr/>
            <a:lstStyle/>
            <a:p>
              <a:endParaRPr lang="en-US"/>
            </a:p>
          </p:txBody>
        </p:sp>
        <p:sp>
          <p:nvSpPr>
            <p:cNvPr id="30732" name="Freeform 14"/>
            <p:cNvSpPr/>
            <p:nvPr/>
          </p:nvSpPr>
          <p:spPr bwMode="auto">
            <a:xfrm>
              <a:off x="1256" y="3885"/>
              <a:ext cx="58" cy="50"/>
            </a:xfrm>
            <a:custGeom>
              <a:avLst/>
              <a:gdLst>
                <a:gd name="T0" fmla="*/ 58 w 58"/>
                <a:gd name="T1" fmla="*/ 44 h 50"/>
                <a:gd name="T2" fmla="*/ 0 w 58"/>
                <a:gd name="T3" fmla="*/ 50 h 50"/>
                <a:gd name="T4" fmla="*/ 30 w 58"/>
                <a:gd name="T5" fmla="*/ 0 h 50"/>
                <a:gd name="T6" fmla="*/ 58 w 58"/>
                <a:gd name="T7" fmla="*/ 44 h 50"/>
                <a:gd name="T8" fmla="*/ 0 60000 65536"/>
                <a:gd name="T9" fmla="*/ 0 60000 65536"/>
                <a:gd name="T10" fmla="*/ 0 60000 65536"/>
                <a:gd name="T11" fmla="*/ 0 60000 65536"/>
                <a:gd name="T12" fmla="*/ 0 w 58"/>
                <a:gd name="T13" fmla="*/ 0 h 50"/>
                <a:gd name="T14" fmla="*/ 58 w 58"/>
                <a:gd name="T15" fmla="*/ 50 h 50"/>
              </a:gdLst>
              <a:ahLst/>
              <a:cxnLst>
                <a:cxn ang="T8">
                  <a:pos x="T0" y="T1"/>
                </a:cxn>
                <a:cxn ang="T9">
                  <a:pos x="T2" y="T3"/>
                </a:cxn>
                <a:cxn ang="T10">
                  <a:pos x="T4" y="T5"/>
                </a:cxn>
                <a:cxn ang="T11">
                  <a:pos x="T6" y="T7"/>
                </a:cxn>
              </a:cxnLst>
              <a:rect l="T12" t="T13" r="T14" b="T15"/>
              <a:pathLst>
                <a:path w="58" h="50">
                  <a:moveTo>
                    <a:pt x="58" y="44"/>
                  </a:moveTo>
                  <a:lnTo>
                    <a:pt x="0" y="50"/>
                  </a:lnTo>
                  <a:lnTo>
                    <a:pt x="30" y="0"/>
                  </a:lnTo>
                  <a:lnTo>
                    <a:pt x="58" y="44"/>
                  </a:lnTo>
                  <a:close/>
                </a:path>
              </a:pathLst>
            </a:custGeom>
            <a:solidFill>
              <a:srgbClr val="000000"/>
            </a:solidFill>
            <a:ln w="9525">
              <a:noFill/>
              <a:round/>
            </a:ln>
          </p:spPr>
          <p:txBody>
            <a:bodyPr/>
            <a:lstStyle/>
            <a:p>
              <a:endParaRPr lang="en-US"/>
            </a:p>
          </p:txBody>
        </p:sp>
        <p:sp>
          <p:nvSpPr>
            <p:cNvPr id="30733" name="Rectangle 15"/>
            <p:cNvSpPr>
              <a:spLocks noChangeArrowheads="1"/>
            </p:cNvSpPr>
            <p:nvPr/>
          </p:nvSpPr>
          <p:spPr bwMode="auto">
            <a:xfrm>
              <a:off x="3146" y="3549"/>
              <a:ext cx="80" cy="173"/>
            </a:xfrm>
            <a:prstGeom prst="rect">
              <a:avLst/>
            </a:prstGeom>
            <a:noFill/>
            <a:ln w="9525">
              <a:noFill/>
              <a:miter lim="800000"/>
            </a:ln>
          </p:spPr>
          <p:txBody>
            <a:bodyPr wrap="none" lIns="0" tIns="0" rIns="0" bIns="0">
              <a:spAutoFit/>
            </a:bodyPr>
            <a:lstStyle/>
            <a:p>
              <a:r>
                <a:rPr lang="en-US" b="1" i="1">
                  <a:solidFill>
                    <a:srgbClr val="000000"/>
                  </a:solidFill>
                </a:rPr>
                <a:t>x</a:t>
              </a:r>
              <a:endParaRPr lang="en-US"/>
            </a:p>
          </p:txBody>
        </p:sp>
        <p:sp>
          <p:nvSpPr>
            <p:cNvPr id="30734" name="Rectangle 16"/>
            <p:cNvSpPr>
              <a:spLocks noChangeArrowheads="1"/>
            </p:cNvSpPr>
            <p:nvPr/>
          </p:nvSpPr>
          <p:spPr bwMode="auto">
            <a:xfrm>
              <a:off x="1667" y="2187"/>
              <a:ext cx="80" cy="173"/>
            </a:xfrm>
            <a:prstGeom prst="rect">
              <a:avLst/>
            </a:prstGeom>
            <a:noFill/>
            <a:ln w="9525">
              <a:noFill/>
              <a:miter lim="800000"/>
            </a:ln>
          </p:spPr>
          <p:txBody>
            <a:bodyPr wrap="none" lIns="0" tIns="0" rIns="0" bIns="0">
              <a:spAutoFit/>
            </a:bodyPr>
            <a:lstStyle/>
            <a:p>
              <a:r>
                <a:rPr lang="en-US" b="1" i="1">
                  <a:solidFill>
                    <a:srgbClr val="000000"/>
                  </a:solidFill>
                </a:rPr>
                <a:t>y</a:t>
              </a:r>
              <a:endParaRPr lang="en-US"/>
            </a:p>
          </p:txBody>
        </p:sp>
        <p:sp>
          <p:nvSpPr>
            <p:cNvPr id="30735" name="Rectangle 17"/>
            <p:cNvSpPr>
              <a:spLocks noChangeArrowheads="1"/>
            </p:cNvSpPr>
            <p:nvPr/>
          </p:nvSpPr>
          <p:spPr bwMode="auto">
            <a:xfrm>
              <a:off x="1104" y="3895"/>
              <a:ext cx="72" cy="173"/>
            </a:xfrm>
            <a:prstGeom prst="rect">
              <a:avLst/>
            </a:prstGeom>
            <a:noFill/>
            <a:ln w="9525">
              <a:noFill/>
              <a:miter lim="800000"/>
            </a:ln>
          </p:spPr>
          <p:txBody>
            <a:bodyPr wrap="none" lIns="0" tIns="0" rIns="0" bIns="0">
              <a:spAutoFit/>
            </a:bodyPr>
            <a:lstStyle/>
            <a:p>
              <a:r>
                <a:rPr lang="en-US" b="1" i="1">
                  <a:solidFill>
                    <a:srgbClr val="000000"/>
                  </a:solidFill>
                </a:rPr>
                <a:t>z</a:t>
              </a:r>
              <a:endParaRPr lang="en-US"/>
            </a:p>
          </p:txBody>
        </p:sp>
        <p:sp>
          <p:nvSpPr>
            <p:cNvPr id="30736" name="Line 18"/>
            <p:cNvSpPr>
              <a:spLocks noChangeShapeType="1"/>
            </p:cNvSpPr>
            <p:nvPr/>
          </p:nvSpPr>
          <p:spPr bwMode="auto">
            <a:xfrm flipV="1">
              <a:off x="2411" y="2256"/>
              <a:ext cx="864" cy="288"/>
            </a:xfrm>
            <a:prstGeom prst="line">
              <a:avLst/>
            </a:prstGeom>
            <a:noFill/>
            <a:ln w="9525">
              <a:solidFill>
                <a:schemeClr val="tx1"/>
              </a:solidFill>
              <a:round/>
            </a:ln>
          </p:spPr>
          <p:txBody>
            <a:bodyPr/>
            <a:lstStyle/>
            <a:p>
              <a:endParaRPr lang="en-US"/>
            </a:p>
          </p:txBody>
        </p:sp>
        <p:sp>
          <p:nvSpPr>
            <p:cNvPr id="30737" name="Line 19"/>
            <p:cNvSpPr>
              <a:spLocks noChangeShapeType="1"/>
            </p:cNvSpPr>
            <p:nvPr/>
          </p:nvSpPr>
          <p:spPr bwMode="auto">
            <a:xfrm>
              <a:off x="3275" y="2256"/>
              <a:ext cx="48" cy="720"/>
            </a:xfrm>
            <a:prstGeom prst="line">
              <a:avLst/>
            </a:prstGeom>
            <a:noFill/>
            <a:ln w="9525">
              <a:solidFill>
                <a:schemeClr val="tx1"/>
              </a:solidFill>
              <a:round/>
            </a:ln>
          </p:spPr>
          <p:txBody>
            <a:bodyPr/>
            <a:lstStyle/>
            <a:p>
              <a:endParaRPr lang="en-US"/>
            </a:p>
          </p:txBody>
        </p:sp>
        <p:sp>
          <p:nvSpPr>
            <p:cNvPr id="30738" name="Line 20"/>
            <p:cNvSpPr>
              <a:spLocks noChangeShapeType="1"/>
            </p:cNvSpPr>
            <p:nvPr/>
          </p:nvSpPr>
          <p:spPr bwMode="auto">
            <a:xfrm flipH="1">
              <a:off x="2459" y="2976"/>
              <a:ext cx="864" cy="1008"/>
            </a:xfrm>
            <a:prstGeom prst="line">
              <a:avLst/>
            </a:prstGeom>
            <a:noFill/>
            <a:ln w="9525">
              <a:solidFill>
                <a:schemeClr val="tx1"/>
              </a:solidFill>
              <a:round/>
            </a:ln>
          </p:spPr>
          <p:txBody>
            <a:bodyPr/>
            <a:lstStyle/>
            <a:p>
              <a:endParaRPr lang="en-US"/>
            </a:p>
          </p:txBody>
        </p:sp>
        <p:sp>
          <p:nvSpPr>
            <p:cNvPr id="30739" name="Line 21"/>
            <p:cNvSpPr>
              <a:spLocks noChangeShapeType="1"/>
            </p:cNvSpPr>
            <p:nvPr/>
          </p:nvSpPr>
          <p:spPr bwMode="auto">
            <a:xfrm>
              <a:off x="2411" y="2544"/>
              <a:ext cx="48" cy="1440"/>
            </a:xfrm>
            <a:prstGeom prst="line">
              <a:avLst/>
            </a:prstGeom>
            <a:noFill/>
            <a:ln w="9525">
              <a:solidFill>
                <a:schemeClr val="tx1"/>
              </a:solidFill>
              <a:round/>
            </a:ln>
          </p:spPr>
          <p:txBody>
            <a:bodyPr/>
            <a:lstStyle/>
            <a:p>
              <a:endParaRPr lang="en-US"/>
            </a:p>
          </p:txBody>
        </p:sp>
        <p:sp>
          <p:nvSpPr>
            <p:cNvPr id="30740" name="Line 22"/>
            <p:cNvSpPr>
              <a:spLocks noChangeShapeType="1"/>
            </p:cNvSpPr>
            <p:nvPr/>
          </p:nvSpPr>
          <p:spPr bwMode="auto">
            <a:xfrm rot="1200000" flipV="1">
              <a:off x="3072" y="2320"/>
              <a:ext cx="1248" cy="768"/>
            </a:xfrm>
            <a:prstGeom prst="line">
              <a:avLst/>
            </a:prstGeom>
            <a:noFill/>
            <a:ln w="9525">
              <a:solidFill>
                <a:schemeClr val="tx1"/>
              </a:solidFill>
              <a:prstDash val="dash"/>
              <a:round/>
            </a:ln>
          </p:spPr>
          <p:txBody>
            <a:bodyPr/>
            <a:lstStyle/>
            <a:p>
              <a:endParaRPr lang="en-US"/>
            </a:p>
          </p:txBody>
        </p:sp>
        <p:sp>
          <p:nvSpPr>
            <p:cNvPr id="30741" name="Line 23"/>
            <p:cNvSpPr>
              <a:spLocks noChangeShapeType="1"/>
            </p:cNvSpPr>
            <p:nvPr/>
          </p:nvSpPr>
          <p:spPr bwMode="auto">
            <a:xfrm flipV="1">
              <a:off x="3275" y="1824"/>
              <a:ext cx="240" cy="432"/>
            </a:xfrm>
            <a:prstGeom prst="line">
              <a:avLst/>
            </a:prstGeom>
            <a:noFill/>
            <a:ln w="9525">
              <a:solidFill>
                <a:schemeClr val="tx1"/>
              </a:solidFill>
              <a:round/>
              <a:tailEnd type="triangle" w="med" len="med"/>
            </a:ln>
          </p:spPr>
          <p:txBody>
            <a:bodyPr/>
            <a:lstStyle/>
            <a:p>
              <a:endParaRPr lang="en-US"/>
            </a:p>
          </p:txBody>
        </p:sp>
        <p:sp>
          <p:nvSpPr>
            <p:cNvPr id="30742" name="Oval 24"/>
            <p:cNvSpPr>
              <a:spLocks noChangeArrowheads="1"/>
            </p:cNvSpPr>
            <p:nvPr/>
          </p:nvSpPr>
          <p:spPr bwMode="auto">
            <a:xfrm>
              <a:off x="4368" y="2544"/>
              <a:ext cx="48" cy="48"/>
            </a:xfrm>
            <a:prstGeom prst="ellipse">
              <a:avLst/>
            </a:prstGeom>
            <a:solidFill>
              <a:schemeClr val="tx1"/>
            </a:solidFill>
            <a:ln w="9525">
              <a:solidFill>
                <a:schemeClr val="tx1"/>
              </a:solidFill>
              <a:round/>
            </a:ln>
          </p:spPr>
          <p:txBody>
            <a:bodyPr wrap="none" anchor="ctr"/>
            <a:lstStyle/>
            <a:p>
              <a:endParaRPr lang="en-US"/>
            </a:p>
          </p:txBody>
        </p:sp>
        <p:sp>
          <p:nvSpPr>
            <p:cNvPr id="30743" name="Text Box 25"/>
            <p:cNvSpPr txBox="1">
              <a:spLocks noChangeArrowheads="1"/>
            </p:cNvSpPr>
            <p:nvPr/>
          </p:nvSpPr>
          <p:spPr bwMode="auto">
            <a:xfrm>
              <a:off x="4320" y="2640"/>
              <a:ext cx="720" cy="192"/>
            </a:xfrm>
            <a:prstGeom prst="rect">
              <a:avLst/>
            </a:prstGeom>
            <a:noFill/>
            <a:ln w="9525">
              <a:noFill/>
              <a:miter lim="800000"/>
            </a:ln>
          </p:spPr>
          <p:txBody>
            <a:bodyPr>
              <a:spAutoFit/>
            </a:bodyPr>
            <a:lstStyle/>
            <a:p>
              <a:pPr>
                <a:spcBef>
                  <a:spcPct val="50000"/>
                </a:spcBef>
              </a:pPr>
              <a:r>
                <a:rPr lang="en-US" sz="1400"/>
                <a:t>P(x, y, z)</a:t>
              </a:r>
              <a:endParaRPr lang="en-US" sz="1400"/>
            </a:p>
          </p:txBody>
        </p:sp>
        <p:sp>
          <p:nvSpPr>
            <p:cNvPr id="30744" name="Text Box 26"/>
            <p:cNvSpPr txBox="1">
              <a:spLocks noChangeArrowheads="1"/>
            </p:cNvSpPr>
            <p:nvPr/>
          </p:nvSpPr>
          <p:spPr bwMode="auto">
            <a:xfrm>
              <a:off x="2555" y="3072"/>
              <a:ext cx="864" cy="173"/>
            </a:xfrm>
            <a:prstGeom prst="rect">
              <a:avLst/>
            </a:prstGeom>
            <a:noFill/>
            <a:ln w="9525">
              <a:noFill/>
              <a:miter lim="800000"/>
            </a:ln>
          </p:spPr>
          <p:txBody>
            <a:bodyPr>
              <a:spAutoFit/>
            </a:bodyPr>
            <a:lstStyle/>
            <a:p>
              <a:pPr>
                <a:spcBef>
                  <a:spcPct val="50000"/>
                </a:spcBef>
              </a:pPr>
              <a:r>
                <a:rPr lang="en-US" sz="1200"/>
                <a:t>P</a:t>
              </a:r>
              <a:r>
                <a:rPr lang="en-US" sz="1200">
                  <a:cs typeface="Arial" panose="020B0604020202020204" pitchFamily="34" charset="0"/>
                </a:rPr>
                <a:t>'</a:t>
              </a:r>
              <a:r>
                <a:rPr lang="en-US" sz="1200"/>
                <a:t>(x', y', z')</a:t>
              </a:r>
              <a:endParaRPr lang="en-US" sz="1200"/>
            </a:p>
          </p:txBody>
        </p:sp>
        <p:sp>
          <p:nvSpPr>
            <p:cNvPr id="30745" name="Oval 27"/>
            <p:cNvSpPr>
              <a:spLocks noChangeArrowheads="1"/>
            </p:cNvSpPr>
            <p:nvPr/>
          </p:nvSpPr>
          <p:spPr bwMode="auto">
            <a:xfrm>
              <a:off x="2939" y="2832"/>
              <a:ext cx="48" cy="48"/>
            </a:xfrm>
            <a:prstGeom prst="ellipse">
              <a:avLst/>
            </a:prstGeom>
            <a:solidFill>
              <a:schemeClr val="tx1"/>
            </a:solidFill>
            <a:ln w="9525">
              <a:solidFill>
                <a:schemeClr val="tx1"/>
              </a:solidFill>
              <a:round/>
            </a:ln>
          </p:spPr>
          <p:txBody>
            <a:bodyPr wrap="none" anchor="ctr"/>
            <a:lstStyle/>
            <a:p>
              <a:endParaRPr lang="en-US"/>
            </a:p>
          </p:txBody>
        </p:sp>
        <p:sp>
          <p:nvSpPr>
            <p:cNvPr id="30746" name="Text Box 28"/>
            <p:cNvSpPr txBox="1">
              <a:spLocks noChangeArrowheads="1"/>
            </p:cNvSpPr>
            <p:nvPr/>
          </p:nvSpPr>
          <p:spPr bwMode="auto">
            <a:xfrm>
              <a:off x="2987" y="1440"/>
              <a:ext cx="1488" cy="231"/>
            </a:xfrm>
            <a:prstGeom prst="rect">
              <a:avLst/>
            </a:prstGeom>
            <a:noFill/>
            <a:ln w="9525">
              <a:noFill/>
              <a:miter lim="800000"/>
            </a:ln>
          </p:spPr>
          <p:txBody>
            <a:bodyPr>
              <a:spAutoFit/>
            </a:bodyPr>
            <a:lstStyle/>
            <a:p>
              <a:pPr>
                <a:spcBef>
                  <a:spcPct val="50000"/>
                </a:spcBef>
              </a:pPr>
              <a:r>
                <a:rPr lang="en-US"/>
                <a:t>N = n</a:t>
              </a:r>
              <a:r>
                <a:rPr lang="en-US" baseline="-25000"/>
                <a:t>1</a:t>
              </a:r>
              <a:r>
                <a:rPr lang="en-US"/>
                <a:t>I + n</a:t>
              </a:r>
              <a:r>
                <a:rPr lang="en-US" baseline="-25000"/>
                <a:t>2</a:t>
              </a:r>
              <a:r>
                <a:rPr lang="en-US"/>
                <a:t>J + n</a:t>
              </a:r>
              <a:r>
                <a:rPr lang="en-US" baseline="-25000"/>
                <a:t>3</a:t>
              </a:r>
              <a:r>
                <a:rPr lang="en-US"/>
                <a:t>K</a:t>
              </a:r>
              <a:endParaRPr lang="en-US"/>
            </a:p>
          </p:txBody>
        </p:sp>
        <p:sp>
          <p:nvSpPr>
            <p:cNvPr id="30747" name="Oval 29"/>
            <p:cNvSpPr>
              <a:spLocks noChangeArrowheads="1"/>
            </p:cNvSpPr>
            <p:nvPr/>
          </p:nvSpPr>
          <p:spPr bwMode="auto">
            <a:xfrm>
              <a:off x="3243" y="2247"/>
              <a:ext cx="48" cy="48"/>
            </a:xfrm>
            <a:prstGeom prst="ellipse">
              <a:avLst/>
            </a:prstGeom>
            <a:solidFill>
              <a:schemeClr val="tx1"/>
            </a:solidFill>
            <a:ln w="9525">
              <a:solidFill>
                <a:schemeClr val="tx1"/>
              </a:solidFill>
              <a:round/>
            </a:ln>
          </p:spPr>
          <p:txBody>
            <a:bodyPr wrap="none" anchor="ctr"/>
            <a:lstStyle/>
            <a:p>
              <a:endParaRPr lang="en-US"/>
            </a:p>
          </p:txBody>
        </p:sp>
        <p:sp>
          <p:nvSpPr>
            <p:cNvPr id="30748" name="Text Box 30"/>
            <p:cNvSpPr txBox="1">
              <a:spLocks noChangeArrowheads="1"/>
            </p:cNvSpPr>
            <p:nvPr/>
          </p:nvSpPr>
          <p:spPr bwMode="auto">
            <a:xfrm>
              <a:off x="2363" y="2007"/>
              <a:ext cx="912" cy="231"/>
            </a:xfrm>
            <a:prstGeom prst="rect">
              <a:avLst/>
            </a:prstGeom>
            <a:noFill/>
            <a:ln w="9525">
              <a:noFill/>
              <a:miter lim="800000"/>
            </a:ln>
          </p:spPr>
          <p:txBody>
            <a:bodyPr>
              <a:spAutoFit/>
            </a:bodyPr>
            <a:lstStyle/>
            <a:p>
              <a:pPr>
                <a:spcBef>
                  <a:spcPct val="50000"/>
                </a:spcBef>
              </a:pPr>
              <a:r>
                <a:rPr lang="en-US"/>
                <a:t>R</a:t>
              </a:r>
              <a:r>
                <a:rPr lang="en-US" baseline="-25000"/>
                <a:t>0</a:t>
              </a:r>
              <a:r>
                <a:rPr lang="en-US"/>
                <a:t>=x</a:t>
              </a:r>
              <a:r>
                <a:rPr lang="en-US" baseline="-25000"/>
                <a:t>0</a:t>
              </a:r>
              <a:r>
                <a:rPr lang="en-US"/>
                <a:t> ,y</a:t>
              </a:r>
              <a:r>
                <a:rPr lang="en-US" baseline="-25000"/>
                <a:t>0</a:t>
              </a:r>
              <a:r>
                <a:rPr lang="en-US"/>
                <a:t>, z</a:t>
              </a:r>
              <a:r>
                <a:rPr lang="en-US" baseline="-25000"/>
                <a:t>0</a:t>
              </a:r>
              <a:endParaRPr lang="en-US"/>
            </a:p>
          </p:txBody>
        </p:sp>
        <p:sp>
          <p:nvSpPr>
            <p:cNvPr id="30749" name="Text Box 31"/>
            <p:cNvSpPr txBox="1">
              <a:spLocks noChangeArrowheads="1"/>
            </p:cNvSpPr>
            <p:nvPr/>
          </p:nvSpPr>
          <p:spPr bwMode="auto">
            <a:xfrm>
              <a:off x="1920" y="3120"/>
              <a:ext cx="240" cy="231"/>
            </a:xfrm>
            <a:prstGeom prst="rect">
              <a:avLst/>
            </a:prstGeom>
            <a:noFill/>
            <a:ln w="9525">
              <a:noFill/>
              <a:miter lim="800000"/>
            </a:ln>
          </p:spPr>
          <p:txBody>
            <a:bodyPr>
              <a:spAutoFit/>
            </a:bodyPr>
            <a:lstStyle/>
            <a:p>
              <a:pPr>
                <a:spcBef>
                  <a:spcPct val="50000"/>
                </a:spcBef>
              </a:pPr>
              <a:r>
                <a:rPr lang="en-US"/>
                <a:t>C</a:t>
              </a:r>
              <a:endParaRPr lang="en-US"/>
            </a:p>
          </p:txBody>
        </p:sp>
        <p:sp>
          <p:nvSpPr>
            <p:cNvPr id="30750" name="Line 32"/>
            <p:cNvSpPr>
              <a:spLocks noChangeShapeType="1"/>
            </p:cNvSpPr>
            <p:nvPr/>
          </p:nvSpPr>
          <p:spPr bwMode="auto">
            <a:xfrm flipV="1">
              <a:off x="1283" y="3648"/>
              <a:ext cx="445" cy="263"/>
            </a:xfrm>
            <a:prstGeom prst="line">
              <a:avLst/>
            </a:prstGeom>
            <a:noFill/>
            <a:ln w="12700">
              <a:solidFill>
                <a:srgbClr val="000000"/>
              </a:solidFill>
              <a:round/>
            </a:ln>
          </p:spPr>
          <p:txBody>
            <a:bodyPr/>
            <a:lstStyle/>
            <a:p>
              <a:endParaRPr lang="en-US"/>
            </a:p>
          </p:txBody>
        </p:sp>
        <p:sp>
          <p:nvSpPr>
            <p:cNvPr id="30751" name="Oval 33"/>
            <p:cNvSpPr>
              <a:spLocks noChangeArrowheads="1"/>
            </p:cNvSpPr>
            <p:nvPr/>
          </p:nvSpPr>
          <p:spPr bwMode="auto">
            <a:xfrm>
              <a:off x="1976" y="3048"/>
              <a:ext cx="48" cy="48"/>
            </a:xfrm>
            <a:prstGeom prst="ellipse">
              <a:avLst/>
            </a:prstGeom>
            <a:solidFill>
              <a:schemeClr val="tx1"/>
            </a:solidFill>
            <a:ln w="9525">
              <a:solidFill>
                <a:schemeClr val="tx1"/>
              </a:solidFill>
              <a:rou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8"/>
          <p:cNvSpPr>
            <a:spLocks noGrp="1" noChangeArrowheads="1"/>
          </p:cNvSpPr>
          <p:nvPr>
            <p:ph type="title"/>
          </p:nvPr>
        </p:nvSpPr>
        <p:spPr/>
        <p:txBody>
          <a:bodyPr/>
          <a:lstStyle/>
          <a:p>
            <a:pPr eaLnBrk="1" hangingPunct="1"/>
            <a:r>
              <a:rPr lang="en-US" sz="3600" smtClean="0"/>
              <a:t>Generalized Projection</a:t>
            </a:r>
            <a:endParaRPr lang="en-US" sz="3600" smtClean="0"/>
          </a:p>
        </p:txBody>
      </p:sp>
      <p:graphicFrame>
        <p:nvGraphicFramePr>
          <p:cNvPr id="31746" name="Object 30"/>
          <p:cNvGraphicFramePr>
            <a:graphicFrameLocks noChangeAspect="1"/>
          </p:cNvGraphicFramePr>
          <p:nvPr>
            <p:ph sz="half" idx="2"/>
          </p:nvPr>
        </p:nvGraphicFramePr>
        <p:xfrm>
          <a:off x="228600" y="3124200"/>
          <a:ext cx="3657600" cy="895350"/>
        </p:xfrm>
        <a:graphic>
          <a:graphicData uri="http://schemas.openxmlformats.org/presentationml/2006/ole">
            <mc:AlternateContent xmlns:mc="http://schemas.openxmlformats.org/markup-compatibility/2006">
              <mc:Choice xmlns:v="urn:schemas-microsoft-com:vml" Requires="v">
                <p:oleObj spid="_x0000_s31745" name="Equation" r:id="rId1" imgW="52120800" imgH="10363200" progId="Equation.3">
                  <p:embed/>
                </p:oleObj>
              </mc:Choice>
              <mc:Fallback>
                <p:oleObj name="Equation" r:id="rId1" imgW="52120800" imgH="10363200" progId="Equation.3">
                  <p:embed/>
                  <p:pic>
                    <p:nvPicPr>
                      <p:cNvPr id="0" name="Object 30"/>
                      <p:cNvPicPr>
                        <a:picLocks noChangeAspect="1"/>
                      </p:cNvPicPr>
                      <p:nvPr/>
                    </p:nvPicPr>
                    <p:blipFill>
                      <a:blip r:embed="rId2"/>
                      <a:stretch>
                        <a:fillRect/>
                      </a:stretch>
                    </p:blipFill>
                    <p:spPr>
                      <a:xfrm>
                        <a:off x="228600" y="3124200"/>
                        <a:ext cx="3657600" cy="895350"/>
                      </a:xfrm>
                      <a:prstGeom prst="rect">
                        <a:avLst/>
                      </a:prstGeom>
                      <a:noFill/>
                      <a:ln w="9525">
                        <a:noFill/>
                      </a:ln>
                    </p:spPr>
                  </p:pic>
                </p:oleObj>
              </mc:Fallback>
            </mc:AlternateContent>
          </a:graphicData>
        </a:graphic>
      </p:graphicFrame>
      <p:sp>
        <p:nvSpPr>
          <p:cNvPr id="31749" name="Text Box 33"/>
          <p:cNvSpPr txBox="1">
            <a:spLocks noChangeArrowheads="1"/>
          </p:cNvSpPr>
          <p:nvPr/>
        </p:nvSpPr>
        <p:spPr bwMode="auto">
          <a:xfrm>
            <a:off x="228600" y="1524000"/>
            <a:ext cx="3124200" cy="641350"/>
          </a:xfrm>
          <a:prstGeom prst="rect">
            <a:avLst/>
          </a:prstGeom>
          <a:noFill/>
          <a:ln w="9525">
            <a:noFill/>
            <a:miter lim="800000"/>
          </a:ln>
        </p:spPr>
        <p:txBody>
          <a:bodyPr>
            <a:spAutoFit/>
          </a:bodyPr>
          <a:lstStyle/>
          <a:p>
            <a:r>
              <a:rPr lang="en-US">
                <a:solidFill>
                  <a:srgbClr val="000000"/>
                </a:solidFill>
              </a:rPr>
              <a:t>P'C = </a:t>
            </a:r>
            <a:r>
              <a:rPr lang="el-GR">
                <a:solidFill>
                  <a:srgbClr val="000000"/>
                </a:solidFill>
              </a:rPr>
              <a:t>α</a:t>
            </a:r>
            <a:r>
              <a:rPr lang="en-US">
                <a:solidFill>
                  <a:srgbClr val="000000"/>
                </a:solidFill>
              </a:rPr>
              <a:t> PC</a:t>
            </a:r>
            <a:endParaRPr lang="en-US">
              <a:solidFill>
                <a:srgbClr val="000000"/>
              </a:solidFill>
            </a:endParaRPr>
          </a:p>
          <a:p>
            <a:r>
              <a:rPr lang="en-US">
                <a:solidFill>
                  <a:srgbClr val="000000"/>
                </a:solidFill>
              </a:rPr>
              <a:t>x' = </a:t>
            </a:r>
            <a:r>
              <a:rPr lang="el-GR">
                <a:solidFill>
                  <a:srgbClr val="000000"/>
                </a:solidFill>
              </a:rPr>
              <a:t>α</a:t>
            </a:r>
            <a:r>
              <a:rPr lang="en-US">
                <a:solidFill>
                  <a:srgbClr val="000000"/>
                </a:solidFill>
              </a:rPr>
              <a:t>(x-a) + a</a:t>
            </a:r>
            <a:endParaRPr lang="en-US">
              <a:solidFill>
                <a:srgbClr val="000000"/>
              </a:solidFill>
            </a:endParaRPr>
          </a:p>
        </p:txBody>
      </p:sp>
      <p:sp>
        <p:nvSpPr>
          <p:cNvPr id="31750" name="Rectangle 34"/>
          <p:cNvSpPr>
            <a:spLocks noChangeArrowheads="1"/>
          </p:cNvSpPr>
          <p:nvPr/>
        </p:nvSpPr>
        <p:spPr bwMode="auto">
          <a:xfrm>
            <a:off x="228600" y="2452688"/>
            <a:ext cx="2289175" cy="366712"/>
          </a:xfrm>
          <a:prstGeom prst="rect">
            <a:avLst/>
          </a:prstGeom>
          <a:noFill/>
          <a:ln w="9525">
            <a:noFill/>
            <a:miter lim="800000"/>
          </a:ln>
        </p:spPr>
        <p:txBody>
          <a:bodyPr wrap="none">
            <a:spAutoFit/>
          </a:bodyPr>
          <a:lstStyle/>
          <a:p>
            <a:r>
              <a:rPr lang="en-US">
                <a:solidFill>
                  <a:srgbClr val="000000"/>
                </a:solidFill>
              </a:rPr>
              <a:t>n</a:t>
            </a:r>
            <a:r>
              <a:rPr lang="en-US" baseline="-25000">
                <a:solidFill>
                  <a:srgbClr val="000000"/>
                </a:solidFill>
              </a:rPr>
              <a:t>1</a:t>
            </a:r>
            <a:r>
              <a:rPr lang="en-US">
                <a:solidFill>
                  <a:srgbClr val="000000"/>
                </a:solidFill>
              </a:rPr>
              <a:t>x' + n</a:t>
            </a:r>
            <a:r>
              <a:rPr lang="en-US" baseline="-25000">
                <a:solidFill>
                  <a:srgbClr val="000000"/>
                </a:solidFill>
              </a:rPr>
              <a:t>2</a:t>
            </a:r>
            <a:r>
              <a:rPr lang="en-US">
                <a:solidFill>
                  <a:srgbClr val="000000"/>
                </a:solidFill>
              </a:rPr>
              <a:t>y' + n</a:t>
            </a:r>
            <a:r>
              <a:rPr lang="en-US" baseline="-25000">
                <a:solidFill>
                  <a:srgbClr val="000000"/>
                </a:solidFill>
              </a:rPr>
              <a:t>3</a:t>
            </a:r>
            <a:r>
              <a:rPr lang="en-US">
                <a:solidFill>
                  <a:srgbClr val="000000"/>
                </a:solidFill>
              </a:rPr>
              <a:t>z‘ = d</a:t>
            </a:r>
            <a:r>
              <a:rPr lang="en-US" baseline="-25000">
                <a:solidFill>
                  <a:srgbClr val="000000"/>
                </a:solidFill>
              </a:rPr>
              <a:t>0</a:t>
            </a:r>
            <a:endParaRPr lang="en-US" baseline="-25000">
              <a:solidFill>
                <a:srgbClr val="000000"/>
              </a:solidFill>
            </a:endParaRPr>
          </a:p>
        </p:txBody>
      </p:sp>
      <p:sp>
        <p:nvSpPr>
          <p:cNvPr id="31751" name="Text Box 35"/>
          <p:cNvSpPr txBox="1">
            <a:spLocks noChangeArrowheads="1"/>
          </p:cNvSpPr>
          <p:nvPr/>
        </p:nvSpPr>
        <p:spPr bwMode="auto">
          <a:xfrm>
            <a:off x="152400" y="4343400"/>
            <a:ext cx="4953000" cy="623888"/>
          </a:xfrm>
          <a:prstGeom prst="rect">
            <a:avLst/>
          </a:prstGeom>
          <a:noFill/>
          <a:ln w="9525">
            <a:noFill/>
            <a:miter lim="800000"/>
          </a:ln>
        </p:spPr>
        <p:txBody>
          <a:bodyPr>
            <a:spAutoFit/>
          </a:bodyPr>
          <a:lstStyle/>
          <a:p>
            <a:pPr>
              <a:spcBef>
                <a:spcPct val="50000"/>
              </a:spcBef>
            </a:pPr>
            <a:r>
              <a:rPr lang="en-US" sz="1400">
                <a:solidFill>
                  <a:srgbClr val="000000"/>
                </a:solidFill>
              </a:rPr>
              <a:t>d = (n</a:t>
            </a:r>
            <a:r>
              <a:rPr lang="en-US" sz="1400" baseline="-25000">
                <a:solidFill>
                  <a:srgbClr val="000000"/>
                </a:solidFill>
              </a:rPr>
              <a:t>1</a:t>
            </a:r>
            <a:r>
              <a:rPr lang="en-US" sz="1400">
                <a:solidFill>
                  <a:srgbClr val="000000"/>
                </a:solidFill>
              </a:rPr>
              <a:t>x</a:t>
            </a:r>
            <a:r>
              <a:rPr lang="en-US" sz="1400" baseline="-25000">
                <a:solidFill>
                  <a:srgbClr val="000000"/>
                </a:solidFill>
              </a:rPr>
              <a:t>0</a:t>
            </a:r>
            <a:r>
              <a:rPr lang="en-US" sz="1400">
                <a:solidFill>
                  <a:srgbClr val="000000"/>
                </a:solidFill>
              </a:rPr>
              <a:t> + n</a:t>
            </a:r>
            <a:r>
              <a:rPr lang="en-US" sz="1400" baseline="-25000">
                <a:solidFill>
                  <a:srgbClr val="000000"/>
                </a:solidFill>
              </a:rPr>
              <a:t>2</a:t>
            </a:r>
            <a:r>
              <a:rPr lang="en-US" sz="1400">
                <a:solidFill>
                  <a:srgbClr val="000000"/>
                </a:solidFill>
              </a:rPr>
              <a:t>y</a:t>
            </a:r>
            <a:r>
              <a:rPr lang="en-US" sz="1400" baseline="-25000">
                <a:solidFill>
                  <a:srgbClr val="000000"/>
                </a:solidFill>
              </a:rPr>
              <a:t>0</a:t>
            </a:r>
            <a:r>
              <a:rPr lang="en-US" sz="1400">
                <a:solidFill>
                  <a:srgbClr val="000000"/>
                </a:solidFill>
              </a:rPr>
              <a:t> + n</a:t>
            </a:r>
            <a:r>
              <a:rPr lang="en-US" sz="1400" baseline="-25000">
                <a:solidFill>
                  <a:srgbClr val="000000"/>
                </a:solidFill>
              </a:rPr>
              <a:t>3</a:t>
            </a:r>
            <a:r>
              <a:rPr lang="en-US" sz="1400">
                <a:solidFill>
                  <a:srgbClr val="000000"/>
                </a:solidFill>
              </a:rPr>
              <a:t>z</a:t>
            </a:r>
            <a:r>
              <a:rPr lang="en-US" sz="1400" baseline="-25000">
                <a:solidFill>
                  <a:srgbClr val="000000"/>
                </a:solidFill>
              </a:rPr>
              <a:t>0</a:t>
            </a:r>
            <a:r>
              <a:rPr lang="en-US" sz="1400">
                <a:solidFill>
                  <a:srgbClr val="000000"/>
                </a:solidFill>
              </a:rPr>
              <a:t>) – (n</a:t>
            </a:r>
            <a:r>
              <a:rPr lang="en-US" sz="1400" baseline="-25000">
                <a:solidFill>
                  <a:srgbClr val="000000"/>
                </a:solidFill>
              </a:rPr>
              <a:t>1</a:t>
            </a:r>
            <a:r>
              <a:rPr lang="en-US" sz="1400">
                <a:solidFill>
                  <a:srgbClr val="000000"/>
                </a:solidFill>
              </a:rPr>
              <a:t>a + n</a:t>
            </a:r>
            <a:r>
              <a:rPr lang="en-US" sz="1400" baseline="-25000">
                <a:solidFill>
                  <a:srgbClr val="000000"/>
                </a:solidFill>
              </a:rPr>
              <a:t>2</a:t>
            </a:r>
            <a:r>
              <a:rPr lang="en-US" sz="1400">
                <a:solidFill>
                  <a:srgbClr val="000000"/>
                </a:solidFill>
              </a:rPr>
              <a:t>b + n</a:t>
            </a:r>
            <a:r>
              <a:rPr lang="en-US" sz="1400" baseline="-25000">
                <a:solidFill>
                  <a:srgbClr val="000000"/>
                </a:solidFill>
              </a:rPr>
              <a:t>3</a:t>
            </a:r>
            <a:r>
              <a:rPr lang="en-US" sz="1400">
                <a:solidFill>
                  <a:srgbClr val="000000"/>
                </a:solidFill>
              </a:rPr>
              <a:t>c) </a:t>
            </a:r>
            <a:endParaRPr lang="en-US" sz="1400">
              <a:solidFill>
                <a:srgbClr val="000000"/>
              </a:solidFill>
            </a:endParaRPr>
          </a:p>
          <a:p>
            <a:pPr>
              <a:spcBef>
                <a:spcPct val="50000"/>
              </a:spcBef>
            </a:pPr>
            <a:r>
              <a:rPr lang="en-US" sz="1400">
                <a:solidFill>
                  <a:srgbClr val="000000"/>
                </a:solidFill>
              </a:rPr>
              <a:t>   = d</a:t>
            </a:r>
            <a:r>
              <a:rPr lang="en-US" sz="1400" baseline="-25000">
                <a:solidFill>
                  <a:srgbClr val="000000"/>
                </a:solidFill>
              </a:rPr>
              <a:t>0</a:t>
            </a:r>
            <a:r>
              <a:rPr lang="en-US" sz="1400">
                <a:solidFill>
                  <a:srgbClr val="000000"/>
                </a:solidFill>
              </a:rPr>
              <a:t> – d</a:t>
            </a:r>
            <a:r>
              <a:rPr lang="en-US" sz="1400" baseline="-25000">
                <a:solidFill>
                  <a:srgbClr val="000000"/>
                </a:solidFill>
              </a:rPr>
              <a:t>1</a:t>
            </a:r>
            <a:endParaRPr lang="en-US" sz="1400">
              <a:solidFill>
                <a:srgbClr val="000000"/>
              </a:solidFill>
            </a:endParaRPr>
          </a:p>
        </p:txBody>
      </p:sp>
      <p:grpSp>
        <p:nvGrpSpPr>
          <p:cNvPr id="31752" name="Group 37"/>
          <p:cNvGrpSpPr/>
          <p:nvPr/>
        </p:nvGrpSpPr>
        <p:grpSpPr bwMode="auto">
          <a:xfrm>
            <a:off x="3200400" y="838200"/>
            <a:ext cx="6894513" cy="5243513"/>
            <a:chOff x="1008" y="816"/>
            <a:chExt cx="4343" cy="3303"/>
          </a:xfrm>
        </p:grpSpPr>
        <p:graphicFrame>
          <p:nvGraphicFramePr>
            <p:cNvPr id="31747" name="Rectangle 38"/>
            <p:cNvGraphicFramePr/>
            <p:nvPr/>
          </p:nvGraphicFramePr>
          <p:xfrm>
            <a:off x="3049" y="816"/>
            <a:ext cx="2302" cy="1535"/>
          </p:xfrm>
          <a:graphic>
            <a:graphicData uri="http://schemas.openxmlformats.org/presentationml/2006/ole">
              <mc:AlternateContent xmlns:mc="http://schemas.openxmlformats.org/markup-compatibility/2006">
                <mc:Choice xmlns:v="urn:schemas-microsoft-com:vml" Requires="v">
                  <p:oleObj spid="_x0000_s2" name="Equation" r:id="rId3" imgW="0" imgH="0" progId="Equation.3">
                    <p:embed/>
                  </p:oleObj>
                </mc:Choice>
                <mc:Fallback>
                  <p:oleObj name="Equation" r:id="rId3" imgW="0" imgH="0" progId="Equation.3">
                    <p:embed/>
                    <p:pic>
                      <p:nvPicPr>
                        <p:cNvPr id="0" name="Rectangle 38"/>
                        <p:cNvPicPr/>
                        <p:nvPr/>
                      </p:nvPicPr>
                      <p:blipFill>
                        <a:blip/>
                        <a:stretch>
                          <a:fillRect/>
                        </a:stretch>
                      </p:blipFill>
                      <p:spPr>
                        <a:xfrm>
                          <a:off x="3049" y="816"/>
                          <a:ext cx="2302" cy="1535"/>
                        </a:xfrm>
                        <a:prstGeom prst="rect">
                          <a:avLst/>
                        </a:prstGeom>
                        <a:noFill/>
                        <a:ln w="9525">
                          <a:noFill/>
                        </a:ln>
                      </p:spPr>
                    </p:pic>
                  </p:oleObj>
                </mc:Fallback>
              </mc:AlternateContent>
            </a:graphicData>
          </a:graphic>
        </p:graphicFrame>
        <p:sp>
          <p:nvSpPr>
            <p:cNvPr id="31753" name="AutoShape 39"/>
            <p:cNvSpPr>
              <a:spLocks noChangeAspect="1" noChangeArrowheads="1" noTextEdit="1"/>
            </p:cNvSpPr>
            <p:nvPr/>
          </p:nvSpPr>
          <p:spPr bwMode="auto">
            <a:xfrm>
              <a:off x="1008" y="1611"/>
              <a:ext cx="3669" cy="2508"/>
            </a:xfrm>
            <a:prstGeom prst="rect">
              <a:avLst/>
            </a:prstGeom>
            <a:noFill/>
            <a:ln w="9525">
              <a:noFill/>
              <a:miter lim="800000"/>
            </a:ln>
          </p:spPr>
          <p:txBody>
            <a:bodyPr/>
            <a:lstStyle/>
            <a:p>
              <a:endParaRPr lang="en-US"/>
            </a:p>
          </p:txBody>
        </p:sp>
        <p:sp>
          <p:nvSpPr>
            <p:cNvPr id="31754" name="Line 40"/>
            <p:cNvSpPr>
              <a:spLocks noChangeShapeType="1"/>
            </p:cNvSpPr>
            <p:nvPr/>
          </p:nvSpPr>
          <p:spPr bwMode="auto">
            <a:xfrm>
              <a:off x="1709" y="2437"/>
              <a:ext cx="1" cy="1203"/>
            </a:xfrm>
            <a:prstGeom prst="line">
              <a:avLst/>
            </a:prstGeom>
            <a:noFill/>
            <a:ln w="12700">
              <a:solidFill>
                <a:srgbClr val="000000"/>
              </a:solidFill>
              <a:round/>
            </a:ln>
          </p:spPr>
          <p:txBody>
            <a:bodyPr/>
            <a:lstStyle/>
            <a:p>
              <a:endParaRPr lang="en-US"/>
            </a:p>
          </p:txBody>
        </p:sp>
        <p:sp>
          <p:nvSpPr>
            <p:cNvPr id="31755" name="Freeform 41"/>
            <p:cNvSpPr/>
            <p:nvPr/>
          </p:nvSpPr>
          <p:spPr bwMode="auto">
            <a:xfrm>
              <a:off x="1683" y="2392"/>
              <a:ext cx="51" cy="51"/>
            </a:xfrm>
            <a:custGeom>
              <a:avLst/>
              <a:gdLst>
                <a:gd name="T0" fmla="*/ 0 w 51"/>
                <a:gd name="T1" fmla="*/ 51 h 51"/>
                <a:gd name="T2" fmla="*/ 26 w 51"/>
                <a:gd name="T3" fmla="*/ 0 h 51"/>
                <a:gd name="T4" fmla="*/ 51 w 51"/>
                <a:gd name="T5" fmla="*/ 51 h 51"/>
                <a:gd name="T6" fmla="*/ 0 w 51"/>
                <a:gd name="T7" fmla="*/ 51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51"/>
                  </a:moveTo>
                  <a:lnTo>
                    <a:pt x="26" y="0"/>
                  </a:lnTo>
                  <a:lnTo>
                    <a:pt x="51" y="51"/>
                  </a:lnTo>
                  <a:lnTo>
                    <a:pt x="0" y="51"/>
                  </a:lnTo>
                  <a:close/>
                </a:path>
              </a:pathLst>
            </a:custGeom>
            <a:solidFill>
              <a:srgbClr val="000000"/>
            </a:solidFill>
            <a:ln w="9525">
              <a:noFill/>
              <a:round/>
            </a:ln>
          </p:spPr>
          <p:txBody>
            <a:bodyPr/>
            <a:lstStyle/>
            <a:p>
              <a:endParaRPr lang="en-US"/>
            </a:p>
          </p:txBody>
        </p:sp>
        <p:sp>
          <p:nvSpPr>
            <p:cNvPr id="31756" name="Line 42"/>
            <p:cNvSpPr>
              <a:spLocks noChangeShapeType="1"/>
            </p:cNvSpPr>
            <p:nvPr/>
          </p:nvSpPr>
          <p:spPr bwMode="auto">
            <a:xfrm>
              <a:off x="1709" y="3640"/>
              <a:ext cx="1315" cy="1"/>
            </a:xfrm>
            <a:prstGeom prst="line">
              <a:avLst/>
            </a:prstGeom>
            <a:noFill/>
            <a:ln w="12700">
              <a:solidFill>
                <a:srgbClr val="000000"/>
              </a:solidFill>
              <a:round/>
            </a:ln>
          </p:spPr>
          <p:txBody>
            <a:bodyPr/>
            <a:lstStyle/>
            <a:p>
              <a:endParaRPr lang="en-US"/>
            </a:p>
          </p:txBody>
        </p:sp>
        <p:sp>
          <p:nvSpPr>
            <p:cNvPr id="31757" name="Freeform 43"/>
            <p:cNvSpPr/>
            <p:nvPr/>
          </p:nvSpPr>
          <p:spPr bwMode="auto">
            <a:xfrm>
              <a:off x="3018" y="3613"/>
              <a:ext cx="51" cy="53"/>
            </a:xfrm>
            <a:custGeom>
              <a:avLst/>
              <a:gdLst>
                <a:gd name="T0" fmla="*/ 0 w 51"/>
                <a:gd name="T1" fmla="*/ 0 h 53"/>
                <a:gd name="T2" fmla="*/ 51 w 51"/>
                <a:gd name="T3" fmla="*/ 27 h 53"/>
                <a:gd name="T4" fmla="*/ 0 w 51"/>
                <a:gd name="T5" fmla="*/ 53 h 53"/>
                <a:gd name="T6" fmla="*/ 0 w 51"/>
                <a:gd name="T7" fmla="*/ 0 h 53"/>
                <a:gd name="T8" fmla="*/ 0 60000 65536"/>
                <a:gd name="T9" fmla="*/ 0 60000 65536"/>
                <a:gd name="T10" fmla="*/ 0 60000 65536"/>
                <a:gd name="T11" fmla="*/ 0 60000 65536"/>
                <a:gd name="T12" fmla="*/ 0 w 51"/>
                <a:gd name="T13" fmla="*/ 0 h 53"/>
                <a:gd name="T14" fmla="*/ 51 w 51"/>
                <a:gd name="T15" fmla="*/ 53 h 53"/>
              </a:gdLst>
              <a:ahLst/>
              <a:cxnLst>
                <a:cxn ang="T8">
                  <a:pos x="T0" y="T1"/>
                </a:cxn>
                <a:cxn ang="T9">
                  <a:pos x="T2" y="T3"/>
                </a:cxn>
                <a:cxn ang="T10">
                  <a:pos x="T4" y="T5"/>
                </a:cxn>
                <a:cxn ang="T11">
                  <a:pos x="T6" y="T7"/>
                </a:cxn>
              </a:cxnLst>
              <a:rect l="T12" t="T13" r="T14" b="T15"/>
              <a:pathLst>
                <a:path w="51" h="53">
                  <a:moveTo>
                    <a:pt x="0" y="0"/>
                  </a:moveTo>
                  <a:lnTo>
                    <a:pt x="51" y="27"/>
                  </a:lnTo>
                  <a:lnTo>
                    <a:pt x="0" y="53"/>
                  </a:lnTo>
                  <a:lnTo>
                    <a:pt x="0" y="0"/>
                  </a:lnTo>
                  <a:close/>
                </a:path>
              </a:pathLst>
            </a:custGeom>
            <a:solidFill>
              <a:srgbClr val="000000"/>
            </a:solidFill>
            <a:ln w="9525">
              <a:noFill/>
              <a:round/>
            </a:ln>
          </p:spPr>
          <p:txBody>
            <a:bodyPr/>
            <a:lstStyle/>
            <a:p>
              <a:endParaRPr lang="en-US"/>
            </a:p>
          </p:txBody>
        </p:sp>
        <p:sp>
          <p:nvSpPr>
            <p:cNvPr id="31758" name="Line 44"/>
            <p:cNvSpPr>
              <a:spLocks noChangeShapeType="1"/>
            </p:cNvSpPr>
            <p:nvPr/>
          </p:nvSpPr>
          <p:spPr bwMode="auto">
            <a:xfrm rot="1200000" flipV="1">
              <a:off x="2077" y="2698"/>
              <a:ext cx="829" cy="528"/>
            </a:xfrm>
            <a:prstGeom prst="line">
              <a:avLst/>
            </a:prstGeom>
            <a:noFill/>
            <a:ln w="12700">
              <a:solidFill>
                <a:srgbClr val="000000"/>
              </a:solidFill>
              <a:round/>
            </a:ln>
          </p:spPr>
          <p:txBody>
            <a:bodyPr/>
            <a:lstStyle/>
            <a:p>
              <a:endParaRPr lang="en-US"/>
            </a:p>
          </p:txBody>
        </p:sp>
        <p:sp>
          <p:nvSpPr>
            <p:cNvPr id="31759" name="Freeform 45"/>
            <p:cNvSpPr/>
            <p:nvPr/>
          </p:nvSpPr>
          <p:spPr bwMode="auto">
            <a:xfrm>
              <a:off x="1256" y="3885"/>
              <a:ext cx="58" cy="50"/>
            </a:xfrm>
            <a:custGeom>
              <a:avLst/>
              <a:gdLst>
                <a:gd name="T0" fmla="*/ 58 w 58"/>
                <a:gd name="T1" fmla="*/ 44 h 50"/>
                <a:gd name="T2" fmla="*/ 0 w 58"/>
                <a:gd name="T3" fmla="*/ 50 h 50"/>
                <a:gd name="T4" fmla="*/ 30 w 58"/>
                <a:gd name="T5" fmla="*/ 0 h 50"/>
                <a:gd name="T6" fmla="*/ 58 w 58"/>
                <a:gd name="T7" fmla="*/ 44 h 50"/>
                <a:gd name="T8" fmla="*/ 0 60000 65536"/>
                <a:gd name="T9" fmla="*/ 0 60000 65536"/>
                <a:gd name="T10" fmla="*/ 0 60000 65536"/>
                <a:gd name="T11" fmla="*/ 0 60000 65536"/>
                <a:gd name="T12" fmla="*/ 0 w 58"/>
                <a:gd name="T13" fmla="*/ 0 h 50"/>
                <a:gd name="T14" fmla="*/ 58 w 58"/>
                <a:gd name="T15" fmla="*/ 50 h 50"/>
              </a:gdLst>
              <a:ahLst/>
              <a:cxnLst>
                <a:cxn ang="T8">
                  <a:pos x="T0" y="T1"/>
                </a:cxn>
                <a:cxn ang="T9">
                  <a:pos x="T2" y="T3"/>
                </a:cxn>
                <a:cxn ang="T10">
                  <a:pos x="T4" y="T5"/>
                </a:cxn>
                <a:cxn ang="T11">
                  <a:pos x="T6" y="T7"/>
                </a:cxn>
              </a:cxnLst>
              <a:rect l="T12" t="T13" r="T14" b="T15"/>
              <a:pathLst>
                <a:path w="58" h="50">
                  <a:moveTo>
                    <a:pt x="58" y="44"/>
                  </a:moveTo>
                  <a:lnTo>
                    <a:pt x="0" y="50"/>
                  </a:lnTo>
                  <a:lnTo>
                    <a:pt x="30" y="0"/>
                  </a:lnTo>
                  <a:lnTo>
                    <a:pt x="58" y="44"/>
                  </a:lnTo>
                  <a:close/>
                </a:path>
              </a:pathLst>
            </a:custGeom>
            <a:solidFill>
              <a:srgbClr val="000000"/>
            </a:solidFill>
            <a:ln w="9525">
              <a:noFill/>
              <a:round/>
            </a:ln>
          </p:spPr>
          <p:txBody>
            <a:bodyPr/>
            <a:lstStyle/>
            <a:p>
              <a:endParaRPr lang="en-US"/>
            </a:p>
          </p:txBody>
        </p:sp>
        <p:sp>
          <p:nvSpPr>
            <p:cNvPr id="31760" name="Rectangle 46"/>
            <p:cNvSpPr>
              <a:spLocks noChangeArrowheads="1"/>
            </p:cNvSpPr>
            <p:nvPr/>
          </p:nvSpPr>
          <p:spPr bwMode="auto">
            <a:xfrm>
              <a:off x="3146" y="3549"/>
              <a:ext cx="80" cy="173"/>
            </a:xfrm>
            <a:prstGeom prst="rect">
              <a:avLst/>
            </a:prstGeom>
            <a:noFill/>
            <a:ln w="9525">
              <a:noFill/>
              <a:miter lim="800000"/>
            </a:ln>
          </p:spPr>
          <p:txBody>
            <a:bodyPr wrap="none" lIns="0" tIns="0" rIns="0" bIns="0">
              <a:spAutoFit/>
            </a:bodyPr>
            <a:lstStyle/>
            <a:p>
              <a:r>
                <a:rPr lang="en-US" b="1" i="1">
                  <a:solidFill>
                    <a:srgbClr val="000000"/>
                  </a:solidFill>
                </a:rPr>
                <a:t>x</a:t>
              </a:r>
              <a:endParaRPr lang="en-US"/>
            </a:p>
          </p:txBody>
        </p:sp>
        <p:sp>
          <p:nvSpPr>
            <p:cNvPr id="31761" name="Rectangle 47"/>
            <p:cNvSpPr>
              <a:spLocks noChangeArrowheads="1"/>
            </p:cNvSpPr>
            <p:nvPr/>
          </p:nvSpPr>
          <p:spPr bwMode="auto">
            <a:xfrm>
              <a:off x="1667" y="2187"/>
              <a:ext cx="80" cy="173"/>
            </a:xfrm>
            <a:prstGeom prst="rect">
              <a:avLst/>
            </a:prstGeom>
            <a:noFill/>
            <a:ln w="9525">
              <a:noFill/>
              <a:miter lim="800000"/>
            </a:ln>
          </p:spPr>
          <p:txBody>
            <a:bodyPr wrap="none" lIns="0" tIns="0" rIns="0" bIns="0">
              <a:spAutoFit/>
            </a:bodyPr>
            <a:lstStyle/>
            <a:p>
              <a:r>
                <a:rPr lang="en-US" b="1" i="1">
                  <a:solidFill>
                    <a:srgbClr val="000000"/>
                  </a:solidFill>
                </a:rPr>
                <a:t>y</a:t>
              </a:r>
              <a:endParaRPr lang="en-US"/>
            </a:p>
          </p:txBody>
        </p:sp>
        <p:sp>
          <p:nvSpPr>
            <p:cNvPr id="31762" name="Rectangle 48"/>
            <p:cNvSpPr>
              <a:spLocks noChangeArrowheads="1"/>
            </p:cNvSpPr>
            <p:nvPr/>
          </p:nvSpPr>
          <p:spPr bwMode="auto">
            <a:xfrm>
              <a:off x="1104" y="3895"/>
              <a:ext cx="72" cy="173"/>
            </a:xfrm>
            <a:prstGeom prst="rect">
              <a:avLst/>
            </a:prstGeom>
            <a:noFill/>
            <a:ln w="9525">
              <a:noFill/>
              <a:miter lim="800000"/>
            </a:ln>
          </p:spPr>
          <p:txBody>
            <a:bodyPr wrap="none" lIns="0" tIns="0" rIns="0" bIns="0">
              <a:spAutoFit/>
            </a:bodyPr>
            <a:lstStyle/>
            <a:p>
              <a:r>
                <a:rPr lang="en-US" b="1" i="1">
                  <a:solidFill>
                    <a:srgbClr val="000000"/>
                  </a:solidFill>
                </a:rPr>
                <a:t>z</a:t>
              </a:r>
              <a:endParaRPr lang="en-US"/>
            </a:p>
          </p:txBody>
        </p:sp>
        <p:sp>
          <p:nvSpPr>
            <p:cNvPr id="31763" name="Line 49"/>
            <p:cNvSpPr>
              <a:spLocks noChangeShapeType="1"/>
            </p:cNvSpPr>
            <p:nvPr/>
          </p:nvSpPr>
          <p:spPr bwMode="auto">
            <a:xfrm flipV="1">
              <a:off x="2411" y="2256"/>
              <a:ext cx="864" cy="288"/>
            </a:xfrm>
            <a:prstGeom prst="line">
              <a:avLst/>
            </a:prstGeom>
            <a:noFill/>
            <a:ln w="9525">
              <a:solidFill>
                <a:schemeClr val="tx1"/>
              </a:solidFill>
              <a:round/>
            </a:ln>
          </p:spPr>
          <p:txBody>
            <a:bodyPr/>
            <a:lstStyle/>
            <a:p>
              <a:endParaRPr lang="en-US"/>
            </a:p>
          </p:txBody>
        </p:sp>
        <p:sp>
          <p:nvSpPr>
            <p:cNvPr id="31764" name="Line 50"/>
            <p:cNvSpPr>
              <a:spLocks noChangeShapeType="1"/>
            </p:cNvSpPr>
            <p:nvPr/>
          </p:nvSpPr>
          <p:spPr bwMode="auto">
            <a:xfrm>
              <a:off x="3275" y="2256"/>
              <a:ext cx="48" cy="720"/>
            </a:xfrm>
            <a:prstGeom prst="line">
              <a:avLst/>
            </a:prstGeom>
            <a:noFill/>
            <a:ln w="9525">
              <a:solidFill>
                <a:schemeClr val="tx1"/>
              </a:solidFill>
              <a:round/>
            </a:ln>
          </p:spPr>
          <p:txBody>
            <a:bodyPr/>
            <a:lstStyle/>
            <a:p>
              <a:endParaRPr lang="en-US"/>
            </a:p>
          </p:txBody>
        </p:sp>
        <p:sp>
          <p:nvSpPr>
            <p:cNvPr id="31765" name="Line 51"/>
            <p:cNvSpPr>
              <a:spLocks noChangeShapeType="1"/>
            </p:cNvSpPr>
            <p:nvPr/>
          </p:nvSpPr>
          <p:spPr bwMode="auto">
            <a:xfrm flipH="1">
              <a:off x="2459" y="2976"/>
              <a:ext cx="864" cy="1008"/>
            </a:xfrm>
            <a:prstGeom prst="line">
              <a:avLst/>
            </a:prstGeom>
            <a:noFill/>
            <a:ln w="9525">
              <a:solidFill>
                <a:schemeClr val="tx1"/>
              </a:solidFill>
              <a:round/>
            </a:ln>
          </p:spPr>
          <p:txBody>
            <a:bodyPr/>
            <a:lstStyle/>
            <a:p>
              <a:endParaRPr lang="en-US"/>
            </a:p>
          </p:txBody>
        </p:sp>
        <p:sp>
          <p:nvSpPr>
            <p:cNvPr id="31766" name="Line 52"/>
            <p:cNvSpPr>
              <a:spLocks noChangeShapeType="1"/>
            </p:cNvSpPr>
            <p:nvPr/>
          </p:nvSpPr>
          <p:spPr bwMode="auto">
            <a:xfrm>
              <a:off x="2411" y="2544"/>
              <a:ext cx="48" cy="1440"/>
            </a:xfrm>
            <a:prstGeom prst="line">
              <a:avLst/>
            </a:prstGeom>
            <a:noFill/>
            <a:ln w="9525">
              <a:solidFill>
                <a:schemeClr val="tx1"/>
              </a:solidFill>
              <a:round/>
            </a:ln>
          </p:spPr>
          <p:txBody>
            <a:bodyPr/>
            <a:lstStyle/>
            <a:p>
              <a:endParaRPr lang="en-US"/>
            </a:p>
          </p:txBody>
        </p:sp>
        <p:sp>
          <p:nvSpPr>
            <p:cNvPr id="31767" name="Line 53"/>
            <p:cNvSpPr>
              <a:spLocks noChangeShapeType="1"/>
            </p:cNvSpPr>
            <p:nvPr/>
          </p:nvSpPr>
          <p:spPr bwMode="auto">
            <a:xfrm rot="1200000" flipV="1">
              <a:off x="3072" y="2320"/>
              <a:ext cx="1248" cy="768"/>
            </a:xfrm>
            <a:prstGeom prst="line">
              <a:avLst/>
            </a:prstGeom>
            <a:noFill/>
            <a:ln w="9525">
              <a:solidFill>
                <a:schemeClr val="tx1"/>
              </a:solidFill>
              <a:prstDash val="dash"/>
              <a:round/>
            </a:ln>
          </p:spPr>
          <p:txBody>
            <a:bodyPr/>
            <a:lstStyle/>
            <a:p>
              <a:endParaRPr lang="en-US"/>
            </a:p>
          </p:txBody>
        </p:sp>
        <p:sp>
          <p:nvSpPr>
            <p:cNvPr id="31768" name="Line 54"/>
            <p:cNvSpPr>
              <a:spLocks noChangeShapeType="1"/>
            </p:cNvSpPr>
            <p:nvPr/>
          </p:nvSpPr>
          <p:spPr bwMode="auto">
            <a:xfrm flipV="1">
              <a:off x="3275" y="1824"/>
              <a:ext cx="240" cy="432"/>
            </a:xfrm>
            <a:prstGeom prst="line">
              <a:avLst/>
            </a:prstGeom>
            <a:noFill/>
            <a:ln w="9525">
              <a:solidFill>
                <a:schemeClr val="tx1"/>
              </a:solidFill>
              <a:round/>
              <a:tailEnd type="triangle" w="med" len="med"/>
            </a:ln>
          </p:spPr>
          <p:txBody>
            <a:bodyPr/>
            <a:lstStyle/>
            <a:p>
              <a:endParaRPr lang="en-US"/>
            </a:p>
          </p:txBody>
        </p:sp>
        <p:sp>
          <p:nvSpPr>
            <p:cNvPr id="31769" name="Oval 55"/>
            <p:cNvSpPr>
              <a:spLocks noChangeArrowheads="1"/>
            </p:cNvSpPr>
            <p:nvPr/>
          </p:nvSpPr>
          <p:spPr bwMode="auto">
            <a:xfrm>
              <a:off x="4368" y="2544"/>
              <a:ext cx="48" cy="48"/>
            </a:xfrm>
            <a:prstGeom prst="ellipse">
              <a:avLst/>
            </a:prstGeom>
            <a:solidFill>
              <a:schemeClr val="tx1"/>
            </a:solidFill>
            <a:ln w="9525">
              <a:solidFill>
                <a:schemeClr val="tx1"/>
              </a:solidFill>
              <a:round/>
            </a:ln>
          </p:spPr>
          <p:txBody>
            <a:bodyPr wrap="none" anchor="ctr"/>
            <a:lstStyle/>
            <a:p>
              <a:endParaRPr lang="en-US"/>
            </a:p>
          </p:txBody>
        </p:sp>
        <p:sp>
          <p:nvSpPr>
            <p:cNvPr id="31770" name="Text Box 56"/>
            <p:cNvSpPr txBox="1">
              <a:spLocks noChangeArrowheads="1"/>
            </p:cNvSpPr>
            <p:nvPr/>
          </p:nvSpPr>
          <p:spPr bwMode="auto">
            <a:xfrm>
              <a:off x="4320" y="2640"/>
              <a:ext cx="720" cy="192"/>
            </a:xfrm>
            <a:prstGeom prst="rect">
              <a:avLst/>
            </a:prstGeom>
            <a:noFill/>
            <a:ln w="9525">
              <a:noFill/>
              <a:miter lim="800000"/>
            </a:ln>
          </p:spPr>
          <p:txBody>
            <a:bodyPr>
              <a:spAutoFit/>
            </a:bodyPr>
            <a:lstStyle/>
            <a:p>
              <a:pPr>
                <a:spcBef>
                  <a:spcPct val="50000"/>
                </a:spcBef>
              </a:pPr>
              <a:r>
                <a:rPr lang="en-US" sz="1400"/>
                <a:t>P(x, y, z)</a:t>
              </a:r>
              <a:endParaRPr lang="en-US" sz="1400"/>
            </a:p>
          </p:txBody>
        </p:sp>
        <p:sp>
          <p:nvSpPr>
            <p:cNvPr id="31771" name="Text Box 57"/>
            <p:cNvSpPr txBox="1">
              <a:spLocks noChangeArrowheads="1"/>
            </p:cNvSpPr>
            <p:nvPr/>
          </p:nvSpPr>
          <p:spPr bwMode="auto">
            <a:xfrm>
              <a:off x="2555" y="3072"/>
              <a:ext cx="864" cy="173"/>
            </a:xfrm>
            <a:prstGeom prst="rect">
              <a:avLst/>
            </a:prstGeom>
            <a:noFill/>
            <a:ln w="9525">
              <a:noFill/>
              <a:miter lim="800000"/>
            </a:ln>
          </p:spPr>
          <p:txBody>
            <a:bodyPr>
              <a:spAutoFit/>
            </a:bodyPr>
            <a:lstStyle/>
            <a:p>
              <a:pPr>
                <a:spcBef>
                  <a:spcPct val="50000"/>
                </a:spcBef>
              </a:pPr>
              <a:r>
                <a:rPr lang="en-US" sz="1200"/>
                <a:t>P</a:t>
              </a:r>
              <a:r>
                <a:rPr lang="en-US" sz="1200">
                  <a:cs typeface="Arial" panose="020B0604020202020204" pitchFamily="34" charset="0"/>
                </a:rPr>
                <a:t>'</a:t>
              </a:r>
              <a:r>
                <a:rPr lang="en-US" sz="1200"/>
                <a:t>(x', y', z')</a:t>
              </a:r>
              <a:endParaRPr lang="en-US" sz="1200"/>
            </a:p>
          </p:txBody>
        </p:sp>
        <p:sp>
          <p:nvSpPr>
            <p:cNvPr id="31772" name="Oval 58"/>
            <p:cNvSpPr>
              <a:spLocks noChangeArrowheads="1"/>
            </p:cNvSpPr>
            <p:nvPr/>
          </p:nvSpPr>
          <p:spPr bwMode="auto">
            <a:xfrm>
              <a:off x="2939" y="2832"/>
              <a:ext cx="48" cy="48"/>
            </a:xfrm>
            <a:prstGeom prst="ellipse">
              <a:avLst/>
            </a:prstGeom>
            <a:solidFill>
              <a:schemeClr val="tx1"/>
            </a:solidFill>
            <a:ln w="9525">
              <a:solidFill>
                <a:schemeClr val="tx1"/>
              </a:solidFill>
              <a:round/>
            </a:ln>
          </p:spPr>
          <p:txBody>
            <a:bodyPr wrap="none" anchor="ctr"/>
            <a:lstStyle/>
            <a:p>
              <a:endParaRPr lang="en-US"/>
            </a:p>
          </p:txBody>
        </p:sp>
        <p:sp>
          <p:nvSpPr>
            <p:cNvPr id="31773" name="Text Box 59"/>
            <p:cNvSpPr txBox="1">
              <a:spLocks noChangeArrowheads="1"/>
            </p:cNvSpPr>
            <p:nvPr/>
          </p:nvSpPr>
          <p:spPr bwMode="auto">
            <a:xfrm>
              <a:off x="2987" y="1440"/>
              <a:ext cx="1488" cy="231"/>
            </a:xfrm>
            <a:prstGeom prst="rect">
              <a:avLst/>
            </a:prstGeom>
            <a:noFill/>
            <a:ln w="9525">
              <a:noFill/>
              <a:miter lim="800000"/>
            </a:ln>
          </p:spPr>
          <p:txBody>
            <a:bodyPr>
              <a:spAutoFit/>
            </a:bodyPr>
            <a:lstStyle/>
            <a:p>
              <a:pPr>
                <a:spcBef>
                  <a:spcPct val="50000"/>
                </a:spcBef>
              </a:pPr>
              <a:r>
                <a:rPr lang="en-US"/>
                <a:t>N = n</a:t>
              </a:r>
              <a:r>
                <a:rPr lang="en-US" baseline="-25000"/>
                <a:t>1</a:t>
              </a:r>
              <a:r>
                <a:rPr lang="en-US"/>
                <a:t>I + n</a:t>
              </a:r>
              <a:r>
                <a:rPr lang="en-US" baseline="-25000"/>
                <a:t>2</a:t>
              </a:r>
              <a:r>
                <a:rPr lang="en-US"/>
                <a:t>J + n</a:t>
              </a:r>
              <a:r>
                <a:rPr lang="en-US" baseline="-25000"/>
                <a:t>3</a:t>
              </a:r>
              <a:r>
                <a:rPr lang="en-US"/>
                <a:t>K</a:t>
              </a:r>
              <a:endParaRPr lang="en-US"/>
            </a:p>
          </p:txBody>
        </p:sp>
        <p:sp>
          <p:nvSpPr>
            <p:cNvPr id="31774" name="Oval 60"/>
            <p:cNvSpPr>
              <a:spLocks noChangeArrowheads="1"/>
            </p:cNvSpPr>
            <p:nvPr/>
          </p:nvSpPr>
          <p:spPr bwMode="auto">
            <a:xfrm>
              <a:off x="3243" y="2247"/>
              <a:ext cx="48" cy="48"/>
            </a:xfrm>
            <a:prstGeom prst="ellipse">
              <a:avLst/>
            </a:prstGeom>
            <a:solidFill>
              <a:schemeClr val="tx1"/>
            </a:solidFill>
            <a:ln w="9525">
              <a:solidFill>
                <a:schemeClr val="tx1"/>
              </a:solidFill>
              <a:round/>
            </a:ln>
          </p:spPr>
          <p:txBody>
            <a:bodyPr wrap="none" anchor="ctr"/>
            <a:lstStyle/>
            <a:p>
              <a:endParaRPr lang="en-US"/>
            </a:p>
          </p:txBody>
        </p:sp>
        <p:sp>
          <p:nvSpPr>
            <p:cNvPr id="31775" name="Text Box 61"/>
            <p:cNvSpPr txBox="1">
              <a:spLocks noChangeArrowheads="1"/>
            </p:cNvSpPr>
            <p:nvPr/>
          </p:nvSpPr>
          <p:spPr bwMode="auto">
            <a:xfrm>
              <a:off x="2363" y="2007"/>
              <a:ext cx="912" cy="231"/>
            </a:xfrm>
            <a:prstGeom prst="rect">
              <a:avLst/>
            </a:prstGeom>
            <a:noFill/>
            <a:ln w="9525">
              <a:noFill/>
              <a:miter lim="800000"/>
            </a:ln>
          </p:spPr>
          <p:txBody>
            <a:bodyPr>
              <a:spAutoFit/>
            </a:bodyPr>
            <a:lstStyle/>
            <a:p>
              <a:pPr>
                <a:spcBef>
                  <a:spcPct val="50000"/>
                </a:spcBef>
              </a:pPr>
              <a:r>
                <a:rPr lang="en-US"/>
                <a:t>R</a:t>
              </a:r>
              <a:r>
                <a:rPr lang="en-US" baseline="-25000"/>
                <a:t>0</a:t>
              </a:r>
              <a:r>
                <a:rPr lang="en-US"/>
                <a:t>=x</a:t>
              </a:r>
              <a:r>
                <a:rPr lang="en-US" baseline="-25000"/>
                <a:t>0</a:t>
              </a:r>
              <a:r>
                <a:rPr lang="en-US"/>
                <a:t> ,y</a:t>
              </a:r>
              <a:r>
                <a:rPr lang="en-US" baseline="-25000"/>
                <a:t>0</a:t>
              </a:r>
              <a:r>
                <a:rPr lang="en-US"/>
                <a:t>, z</a:t>
              </a:r>
              <a:r>
                <a:rPr lang="en-US" baseline="-25000"/>
                <a:t>0</a:t>
              </a:r>
              <a:endParaRPr lang="en-US"/>
            </a:p>
          </p:txBody>
        </p:sp>
        <p:sp>
          <p:nvSpPr>
            <p:cNvPr id="31776" name="Text Box 62"/>
            <p:cNvSpPr txBox="1">
              <a:spLocks noChangeArrowheads="1"/>
            </p:cNvSpPr>
            <p:nvPr/>
          </p:nvSpPr>
          <p:spPr bwMode="auto">
            <a:xfrm>
              <a:off x="1920" y="3120"/>
              <a:ext cx="240" cy="231"/>
            </a:xfrm>
            <a:prstGeom prst="rect">
              <a:avLst/>
            </a:prstGeom>
            <a:noFill/>
            <a:ln w="9525">
              <a:noFill/>
              <a:miter lim="800000"/>
            </a:ln>
          </p:spPr>
          <p:txBody>
            <a:bodyPr>
              <a:spAutoFit/>
            </a:bodyPr>
            <a:lstStyle/>
            <a:p>
              <a:pPr>
                <a:spcBef>
                  <a:spcPct val="50000"/>
                </a:spcBef>
              </a:pPr>
              <a:r>
                <a:rPr lang="en-US"/>
                <a:t>C</a:t>
              </a:r>
              <a:endParaRPr lang="en-US"/>
            </a:p>
          </p:txBody>
        </p:sp>
        <p:sp>
          <p:nvSpPr>
            <p:cNvPr id="31777" name="Line 63"/>
            <p:cNvSpPr>
              <a:spLocks noChangeShapeType="1"/>
            </p:cNvSpPr>
            <p:nvPr/>
          </p:nvSpPr>
          <p:spPr bwMode="auto">
            <a:xfrm flipV="1">
              <a:off x="1283" y="3648"/>
              <a:ext cx="445" cy="263"/>
            </a:xfrm>
            <a:prstGeom prst="line">
              <a:avLst/>
            </a:prstGeom>
            <a:noFill/>
            <a:ln w="12700">
              <a:solidFill>
                <a:srgbClr val="000000"/>
              </a:solidFill>
              <a:round/>
            </a:ln>
          </p:spPr>
          <p:txBody>
            <a:bodyPr/>
            <a:lstStyle/>
            <a:p>
              <a:endParaRPr lang="en-US"/>
            </a:p>
          </p:txBody>
        </p:sp>
        <p:sp>
          <p:nvSpPr>
            <p:cNvPr id="31778" name="Oval 64"/>
            <p:cNvSpPr>
              <a:spLocks noChangeArrowheads="1"/>
            </p:cNvSpPr>
            <p:nvPr/>
          </p:nvSpPr>
          <p:spPr bwMode="auto">
            <a:xfrm>
              <a:off x="1976" y="3048"/>
              <a:ext cx="48" cy="48"/>
            </a:xfrm>
            <a:prstGeom prst="ellipse">
              <a:avLst/>
            </a:prstGeom>
            <a:solidFill>
              <a:schemeClr val="tx1"/>
            </a:solidFill>
            <a:ln w="9525">
              <a:solidFill>
                <a:schemeClr val="tx1"/>
              </a:solidFill>
              <a:rou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Grp="1" noChangeArrowheads="1"/>
          </p:cNvSpPr>
          <p:nvPr>
            <p:ph type="title"/>
          </p:nvPr>
        </p:nvSpPr>
        <p:spPr/>
        <p:txBody>
          <a:bodyPr/>
          <a:lstStyle/>
          <a:p>
            <a:pPr eaLnBrk="1" hangingPunct="1"/>
            <a:r>
              <a:rPr lang="en-US" sz="3600" smtClean="0"/>
              <a:t>Generalized Projection</a:t>
            </a:r>
            <a:endParaRPr lang="en-US" sz="3600" smtClean="0"/>
          </a:p>
        </p:txBody>
      </p:sp>
      <p:sp>
        <p:nvSpPr>
          <p:cNvPr id="32772" name="Rectangle 3"/>
          <p:cNvSpPr>
            <a:spLocks noGrp="1" noChangeArrowheads="1"/>
          </p:cNvSpPr>
          <p:nvPr>
            <p:ph type="body" sz="half" idx="1"/>
          </p:nvPr>
        </p:nvSpPr>
        <p:spPr>
          <a:xfrm>
            <a:off x="457200" y="1295400"/>
            <a:ext cx="8229600" cy="1828800"/>
          </a:xfrm>
        </p:spPr>
        <p:txBody>
          <a:bodyPr/>
          <a:lstStyle/>
          <a:p>
            <a:pPr eaLnBrk="1" hangingPunct="1">
              <a:lnSpc>
                <a:spcPct val="90000"/>
              </a:lnSpc>
            </a:pPr>
            <a:r>
              <a:rPr lang="en-US" sz="2800" smtClean="0"/>
              <a:t>Follow the steps –</a:t>
            </a:r>
            <a:endParaRPr lang="en-US" sz="2800" smtClean="0"/>
          </a:p>
          <a:p>
            <a:pPr lvl="1" eaLnBrk="1" hangingPunct="1">
              <a:lnSpc>
                <a:spcPct val="90000"/>
              </a:lnSpc>
            </a:pPr>
            <a:r>
              <a:rPr lang="en-US" sz="2400" smtClean="0"/>
              <a:t>Translate so that C lies at the origin</a:t>
            </a:r>
            <a:endParaRPr lang="en-US" sz="2400" smtClean="0"/>
          </a:p>
          <a:p>
            <a:pPr lvl="1" eaLnBrk="1" hangingPunct="1">
              <a:lnSpc>
                <a:spcPct val="90000"/>
              </a:lnSpc>
            </a:pPr>
            <a:r>
              <a:rPr lang="en-US" sz="2400" smtClean="0"/>
              <a:t>Per</a:t>
            </a:r>
            <a:endParaRPr lang="en-US" sz="2400" smtClean="0"/>
          </a:p>
          <a:p>
            <a:pPr lvl="1" eaLnBrk="1" hangingPunct="1">
              <a:lnSpc>
                <a:spcPct val="90000"/>
              </a:lnSpc>
            </a:pPr>
            <a:r>
              <a:rPr lang="en-US" sz="2400" smtClean="0"/>
              <a:t>Translate back</a:t>
            </a:r>
            <a:endParaRPr lang="en-US" sz="2400" smtClean="0"/>
          </a:p>
        </p:txBody>
      </p:sp>
      <p:graphicFrame>
        <p:nvGraphicFramePr>
          <p:cNvPr id="32770" name="Object 4"/>
          <p:cNvGraphicFramePr>
            <a:graphicFrameLocks noChangeAspect="1"/>
          </p:cNvGraphicFramePr>
          <p:nvPr>
            <p:ph sz="half" idx="2"/>
          </p:nvPr>
        </p:nvGraphicFramePr>
        <p:xfrm>
          <a:off x="1524000" y="3581400"/>
          <a:ext cx="6018213" cy="2530475"/>
        </p:xfrm>
        <a:graphic>
          <a:graphicData uri="http://schemas.openxmlformats.org/presentationml/2006/ole">
            <mc:AlternateContent xmlns:mc="http://schemas.openxmlformats.org/markup-compatibility/2006">
              <mc:Choice xmlns:v="urn:schemas-microsoft-com:vml" Requires="v">
                <p:oleObj spid="_x0000_s32769" name="Equation" r:id="rId1" imgW="53644800" imgH="22555200" progId="Equation.3">
                  <p:embed/>
                </p:oleObj>
              </mc:Choice>
              <mc:Fallback>
                <p:oleObj name="Equation" r:id="rId1" imgW="53644800" imgH="22555200" progId="Equation.3">
                  <p:embed/>
                  <p:pic>
                    <p:nvPicPr>
                      <p:cNvPr id="0" name="Object 4"/>
                      <p:cNvPicPr>
                        <a:picLocks noChangeAspect="1"/>
                      </p:cNvPicPr>
                      <p:nvPr/>
                    </p:nvPicPr>
                    <p:blipFill>
                      <a:blip r:embed="rId2"/>
                      <a:stretch>
                        <a:fillRect/>
                      </a:stretch>
                    </p:blipFill>
                    <p:spPr>
                      <a:xfrm>
                        <a:off x="1524000" y="3581400"/>
                        <a:ext cx="6018213" cy="25304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pPr eaLnBrk="1" hangingPunct="1"/>
            <a:r>
              <a:rPr lang="en-US" sz="3600" smtClean="0"/>
              <a:t>Taxonomy of Projection</a:t>
            </a:r>
            <a:endParaRPr lang="en-US" sz="3600" smtClean="0"/>
          </a:p>
        </p:txBody>
      </p:sp>
      <p:pic>
        <p:nvPicPr>
          <p:cNvPr id="58371" name="Picture 4" descr="016"/>
          <p:cNvPicPr>
            <a:picLocks noGrp="1" noChangeAspect="1" noChangeArrowheads="1"/>
          </p:cNvPicPr>
          <p:nvPr>
            <p:ph idx="1"/>
          </p:nvPr>
        </p:nvPicPr>
        <p:blipFill>
          <a:blip r:embed="rId1" cstate="print"/>
          <a:srcRect/>
          <a:stretch>
            <a:fillRect/>
          </a:stretch>
        </p:blipFill>
        <p:spPr>
          <a:xfrm>
            <a:off x="1228725" y="1417638"/>
            <a:ext cx="6684963" cy="4781550"/>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Generalized Projection</a:t>
            </a:r>
            <a:endParaRPr lang="en-US" smtClean="0"/>
          </a:p>
        </p:txBody>
      </p:sp>
      <p:sp>
        <p:nvSpPr>
          <p:cNvPr id="61443" name="Rectangle 3"/>
          <p:cNvSpPr>
            <a:spLocks noGrp="1" noChangeArrowheads="1"/>
          </p:cNvSpPr>
          <p:nvPr>
            <p:ph type="body" idx="1"/>
          </p:nvPr>
        </p:nvSpPr>
        <p:spPr/>
        <p:txBody>
          <a:bodyPr/>
          <a:lstStyle/>
          <a:p>
            <a:pPr eaLnBrk="1" hangingPunct="1">
              <a:lnSpc>
                <a:spcPct val="90000"/>
              </a:lnSpc>
            </a:pPr>
            <a:r>
              <a:rPr lang="en-US" sz="2400" dirty="0" smtClean="0"/>
              <a:t>Find (a) the vanishing points for a given perspective transformation in the direction given by a vector U (b) principal vanishing point.</a:t>
            </a:r>
            <a:endParaRPr lang="en-US" sz="2400" dirty="0" smtClean="0"/>
          </a:p>
          <a:p>
            <a:pPr eaLnBrk="1" hangingPunct="1">
              <a:lnSpc>
                <a:spcPct val="90000"/>
              </a:lnSpc>
            </a:pPr>
            <a:endParaRPr lang="en-US" sz="2400" dirty="0" smtClean="0"/>
          </a:p>
          <a:p>
            <a:pPr eaLnBrk="1" hangingPunct="1">
              <a:lnSpc>
                <a:spcPct val="90000"/>
              </a:lnSpc>
            </a:pPr>
            <a:r>
              <a:rPr lang="en-US" sz="2400" dirty="0" smtClean="0"/>
              <a:t>Family of parallel lines having the direction U(u</a:t>
            </a:r>
            <a:r>
              <a:rPr lang="en-US" sz="2400" baseline="-25000" dirty="0" smtClean="0"/>
              <a:t>1</a:t>
            </a:r>
            <a:r>
              <a:rPr lang="en-US" sz="2400" dirty="0" smtClean="0"/>
              <a:t>,u</a:t>
            </a:r>
            <a:r>
              <a:rPr lang="en-US" sz="2400" baseline="-25000" dirty="0" smtClean="0"/>
              <a:t>2</a:t>
            </a:r>
            <a:r>
              <a:rPr lang="en-US" sz="2400" dirty="0" smtClean="0"/>
              <a:t>,u</a:t>
            </a:r>
            <a:r>
              <a:rPr lang="en-US" sz="2400" baseline="-25000" dirty="0" smtClean="0"/>
              <a:t>3</a:t>
            </a:r>
            <a:r>
              <a:rPr lang="en-US" sz="2400" dirty="0" smtClean="0"/>
              <a:t>) can be written in parametric form as </a:t>
            </a:r>
            <a:endParaRPr lang="en-US" sz="2400" dirty="0" smtClean="0"/>
          </a:p>
          <a:p>
            <a:pPr lvl="1" eaLnBrk="1" hangingPunct="1">
              <a:lnSpc>
                <a:spcPct val="90000"/>
              </a:lnSpc>
            </a:pPr>
            <a:r>
              <a:rPr lang="en-US" sz="2000" dirty="0" smtClean="0"/>
              <a:t>x = u</a:t>
            </a:r>
            <a:r>
              <a:rPr lang="en-US" sz="2000" baseline="-25000" dirty="0" smtClean="0"/>
              <a:t>1</a:t>
            </a:r>
            <a:r>
              <a:rPr lang="en-US" sz="2000" dirty="0" smtClean="0"/>
              <a:t>t+p,  y = u</a:t>
            </a:r>
            <a:r>
              <a:rPr lang="en-US" sz="2000" baseline="-25000" dirty="0" smtClean="0"/>
              <a:t>2</a:t>
            </a:r>
            <a:r>
              <a:rPr lang="en-US" sz="2000" dirty="0" smtClean="0"/>
              <a:t>t+q,  z = u</a:t>
            </a:r>
            <a:r>
              <a:rPr lang="en-US" sz="2000" baseline="-25000" dirty="0" smtClean="0"/>
              <a:t>3</a:t>
            </a:r>
            <a:r>
              <a:rPr lang="en-US" sz="2000" dirty="0" smtClean="0"/>
              <a:t>t+r</a:t>
            </a:r>
            <a:endParaRPr lang="en-US" sz="2000" dirty="0" smtClean="0"/>
          </a:p>
          <a:p>
            <a:pPr lvl="1" eaLnBrk="1" hangingPunct="1">
              <a:lnSpc>
                <a:spcPct val="90000"/>
              </a:lnSpc>
            </a:pPr>
            <a:r>
              <a:rPr lang="en-US" sz="2000" dirty="0" smtClean="0"/>
              <a:t>here (p, q, r) is any point on the line</a:t>
            </a:r>
            <a:endParaRPr lang="en-US" sz="2000" dirty="0" smtClean="0"/>
          </a:p>
          <a:p>
            <a:pPr lvl="1" eaLnBrk="1" hangingPunct="1">
              <a:lnSpc>
                <a:spcPct val="90000"/>
              </a:lnSpc>
            </a:pPr>
            <a:endParaRPr lang="en-US" sz="2000" dirty="0" smtClean="0"/>
          </a:p>
          <a:p>
            <a:pPr eaLnBrk="1" hangingPunct="1">
              <a:lnSpc>
                <a:spcPct val="90000"/>
              </a:lnSpc>
            </a:pPr>
            <a:r>
              <a:rPr lang="en-US" sz="2400" dirty="0" smtClean="0"/>
              <a:t>Let, </a:t>
            </a:r>
            <a:r>
              <a:rPr lang="en-US" sz="2400" dirty="0" err="1" smtClean="0"/>
              <a:t>proj</a:t>
            </a:r>
            <a:r>
              <a:rPr lang="en-US" sz="2400" dirty="0" smtClean="0"/>
              <a:t>(x,y,z,1) = (x</a:t>
            </a:r>
            <a:r>
              <a:rPr lang="en-US" sz="2400" dirty="0" smtClean="0">
                <a:solidFill>
                  <a:srgbClr val="000000"/>
                </a:solidFill>
              </a:rPr>
              <a:t>‘, </a:t>
            </a:r>
            <a:r>
              <a:rPr lang="en-US" sz="2400" dirty="0" smtClean="0"/>
              <a:t>y</a:t>
            </a:r>
            <a:r>
              <a:rPr lang="en-US" sz="2400" dirty="0" smtClean="0">
                <a:solidFill>
                  <a:srgbClr val="000000"/>
                </a:solidFill>
              </a:rPr>
              <a:t>‘, </a:t>
            </a:r>
            <a:r>
              <a:rPr lang="en-US" sz="2400" dirty="0" smtClean="0"/>
              <a:t>z‘, h)</a:t>
            </a:r>
            <a:endParaRPr lang="en-US" sz="1800" dirty="0" smtClean="0"/>
          </a:p>
          <a:p>
            <a:pPr lvl="1" eaLnBrk="1" hangingPunct="1">
              <a:lnSpc>
                <a:spcPct val="90000"/>
              </a:lnSpc>
            </a:pPr>
            <a:r>
              <a:rPr lang="en-US" sz="2000" dirty="0" smtClean="0"/>
              <a:t>x'</a:t>
            </a:r>
            <a:r>
              <a:rPr lang="en-US" sz="2000" dirty="0" smtClean="0">
                <a:solidFill>
                  <a:srgbClr val="000000"/>
                </a:solidFill>
              </a:rPr>
              <a:t> </a:t>
            </a:r>
            <a:r>
              <a:rPr lang="en-US" sz="2000" dirty="0" smtClean="0"/>
              <a:t>= (d+an</a:t>
            </a:r>
            <a:r>
              <a:rPr lang="en-US" sz="2000" baseline="-25000" dirty="0" smtClean="0"/>
              <a:t>1</a:t>
            </a:r>
            <a:r>
              <a:rPr lang="en-US" sz="2000" dirty="0" smtClean="0"/>
              <a:t>)(u</a:t>
            </a:r>
            <a:r>
              <a:rPr lang="en-US" sz="2000" baseline="-25000" dirty="0" smtClean="0"/>
              <a:t>1</a:t>
            </a:r>
            <a:r>
              <a:rPr lang="en-US" sz="2000" dirty="0" smtClean="0"/>
              <a:t>t+p) + an</a:t>
            </a:r>
            <a:r>
              <a:rPr lang="en-US" sz="2000" baseline="-25000" dirty="0" smtClean="0"/>
              <a:t>2</a:t>
            </a:r>
            <a:r>
              <a:rPr lang="en-US" sz="2000" dirty="0" smtClean="0"/>
              <a:t>(u</a:t>
            </a:r>
            <a:r>
              <a:rPr lang="en-US" sz="2000" baseline="-25000" dirty="0" smtClean="0"/>
              <a:t>2</a:t>
            </a:r>
            <a:r>
              <a:rPr lang="en-US" sz="2000" dirty="0" smtClean="0"/>
              <a:t>t+q) + an</a:t>
            </a:r>
            <a:r>
              <a:rPr lang="en-US" sz="2000" baseline="-25000" dirty="0" smtClean="0"/>
              <a:t>3</a:t>
            </a:r>
            <a:r>
              <a:rPr lang="en-US" sz="2000" dirty="0" smtClean="0"/>
              <a:t>(u</a:t>
            </a:r>
            <a:r>
              <a:rPr lang="en-US" sz="2000" baseline="-25000" dirty="0" smtClean="0"/>
              <a:t>3</a:t>
            </a:r>
            <a:r>
              <a:rPr lang="en-US" sz="2000" dirty="0" smtClean="0"/>
              <a:t>t+r) – ad</a:t>
            </a:r>
            <a:r>
              <a:rPr lang="en-US" sz="2000" baseline="-25000" dirty="0" smtClean="0"/>
              <a:t>0</a:t>
            </a:r>
            <a:endParaRPr lang="en-US" sz="2000" baseline="-25000" dirty="0" smtClean="0"/>
          </a:p>
          <a:p>
            <a:pPr lvl="1" eaLnBrk="1" hangingPunct="1">
              <a:lnSpc>
                <a:spcPct val="90000"/>
              </a:lnSpc>
            </a:pPr>
            <a:r>
              <a:rPr lang="en-US" sz="2000" dirty="0" smtClean="0"/>
              <a:t>y' = bn</a:t>
            </a:r>
            <a:r>
              <a:rPr lang="en-US" sz="2000" baseline="-25000" dirty="0" smtClean="0"/>
              <a:t>1</a:t>
            </a:r>
            <a:r>
              <a:rPr lang="en-US" sz="2000" dirty="0" smtClean="0"/>
              <a:t>(u</a:t>
            </a:r>
            <a:r>
              <a:rPr lang="en-US" sz="2000" baseline="-25000" dirty="0" smtClean="0"/>
              <a:t>1</a:t>
            </a:r>
            <a:r>
              <a:rPr lang="en-US" sz="2000" dirty="0" smtClean="0"/>
              <a:t>t+p) + (d+bn</a:t>
            </a:r>
            <a:r>
              <a:rPr lang="en-US" sz="2000" baseline="-25000" dirty="0" smtClean="0"/>
              <a:t>2</a:t>
            </a:r>
            <a:r>
              <a:rPr lang="en-US" sz="2000" dirty="0" smtClean="0"/>
              <a:t>)(u</a:t>
            </a:r>
            <a:r>
              <a:rPr lang="en-US" sz="2000" baseline="-25000" dirty="0" smtClean="0"/>
              <a:t>2</a:t>
            </a:r>
            <a:r>
              <a:rPr lang="en-US" sz="2000" dirty="0" smtClean="0"/>
              <a:t>t+q) + bn</a:t>
            </a:r>
            <a:r>
              <a:rPr lang="en-US" sz="2000" baseline="-25000" dirty="0" smtClean="0"/>
              <a:t>3</a:t>
            </a:r>
            <a:r>
              <a:rPr lang="en-US" sz="2000" dirty="0" smtClean="0"/>
              <a:t>(u</a:t>
            </a:r>
            <a:r>
              <a:rPr lang="en-US" sz="2000" baseline="-25000" dirty="0" smtClean="0"/>
              <a:t>3</a:t>
            </a:r>
            <a:r>
              <a:rPr lang="en-US" sz="2000" dirty="0" smtClean="0"/>
              <a:t>t+r) – bd</a:t>
            </a:r>
            <a:r>
              <a:rPr lang="en-US" sz="2000" baseline="-25000" dirty="0" smtClean="0"/>
              <a:t>0</a:t>
            </a:r>
            <a:endParaRPr lang="en-US" sz="2000" baseline="-25000" dirty="0" smtClean="0"/>
          </a:p>
          <a:p>
            <a:pPr lvl="1" eaLnBrk="1" hangingPunct="1">
              <a:lnSpc>
                <a:spcPct val="90000"/>
              </a:lnSpc>
            </a:pPr>
            <a:r>
              <a:rPr lang="en-US" sz="2000" dirty="0" smtClean="0"/>
              <a:t>z' = cn</a:t>
            </a:r>
            <a:r>
              <a:rPr lang="en-US" sz="2000" baseline="-25000" dirty="0" smtClean="0"/>
              <a:t>1</a:t>
            </a:r>
            <a:r>
              <a:rPr lang="en-US" sz="2000" dirty="0" smtClean="0"/>
              <a:t>(u</a:t>
            </a:r>
            <a:r>
              <a:rPr lang="en-US" sz="2000" baseline="-25000" dirty="0" smtClean="0"/>
              <a:t>1</a:t>
            </a:r>
            <a:r>
              <a:rPr lang="en-US" sz="2000" dirty="0" smtClean="0"/>
              <a:t>t+p) + cn</a:t>
            </a:r>
            <a:r>
              <a:rPr lang="en-US" sz="2000" baseline="-25000" dirty="0" smtClean="0"/>
              <a:t>2</a:t>
            </a:r>
            <a:r>
              <a:rPr lang="en-US" sz="2000" dirty="0" smtClean="0"/>
              <a:t>(u</a:t>
            </a:r>
            <a:r>
              <a:rPr lang="en-US" sz="2000" baseline="-25000" dirty="0" smtClean="0"/>
              <a:t>2</a:t>
            </a:r>
            <a:r>
              <a:rPr lang="en-US" sz="2000" dirty="0" smtClean="0"/>
              <a:t>t+q) + (d+cn</a:t>
            </a:r>
            <a:r>
              <a:rPr lang="en-US" sz="2000" baseline="-25000" dirty="0" smtClean="0"/>
              <a:t>3</a:t>
            </a:r>
            <a:r>
              <a:rPr lang="en-US" sz="2000" dirty="0" smtClean="0"/>
              <a:t>)(u</a:t>
            </a:r>
            <a:r>
              <a:rPr lang="en-US" sz="2000" baseline="-25000" dirty="0" smtClean="0"/>
              <a:t>3</a:t>
            </a:r>
            <a:r>
              <a:rPr lang="en-US" sz="2000" dirty="0" smtClean="0"/>
              <a:t>t+r) – cd</a:t>
            </a:r>
            <a:r>
              <a:rPr lang="en-US" sz="2000" baseline="-25000" dirty="0" smtClean="0"/>
              <a:t>0</a:t>
            </a:r>
            <a:endParaRPr lang="en-US" sz="2000" baseline="-25000" dirty="0" smtClean="0"/>
          </a:p>
          <a:p>
            <a:pPr lvl="1" eaLnBrk="1" hangingPunct="1">
              <a:lnSpc>
                <a:spcPct val="90000"/>
              </a:lnSpc>
            </a:pPr>
            <a:r>
              <a:rPr lang="en-US" sz="2000" dirty="0" smtClean="0"/>
              <a:t>h = n</a:t>
            </a:r>
            <a:r>
              <a:rPr lang="en-US" sz="2000" baseline="-25000" dirty="0" smtClean="0"/>
              <a:t>1</a:t>
            </a:r>
            <a:r>
              <a:rPr lang="en-US" sz="2000" dirty="0" smtClean="0"/>
              <a:t>(u</a:t>
            </a:r>
            <a:r>
              <a:rPr lang="en-US" sz="2000" baseline="-25000" dirty="0" smtClean="0"/>
              <a:t>1</a:t>
            </a:r>
            <a:r>
              <a:rPr lang="en-US" sz="2000" dirty="0" smtClean="0"/>
              <a:t>t+p) + n</a:t>
            </a:r>
            <a:r>
              <a:rPr lang="en-US" sz="2000" baseline="-25000" dirty="0" smtClean="0"/>
              <a:t>2</a:t>
            </a:r>
            <a:r>
              <a:rPr lang="en-US" sz="2000" dirty="0" smtClean="0"/>
              <a:t>(u</a:t>
            </a:r>
            <a:r>
              <a:rPr lang="en-US" sz="2000" baseline="-25000" dirty="0" smtClean="0"/>
              <a:t>2</a:t>
            </a:r>
            <a:r>
              <a:rPr lang="en-US" sz="2000" dirty="0" smtClean="0"/>
              <a:t>t+q) + n</a:t>
            </a:r>
            <a:r>
              <a:rPr lang="en-US" sz="2000" baseline="-25000" dirty="0" smtClean="0"/>
              <a:t>3</a:t>
            </a:r>
            <a:r>
              <a:rPr lang="en-US" sz="2000" dirty="0" smtClean="0"/>
              <a:t>(u</a:t>
            </a:r>
            <a:r>
              <a:rPr lang="en-US" sz="2000" baseline="-25000" dirty="0" smtClean="0"/>
              <a:t>3</a:t>
            </a:r>
            <a:r>
              <a:rPr lang="en-US" sz="2000" dirty="0" smtClean="0"/>
              <a:t>t+r) – d</a:t>
            </a:r>
            <a:r>
              <a:rPr lang="en-US" sz="2000" baseline="-25000" dirty="0" smtClean="0"/>
              <a:t>1</a:t>
            </a:r>
            <a:endParaRPr lang="en-US" sz="2000" baseline="-25000" dirty="0" smtClean="0"/>
          </a:p>
          <a:p>
            <a:pPr lvl="1" eaLnBrk="1" hangingPunct="1">
              <a:lnSpc>
                <a:spcPct val="90000"/>
              </a:lnSpc>
              <a:buFont typeface="Wingdings 2" panose="05020102010507070707" pitchFamily="18" charset="2"/>
              <a:buNone/>
            </a:pPr>
            <a:endParaRPr lang="en-US" sz="2000" dirty="0" smtClean="0"/>
          </a:p>
          <a:p>
            <a:pPr lvl="1" eaLnBrk="1" hangingPunct="1">
              <a:lnSpc>
                <a:spcPct val="90000"/>
              </a:lnSpc>
            </a:pPr>
            <a:endParaRPr lang="en-US" sz="2000" dirty="0" smtClean="0"/>
          </a:p>
          <a:p>
            <a:pPr lvl="1" eaLnBrk="1" hangingPunct="1">
              <a:lnSpc>
                <a:spcPct val="90000"/>
              </a:lnSpc>
            </a:pPr>
            <a:endParaRPr lang="en-US" dirty="0" smtClean="0"/>
          </a:p>
          <a:p>
            <a:pPr eaLnBrk="1" hangingPunct="1">
              <a:lnSpc>
                <a:spcPct val="90000"/>
              </a:lnSpc>
            </a:pPr>
            <a:endParaRPr lang="en-US" dirty="0" smtClean="0">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3600" smtClean="0"/>
              <a:t>Generalized Projection</a:t>
            </a:r>
            <a:endParaRPr lang="en-US" sz="3600" smtClean="0"/>
          </a:p>
        </p:txBody>
      </p:sp>
      <p:sp>
        <p:nvSpPr>
          <p:cNvPr id="62467" name="Rectangle 3"/>
          <p:cNvSpPr>
            <a:spLocks noGrp="1" noChangeArrowheads="1"/>
          </p:cNvSpPr>
          <p:nvPr>
            <p:ph type="body" idx="1"/>
          </p:nvPr>
        </p:nvSpPr>
        <p:spPr/>
        <p:txBody>
          <a:bodyPr/>
          <a:lstStyle/>
          <a:p>
            <a:pPr eaLnBrk="1" hangingPunct="1"/>
            <a:r>
              <a:rPr lang="en-US" sz="2400" smtClean="0"/>
              <a:t>The vanishing point (x</a:t>
            </a:r>
            <a:r>
              <a:rPr lang="en-US" sz="2400" baseline="-25000" smtClean="0"/>
              <a:t>v</a:t>
            </a:r>
            <a:r>
              <a:rPr lang="en-US" sz="2400" smtClean="0"/>
              <a:t>,</a:t>
            </a:r>
            <a:r>
              <a:rPr lang="en-US" sz="2400" baseline="-25000" smtClean="0"/>
              <a:t> </a:t>
            </a:r>
            <a:r>
              <a:rPr lang="en-US" sz="2400" smtClean="0"/>
              <a:t>y</a:t>
            </a:r>
            <a:r>
              <a:rPr lang="en-US" sz="2400" baseline="-25000" smtClean="0"/>
              <a:t>v</a:t>
            </a:r>
            <a:r>
              <a:rPr lang="en-US" sz="2400" smtClean="0"/>
              <a:t>, z</a:t>
            </a:r>
            <a:r>
              <a:rPr lang="en-US" sz="2400" baseline="-25000" smtClean="0"/>
              <a:t>v</a:t>
            </a:r>
            <a:r>
              <a:rPr lang="en-US" sz="2400" smtClean="0"/>
              <a:t>) is obtained when t=</a:t>
            </a:r>
            <a:r>
              <a:rPr lang="el-GR" sz="2400" smtClean="0">
                <a:cs typeface="Arial" panose="020B0604020202020204" pitchFamily="34" charset="0"/>
              </a:rPr>
              <a:t>α</a:t>
            </a:r>
            <a:endParaRPr lang="en-US" sz="2400" smtClean="0">
              <a:cs typeface="Arial" panose="020B0604020202020204" pitchFamily="34" charset="0"/>
            </a:endParaRPr>
          </a:p>
          <a:p>
            <a:pPr lvl="1" eaLnBrk="1" hangingPunct="1"/>
            <a:r>
              <a:rPr lang="en-US" sz="2000" smtClean="0">
                <a:cs typeface="Arial" panose="020B0604020202020204" pitchFamily="34" charset="0"/>
              </a:rPr>
              <a:t>x</a:t>
            </a:r>
            <a:r>
              <a:rPr lang="en-US" sz="2000" baseline="-25000" smtClean="0">
                <a:cs typeface="Arial" panose="020B0604020202020204" pitchFamily="34" charset="0"/>
              </a:rPr>
              <a:t>u</a:t>
            </a:r>
            <a:r>
              <a:rPr lang="en-US" sz="2000" smtClean="0">
                <a:cs typeface="Arial" panose="020B0604020202020204" pitchFamily="34" charset="0"/>
              </a:rPr>
              <a:t> = (x</a:t>
            </a:r>
            <a:r>
              <a:rPr lang="en-US" sz="2000" smtClean="0"/>
              <a:t>‘/h) at t= </a:t>
            </a:r>
            <a:r>
              <a:rPr lang="el-GR" sz="2000" smtClean="0">
                <a:cs typeface="Arial" panose="020B0604020202020204" pitchFamily="34" charset="0"/>
              </a:rPr>
              <a:t>α</a:t>
            </a:r>
            <a:endParaRPr lang="en-US" sz="2000" smtClean="0">
              <a:cs typeface="Arial" panose="020B0604020202020204" pitchFamily="34" charset="0"/>
            </a:endParaRPr>
          </a:p>
          <a:p>
            <a:pPr lvl="1" eaLnBrk="1" hangingPunct="1">
              <a:buFont typeface="Wingdings 2" panose="05020102010507070707" pitchFamily="18" charset="2"/>
              <a:buNone/>
            </a:pPr>
            <a:r>
              <a:rPr lang="en-US" sz="2000" smtClean="0">
                <a:cs typeface="Arial" panose="020B0604020202020204" pitchFamily="34" charset="0"/>
              </a:rPr>
              <a:t>        = a + (du</a:t>
            </a:r>
            <a:r>
              <a:rPr lang="en-US" sz="2000" baseline="-25000" smtClean="0">
                <a:cs typeface="Arial" panose="020B0604020202020204" pitchFamily="34" charset="0"/>
              </a:rPr>
              <a:t>1</a:t>
            </a:r>
            <a:r>
              <a:rPr lang="en-US" sz="2000" smtClean="0">
                <a:cs typeface="Arial" panose="020B0604020202020204" pitchFamily="34" charset="0"/>
              </a:rPr>
              <a:t>/k)</a:t>
            </a:r>
            <a:endParaRPr lang="en-US" sz="2000" smtClean="0">
              <a:cs typeface="Arial" panose="020B0604020202020204" pitchFamily="34" charset="0"/>
            </a:endParaRPr>
          </a:p>
          <a:p>
            <a:pPr lvl="1" eaLnBrk="1" hangingPunct="1"/>
            <a:r>
              <a:rPr lang="en-US" sz="2000" smtClean="0">
                <a:cs typeface="Arial" panose="020B0604020202020204" pitchFamily="34" charset="0"/>
              </a:rPr>
              <a:t>y</a:t>
            </a:r>
            <a:r>
              <a:rPr lang="en-US" sz="2000" baseline="-25000" smtClean="0">
                <a:cs typeface="Arial" panose="020B0604020202020204" pitchFamily="34" charset="0"/>
              </a:rPr>
              <a:t>u</a:t>
            </a:r>
            <a:r>
              <a:rPr lang="en-US" sz="2000" smtClean="0">
                <a:cs typeface="Arial" panose="020B0604020202020204" pitchFamily="34" charset="0"/>
              </a:rPr>
              <a:t> = b + (du</a:t>
            </a:r>
            <a:r>
              <a:rPr lang="en-US" sz="2000" baseline="-25000" smtClean="0">
                <a:cs typeface="Arial" panose="020B0604020202020204" pitchFamily="34" charset="0"/>
              </a:rPr>
              <a:t>2</a:t>
            </a:r>
            <a:r>
              <a:rPr lang="en-US" sz="2000" smtClean="0">
                <a:cs typeface="Arial" panose="020B0604020202020204" pitchFamily="34" charset="0"/>
              </a:rPr>
              <a:t>/k)</a:t>
            </a:r>
            <a:endParaRPr lang="en-US" sz="2000" smtClean="0">
              <a:cs typeface="Arial" panose="020B0604020202020204" pitchFamily="34" charset="0"/>
            </a:endParaRPr>
          </a:p>
          <a:p>
            <a:pPr lvl="1" eaLnBrk="1" hangingPunct="1"/>
            <a:r>
              <a:rPr lang="en-US" sz="2000" smtClean="0">
                <a:cs typeface="Arial" panose="020B0604020202020204" pitchFamily="34" charset="0"/>
              </a:rPr>
              <a:t>z</a:t>
            </a:r>
            <a:r>
              <a:rPr lang="en-US" sz="2000" baseline="-25000" smtClean="0">
                <a:cs typeface="Arial" panose="020B0604020202020204" pitchFamily="34" charset="0"/>
              </a:rPr>
              <a:t>u</a:t>
            </a:r>
            <a:r>
              <a:rPr lang="en-US" sz="2000" smtClean="0">
                <a:cs typeface="Arial" panose="020B0604020202020204" pitchFamily="34" charset="0"/>
              </a:rPr>
              <a:t> = c + (du</a:t>
            </a:r>
            <a:r>
              <a:rPr lang="en-US" sz="2000" baseline="-25000" smtClean="0">
                <a:cs typeface="Arial" panose="020B0604020202020204" pitchFamily="34" charset="0"/>
              </a:rPr>
              <a:t>3</a:t>
            </a:r>
            <a:r>
              <a:rPr lang="en-US" sz="2000" smtClean="0">
                <a:cs typeface="Arial" panose="020B0604020202020204" pitchFamily="34" charset="0"/>
              </a:rPr>
              <a:t>/k)</a:t>
            </a:r>
            <a:endParaRPr lang="en-US" sz="2000" smtClean="0">
              <a:cs typeface="Arial" panose="020B0604020202020204" pitchFamily="34" charset="0"/>
            </a:endParaRPr>
          </a:p>
          <a:p>
            <a:pPr lvl="1" eaLnBrk="1" hangingPunct="1"/>
            <a:r>
              <a:rPr lang="en-US" sz="2000" smtClean="0">
                <a:cs typeface="Arial" panose="020B0604020202020204" pitchFamily="34" charset="0"/>
              </a:rPr>
              <a:t>k = N.U = n</a:t>
            </a:r>
            <a:r>
              <a:rPr lang="en-US" sz="2000" baseline="-25000" smtClean="0">
                <a:cs typeface="Arial" panose="020B0604020202020204" pitchFamily="34" charset="0"/>
              </a:rPr>
              <a:t>1</a:t>
            </a:r>
            <a:r>
              <a:rPr lang="en-US" sz="2000" smtClean="0">
                <a:cs typeface="Arial" panose="020B0604020202020204" pitchFamily="34" charset="0"/>
              </a:rPr>
              <a:t>u</a:t>
            </a:r>
            <a:r>
              <a:rPr lang="en-US" sz="2000" baseline="-25000" smtClean="0">
                <a:cs typeface="Arial" panose="020B0604020202020204" pitchFamily="34" charset="0"/>
              </a:rPr>
              <a:t>1</a:t>
            </a:r>
            <a:r>
              <a:rPr lang="en-US" sz="2000" smtClean="0">
                <a:cs typeface="Arial" panose="020B0604020202020204" pitchFamily="34" charset="0"/>
              </a:rPr>
              <a:t> + n</a:t>
            </a:r>
            <a:r>
              <a:rPr lang="en-US" sz="2000" baseline="-25000" smtClean="0">
                <a:cs typeface="Arial" panose="020B0604020202020204" pitchFamily="34" charset="0"/>
              </a:rPr>
              <a:t>2</a:t>
            </a:r>
            <a:r>
              <a:rPr lang="en-US" sz="2000" smtClean="0">
                <a:cs typeface="Arial" panose="020B0604020202020204" pitchFamily="34" charset="0"/>
              </a:rPr>
              <a:t>u</a:t>
            </a:r>
            <a:r>
              <a:rPr lang="en-US" sz="2000" baseline="-25000" smtClean="0">
                <a:cs typeface="Arial" panose="020B0604020202020204" pitchFamily="34" charset="0"/>
              </a:rPr>
              <a:t>2</a:t>
            </a:r>
            <a:r>
              <a:rPr lang="en-US" sz="2000" smtClean="0">
                <a:cs typeface="Arial" panose="020B0604020202020204" pitchFamily="34" charset="0"/>
              </a:rPr>
              <a:t> + n</a:t>
            </a:r>
            <a:r>
              <a:rPr lang="en-US" sz="2000" baseline="-25000" smtClean="0">
                <a:cs typeface="Arial" panose="020B0604020202020204" pitchFamily="34" charset="0"/>
              </a:rPr>
              <a:t>3</a:t>
            </a:r>
            <a:r>
              <a:rPr lang="en-US" sz="2000" smtClean="0">
                <a:cs typeface="Arial" panose="020B0604020202020204" pitchFamily="34" charset="0"/>
              </a:rPr>
              <a:t>u</a:t>
            </a:r>
            <a:r>
              <a:rPr lang="en-US" sz="2000" baseline="-25000" smtClean="0">
                <a:cs typeface="Arial" panose="020B0604020202020204" pitchFamily="34" charset="0"/>
              </a:rPr>
              <a:t>3</a:t>
            </a:r>
            <a:endParaRPr lang="en-US" sz="2000" baseline="-25000" smtClean="0">
              <a:cs typeface="Arial" panose="020B0604020202020204" pitchFamily="34" charset="0"/>
            </a:endParaRPr>
          </a:p>
          <a:p>
            <a:pPr lvl="1" eaLnBrk="1" hangingPunct="1">
              <a:buFont typeface="Wingdings 2" panose="05020102010507070707" pitchFamily="18" charset="2"/>
              <a:buNone/>
            </a:pPr>
            <a:endParaRPr lang="en-US" sz="2000" baseline="-25000" smtClean="0">
              <a:cs typeface="Arial" panose="020B0604020202020204" pitchFamily="34" charset="0"/>
            </a:endParaRPr>
          </a:p>
          <a:p>
            <a:pPr eaLnBrk="1" hangingPunct="1"/>
            <a:r>
              <a:rPr lang="en-US" sz="2400" smtClean="0">
                <a:cs typeface="Arial" panose="020B0604020202020204" pitchFamily="34" charset="0"/>
              </a:rPr>
              <a:t>If k=0 then ?</a:t>
            </a:r>
            <a:endParaRPr lang="en-US" sz="2400" smtClean="0">
              <a:cs typeface="Arial" panose="020B0604020202020204" pitchFamily="34" charset="0"/>
            </a:endParaRPr>
          </a:p>
          <a:p>
            <a:pPr eaLnBrk="1" hangingPunct="1"/>
            <a:r>
              <a:rPr lang="en-US" sz="2400" smtClean="0">
                <a:cs typeface="Arial" panose="020B0604020202020204" pitchFamily="34" charset="0"/>
              </a:rPr>
              <a:t>Principal vanishing point when </a:t>
            </a:r>
            <a:endParaRPr lang="en-US" sz="2400" smtClean="0">
              <a:cs typeface="Arial" panose="020B0604020202020204" pitchFamily="34" charset="0"/>
            </a:endParaRPr>
          </a:p>
          <a:p>
            <a:pPr lvl="1" eaLnBrk="1" hangingPunct="1"/>
            <a:r>
              <a:rPr lang="en-US" sz="2000" smtClean="0">
                <a:cs typeface="Arial" panose="020B0604020202020204" pitchFamily="34" charset="0"/>
              </a:rPr>
              <a:t>U = I</a:t>
            </a:r>
            <a:endParaRPr lang="en-US" sz="2000" smtClean="0">
              <a:cs typeface="Arial" panose="020B0604020202020204" pitchFamily="34" charset="0"/>
            </a:endParaRPr>
          </a:p>
          <a:p>
            <a:pPr lvl="2" eaLnBrk="1" hangingPunct="1"/>
            <a:r>
              <a:rPr lang="en-US" sz="1800" smtClean="0">
                <a:cs typeface="Arial" panose="020B0604020202020204" pitchFamily="34" charset="0"/>
              </a:rPr>
              <a:t>x</a:t>
            </a:r>
            <a:r>
              <a:rPr lang="en-US" sz="1800" baseline="-25000" smtClean="0">
                <a:cs typeface="Arial" panose="020B0604020202020204" pitchFamily="34" charset="0"/>
              </a:rPr>
              <a:t>u</a:t>
            </a:r>
            <a:r>
              <a:rPr lang="en-US" sz="1800" smtClean="0">
                <a:cs typeface="Arial" panose="020B0604020202020204" pitchFamily="34" charset="0"/>
              </a:rPr>
              <a:t> = a + d / n</a:t>
            </a:r>
            <a:r>
              <a:rPr lang="en-US" sz="1800" baseline="-25000" smtClean="0">
                <a:cs typeface="Arial" panose="020B0604020202020204" pitchFamily="34" charset="0"/>
              </a:rPr>
              <a:t>1</a:t>
            </a:r>
            <a:r>
              <a:rPr lang="en-US" sz="1800" smtClean="0">
                <a:cs typeface="Arial" panose="020B0604020202020204" pitchFamily="34" charset="0"/>
              </a:rPr>
              <a:t>,   y</a:t>
            </a:r>
            <a:r>
              <a:rPr lang="en-US" sz="1800" baseline="-25000" smtClean="0">
                <a:cs typeface="Arial" panose="020B0604020202020204" pitchFamily="34" charset="0"/>
              </a:rPr>
              <a:t>u</a:t>
            </a:r>
            <a:r>
              <a:rPr lang="en-US" sz="1800" smtClean="0">
                <a:cs typeface="Arial" panose="020B0604020202020204" pitchFamily="34" charset="0"/>
              </a:rPr>
              <a:t> = b,  z</a:t>
            </a:r>
            <a:r>
              <a:rPr lang="en-US" sz="1800" baseline="-25000" smtClean="0">
                <a:cs typeface="Arial" panose="020B0604020202020204" pitchFamily="34" charset="0"/>
              </a:rPr>
              <a:t>u</a:t>
            </a:r>
            <a:r>
              <a:rPr lang="en-US" sz="1800" smtClean="0">
                <a:cs typeface="Arial" panose="020B0604020202020204" pitchFamily="34" charset="0"/>
              </a:rPr>
              <a:t> = c</a:t>
            </a:r>
            <a:r>
              <a:rPr lang="en-US" sz="1800" baseline="-25000" smtClean="0">
                <a:cs typeface="Arial" panose="020B0604020202020204" pitchFamily="34" charset="0"/>
              </a:rPr>
              <a:t>,   </a:t>
            </a:r>
            <a:endParaRPr lang="en-US" sz="1800" smtClean="0">
              <a:cs typeface="Arial" panose="020B0604020202020204" pitchFamily="34" charset="0"/>
            </a:endParaRPr>
          </a:p>
          <a:p>
            <a:pPr lvl="1" eaLnBrk="1" hangingPunct="1"/>
            <a:r>
              <a:rPr lang="en-US" sz="2000" smtClean="0">
                <a:cs typeface="Arial" panose="020B0604020202020204" pitchFamily="34" charset="0"/>
              </a:rPr>
              <a:t>U = J</a:t>
            </a:r>
            <a:endParaRPr lang="en-US" sz="2000" smtClean="0">
              <a:cs typeface="Arial" panose="020B0604020202020204" pitchFamily="34" charset="0"/>
            </a:endParaRPr>
          </a:p>
          <a:p>
            <a:pPr lvl="1" eaLnBrk="1" hangingPunct="1"/>
            <a:r>
              <a:rPr lang="en-US" sz="2000" smtClean="0">
                <a:cs typeface="Arial" panose="020B0604020202020204" pitchFamily="34" charset="0"/>
              </a:rPr>
              <a:t>U = k</a:t>
            </a:r>
            <a:endParaRPr lang="el-GR" sz="200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noFill/>
        </p:spPr>
        <p:txBody>
          <a:bodyPr/>
          <a:lstStyle/>
          <a:p>
            <a:pPr eaLnBrk="1" hangingPunct="1"/>
            <a:r>
              <a:rPr lang="en-US" sz="2800" smtClean="0"/>
              <a:t>Planer Geometric Projection</a:t>
            </a:r>
            <a:endParaRPr lang="en-US" sz="2800" smtClean="0"/>
          </a:p>
        </p:txBody>
      </p:sp>
      <p:sp>
        <p:nvSpPr>
          <p:cNvPr id="2053" name="Rectangle 13"/>
          <p:cNvSpPr>
            <a:spLocks noGrp="1" noChangeArrowheads="1"/>
          </p:cNvSpPr>
          <p:nvPr>
            <p:ph type="body" idx="1"/>
          </p:nvPr>
        </p:nvSpPr>
        <p:spPr/>
        <p:txBody>
          <a:bodyPr/>
          <a:lstStyle/>
          <a:p>
            <a:pPr eaLnBrk="1" hangingPunct="1"/>
            <a:r>
              <a:rPr lang="en-US" sz="2000" smtClean="0"/>
              <a:t>2 types of projections </a:t>
            </a:r>
            <a:endParaRPr lang="en-US" sz="2000" smtClean="0"/>
          </a:p>
          <a:p>
            <a:pPr lvl="1" eaLnBrk="1" hangingPunct="1"/>
            <a:r>
              <a:rPr lang="en-US" sz="1800" i="1" smtClean="0"/>
              <a:t>perspective</a:t>
            </a:r>
            <a:r>
              <a:rPr lang="en-US" sz="1800" smtClean="0"/>
              <a:t> and </a:t>
            </a:r>
            <a:r>
              <a:rPr lang="en-US" sz="1800" i="1" smtClean="0"/>
              <a:t>parallel</a:t>
            </a:r>
            <a:r>
              <a:rPr lang="en-US" sz="1800" smtClean="0"/>
              <a:t>. </a:t>
            </a:r>
            <a:endParaRPr lang="en-US" sz="1800" smtClean="0"/>
          </a:p>
          <a:p>
            <a:pPr lvl="1" eaLnBrk="1" hangingPunct="1">
              <a:buFont typeface="Wingdings 2" panose="05020102010507070707" pitchFamily="18" charset="2"/>
              <a:buNone/>
            </a:pPr>
            <a:endParaRPr lang="en-US" sz="1800" smtClean="0"/>
          </a:p>
          <a:p>
            <a:pPr eaLnBrk="1" hangingPunct="1"/>
            <a:r>
              <a:rPr lang="en-US" sz="2000" smtClean="0"/>
              <a:t>Key factor is the </a:t>
            </a:r>
            <a:r>
              <a:rPr lang="en-US" sz="2000" b="1" i="1" u="sng" smtClean="0"/>
              <a:t>center of projection</a:t>
            </a:r>
            <a:r>
              <a:rPr lang="en-US" sz="2000" smtClean="0"/>
              <a:t>. </a:t>
            </a:r>
            <a:endParaRPr lang="en-US" sz="2000" smtClean="0"/>
          </a:p>
          <a:p>
            <a:pPr lvl="1" eaLnBrk="1" hangingPunct="1"/>
            <a:r>
              <a:rPr lang="en-US" sz="1800" smtClean="0"/>
              <a:t>if distance to center of projection is finite : perspective</a:t>
            </a:r>
            <a:endParaRPr lang="en-US" sz="1800" smtClean="0"/>
          </a:p>
          <a:p>
            <a:pPr lvl="1" eaLnBrk="1" hangingPunct="1"/>
            <a:r>
              <a:rPr lang="en-US" sz="1800" smtClean="0"/>
              <a:t>if infinite : parallel</a:t>
            </a:r>
            <a:endParaRPr lang="en-US" sz="1800" smtClean="0"/>
          </a:p>
        </p:txBody>
      </p:sp>
      <p:graphicFrame>
        <p:nvGraphicFramePr>
          <p:cNvPr id="2050" name="Object 7"/>
          <p:cNvGraphicFramePr>
            <a:graphicFrameLocks noChangeAspect="1"/>
          </p:cNvGraphicFramePr>
          <p:nvPr/>
        </p:nvGraphicFramePr>
        <p:xfrm>
          <a:off x="1143000" y="3810000"/>
          <a:ext cx="2916238" cy="2117725"/>
        </p:xfrm>
        <a:graphic>
          <a:graphicData uri="http://schemas.openxmlformats.org/presentationml/2006/ole">
            <mc:AlternateContent xmlns:mc="http://schemas.openxmlformats.org/markup-compatibility/2006">
              <mc:Choice xmlns:v="urn:schemas-microsoft-com:vml" Requires="v">
                <p:oleObj spid="_x0000_s2049" name="VISIO" r:id="rId1" imgW="17116425" imgH="12430125" progId="">
                  <p:embed/>
                </p:oleObj>
              </mc:Choice>
              <mc:Fallback>
                <p:oleObj name="VISIO" r:id="rId1" imgW="17116425" imgH="12430125" progId="">
                  <p:embed/>
                  <p:pic>
                    <p:nvPicPr>
                      <p:cNvPr id="0" name="Object 7"/>
                      <p:cNvPicPr preferRelativeResize="0">
                        <a:picLocks noChangeAspect="1"/>
                      </p:cNvPicPr>
                      <p:nvPr/>
                    </p:nvPicPr>
                    <p:blipFill>
                      <a:blip r:embed="rId2"/>
                      <a:stretch>
                        <a:fillRect/>
                      </a:stretch>
                    </p:blipFill>
                    <p:spPr>
                      <a:xfrm>
                        <a:off x="1143000" y="3810000"/>
                        <a:ext cx="2916238" cy="2117725"/>
                      </a:xfrm>
                      <a:prstGeom prst="rect">
                        <a:avLst/>
                      </a:prstGeom>
                      <a:noFill/>
                      <a:ln w="9525">
                        <a:noFill/>
                      </a:ln>
                    </p:spPr>
                  </p:pic>
                </p:oleObj>
              </mc:Fallback>
            </mc:AlternateContent>
          </a:graphicData>
        </a:graphic>
      </p:graphicFrame>
      <p:sp>
        <p:nvSpPr>
          <p:cNvPr id="108552" name="Text Box 8"/>
          <p:cNvSpPr txBox="1">
            <a:spLocks noChangeArrowheads="1"/>
          </p:cNvSpPr>
          <p:nvPr/>
        </p:nvSpPr>
        <p:spPr bwMode="auto">
          <a:xfrm>
            <a:off x="762000" y="6324600"/>
            <a:ext cx="3810000" cy="366713"/>
          </a:xfrm>
          <a:prstGeom prst="rect">
            <a:avLst/>
          </a:prstGeom>
          <a:noFill/>
          <a:ln w="9525">
            <a:noFill/>
            <a:miter lim="800000"/>
          </a:ln>
          <a:effectLst/>
        </p:spPr>
        <p:txBody>
          <a:bodyPr>
            <a:spAutoFit/>
          </a:bodyPr>
          <a:lstStyle/>
          <a:p>
            <a:pPr algn="ctr" eaLnBrk="0" hangingPunct="0">
              <a:defRPr/>
            </a:pPr>
            <a:r>
              <a:rPr lang="en-US" b="1" i="1">
                <a:effectLst>
                  <a:outerShdw blurRad="38100" dist="38100" dir="2700000" algn="tl">
                    <a:srgbClr val="C0C0C0"/>
                  </a:outerShdw>
                </a:effectLst>
                <a:latin typeface="Times New Roman" panose="02020603050405020304" pitchFamily="18" charset="0"/>
              </a:rPr>
              <a:t>Perspective projection</a:t>
            </a:r>
            <a:endParaRPr lang="en-US" sz="2400" b="1" i="1">
              <a:effectLst>
                <a:outerShdw blurRad="38100" dist="38100" dir="2700000" algn="tl">
                  <a:srgbClr val="C0C0C0"/>
                </a:outerShdw>
              </a:effectLst>
              <a:latin typeface="Times New Roman" panose="02020603050405020304" pitchFamily="18" charset="0"/>
            </a:endParaRPr>
          </a:p>
        </p:txBody>
      </p:sp>
      <p:graphicFrame>
        <p:nvGraphicFramePr>
          <p:cNvPr id="2051" name="Object 10"/>
          <p:cNvGraphicFramePr>
            <a:graphicFrameLocks noChangeAspect="1"/>
          </p:cNvGraphicFramePr>
          <p:nvPr/>
        </p:nvGraphicFramePr>
        <p:xfrm>
          <a:off x="4800600" y="3581400"/>
          <a:ext cx="3382963" cy="2589213"/>
        </p:xfrm>
        <a:graphic>
          <a:graphicData uri="http://schemas.openxmlformats.org/presentationml/2006/ole">
            <mc:AlternateContent xmlns:mc="http://schemas.openxmlformats.org/markup-compatibility/2006">
              <mc:Choice xmlns:v="urn:schemas-microsoft-com:vml" Requires="v">
                <p:oleObj spid="_x0000_s2" name="VISIO" r:id="rId3" imgW="19821525" imgH="15163800" progId="">
                  <p:embed/>
                </p:oleObj>
              </mc:Choice>
              <mc:Fallback>
                <p:oleObj name="VISIO" r:id="rId3" imgW="19821525" imgH="15163800" progId="">
                  <p:embed/>
                  <p:pic>
                    <p:nvPicPr>
                      <p:cNvPr id="0" name="Object 10"/>
                      <p:cNvPicPr preferRelativeResize="0">
                        <a:picLocks noChangeAspect="1"/>
                      </p:cNvPicPr>
                      <p:nvPr/>
                    </p:nvPicPr>
                    <p:blipFill>
                      <a:blip r:embed="rId4"/>
                      <a:stretch>
                        <a:fillRect/>
                      </a:stretch>
                    </p:blipFill>
                    <p:spPr>
                      <a:xfrm>
                        <a:off x="4800600" y="3581400"/>
                        <a:ext cx="3382963" cy="2589213"/>
                      </a:xfrm>
                      <a:prstGeom prst="rect">
                        <a:avLst/>
                      </a:prstGeom>
                      <a:noFill/>
                      <a:ln w="9525">
                        <a:noFill/>
                      </a:ln>
                    </p:spPr>
                  </p:pic>
                </p:oleObj>
              </mc:Fallback>
            </mc:AlternateContent>
          </a:graphicData>
        </a:graphic>
      </p:graphicFrame>
      <p:sp>
        <p:nvSpPr>
          <p:cNvPr id="108555" name="Text Box 11"/>
          <p:cNvSpPr txBox="1">
            <a:spLocks noChangeArrowheads="1"/>
          </p:cNvSpPr>
          <p:nvPr/>
        </p:nvSpPr>
        <p:spPr bwMode="auto">
          <a:xfrm>
            <a:off x="5029200" y="6324600"/>
            <a:ext cx="3810000" cy="366713"/>
          </a:xfrm>
          <a:prstGeom prst="rect">
            <a:avLst/>
          </a:prstGeom>
          <a:noFill/>
          <a:ln w="9525">
            <a:noFill/>
            <a:miter lim="800000"/>
          </a:ln>
          <a:effectLst/>
        </p:spPr>
        <p:txBody>
          <a:bodyPr>
            <a:spAutoFit/>
          </a:bodyPr>
          <a:lstStyle/>
          <a:p>
            <a:pPr algn="ctr" eaLnBrk="0" hangingPunct="0">
              <a:defRPr/>
            </a:pPr>
            <a:r>
              <a:rPr lang="en-US" b="1" i="1">
                <a:effectLst>
                  <a:outerShdw blurRad="38100" dist="38100" dir="2700000" algn="tl">
                    <a:srgbClr val="C0C0C0"/>
                  </a:outerShdw>
                </a:effectLst>
                <a:latin typeface="Times New Roman" panose="02020603050405020304" pitchFamily="18" charset="0"/>
              </a:rPr>
              <a:t>Parallel  projection</a:t>
            </a:r>
            <a:endParaRPr lang="en-US" sz="2400" b="1" i="1">
              <a:effectLst>
                <a:outerShdw blurRad="38100" dist="38100" dir="2700000" algn="tl">
                  <a:srgbClr val="C0C0C0"/>
                </a:outerShdw>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IE" sz="3600" smtClean="0"/>
              <a:t>Perspective</a:t>
            </a:r>
            <a:r>
              <a:rPr lang="en-US" altLang="en-IE" sz="3600" smtClean="0"/>
              <a:t> </a:t>
            </a:r>
            <a:r>
              <a:rPr lang="en-US" sz="3600" smtClean="0">
                <a:sym typeface="+mn-ea"/>
              </a:rPr>
              <a:t>Projection</a:t>
            </a:r>
            <a:br>
              <a:rPr lang="en-US" sz="3600" smtClean="0"/>
            </a:br>
            <a:r>
              <a:rPr lang="en-US" altLang="en-IE" sz="3600" smtClean="0"/>
              <a:t> </a:t>
            </a:r>
            <a:r>
              <a:rPr lang="en-IE" sz="3600" smtClean="0"/>
              <a:t> </a:t>
            </a:r>
            <a:endParaRPr lang="en-US" sz="3600" smtClean="0"/>
          </a:p>
        </p:txBody>
      </p:sp>
      <p:sp>
        <p:nvSpPr>
          <p:cNvPr id="39939" name="Rectangle 3"/>
          <p:cNvSpPr>
            <a:spLocks noGrp="1" noChangeArrowheads="1"/>
          </p:cNvSpPr>
          <p:nvPr>
            <p:ph type="body" sz="half" idx="1"/>
          </p:nvPr>
        </p:nvSpPr>
        <p:spPr>
          <a:xfrm>
            <a:off x="76200" y="1295400"/>
            <a:ext cx="6095365" cy="5494655"/>
          </a:xfrm>
        </p:spPr>
        <p:txBody>
          <a:bodyPr/>
          <a:lstStyle/>
          <a:p>
            <a:pPr eaLnBrk="1" hangingPunct="1"/>
            <a:r>
              <a:rPr lang="en-US" smtClean="0"/>
              <a:t>Perspective: </a:t>
            </a:r>
            <a:endParaRPr lang="en-US" smtClean="0"/>
          </a:p>
          <a:p>
            <a:pPr lvl="1" eaLnBrk="1" hangingPunct="1"/>
            <a:r>
              <a:rPr lang="en-US" smtClean="0"/>
              <a:t>visual effect is similar to human visual system... </a:t>
            </a:r>
            <a:endParaRPr lang="en-US" smtClean="0"/>
          </a:p>
          <a:p>
            <a:pPr lvl="1" eaLnBrk="1" hangingPunct="1"/>
            <a:r>
              <a:rPr lang="en-US" smtClean="0"/>
              <a:t>Perspective projection produces realistic views but does not preserve relative proportions of object dimensions</a:t>
            </a:r>
            <a:endParaRPr lang="en-US" smtClean="0"/>
          </a:p>
          <a:p>
            <a:pPr lvl="1" eaLnBrk="1" hangingPunct="1"/>
            <a:r>
              <a:rPr lang="en-US" smtClean="0"/>
              <a:t>has 'perspective foreshortening'</a:t>
            </a:r>
            <a:endParaRPr lang="en-US" smtClean="0"/>
          </a:p>
          <a:p>
            <a:pPr lvl="2" eaLnBrk="1" hangingPunct="1"/>
            <a:r>
              <a:rPr lang="en-US" smtClean="0"/>
              <a:t>size of object varies inversely with distance from the center of projection. </a:t>
            </a:r>
            <a:endParaRPr lang="en-US" smtClean="0"/>
          </a:p>
          <a:p>
            <a:pPr lvl="1" eaLnBrk="1" hangingPunct="1"/>
            <a:r>
              <a:rPr lang="en-US" smtClean="0"/>
              <a:t>Parallel lines do not in general project to parallel lines</a:t>
            </a:r>
            <a:endParaRPr lang="en-US" smtClean="0"/>
          </a:p>
          <a:p>
            <a:pPr lvl="1" eaLnBrk="1" hangingPunct="1"/>
            <a:r>
              <a:rPr lang="en-US" smtClean="0"/>
              <a:t>angles only remain intact for faces parallel to projection plane.</a:t>
            </a:r>
            <a:endParaRPr lang="en-US" smtClean="0"/>
          </a:p>
        </p:txBody>
      </p:sp>
      <p:pic>
        <p:nvPicPr>
          <p:cNvPr id="39940" name="Picture 6" descr="perspective5"/>
          <p:cNvPicPr>
            <a:picLocks noGrp="1" noChangeAspect="1" noChangeArrowheads="1"/>
          </p:cNvPicPr>
          <p:nvPr>
            <p:ph sz="half" idx="4294967295"/>
          </p:nvPr>
        </p:nvPicPr>
        <p:blipFill>
          <a:blip r:embed="rId1" cstate="print"/>
          <a:srcRect/>
          <a:stretch>
            <a:fillRect/>
          </a:stretch>
        </p:blipFill>
        <p:spPr>
          <a:xfrm>
            <a:off x="6172200" y="2286000"/>
            <a:ext cx="2471738" cy="2130425"/>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sz="half" idx="1"/>
          </p:nvPr>
        </p:nvSpPr>
        <p:spPr>
          <a:xfrm>
            <a:off x="457200" y="1295400"/>
            <a:ext cx="5562600" cy="5026025"/>
          </a:xfrm>
        </p:spPr>
        <p:txBody>
          <a:bodyPr/>
          <a:lstStyle/>
          <a:p>
            <a:pPr lvl="1" eaLnBrk="1" hangingPunct="1"/>
            <a:r>
              <a:rPr lang="en-US" sz="2400" smtClean="0"/>
              <a:t>Object positions are transformed to view plane along lines that converge to meet at a finite point known as </a:t>
            </a:r>
            <a:r>
              <a:rPr lang="en-US" sz="2400" smtClean="0">
                <a:solidFill>
                  <a:srgbClr val="FF0000"/>
                </a:solidFill>
              </a:rPr>
              <a:t>Centre of Projection</a:t>
            </a:r>
            <a:r>
              <a:rPr lang="en-US" sz="2400" smtClean="0"/>
              <a:t> (COP)</a:t>
            </a:r>
            <a:endParaRPr lang="en-IE" sz="2400" smtClean="0"/>
          </a:p>
          <a:p>
            <a:pPr eaLnBrk="1" hangingPunct="1"/>
            <a:endParaRPr lang="en-US" sz="2800" smtClean="0"/>
          </a:p>
        </p:txBody>
      </p:sp>
      <p:pic>
        <p:nvPicPr>
          <p:cNvPr id="40963" name="Picture 4" descr="ortho5"/>
          <p:cNvPicPr>
            <a:picLocks noGrp="1" noChangeAspect="1" noChangeArrowheads="1"/>
          </p:cNvPicPr>
          <p:nvPr>
            <p:ph sz="half" idx="2"/>
          </p:nvPr>
        </p:nvPicPr>
        <p:blipFill>
          <a:blip r:embed="rId1" cstate="print"/>
          <a:srcRect/>
          <a:stretch>
            <a:fillRect/>
          </a:stretch>
        </p:blipFill>
        <p:spPr>
          <a:xfrm>
            <a:off x="6477000" y="2438400"/>
            <a:ext cx="1987550" cy="1663700"/>
          </a:xfrm>
          <a:noFill/>
        </p:spPr>
      </p:pic>
      <p:sp>
        <p:nvSpPr>
          <p:cNvPr id="2" name="Title 1"/>
          <p:cNvSpPr/>
          <p:nvPr>
            <p:ph type="title"/>
          </p:nvPr>
        </p:nvSpPr>
        <p:spPr/>
        <p:txBody>
          <a:bodyPr/>
          <a:p>
            <a:r>
              <a:rPr lang="en-IE" smtClean="0">
                <a:sym typeface="+mn-ea"/>
              </a:rPr>
              <a:t>Perspective</a:t>
            </a:r>
            <a:r>
              <a:rPr lang="en-US" altLang="en-IE" smtClean="0">
                <a:sym typeface="+mn-ea"/>
              </a:rPr>
              <a:t> </a:t>
            </a:r>
            <a:r>
              <a:rPr lang="en-US" smtClean="0">
                <a:sym typeface="+mn-ea"/>
              </a:rPr>
              <a:t>Projection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01136802</Template>
  <TotalTime>0</TotalTime>
  <Words>9075</Words>
  <Application>WPS Presentation</Application>
  <PresentationFormat>On-screen Show (4:3)</PresentationFormat>
  <Paragraphs>512</Paragraphs>
  <Slides>61</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58</vt:i4>
      </vt:variant>
      <vt:variant>
        <vt:lpstr>幻灯片标题</vt:lpstr>
      </vt:variant>
      <vt:variant>
        <vt:i4>61</vt:i4>
      </vt:variant>
    </vt:vector>
  </HeadingPairs>
  <TitlesOfParts>
    <vt:vector size="137" baseType="lpstr">
      <vt:lpstr>Arial</vt:lpstr>
      <vt:lpstr>SimSun</vt:lpstr>
      <vt:lpstr>Wingdings</vt:lpstr>
      <vt:lpstr>Wingdings 2</vt:lpstr>
      <vt:lpstr>Times New Roman</vt:lpstr>
      <vt:lpstr>Microsoft YaHei</vt:lpstr>
      <vt:lpstr>Arial Unicode MS</vt:lpstr>
      <vt:lpstr>Calibri</vt:lpstr>
      <vt:lpstr>Arial Narrow</vt:lpstr>
      <vt:lpstr>굴림</vt:lpstr>
      <vt:lpstr>Malgun Gothic</vt:lpstr>
      <vt:lpstr>New York</vt:lpstr>
      <vt:lpstr>Liberation Mono</vt:lpstr>
      <vt:lpstr>Verdana</vt:lpstr>
      <vt:lpstr>Symbol</vt:lpstr>
      <vt:lpstr>Times</vt:lpstr>
      <vt:lpstr>Bookman Old Style</vt:lpstr>
      <vt:lpstr>ms01_1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Projection</vt:lpstr>
      <vt:lpstr>Projection</vt:lpstr>
      <vt:lpstr>Projection</vt:lpstr>
      <vt:lpstr>Projection</vt:lpstr>
      <vt:lpstr>Projection</vt:lpstr>
      <vt:lpstr>Taxonomy of Projection</vt:lpstr>
      <vt:lpstr>Planer Geometric Projection</vt:lpstr>
      <vt:lpstr>Perspective Projection   </vt:lpstr>
      <vt:lpstr>Perspective Projection</vt:lpstr>
      <vt:lpstr> Parallel</vt:lpstr>
      <vt:lpstr>Perspective projection- anomalies</vt:lpstr>
      <vt:lpstr>Perspective projection- anomalies</vt:lpstr>
      <vt:lpstr>Perspective projection- anomalies</vt:lpstr>
      <vt:lpstr>Vanishing Point</vt:lpstr>
      <vt:lpstr>Vanishing Point</vt:lpstr>
      <vt:lpstr>Vanishing Point</vt:lpstr>
      <vt:lpstr>Vanishing Point</vt:lpstr>
      <vt:lpstr>Vanishing Point</vt:lpstr>
      <vt:lpstr>Vanishing Point</vt:lpstr>
      <vt:lpstr>Vanishing Point</vt:lpstr>
      <vt:lpstr>Projective Transformation</vt:lpstr>
      <vt:lpstr>Projective Transformation</vt:lpstr>
      <vt:lpstr>Projective Transformation</vt:lpstr>
      <vt:lpstr>Parallel projection</vt:lpstr>
      <vt:lpstr>Orthographic projection</vt:lpstr>
      <vt:lpstr>Orthographic projection</vt:lpstr>
      <vt:lpstr>Orthogonal Projection Matrix</vt:lpstr>
      <vt:lpstr>Axonometric projection</vt:lpstr>
      <vt:lpstr>Axonometric vs Perspective</vt:lpstr>
      <vt:lpstr>Oblique parallel projection</vt:lpstr>
      <vt:lpstr>Oblique parallel projection</vt:lpstr>
      <vt:lpstr>Oblique parallel projection</vt:lpstr>
      <vt:lpstr>Oblique parallel projection</vt:lpstr>
      <vt:lpstr>Oblique parallel projection</vt:lpstr>
      <vt:lpstr>Oblique parallel projection</vt:lpstr>
      <vt:lpstr>Oblique parallel projection</vt:lpstr>
      <vt:lpstr>Generalized Projection Matrix</vt:lpstr>
      <vt:lpstr>Generalized Projection Matrix</vt:lpstr>
      <vt:lpstr>Generalized Projection Matrix</vt:lpstr>
      <vt:lpstr>Generalized Projection Matrix</vt:lpstr>
      <vt:lpstr>Generalized Projection Matrix</vt:lpstr>
      <vt:lpstr>Taxonomy of Projection</vt:lpstr>
      <vt:lpstr>OpenGL’s Perspective Specification</vt:lpstr>
      <vt:lpstr>Perspective without Depth</vt:lpstr>
      <vt:lpstr>Perspective without Depth</vt:lpstr>
      <vt:lpstr>Canonical View Volume</vt:lpstr>
      <vt:lpstr>Canonical View Volume</vt:lpstr>
      <vt:lpstr>Perspective Matrix</vt:lpstr>
      <vt:lpstr>Perspective Matrix</vt:lpstr>
      <vt:lpstr>Perspective Matrix</vt:lpstr>
      <vt:lpstr>Perspective Matrix</vt:lpstr>
      <vt:lpstr>Perspective Matrix</vt:lpstr>
      <vt:lpstr>Perspective Matrix</vt:lpstr>
      <vt:lpstr>Taxonomy of projection</vt:lpstr>
      <vt:lpstr>Generalized Projection</vt:lpstr>
      <vt:lpstr>Generalized Projection</vt:lpstr>
      <vt:lpstr>Generalized Projection</vt:lpstr>
      <vt:lpstr>Generalized Projection</vt:lpstr>
      <vt:lpstr>Generalized Projection</vt:lpstr>
      <vt:lpstr>Generalized Projection</vt:lpstr>
      <vt:lpstr>Generalized Projection</vt:lpstr>
    </vt:vector>
  </TitlesOfParts>
  <Company>buet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farhan</dc:creator>
  <cp:lastModifiedBy>nEW u</cp:lastModifiedBy>
  <cp:revision>293</cp:revision>
  <dcterms:created xsi:type="dcterms:W3CDTF">2006-12-04T16:50:00Z</dcterms:created>
  <dcterms:modified xsi:type="dcterms:W3CDTF">2022-10-12T12:08:32Z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95B34F2A1CE244D0A435C24D97EABE50</vt:lpwstr>
  </property>
  <property fmtid="{D5CDD505-2E9C-101B-9397-08002B2CF9AE}" pid="3" name="KSOProductBuildVer">
    <vt:lpwstr>1033-11.2.0.11341</vt:lpwstr>
  </property>
</Properties>
</file>