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91" r:id="rId12"/>
    <p:sldId id="292" r:id="rId13"/>
    <p:sldId id="265" r:id="rId14"/>
    <p:sldId id="266" r:id="rId15"/>
    <p:sldId id="290" r:id="rId16"/>
    <p:sldId id="277" r:id="rId17"/>
    <p:sldId id="279" r:id="rId18"/>
    <p:sldId id="280" r:id="rId19"/>
    <p:sldId id="281" r:id="rId20"/>
    <p:sldId id="282" r:id="rId21"/>
    <p:sldId id="283" r:id="rId22"/>
    <p:sldId id="278" r:id="rId23"/>
    <p:sldId id="270" r:id="rId24"/>
    <p:sldId id="271" r:id="rId25"/>
    <p:sldId id="272" r:id="rId2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60A"/>
    <a:srgbClr val="573342"/>
    <a:srgbClr val="59B96F"/>
    <a:srgbClr val="F0F2CA"/>
    <a:srgbClr val="EAF3B0"/>
    <a:srgbClr val="FEFDAB"/>
    <a:srgbClr val="800000"/>
    <a:srgbClr val="EDFFB8"/>
    <a:srgbClr val="C2E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459865"/>
            <a:ext cx="9211945" cy="1465580"/>
          </a:xfrm>
        </p:spPr>
        <p:txBody>
          <a:bodyPr/>
          <a:lstStyle/>
          <a:p>
            <a:r>
              <a:rPr lang="en-US" altLang="en-GB">
                <a:solidFill>
                  <a:schemeClr val="accent1"/>
                </a:solidFill>
              </a:rPr>
              <a:t>        </a:t>
            </a:r>
            <a:br>
              <a:rPr lang="en-US" altLang="en-GB">
                <a:solidFill>
                  <a:schemeClr val="accent1"/>
                </a:solidFill>
              </a:rPr>
            </a:br>
            <a:r>
              <a:rPr lang="en-US" altLang="en-GB" b="1">
                <a:solidFill>
                  <a:schemeClr val="bg1"/>
                </a:solidFill>
              </a:rPr>
              <a:t>Software Engineering  Lesson Plan</a:t>
            </a:r>
            <a:br>
              <a:rPr lang="en-US" altLang="en-GB" b="1">
                <a:solidFill>
                  <a:schemeClr val="bg1"/>
                </a:solidFill>
              </a:rPr>
            </a:br>
            <a:r>
              <a:rPr lang="en-US" altLang="en-GB" b="1">
                <a:solidFill>
                  <a:schemeClr val="bg1"/>
                </a:solidFill>
              </a:rPr>
              <a:t>Autumn 5th Semester, 2022 </a:t>
            </a:r>
            <a:endParaRPr lang="en-US" altLang="en-GB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3846" y="4985385"/>
            <a:ext cx="9218083" cy="1752600"/>
          </a:xfrm>
        </p:spPr>
        <p:txBody>
          <a:bodyPr/>
          <a:lstStyle/>
          <a:p>
            <a:r>
              <a:rPr lang="en-US" altLang="en-GB">
                <a:solidFill>
                  <a:schemeClr val="accent1"/>
                </a:solidFill>
                <a:sym typeface="+mn-ea"/>
              </a:rPr>
              <a:t>School of Computer Engineering, </a:t>
            </a:r>
            <a:br>
              <a:rPr lang="en-US" altLang="en-GB">
                <a:solidFill>
                  <a:schemeClr val="accent1"/>
                </a:solidFill>
                <a:sym typeface="+mn-ea"/>
              </a:rPr>
            </a:br>
            <a:r>
              <a:rPr lang="en-US" altLang="en-GB">
                <a:solidFill>
                  <a:schemeClr val="accent1"/>
                </a:solidFill>
                <a:sym typeface="+mn-ea"/>
              </a:rPr>
              <a:t>KIIT Deemed to be University</a:t>
            </a:r>
            <a:endParaRPr lang="en-US" altLang="en-GB">
              <a:solidFill>
                <a:schemeClr val="accent1"/>
              </a:solidFill>
              <a:sym typeface="+mn-ea"/>
            </a:endParaRPr>
          </a:p>
          <a:p>
            <a:r>
              <a:rPr lang="en-US" altLang="en-GB" sz="2000">
                <a:solidFill>
                  <a:schemeClr val="accent1"/>
                </a:solidFill>
                <a:sym typeface="+mn-ea"/>
              </a:rPr>
              <a:t>(Institute of Eminence)</a:t>
            </a:r>
            <a:endParaRPr lang="en-US" altLang="en-GB">
              <a:solidFill>
                <a:schemeClr val="accent1"/>
              </a:solidFill>
              <a:sym typeface="+mn-ea"/>
            </a:endParaRPr>
          </a:p>
          <a:p>
            <a:endParaRPr lang="en-US" altLang="en-GB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Group Project as Activity</a:t>
            </a:r>
            <a:endParaRPr lang="en-US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572770" y="1419860"/>
            <a:ext cx="1094232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sz="2000" dirty="0"/>
              <a:t>Students will perform all stages of software development cycle like </a:t>
            </a:r>
            <a:endParaRPr lang="en-US" alt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Requirement Analysis</a:t>
            </a:r>
            <a:endParaRPr lang="en-US" alt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Design, Design diagrams (UML)</a:t>
            </a:r>
            <a:endParaRPr lang="en-US" alt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Coding </a:t>
            </a:r>
            <a:r>
              <a:rPr lang="en-US" alt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Plan. Coding can </a:t>
            </a: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be implemented in 6th </a:t>
            </a:r>
            <a:r>
              <a:rPr lang="en-US" altLang="en-GB" sz="2000" b="1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 project</a:t>
            </a:r>
            <a:endParaRPr lang="en-US" alt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</a:rPr>
              <a:t>Test Plan, Test Scripts</a:t>
            </a:r>
            <a:endParaRPr lang="en-US" altLang="en-GB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sz="2000" dirty="0"/>
              <a:t>A group report will be prepared consisting of all above.</a:t>
            </a:r>
            <a:endParaRPr lang="en-US" altLang="en-GB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sz="2000" dirty="0"/>
              <a:t>The group will present their work at the end.</a:t>
            </a:r>
            <a:endParaRPr lang="en-US" altLang="en-GB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sz="2000" b="1" dirty="0"/>
              <a:t>The best outcome of this approach will be, students will have proper documented </a:t>
            </a:r>
            <a:r>
              <a:rPr lang="en-US" altLang="en-GB" sz="2000" b="1" dirty="0" err="1"/>
              <a:t>B.Tech</a:t>
            </a:r>
            <a:r>
              <a:rPr lang="en-US" altLang="en-GB" sz="2000" b="1" dirty="0"/>
              <a:t> projects (which is lacking today) , hence this will benefit students in a great way.</a:t>
            </a:r>
            <a:endParaRPr lang="en-US" altLang="en-GB" sz="2000" b="1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b="1" dirty="0">
                <a:sym typeface="+mn-ea"/>
              </a:rPr>
              <a:t>At last, Students will be forming groups and will conceptualize projects (Real world hands on projects attached as additional list) which they can implement in 6th </a:t>
            </a:r>
            <a:r>
              <a:rPr lang="en-US" altLang="en-GB" b="1" dirty="0" err="1">
                <a:sym typeface="+mn-ea"/>
              </a:rPr>
              <a:t>sem</a:t>
            </a:r>
            <a:r>
              <a:rPr lang="en-US" altLang="en-GB" b="1" dirty="0">
                <a:sym typeface="+mn-ea"/>
              </a:rPr>
              <a:t> minor and 8th </a:t>
            </a:r>
            <a:r>
              <a:rPr lang="en-US" altLang="en-GB" b="1" dirty="0" err="1">
                <a:sym typeface="+mn-ea"/>
              </a:rPr>
              <a:t>sem</a:t>
            </a:r>
            <a:r>
              <a:rPr lang="en-US" altLang="en-GB" b="1" dirty="0">
                <a:sym typeface="+mn-ea"/>
              </a:rPr>
              <a:t> major projects.</a:t>
            </a:r>
            <a:endParaRPr lang="en-US" altLang="en-GB" b="1" dirty="0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GB" dirty="0">
                <a:sym typeface="+mn-ea"/>
              </a:rPr>
              <a:t>In 6th </a:t>
            </a:r>
            <a:r>
              <a:rPr lang="en-US" altLang="en-GB" dirty="0" err="1">
                <a:sym typeface="+mn-ea"/>
              </a:rPr>
              <a:t>sem</a:t>
            </a:r>
            <a:r>
              <a:rPr lang="en-US" altLang="en-GB" dirty="0">
                <a:sym typeface="+mn-ea"/>
              </a:rPr>
              <a:t> minor project and 8th </a:t>
            </a:r>
            <a:r>
              <a:rPr lang="en-US" altLang="en-GB" dirty="0" err="1">
                <a:sym typeface="+mn-ea"/>
              </a:rPr>
              <a:t>sem</a:t>
            </a:r>
            <a:r>
              <a:rPr lang="en-US" altLang="en-GB" dirty="0">
                <a:sym typeface="+mn-ea"/>
              </a:rPr>
              <a:t> major projects, the Software Engineering Faculty can continue provide assistance.</a:t>
            </a:r>
            <a:endParaRPr lang="en-US" altLang="en-GB" dirty="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GB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89775" y="3582670"/>
            <a:ext cx="4916805" cy="3100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Activities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165" y="1174750"/>
            <a:ext cx="6280150" cy="5568950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1800" b="1"/>
              <a:t>Group formation (For this Semester)</a:t>
            </a:r>
            <a:endParaRPr lang="en-US" altLang="en-GB" sz="1800" b="1"/>
          </a:p>
          <a:p>
            <a:r>
              <a:rPr lang="en-US" altLang="en-GB" sz="1800"/>
              <a:t>In the beginning of session, students may be divided into groups </a:t>
            </a:r>
            <a:endParaRPr lang="en-US" altLang="en-GB" sz="1800"/>
          </a:p>
          <a:p>
            <a:r>
              <a:rPr lang="en-US" altLang="en-GB" sz="1800" b="1"/>
              <a:t>Real world project prototypes</a:t>
            </a:r>
            <a:endParaRPr lang="en-US" altLang="en-GB" sz="1800" b="1"/>
          </a:p>
          <a:p>
            <a:r>
              <a:rPr lang="en-US" altLang="en-GB" sz="1800"/>
              <a:t>Right after the group formation, Students will be asked to participate in prototype projects in different domains in real world.</a:t>
            </a:r>
            <a:endParaRPr lang="en-US" altLang="en-GB" sz="1800"/>
          </a:p>
          <a:p>
            <a:r>
              <a:rPr lang="en-US" altLang="en-GB" sz="1800"/>
              <a:t>After every module, they will be preparing the relevant and necessary diagrams/documents/ code/algorithm/test plan as required as part of activity deliverables.</a:t>
            </a:r>
            <a:endParaRPr lang="en-US" altLang="en-GB" sz="1800"/>
          </a:p>
          <a:p>
            <a:pPr marL="0" indent="0">
              <a:buNone/>
            </a:pPr>
            <a:r>
              <a:rPr lang="en-US" altLang="en-GB" sz="1800" b="1" dirty="0">
                <a:sym typeface="+mn-ea"/>
              </a:rPr>
              <a:t>Focus areas</a:t>
            </a:r>
            <a:r>
              <a:rPr lang="en-US" altLang="en-GB" sz="1800" dirty="0">
                <a:sym typeface="+mn-ea"/>
              </a:rPr>
              <a:t> have been identified as</a:t>
            </a:r>
            <a:endParaRPr lang="en-US" altLang="en-GB" sz="1800" dirty="0"/>
          </a:p>
          <a:p>
            <a:pPr lvl="1"/>
            <a:r>
              <a:rPr lang="en-US" altLang="en-GB" sz="1800" b="1" dirty="0" smtClean="0">
                <a:sym typeface="+mn-ea"/>
              </a:rPr>
              <a:t>Real world problem identification &amp; solution approach.</a:t>
            </a:r>
            <a:endParaRPr lang="en-US" altLang="en-GB" sz="1800" b="1" dirty="0"/>
          </a:p>
          <a:p>
            <a:pPr lvl="1"/>
            <a:r>
              <a:rPr lang="en-US" altLang="en-GB" sz="1800" b="1" dirty="0" smtClean="0">
                <a:sym typeface="+mn-ea"/>
              </a:rPr>
              <a:t>Analyzing </a:t>
            </a:r>
            <a:r>
              <a:rPr lang="en-US" altLang="en-GB" sz="1800" b="1" dirty="0">
                <a:sym typeface="+mn-ea"/>
              </a:rPr>
              <a:t>the probable </a:t>
            </a:r>
            <a:r>
              <a:rPr lang="en-US" altLang="en-GB" sz="1800" b="1" dirty="0" smtClean="0">
                <a:sym typeface="+mn-ea"/>
              </a:rPr>
              <a:t>solution.</a:t>
            </a:r>
            <a:endParaRPr lang="en-US" altLang="en-GB" sz="1800" b="1" dirty="0"/>
          </a:p>
          <a:p>
            <a:pPr lvl="1"/>
            <a:r>
              <a:rPr lang="en-US" altLang="en-GB" sz="1800" b="1" dirty="0">
                <a:sym typeface="+mn-ea"/>
              </a:rPr>
              <a:t>Critical thinking </a:t>
            </a:r>
            <a:endParaRPr lang="en-US" altLang="en-GB" sz="1800" b="1" dirty="0"/>
          </a:p>
          <a:p>
            <a:pPr lvl="1"/>
            <a:r>
              <a:rPr lang="en-US" altLang="en-GB" sz="1800" b="1" dirty="0">
                <a:sym typeface="+mn-ea"/>
              </a:rPr>
              <a:t>Creation of design</a:t>
            </a:r>
            <a:endParaRPr lang="en-US" altLang="en-GB" sz="1800" b="1" dirty="0"/>
          </a:p>
          <a:p>
            <a:pPr lvl="1"/>
            <a:r>
              <a:rPr lang="en-US" altLang="en-GB" sz="1800" b="1" dirty="0">
                <a:sym typeface="+mn-ea"/>
              </a:rPr>
              <a:t>Interactivity Focus</a:t>
            </a:r>
            <a:endParaRPr lang="en-US" altLang="en-GB" sz="1800" b="1" dirty="0"/>
          </a:p>
          <a:p>
            <a:pPr lvl="1"/>
            <a:r>
              <a:rPr lang="en-US" altLang="en-GB" sz="1800" b="1" dirty="0">
                <a:sym typeface="+mn-ea"/>
              </a:rPr>
              <a:t>Reflection</a:t>
            </a:r>
            <a:endParaRPr lang="en-US" altLang="en-GB" sz="1800" b="1" dirty="0"/>
          </a:p>
          <a:p>
            <a:endParaRPr lang="en-US" altLang="en-GB" sz="1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7288530" y="5288280"/>
            <a:ext cx="1130300" cy="87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8460" y="3979545"/>
            <a:ext cx="1227455" cy="713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6390" y="5262880"/>
            <a:ext cx="1331595" cy="998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7780" y="3947160"/>
            <a:ext cx="1165225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7300" y="5262880"/>
            <a:ext cx="1195705" cy="898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7275" y="3859530"/>
            <a:ext cx="763270" cy="9531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089140" y="1410970"/>
            <a:ext cx="4802505" cy="147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b="1"/>
              <a:t>Activities have been identified in every module.</a:t>
            </a:r>
            <a:endParaRPr lang="en-US" altLang="en-GB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b="1"/>
              <a:t>Different focus areas have been identified as applicable across all modules.</a:t>
            </a:r>
            <a:endParaRPr lang="en-US" altLang="en-GB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71120"/>
            <a:ext cx="10972800" cy="582613"/>
          </a:xfrm>
        </p:spPr>
        <p:txBody>
          <a:bodyPr/>
          <a:lstStyle/>
          <a:p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Activity Projects </a:t>
            </a:r>
            <a:br>
              <a:rPr lang="en-US" altLang="en-GB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" y="904875"/>
            <a:ext cx="11275060" cy="5190490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000"/>
              <a:t>Example prototype from Real world domains identified as (one of the project to be selected by each group)</a:t>
            </a: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en-GB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GB" sz="2000"/>
              <a:t>The basic process flow of these systems will be captured and understood.</a:t>
            </a:r>
            <a:endParaRPr lang="en-US" altLang="en-GB" sz="2000"/>
          </a:p>
        </p:txBody>
      </p:sp>
      <p:graphicFrame>
        <p:nvGraphicFramePr>
          <p:cNvPr id="4" name="Table 3"/>
          <p:cNvGraphicFramePr/>
          <p:nvPr/>
        </p:nvGraphicFramePr>
        <p:xfrm>
          <a:off x="307340" y="1556385"/>
          <a:ext cx="1127506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90"/>
                <a:gridCol w="4848225"/>
                <a:gridCol w="5427345"/>
              </a:tblGrid>
              <a:tr h="405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No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Systems to study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Reference/Examples</a:t>
                      </a:r>
                      <a:endParaRPr lang="en-US" altLang="en-GB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1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Railway reservation system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https://www.irctc.co.in</a:t>
                      </a:r>
                      <a:endParaRPr lang="en-GB" altLang="en-US" sz="2000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2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Online Banking system 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https://www.icicibank.com/</a:t>
                      </a:r>
                      <a:endParaRPr lang="en-GB" altLang="en-US" sz="2000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3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Online shopping sites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www.amazon.in/Home</a:t>
                      </a:r>
                      <a:endParaRPr lang="en-GB" altLang="en-US" sz="2000"/>
                    </a:p>
                  </a:txBody>
                  <a:tcPr/>
                </a:tc>
              </a:tr>
              <a:tr h="40513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/>
                        <a:t>4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/>
                        <a:t>School website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http://kiit-is.org/</a:t>
                      </a:r>
                      <a:endParaRPr lang="en-GB" altLang="en-US" sz="2000"/>
                    </a:p>
                  </a:txBody>
                  <a:tcPr/>
                </a:tc>
              </a:tr>
              <a:tr h="40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/>
                        <a:t>5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/>
                        <a:t>University website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http://kiit.ac.in/</a:t>
                      </a:r>
                      <a:endParaRPr lang="en-GB" altLang="en-US" sz="200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/>
                        <a:t>6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/>
                        <a:t>Online Bill payment system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https://www.odishaonline.gov.in/site/Common_Quick_Pay.aspx</a:t>
                      </a:r>
                      <a:endParaRPr lang="en-GB" altLang="en-US" sz="2000"/>
                    </a:p>
                  </a:txBody>
                  <a:tcPr/>
                </a:tc>
              </a:tr>
              <a:tr h="46545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/>
                        <a:t>7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/>
                        <a:t>Online hotel booking system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https://www.trivago.in/</a:t>
                      </a:r>
                      <a:endParaRPr lang="en-GB" altLang="en-US" sz="200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8</a:t>
                      </a:r>
                      <a:endParaRPr lang="en-US" altLang="en-GB" sz="2000">
                        <a:sym typeface="+mn-ea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9</a:t>
                      </a:r>
                      <a:endParaRPr lang="en-US" altLang="en-GB" sz="2000">
                        <a:sym typeface="+mn-ea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10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Online Grocery store sites</a:t>
                      </a:r>
                      <a:endParaRPr lang="en-US" altLang="en-GB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Hospital Management and Monitoring</a:t>
                      </a:r>
                      <a:endParaRPr lang="en-US" altLang="en-GB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2000">
                          <a:sym typeface="+mn-ea"/>
                        </a:rPr>
                        <a:t>Health Monitoring System</a:t>
                      </a:r>
                      <a:endParaRPr lang="en-US" altLang="en-GB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/>
                        <a:t>www.bigbasket.com/</a:t>
                      </a:r>
                      <a:endParaRPr lang="en-GB" altLang="en-US" sz="2000"/>
                    </a:p>
                    <a:p>
                      <a:pPr>
                        <a:buNone/>
                      </a:pPr>
                      <a:endParaRPr lang="en-GB" altLang="en-US" sz="2000"/>
                    </a:p>
                    <a:p>
                      <a:pPr>
                        <a:buNone/>
                      </a:pPr>
                      <a:endParaRPr lang="en-GB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Time-lines for Group Project</a:t>
            </a:r>
            <a:endParaRPr lang="en-US" alt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29360"/>
          <a:ext cx="10972800" cy="473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15"/>
                <a:gridCol w="5709285"/>
                <a:gridCol w="36576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Steps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Details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Time-line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Students will form groups, from the same sections.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Students will propose a concept of software project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Write Requirement analysis, prepare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During </a:t>
                      </a:r>
                      <a:r>
                        <a:rPr lang="en-US" altLang="en-GB" sz="1800" b="1">
                          <a:sym typeface="+mn-ea"/>
                        </a:rPr>
                        <a:t>Software Requirement Engineering</a:t>
                      </a:r>
                      <a:r>
                        <a:rPr lang="en-US" altLang="en-GB" sz="1800">
                          <a:sym typeface="+mn-ea"/>
                        </a:rPr>
                        <a:t> module</a:t>
                      </a:r>
                      <a:endParaRPr lang="en-US" altLang="en-GB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4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Draw UML diagrams (basics), add in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During </a:t>
                      </a:r>
                      <a:r>
                        <a:rPr lang="en-US" altLang="en-GB" sz="1800" b="1">
                          <a:sym typeface="+mn-ea"/>
                        </a:rPr>
                        <a:t>Structural Analysis &amp; Design </a:t>
                      </a:r>
                      <a:r>
                        <a:rPr lang="en-US" altLang="en-GB" sz="1800" b="0">
                          <a:sym typeface="+mn-ea"/>
                        </a:rPr>
                        <a:t>module</a:t>
                      </a:r>
                      <a:endParaRPr lang="en-US" altLang="en-GB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MID REVIEW 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endParaRPr lang="en-US" altLang="en-GB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After Mid Sem</a:t>
                      </a:r>
                      <a:endParaRPr lang="en-US" altLang="en-GB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 smtClean="0"/>
                        <a:t>Create dummy screens</a:t>
                      </a:r>
                      <a:r>
                        <a:rPr lang="en-US" altLang="en-GB" smtClean="0"/>
                        <a:t>/wireframe, </a:t>
                      </a:r>
                      <a:r>
                        <a:rPr lang="en-US" altLang="en-GB" dirty="0" smtClean="0"/>
                        <a:t>if required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6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Create test plans and test scripts as per requirements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During </a:t>
                      </a:r>
                      <a:r>
                        <a:rPr lang="en-US" altLang="en-GB" b="1"/>
                        <a:t>Testing</a:t>
                      </a:r>
                      <a:r>
                        <a:rPr lang="en-US" altLang="en-GB"/>
                        <a:t> module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END REVIEW 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Group presentation + report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endParaRPr lang="en-US" altLang="en-GB" b="1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 dirty="0"/>
                        <a:t>Before end </a:t>
                      </a:r>
                      <a:r>
                        <a:rPr lang="en-US" altLang="en-GB" b="1" dirty="0" err="1"/>
                        <a:t>sem</a:t>
                      </a:r>
                      <a:endParaRPr lang="en-US" altLang="en-GB" b="1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Module wise </a:t>
            </a:r>
            <a:r>
              <a:rPr lang="en-US" altLang="en-GB" dirty="0" smtClean="0"/>
              <a:t>Activity </a:t>
            </a:r>
            <a:r>
              <a:rPr lang="en-US" altLang="en-GB" dirty="0"/>
              <a:t>- </a:t>
            </a:r>
            <a:r>
              <a:rPr lang="en-US" altLang="en-GB" dirty="0" smtClean="0"/>
              <a:t>1</a:t>
            </a:r>
            <a:endParaRPr lang="en-US" altLang="en-GB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91160" y="2013585"/>
          <a:ext cx="115417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72"/>
                <a:gridCol w="1477499"/>
                <a:gridCol w="4872355"/>
                <a:gridCol w="961202"/>
                <a:gridCol w="1386486"/>
                <a:gridCol w="1159246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Focus Areas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Tangible Output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Understanding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 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 Identify criteria based on which a suitable life cycle model can be chosen by you (out of  given software development projects in prev. page). Illustrate with diagrams.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2. Explain the important features of agile software model. Compare the advantages and disadvantages with iterative waterfall and exploratory programming.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CO1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Interactivity Focus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Group discussion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1. Discuss pros and cons of different models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Discussion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CO1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615" y="1129665"/>
            <a:ext cx="5246370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1  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Software Process Models</a:t>
            </a:r>
            <a:endParaRPr lang="en-US" altLang="en-GB" b="1">
              <a:solidFill>
                <a:schemeClr val="bg1"/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5120" y="6278880"/>
            <a:ext cx="5128260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/>
              <a:t>Total Marks = 10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ym typeface="+mn-ea"/>
              </a:rPr>
              <a:t>Module wise </a:t>
            </a:r>
            <a:r>
              <a:rPr lang="en-US" altLang="en-GB" dirty="0" smtClean="0">
                <a:sym typeface="+mn-ea"/>
              </a:rPr>
              <a:t>Activity </a:t>
            </a:r>
            <a:r>
              <a:rPr lang="en-US" altLang="en-GB" dirty="0">
                <a:sym typeface="+mn-ea"/>
              </a:rPr>
              <a:t>- </a:t>
            </a:r>
            <a:r>
              <a:rPr lang="en-US" altLang="en-GB" dirty="0" smtClean="0">
                <a:sym typeface="+mn-ea"/>
              </a:rPr>
              <a:t>2</a:t>
            </a:r>
            <a:endParaRPr lang="en-GB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91160" y="2024380"/>
          <a:ext cx="115417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295"/>
                <a:gridCol w="1564176"/>
                <a:gridCol w="4526915"/>
                <a:gridCol w="981522"/>
                <a:gridCol w="1732915"/>
                <a:gridCol w="1137937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Focus Areas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Tangible Output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Critical thinking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Group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i="1">
                          <a:sym typeface="+mn-ea"/>
                        </a:rPr>
                        <a:t>Refer the real world project, slide 12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1. Study, analyse and prepare report on system requirements of any one module of the real world systems (mentioned in slide 10).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Well documented SRS document.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CO2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Problem Solving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1. What is traceability in SRS context ? How is traceability achieved in the above mentioned modules? explain with examples.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/>
                        <a:t>2. Make a check-list of various types of errors that might exist in an SRS doc.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Assignments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CO2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615" y="1129665"/>
            <a:ext cx="5246370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2  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Software Requirement Engineering</a:t>
            </a:r>
            <a:endParaRPr lang="en-US" altLang="en-GB" b="1">
              <a:solidFill>
                <a:schemeClr val="bg1"/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5120" y="6278880"/>
            <a:ext cx="5128260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/>
              <a:t>Total Marks = 10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ym typeface="+mn-ea"/>
              </a:rPr>
              <a:t>Module wise </a:t>
            </a:r>
            <a:r>
              <a:rPr lang="en-US" altLang="en-GB" dirty="0" smtClean="0">
                <a:sym typeface="+mn-ea"/>
              </a:rPr>
              <a:t>Activity </a:t>
            </a:r>
            <a:r>
              <a:rPr lang="en-US" altLang="en-GB" dirty="0">
                <a:sym typeface="+mn-ea"/>
              </a:rPr>
              <a:t>- </a:t>
            </a:r>
            <a:r>
              <a:rPr lang="en-US" altLang="en-GB" dirty="0" smtClean="0">
                <a:sym typeface="+mn-ea"/>
              </a:rPr>
              <a:t>3</a:t>
            </a:r>
            <a:endParaRPr lang="en-GB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91160" y="2013585"/>
          <a:ext cx="115417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72"/>
                <a:gridCol w="1477499"/>
                <a:gridCol w="4429760"/>
                <a:gridCol w="1057275"/>
                <a:gridCol w="1733008"/>
                <a:gridCol w="1159246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Focus Areas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Tangible Output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Problem Solving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Group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Refer the  real world project, slide 12</a:t>
                      </a:r>
                      <a:endParaRPr lang="en-US" i="1" dirty="0"/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1. </a:t>
                      </a:r>
                      <a:r>
                        <a:rPr lang="en-US" altLang="en-GB" sz="1800" dirty="0">
                          <a:sym typeface="+mn-ea"/>
                        </a:rPr>
                        <a:t>Estimate size of the prototype selected.</a:t>
                      </a:r>
                      <a:endParaRPr lang="en-US" altLang="en-GB" sz="1800" dirty="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en-GB" sz="1800" dirty="0">
                          <a:sym typeface="+mn-ea"/>
                        </a:rPr>
                        <a:t>2. Create </a:t>
                      </a:r>
                      <a:r>
                        <a:rPr lang="en-US" altLang="en-GB" sz="1800" dirty="0" smtClean="0">
                          <a:sym typeface="+mn-ea"/>
                        </a:rPr>
                        <a:t>schedule, cost estimation  </a:t>
                      </a:r>
                      <a:r>
                        <a:rPr lang="en-US" altLang="en-GB" sz="1800" dirty="0">
                          <a:sym typeface="+mn-ea"/>
                        </a:rPr>
                        <a:t>and resource plan for a project prototype</a:t>
                      </a:r>
                      <a:endParaRPr lang="en-US" altLang="en-GB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1. Schedule and resource plan sheet.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/>
                        <a:t>2. Size &amp; Cost calculation in report form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CO3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Quiz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Quiz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Including modules 1, 2, 3. 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5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Quiz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CO3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615" y="1129665"/>
            <a:ext cx="5246370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3  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Software Project Management</a:t>
            </a:r>
            <a:endParaRPr lang="en-US" altLang="en-GB" b="1">
              <a:solidFill>
                <a:schemeClr val="bg1"/>
              </a:solidFill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5120" y="6278880"/>
            <a:ext cx="5128260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 dirty="0"/>
              <a:t>Total Marks = </a:t>
            </a:r>
            <a:r>
              <a:rPr lang="en-US" altLang="en-GB" dirty="0" smtClean="0"/>
              <a:t>10</a:t>
            </a:r>
            <a:endParaRPr lang="en-US" alt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ym typeface="+mn-ea"/>
              </a:rPr>
              <a:t>Module wise </a:t>
            </a:r>
            <a:r>
              <a:rPr lang="en-US" altLang="en-GB" dirty="0" smtClean="0">
                <a:sym typeface="+mn-ea"/>
              </a:rPr>
              <a:t>Activity </a:t>
            </a:r>
            <a:r>
              <a:rPr lang="en-US" altLang="en-GB" dirty="0">
                <a:sym typeface="+mn-ea"/>
              </a:rPr>
              <a:t>- </a:t>
            </a:r>
            <a:r>
              <a:rPr lang="en-US" altLang="en-GB" dirty="0" smtClean="0">
                <a:sym typeface="+mn-ea"/>
              </a:rPr>
              <a:t>4</a:t>
            </a:r>
            <a:endParaRPr lang="en-GB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91160" y="2013585"/>
          <a:ext cx="115417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72"/>
                <a:gridCol w="1477499"/>
                <a:gridCol w="4429760"/>
                <a:gridCol w="1057275"/>
                <a:gridCol w="1733008"/>
                <a:gridCol w="1159246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Focus Areas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Tangible Output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Creation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Group Report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Refer the  real world project, slide 12</a:t>
                      </a:r>
                      <a:endParaRPr lang="en-US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en-GB" sz="1800" dirty="0" smtClean="0">
                          <a:sym typeface="+mn-ea"/>
                        </a:rPr>
                        <a:t>1. </a:t>
                      </a:r>
                      <a:r>
                        <a:rPr lang="en-US" altLang="en-GB" sz="1800" dirty="0">
                          <a:sym typeface="+mn-ea"/>
                        </a:rPr>
                        <a:t>Create UML diagrams, </a:t>
                      </a:r>
                      <a:r>
                        <a:rPr lang="en-US" altLang="en-GB" sz="1800" dirty="0" smtClean="0">
                          <a:sym typeface="+mn-ea"/>
                        </a:rPr>
                        <a:t>DFD </a:t>
                      </a:r>
                      <a:r>
                        <a:rPr lang="en-US" dirty="0" smtClean="0"/>
                        <a:t> </a:t>
                      </a:r>
                      <a:r>
                        <a:rPr lang="en-US" altLang="en-GB" sz="1800" dirty="0" smtClean="0">
                          <a:sym typeface="+mn-ea"/>
                        </a:rPr>
                        <a:t>from SRS</a:t>
                      </a:r>
                      <a:endParaRPr lang="en-US" altLang="en-GB" sz="1800" dirty="0" smtClean="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en-GB" sz="1800" dirty="0">
                          <a:sym typeface="+mn-ea"/>
                        </a:rPr>
                        <a:t>2. Construct the Data Dictionary</a:t>
                      </a:r>
                      <a:endParaRPr lang="en-US" altLang="en-GB" sz="1800" dirty="0">
                        <a:sym typeface="+mn-ea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US" altLang="en-GB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Diagrams in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CO4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Critical thinking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 dirty="0">
                          <a:sym typeface="+mn-ea"/>
                        </a:rPr>
                        <a:t>Algorithm / pseudo code for one important module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 dirty="0">
                          <a:sym typeface="+mn-ea"/>
                        </a:rPr>
                        <a:t>Algorithm / pseudo code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CO4</a:t>
                      </a:r>
                      <a:endParaRPr lang="en-US" alt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615" y="1259205"/>
            <a:ext cx="5246370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4  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Structural Analysis &amp; Design</a:t>
            </a:r>
            <a:endParaRPr lang="en-US" altLang="en-GB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5120" y="6278880"/>
            <a:ext cx="5128260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/>
              <a:t>Total Marks = 10</a:t>
            </a:r>
            <a:endParaRPr lang="en-US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ym typeface="+mn-ea"/>
              </a:rPr>
              <a:t>Module wise </a:t>
            </a:r>
            <a:r>
              <a:rPr lang="en-US" altLang="en-GB" dirty="0" smtClean="0">
                <a:sym typeface="+mn-ea"/>
              </a:rPr>
              <a:t>Activity </a:t>
            </a:r>
            <a:r>
              <a:rPr lang="en-US" altLang="en-GB" dirty="0">
                <a:sym typeface="+mn-ea"/>
              </a:rPr>
              <a:t>- </a:t>
            </a:r>
            <a:r>
              <a:rPr lang="en-US" altLang="en-GB" dirty="0" smtClean="0">
                <a:sym typeface="+mn-ea"/>
              </a:rPr>
              <a:t>5</a:t>
            </a:r>
            <a:endParaRPr lang="en-GB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261620" y="1452880"/>
          <a:ext cx="11671300" cy="480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/>
                <a:gridCol w="1518285"/>
                <a:gridCol w="4674235"/>
                <a:gridCol w="1069340"/>
                <a:gridCol w="1752600"/>
                <a:gridCol w="1172210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Focus Areas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Tangible Output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Creation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Group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i="1"/>
                        <a:t>Refer the  real world project, slide 12</a:t>
                      </a:r>
                      <a:endParaRPr lang="en-US" i="1"/>
                    </a:p>
                    <a:p>
                      <a:pPr>
                        <a:buNone/>
                      </a:pPr>
                      <a:r>
                        <a:rPr lang="en-US" altLang="en-GB" sz="1800" dirty="0" smtClean="0">
                          <a:sym typeface="+mn-ea"/>
                        </a:rPr>
                        <a:t>Create dummy screens</a:t>
                      </a:r>
                      <a:r>
                        <a:rPr lang="en-US" altLang="en-GB" sz="1800" smtClean="0">
                          <a:sym typeface="+mn-ea"/>
                        </a:rPr>
                        <a:t>/wireframe, </a:t>
                      </a:r>
                      <a:r>
                        <a:rPr lang="en-US" altLang="en-GB" sz="1800" dirty="0" smtClean="0">
                          <a:sym typeface="+mn-ea"/>
                        </a:rPr>
                        <a:t>if required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4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Code with screens in report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CO5</a:t>
                      </a:r>
                      <a:endParaRPr lang="en-US" altLang="en-GB"/>
                    </a:p>
                  </a:txBody>
                  <a:tcPr/>
                </a:tc>
              </a:tr>
              <a:tr h="1791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Analyzing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GB"/>
                        <a:t>+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/>
                        <a:t>Problem solving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sz="1800" i="1">
                          <a:sym typeface="+mn-ea"/>
                        </a:rPr>
                        <a:t>Refer the  real world project, slide 12</a:t>
                      </a:r>
                      <a:endParaRPr lang="en-US" sz="1800" i="1"/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altLang="en-GB" sz="1800">
                          <a:sym typeface="+mn-ea"/>
                        </a:rPr>
                        <a:t>Create test plan (unit, integration, system, user acceptance)</a:t>
                      </a:r>
                      <a:endParaRPr lang="en-US" altLang="en-GB" sz="1800">
                        <a:sym typeface="+mn-ea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altLang="en-GB" sz="1800">
                          <a:sym typeface="+mn-ea"/>
                        </a:rPr>
                        <a:t>Create test scripts for one module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3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Test scripts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CO5</a:t>
                      </a:r>
                      <a:endParaRPr lang="en-US" altLang="en-GB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Analyzing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 research paper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Study research papers in latest software testing trends, example https://ieeexplore.ieee.org/document/7476770/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3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CO5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5280" y="907415"/>
            <a:ext cx="5246370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5  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Testing Strategies</a:t>
            </a:r>
            <a:endParaRPr lang="en-US" altLang="en-GB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086850" y="6388100"/>
            <a:ext cx="2607945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 dirty="0"/>
              <a:t>Total Marks = </a:t>
            </a:r>
            <a:r>
              <a:rPr lang="en-US" altLang="en-GB" dirty="0" smtClean="0"/>
              <a:t>10</a:t>
            </a:r>
            <a:endParaRPr lang="en-US" alt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ym typeface="+mn-ea"/>
              </a:rPr>
              <a:t>Module wise </a:t>
            </a:r>
            <a:r>
              <a:rPr lang="en-US" altLang="en-GB" dirty="0" smtClean="0">
                <a:sym typeface="+mn-ea"/>
              </a:rPr>
              <a:t>Activity </a:t>
            </a:r>
            <a:r>
              <a:rPr lang="en-US" altLang="en-GB" dirty="0">
                <a:sym typeface="+mn-ea"/>
              </a:rPr>
              <a:t>- </a:t>
            </a:r>
            <a:r>
              <a:rPr lang="en-US" altLang="en-GB" dirty="0" smtClean="0">
                <a:sym typeface="+mn-ea"/>
              </a:rPr>
              <a:t>6</a:t>
            </a:r>
            <a:endParaRPr lang="en-GB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91160" y="2013585"/>
          <a:ext cx="115417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72"/>
                <a:gridCol w="1477645"/>
                <a:gridCol w="4429614"/>
                <a:gridCol w="1057275"/>
                <a:gridCol w="1733008"/>
                <a:gridCol w="1159246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Focus Areas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Learning Practices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List of Activities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Tangible Output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Mapping CO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 sz="1800"/>
                    </a:p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Analyzing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dirty="0"/>
                        <a:t>Define three metrics to measure software reliability for your project. Please justify your answers if these metrics are satisfactory enough.</a:t>
                      </a:r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dirty="0" smtClean="0"/>
                        <a:t>What are the advantages of client-server software? Explain SOA and </a:t>
                      </a:r>
                      <a:r>
                        <a:rPr lang="en-US" dirty="0" err="1" smtClean="0"/>
                        <a:t>SaaS</a:t>
                      </a:r>
                      <a:r>
                        <a:rPr lang="en-US" dirty="0" smtClean="0"/>
                        <a:t> with diagrams</a:t>
                      </a:r>
                      <a:endParaRPr lang="en-US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Assignment</a:t>
                      </a:r>
                      <a:endParaRPr lang="en-US" altLang="en-GB" sz="1800"/>
                    </a:p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CO6</a:t>
                      </a:r>
                      <a:endParaRPr lang="en-US" altLang="en-GB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Quiz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Quiz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Including modules 4, 5, 6.</a:t>
                      </a:r>
                      <a:endParaRPr lang="en-US" altLang="en-GB"/>
                    </a:p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Gate questions will be there on these modules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5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Assignment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CO6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614" y="1270000"/>
            <a:ext cx="8474421" cy="4546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Module 6 : </a:t>
            </a:r>
            <a:r>
              <a:rPr lang="en-US" altLang="en-GB" b="1" dirty="0">
                <a:solidFill>
                  <a:schemeClr val="bg1"/>
                </a:solidFill>
                <a:sym typeface="+mn-ea"/>
              </a:rPr>
              <a:t>Software Reliability </a:t>
            </a:r>
            <a:r>
              <a:rPr lang="en-US" altLang="en-GB" b="1" dirty="0" smtClean="0">
                <a:solidFill>
                  <a:schemeClr val="bg1"/>
                </a:solidFill>
                <a:sym typeface="+mn-ea"/>
              </a:rPr>
              <a:t>, </a:t>
            </a:r>
            <a:r>
              <a:rPr lang="en-US" altLang="en-GB" b="1" dirty="0">
                <a:solidFill>
                  <a:schemeClr val="bg1"/>
                </a:solidFill>
                <a:sym typeface="+mn-ea"/>
              </a:rPr>
              <a:t>Software </a:t>
            </a:r>
            <a:r>
              <a:rPr lang="en-US" altLang="en-GB" b="1" dirty="0" smtClean="0">
                <a:solidFill>
                  <a:schemeClr val="bg1"/>
                </a:solidFill>
                <a:sym typeface="+mn-ea"/>
              </a:rPr>
              <a:t>Maintenance and Emerging Topics</a:t>
            </a:r>
            <a:endParaRPr lang="en-US" altLang="en-GB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5120" y="6278880"/>
            <a:ext cx="5128260" cy="368300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GB" dirty="0"/>
              <a:t>Total Marks = </a:t>
            </a:r>
            <a:r>
              <a:rPr lang="en-US" altLang="en-GB" dirty="0" smtClean="0"/>
              <a:t>10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720725" y="2414270"/>
          <a:ext cx="10750550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40"/>
                <a:gridCol w="2250440"/>
                <a:gridCol w="2012950"/>
                <a:gridCol w="2150110"/>
                <a:gridCol w="2150110"/>
              </a:tblGrid>
              <a:tr h="1180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/>
                        <a:t>Program(s)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Academic Session, Semester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Subject Name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Subject Code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Credit</a:t>
                      </a:r>
                      <a:endParaRPr lang="en-US" altLang="en-GB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B.Tech</a:t>
                      </a:r>
                      <a:endParaRPr lang="en-US" altLang="en-GB"/>
                    </a:p>
                    <a:p>
                      <a:pPr algn="ctr">
                        <a:buNone/>
                      </a:pPr>
                      <a:r>
                        <a:rPr lang="en-US" altLang="en-GB" sz="1600"/>
                        <a:t>[CSE,IT,CSSE,CSCE]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/>
                        <a:t>Autumn </a:t>
                      </a:r>
                      <a:r>
                        <a:rPr lang="en-US" altLang="en-GB" dirty="0" smtClean="0"/>
                        <a:t>2022</a:t>
                      </a:r>
                      <a:r>
                        <a:rPr lang="en-US" altLang="en-GB" dirty="0"/>
                        <a:t>(July -December)</a:t>
                      </a:r>
                      <a:endParaRPr lang="en-US" altLang="en-GB" dirty="0"/>
                    </a:p>
                    <a:p>
                      <a:pPr algn="ctr">
                        <a:buNone/>
                      </a:pPr>
                      <a:r>
                        <a:rPr lang="en-US" altLang="en-GB" dirty="0"/>
                        <a:t>5th </a:t>
                      </a:r>
                      <a:r>
                        <a:rPr lang="en-US" altLang="en-GB" dirty="0" err="1"/>
                        <a:t>Sem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Software Engineering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IT-3003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4</a:t>
                      </a:r>
                      <a:endParaRPr lang="en-US" alt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Course Details</a:t>
            </a: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Activity marks distribution</a:t>
            </a:r>
            <a:endParaRPr lang="en-US" altLang="en-GB"/>
          </a:p>
        </p:txBody>
      </p:sp>
      <p:graphicFrame>
        <p:nvGraphicFramePr>
          <p:cNvPr id="4" name="Table 3"/>
          <p:cNvGraphicFramePr/>
          <p:nvPr/>
        </p:nvGraphicFramePr>
        <p:xfrm>
          <a:off x="1071880" y="1485900"/>
          <a:ext cx="9279255" cy="43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5920740"/>
                <a:gridCol w="1917065"/>
              </a:tblGrid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dirty="0"/>
                        <a:t>Modules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Marks</a:t>
                      </a:r>
                      <a:endParaRPr lang="en-US" altLang="en-GB"/>
                    </a:p>
                  </a:txBody>
                  <a:tcPr/>
                </a:tc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1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GB" sz="1600" b="0"/>
                        <a:t>Software Process Models</a:t>
                      </a:r>
                      <a:endParaRPr lang="en-US" altLang="en-GB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10</a:t>
                      </a:r>
                      <a:endParaRPr lang="en-US" altLang="en-GB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2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GB" sz="1600" b="0"/>
                        <a:t>Software Requirement Engineering</a:t>
                      </a:r>
                      <a:endParaRPr lang="en-US" altLang="en-GB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10</a:t>
                      </a:r>
                      <a:endParaRPr lang="en-US" altLang="en-GB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3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600" b="0"/>
                        <a:t>Software Project Management  </a:t>
                      </a:r>
                      <a:r>
                        <a:rPr lang="en-US" altLang="en-GB" sz="1600" b="0"/>
                        <a:t>+ Quiz</a:t>
                      </a:r>
                      <a:endParaRPr lang="en-US" altLang="en-GB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10</a:t>
                      </a:r>
                      <a:endParaRPr lang="en-US" altLang="en-GB" dirty="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4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600" b="0"/>
                        <a:t>Structural Analysis &amp; Design</a:t>
                      </a:r>
                      <a:endParaRPr lang="en-GB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10</a:t>
                      </a:r>
                      <a:endParaRPr lang="en-US" altLang="en-GB"/>
                    </a:p>
                  </a:txBody>
                  <a:tcPr/>
                </a:tc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5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600" b="0"/>
                        <a:t>Testing Strategies </a:t>
                      </a:r>
                      <a:r>
                        <a:rPr lang="en-US" altLang="en-GB" sz="1600" b="0"/>
                        <a:t>+ research</a:t>
                      </a:r>
                      <a:endParaRPr lang="en-US" altLang="en-GB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10</a:t>
                      </a:r>
                      <a:endParaRPr lang="en-US" altLang="en-GB" dirty="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/>
                        <a:t>6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600" b="0" dirty="0"/>
                        <a:t>Software </a:t>
                      </a:r>
                      <a:r>
                        <a:rPr lang="en-US" altLang="en-GB" sz="1600" b="0" dirty="0" smtClean="0"/>
                        <a:t>Reliability, Software Maintenance and Emerging Topics </a:t>
                      </a:r>
                      <a:r>
                        <a:rPr lang="en-US" altLang="en-GB" sz="1600" b="0" dirty="0"/>
                        <a:t>+ Quiz</a:t>
                      </a:r>
                      <a:endParaRPr lang="en-US" alt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10</a:t>
                      </a:r>
                      <a:endParaRPr lang="en-US" altLang="en-GB" dirty="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GB" dirty="0"/>
                    </a:p>
                  </a:txBody>
                  <a:tcPr/>
                </a:tc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 smtClean="0"/>
                        <a:t>Total</a:t>
                      </a:r>
                      <a:endParaRPr lang="en-US" altLang="en-GB" b="1" dirty="0" smtClean="0"/>
                    </a:p>
                    <a:p>
                      <a:pPr>
                        <a:buNone/>
                      </a:pPr>
                      <a:endParaRPr lang="en-US" altLang="en-GB" sz="1800" b="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 smtClean="0"/>
                        <a:t>60</a:t>
                      </a:r>
                      <a:endParaRPr lang="en-US" altLang="en-GB" dirty="0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dirty="0" smtClean="0"/>
                        <a:t>Convert the total mark to activity mark 30</a:t>
                      </a:r>
                      <a:endParaRPr lang="en-US" alt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GB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Evaluation Scheme</a:t>
            </a:r>
            <a:endParaRPr lang="en-US" altLang="en-GB"/>
          </a:p>
        </p:txBody>
      </p:sp>
      <p:graphicFrame>
        <p:nvGraphicFramePr>
          <p:cNvPr id="4" name="Table 3"/>
          <p:cNvGraphicFramePr/>
          <p:nvPr/>
        </p:nvGraphicFramePr>
        <p:xfrm>
          <a:off x="1093470" y="1593850"/>
          <a:ext cx="9290685" cy="356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95"/>
                <a:gridCol w="3096895"/>
                <a:gridCol w="3096895"/>
              </a:tblGrid>
              <a:tr h="71247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 dirty="0"/>
                        <a:t>EXAM</a:t>
                      </a:r>
                      <a:endParaRPr lang="en-US" altLang="en-GB" sz="2400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/>
                        <a:t>MARKS</a:t>
                      </a:r>
                      <a:endParaRPr lang="en-US" altLang="en-GB" sz="2400"/>
                    </a:p>
                  </a:txBody>
                  <a:tcPr/>
                </a:tc>
              </a:tr>
              <a:tr h="7124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/>
                        <a:t>End Semester (</a:t>
                      </a:r>
                      <a:r>
                        <a:rPr lang="en-US" altLang="en-GB" sz="1800"/>
                        <a:t>07/12</a:t>
                      </a:r>
                      <a:r>
                        <a:rPr lang="en-US" altLang="en-GB" sz="1800"/>
                        <a:t>/2022 to 17/12/2021</a:t>
                      </a:r>
                      <a:r>
                        <a:rPr lang="en-US" altLang="en-GB" sz="2400"/>
                        <a:t>)</a:t>
                      </a:r>
                      <a:endParaRPr lang="en-US" altLang="en-GB" sz="24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 dirty="0"/>
                        <a:t>5</a:t>
                      </a:r>
                      <a:r>
                        <a:rPr lang="en-US" altLang="en-GB" sz="2400" dirty="0" smtClean="0"/>
                        <a:t>0</a:t>
                      </a:r>
                      <a:endParaRPr lang="en-US" altLang="en-GB" sz="2400" dirty="0"/>
                    </a:p>
                  </a:txBody>
                  <a:tcPr/>
                </a:tc>
              </a:tr>
              <a:tr h="712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/>
                        <a:t>Internal</a:t>
                      </a:r>
                      <a:endParaRPr lang="en-US" alt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/>
                        <a:t>Mid Semester (</a:t>
                      </a:r>
                      <a:r>
                        <a:rPr lang="en-US" altLang="en-GB" sz="1800"/>
                        <a:t>19/09/22 to 23/09/22</a:t>
                      </a:r>
                      <a:r>
                        <a:rPr lang="en-US" altLang="en-GB" sz="2400"/>
                        <a:t>)</a:t>
                      </a:r>
                      <a:endParaRPr lang="en-US" alt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/>
                        <a:t>20</a:t>
                      </a:r>
                      <a:endParaRPr lang="en-US" altLang="en-GB" sz="2400"/>
                    </a:p>
                  </a:txBody>
                  <a:tcPr/>
                </a:tc>
              </a:tr>
              <a:tr h="7124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/>
                        <a:t>Activities</a:t>
                      </a:r>
                      <a:endParaRPr lang="en-US" alt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 dirty="0" smtClean="0"/>
                        <a:t>30</a:t>
                      </a:r>
                      <a:endParaRPr lang="en-US" altLang="en-GB" sz="2400" dirty="0"/>
                    </a:p>
                  </a:txBody>
                  <a:tcPr/>
                </a:tc>
              </a:tr>
              <a:tr h="7124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2400" b="1"/>
                        <a:t>Total</a:t>
                      </a:r>
                      <a:endParaRPr lang="en-US" altLang="en-GB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2400" b="1"/>
                        <a:t>100</a:t>
                      </a:r>
                      <a:endParaRPr lang="en-US" altLang="en-GB" sz="24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1960" y="6085840"/>
            <a:ext cx="1061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i="1" dirty="0"/>
              <a:t>Please note marks obtained in activities (out of </a:t>
            </a:r>
            <a:r>
              <a:rPr lang="en-US" altLang="en-GB" i="1" dirty="0" smtClean="0"/>
              <a:t> 60) </a:t>
            </a:r>
            <a:r>
              <a:rPr lang="en-US" altLang="en-GB" i="1" dirty="0"/>
              <a:t>will be scaled down to </a:t>
            </a:r>
            <a:r>
              <a:rPr lang="en-US" altLang="en-GB" i="1" dirty="0" smtClean="0"/>
              <a:t>30.</a:t>
            </a:r>
            <a:r>
              <a:rPr lang="en-US" altLang="en-GB" dirty="0" smtClean="0"/>
              <a:t> </a:t>
            </a:r>
            <a:endParaRPr lang="en-US" alt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+mn-ea"/>
              </a:rPr>
              <a:t>Program Educational Objectives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 sz="2400"/>
              <a:t>PEO-1. To lead a successful career in industries or pursue higher studies or entrepreneurial endeavours.</a:t>
            </a:r>
            <a:endParaRPr lang="en-GB" altLang="en-US" sz="2400"/>
          </a:p>
          <a:p>
            <a:r>
              <a:rPr lang="en-GB" altLang="en-US" sz="2400"/>
              <a:t>PEO-1. To offer techno-commercially feasible and socially acceptable solutions to real life engineering problems.</a:t>
            </a:r>
            <a:endParaRPr lang="en-GB" altLang="en-US" sz="2400"/>
          </a:p>
          <a:p>
            <a:r>
              <a:rPr lang="en-GB" altLang="en-US" sz="2400"/>
              <a:t>PEO-1. To demonstrate effective communication skill, professional attitude and a desire to learn.</a:t>
            </a:r>
            <a:endParaRPr lang="en-GB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+mn-ea"/>
              </a:rPr>
              <a:t>Program Outcomes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74750"/>
            <a:ext cx="11632565" cy="4953000"/>
          </a:xfrm>
        </p:spPr>
        <p:txBody>
          <a:bodyPr/>
          <a:lstStyle/>
          <a:p>
            <a:pPr marL="0" indent="0">
              <a:buNone/>
            </a:pP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a)Ability to apply knowledge of mathematics, science, engineering, computing to solve complex problems.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b)Ability to identify, analyse and solve complex software and hardware engineering problems.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c)Ability to design, implement and evaluate various computer based systems to meet the needs of the society by considering public health, safety, cultural, societal and environmental issues.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d)Ability to design &amp; conduct experiments and interpret data.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e)Ability to use techniques, skills and modern engineering and IT tools to various relevant engineering practices.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f)Ability to examine and understand the impact of societal, health, safety, legal and cultural concerns at local, national and international levels relevant to engineering practices.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g)Ability to recognize the sustainability and environmental impact of the computer-based engineering solutions.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h)Ability to follow prescribed norms, responsibilities and ethics in engineering practices.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i)Ability to work effectively as an individual and in a team. 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j)Ability to communicate effectively through oral, written and pictorial means with engineering community and the society at large.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k)Ability to recognize the need for and to engage in life-long learning.</a:t>
            </a:r>
            <a:endParaRPr lang="en-GB" altLang="en-US" sz="1800"/>
          </a:p>
          <a:p>
            <a:pPr marL="0" indent="0">
              <a:buNone/>
            </a:pPr>
            <a:r>
              <a:rPr lang="en-GB" altLang="en-US" sz="1800"/>
              <a:t>l)Ability to understand and apply engineering &amp; management principles in executing projects.</a:t>
            </a:r>
            <a:endParaRPr lang="en-GB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29936"/>
          </a:xfrm>
        </p:spPr>
        <p:txBody>
          <a:bodyPr/>
          <a:lstStyle/>
          <a:p>
            <a:r>
              <a:rPr lang="en-US" altLang="en-GB" dirty="0"/>
              <a:t>Course Committee Faculties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1381"/>
            <a:ext cx="10972800" cy="5581939"/>
          </a:xfrm>
        </p:spPr>
        <p:txBody>
          <a:bodyPr/>
          <a:lstStyle/>
          <a:p>
            <a:r>
              <a:rPr lang="en-US" altLang="en-GB" sz="1800"/>
              <a:t>Prof. (Dr.) Prasant Kumar Pattnaik</a:t>
            </a:r>
            <a:endParaRPr lang="en-US" altLang="en-GB" sz="1800"/>
          </a:p>
          <a:p>
            <a:r>
              <a:rPr lang="en-US" altLang="en-GB" sz="1800"/>
              <a:t>Prof. (Dr.) Santosh Kumar Swain</a:t>
            </a:r>
            <a:endParaRPr lang="en-US" altLang="en-GB" sz="1800"/>
          </a:p>
          <a:p>
            <a:r>
              <a:rPr lang="en-US" altLang="en-GB" sz="1800"/>
              <a:t>Prof. (Dr.) Samaresh Mishra</a:t>
            </a:r>
            <a:endParaRPr lang="en-US" altLang="en-GB" sz="1800"/>
          </a:p>
          <a:p>
            <a:r>
              <a:rPr lang="en-US" altLang="en-GB" sz="1800"/>
              <a:t>Dr. Prachet Bhuyan</a:t>
            </a:r>
            <a:endParaRPr lang="en-US" altLang="en-GB" sz="1800"/>
          </a:p>
          <a:p>
            <a:r>
              <a:rPr lang="en-US" altLang="en-GB" sz="1800"/>
              <a:t>Dr. Abhisek Roy</a:t>
            </a:r>
            <a:endParaRPr lang="en-US" altLang="en-GB" sz="1800"/>
          </a:p>
          <a:p>
            <a:r>
              <a:rPr lang="en-US" altLang="en-GB" sz="1800"/>
              <a:t>Mrs. Krishna Chakravarty</a:t>
            </a:r>
            <a:endParaRPr lang="en-US" altLang="en-GB" sz="1800"/>
          </a:p>
          <a:p>
            <a:r>
              <a:rPr lang="en-US" altLang="en-GB" sz="1800"/>
              <a:t>Dr. Manjusha Pandey</a:t>
            </a:r>
            <a:endParaRPr lang="en-US" altLang="en-GB" sz="1800"/>
          </a:p>
          <a:p>
            <a:r>
              <a:rPr lang="en-US" altLang="en-GB" sz="1800"/>
              <a:t>Dr.Siddharth Swarup Rautaray</a:t>
            </a:r>
            <a:endParaRPr lang="en-US" altLang="en-GB" sz="1800"/>
          </a:p>
          <a:p>
            <a:r>
              <a:rPr lang="en-US" altLang="en-GB" sz="1800"/>
              <a:t>Dr. Jayanta Mondal</a:t>
            </a:r>
            <a:endParaRPr lang="en-US" altLang="en-GB" sz="1800"/>
          </a:p>
          <a:p>
            <a:r>
              <a:rPr lang="en-US" altLang="en-GB" sz="1800"/>
              <a:t>Dr. Jayeeta Chakraborty</a:t>
            </a:r>
            <a:endParaRPr lang="en-US" altLang="en-GB" sz="1800"/>
          </a:p>
          <a:p>
            <a:r>
              <a:rPr lang="en-US" altLang="en-GB" sz="1800"/>
              <a:t>Dr. Saurabh Bilgaiyan</a:t>
            </a:r>
            <a:endParaRPr lang="en-US" altLang="en-GB" sz="1800"/>
          </a:p>
          <a:p>
            <a:r>
              <a:rPr lang="en-US" altLang="en-GB" sz="1800"/>
              <a:t>Mr. Kumar Devadutta</a:t>
            </a:r>
            <a:endParaRPr lang="en-US" altLang="en-GB" sz="1800"/>
          </a:p>
          <a:p>
            <a:r>
              <a:rPr lang="en-US" altLang="en-GB" sz="1800"/>
              <a:t>Dr. Leena Das</a:t>
            </a:r>
            <a:endParaRPr lang="en-US" altLang="en-GB" sz="1800"/>
          </a:p>
          <a:p>
            <a:r>
              <a:rPr lang="en-US" altLang="en-GB" sz="1800"/>
              <a:t>Dr. Namita Panda</a:t>
            </a:r>
            <a:endParaRPr lang="en-US" altLang="en-GB" sz="1800"/>
          </a:p>
          <a:p>
            <a:r>
              <a:rPr lang="en-US" altLang="en-GB" sz="1800"/>
              <a:t>Mr. Kunal Anand</a:t>
            </a:r>
            <a:endParaRPr lang="en-US" altLang="en-GB" sz="1800"/>
          </a:p>
          <a:p>
            <a:r>
              <a:rPr lang="en-US" altLang="en-GB" sz="1800"/>
              <a:t>Dr. Suchismita </a:t>
            </a:r>
            <a:endParaRPr lang="en-US" altLang="en-GB" sz="1800"/>
          </a:p>
          <a:p>
            <a:endParaRPr lang="en-US" alt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Text/Reference Books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400" b="1"/>
              <a:t>Text Books</a:t>
            </a:r>
            <a:endParaRPr lang="en-GB" altLang="en-US" sz="2400" b="1"/>
          </a:p>
          <a:p>
            <a:pPr marL="0" indent="0">
              <a:buNone/>
            </a:pPr>
            <a:r>
              <a:rPr lang="en-GB" altLang="en-US" sz="2400"/>
              <a:t>1. Fundamentals of Software Engineering, Rajib Mall , PHI</a:t>
            </a:r>
            <a:r>
              <a:rPr lang="en-US" altLang="en-GB" sz="2400"/>
              <a:t>, Latest edition.</a:t>
            </a:r>
            <a:endParaRPr lang="en-US" altLang="en-GB" sz="2400"/>
          </a:p>
          <a:p>
            <a:pPr marL="0" indent="0">
              <a:buNone/>
            </a:pPr>
            <a:r>
              <a:rPr lang="en-GB" altLang="en-US" sz="2400"/>
              <a:t>2. Software Engineering, A Practitioner’s Approach, Roger S. Pressman ,TMG Hill</a:t>
            </a:r>
            <a:r>
              <a:rPr lang="en-US" altLang="en-GB" sz="2400"/>
              <a:t>, Latest edition.</a:t>
            </a:r>
            <a:endParaRPr lang="en-US" altLang="en-GB" sz="2400"/>
          </a:p>
          <a:p>
            <a:endParaRPr lang="en-GB" altLang="en-US" sz="2400"/>
          </a:p>
          <a:p>
            <a:pPr marL="0" indent="0">
              <a:buNone/>
            </a:pPr>
            <a:r>
              <a:rPr lang="en-GB" altLang="en-US" sz="2400" b="1"/>
              <a:t>Reference Book</a:t>
            </a:r>
            <a:endParaRPr lang="en-GB" altLang="en-US" sz="2400" b="1"/>
          </a:p>
          <a:p>
            <a:pPr marL="0" indent="0">
              <a:buNone/>
            </a:pPr>
            <a:r>
              <a:rPr lang="en-GB" altLang="en-US" sz="2400"/>
              <a:t>1.Software Engineering, I. Sommerville, Pearson Education, Asia.</a:t>
            </a:r>
            <a:r>
              <a:rPr lang="en-GB" altLang="en-US"/>
              <a:t> 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10972800" cy="573405"/>
          </a:xfrm>
        </p:spPr>
        <p:txBody>
          <a:bodyPr/>
          <a:lstStyle/>
          <a:p>
            <a:r>
              <a:rPr lang="en-US" altLang="en-GB"/>
              <a:t>Syllabus</a:t>
            </a:r>
            <a:endParaRPr lang="en-US" alt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" y="1001395"/>
          <a:ext cx="11938000" cy="564134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2419350"/>
                <a:gridCol w="9518650"/>
              </a:tblGrid>
              <a:tr h="1310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 b="1" dirty="0"/>
                        <a:t>Software Process Models</a:t>
                      </a:r>
                      <a:endParaRPr lang="en-US" alt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/>
                        <a:t>Software </a:t>
                      </a:r>
                      <a:r>
                        <a:rPr lang="en-US" altLang="en-GB" sz="1600"/>
                        <a:t>product, Software crisis, Handling complexity through Abstraction and Decomposition, Overview of software development activities.</a:t>
                      </a:r>
                      <a:endParaRPr lang="en-US" altLang="en-GB" sz="1600"/>
                    </a:p>
                    <a:p>
                      <a:pPr>
                        <a:buNone/>
                      </a:pPr>
                      <a:r>
                        <a:rPr lang="en-US" altLang="en-GB" sz="1600"/>
                        <a:t>P</a:t>
                      </a:r>
                      <a:r>
                        <a:rPr lang="en-GB" altLang="en-US" sz="1600"/>
                        <a:t>rocess Models: Classical waterfall model, iterative waterfall model, prototyping model, evolutionary model, spiral model, RAD model.</a:t>
                      </a:r>
                      <a:endParaRPr lang="en-GB" altLang="en-US" sz="1600"/>
                    </a:p>
                    <a:p>
                      <a:pPr>
                        <a:buNone/>
                      </a:pPr>
                      <a:r>
                        <a:rPr lang="en-US" altLang="en-GB" sz="1600"/>
                        <a:t>Agile models: Extreme programming and Scrum.</a:t>
                      </a:r>
                      <a:endParaRPr lang="en-US" altLang="en-GB" sz="1600"/>
                    </a:p>
                  </a:txBody>
                  <a:tcPr/>
                </a:tc>
              </a:tr>
              <a:tr h="852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 b="1"/>
                        <a:t>Software Requirement Engineering</a:t>
                      </a:r>
                      <a:endParaRPr lang="en-US" alt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Requirement Gathering and analysis, Functional and non functional requirements, Software Requirement Specification(SRS) , IEEE 830 guidelines, Decision tables and trees.</a:t>
                      </a:r>
                      <a:endParaRPr lang="en-US" altLang="en-GB" sz="1600"/>
                    </a:p>
                  </a:txBody>
                  <a:tcPr/>
                </a:tc>
              </a:tr>
              <a:tr h="8724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 b="1"/>
                        <a:t>Software Project Management </a:t>
                      </a:r>
                      <a:endParaRPr lang="en-GB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 dirty="0"/>
                        <a:t>Responsibilities of a Software project manager, project planning, Metrics for project size estimation, Project estimation techniques, Empirical estimation techniques, COCOMO models, Scheduling, Organization &amp; team structure, Staffing</a:t>
                      </a:r>
                      <a:r>
                        <a:rPr lang="en-GB" altLang="en-US" sz="1600" dirty="0" smtClean="0"/>
                        <a:t>,.</a:t>
                      </a:r>
                      <a:endParaRPr lang="en-GB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 b="1"/>
                        <a:t>Structural Analysis &amp; Design</a:t>
                      </a:r>
                      <a:endParaRPr lang="en-GB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Overview of design process : High level and detailed design, C</a:t>
                      </a:r>
                      <a:r>
                        <a:rPr lang="en-GB" altLang="en-US" sz="1600"/>
                        <a:t>ohesion &amp; coupling, </a:t>
                      </a:r>
                      <a:r>
                        <a:rPr lang="en-US" altLang="en-GB" sz="1600"/>
                        <a:t>Modularity and layering, F</a:t>
                      </a:r>
                      <a:r>
                        <a:rPr lang="en-GB" altLang="en-US" sz="1600"/>
                        <a:t>unction–Oriented software design: Structural Analysis, Structural Design (DFD and Structured Chart), Object Oriented Analysis &amp; Design</a:t>
                      </a:r>
                      <a:r>
                        <a:rPr lang="en-US" altLang="en-GB" sz="1600"/>
                        <a:t>, Command language, menu and iconic interfaces.</a:t>
                      </a:r>
                      <a:endParaRPr lang="en-US" altLang="en-GB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 b="1"/>
                        <a:t>Testing Strategies</a:t>
                      </a:r>
                      <a:endParaRPr lang="en-GB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/>
                        <a:t>Coding, Code Review, </a:t>
                      </a:r>
                      <a:r>
                        <a:rPr lang="en-US" altLang="en-GB" sz="1600"/>
                        <a:t>Documentation, </a:t>
                      </a:r>
                      <a:r>
                        <a:rPr lang="en-GB" altLang="en-US" sz="1600"/>
                        <a:t>Testing: - Unit testing, Black-box Testing, White-box testing, </a:t>
                      </a:r>
                      <a:r>
                        <a:rPr lang="en-US" altLang="en-GB" sz="1600"/>
                        <a:t>Cyclomatic complexity measure, Coverage analysis, </a:t>
                      </a:r>
                      <a:r>
                        <a:rPr lang="en-GB" altLang="en-US" sz="1600"/>
                        <a:t>Debugging, Integration testing, System testing</a:t>
                      </a:r>
                      <a:r>
                        <a:rPr lang="en-US" altLang="en-GB" sz="1600"/>
                        <a:t>, Regression testing.</a:t>
                      </a:r>
                      <a:endParaRPr lang="en-US" altLang="en-GB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 b="1"/>
                        <a:t>Software Reliability Software Maintenance</a:t>
                      </a:r>
                      <a:endParaRPr lang="en-GB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600"/>
                        <a:t>Software reliability, </a:t>
                      </a:r>
                      <a:r>
                        <a:rPr lang="en-US" altLang="en-GB" sz="1600"/>
                        <a:t>reliability measures, reliability growth modelling, Quality </a:t>
                      </a:r>
                      <a:r>
                        <a:rPr lang="en-GB" altLang="en-US" sz="1600"/>
                        <a:t>SEI CMM, Characteristics of software maintenance, software reverse engineering, software re engineering</a:t>
                      </a:r>
                      <a:r>
                        <a:rPr lang="en-US" altLang="en-GB" sz="1600"/>
                        <a:t>, Software reuse</a:t>
                      </a:r>
                      <a:endParaRPr lang="en-US" altLang="en-GB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 b="1"/>
                        <a:t>Emerging Topics</a:t>
                      </a:r>
                      <a:endParaRPr lang="en-US" alt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Client-Server Software engineering, Service Oriented Architecture (SOA), Software as a Service (SaaS)</a:t>
                      </a:r>
                      <a:endParaRPr lang="en-US" altLang="en-GB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Course  Outcomes</a:t>
            </a:r>
            <a:endParaRPr lang="en-US" alt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08610" y="1012825"/>
          <a:ext cx="11574780" cy="4754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8850"/>
                <a:gridCol w="6584950"/>
                <a:gridCol w="4030980"/>
              </a:tblGrid>
              <a:tr h="548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600"/>
                        <a:t>Course Outcomes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600"/>
                        <a:t>Modules</a:t>
                      </a:r>
                      <a:endParaRPr lang="en-US" altLang="en-GB" sz="160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CO1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</a:t>
                      </a:r>
                      <a:r>
                        <a:rPr sz="1600"/>
                        <a:t>ifferentiate different software process models and understand their applicability in real life projects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600"/>
                        <a:t>Software Process Models</a:t>
                      </a:r>
                      <a:endParaRPr lang="en-US" altLang="en-GB" sz="1600"/>
                    </a:p>
                  </a:txBody>
                  <a:tcPr/>
                </a:tc>
              </a:tr>
              <a:tr h="592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CO2 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G</a:t>
                      </a:r>
                      <a:r>
                        <a:rPr lang="en-GB" altLang="en-US" sz="1600"/>
                        <a:t>ather and specify requirements of the software projects </a:t>
                      </a:r>
                      <a:endParaRPr lang="en-GB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600"/>
                        <a:t>Software Requirement Engineering</a:t>
                      </a:r>
                      <a:endParaRPr lang="en-US" altLang="en-GB" sz="1600"/>
                    </a:p>
                  </a:txBody>
                  <a:tcPr/>
                </a:tc>
              </a:tr>
              <a:tr h="764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CO3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</a:t>
                      </a:r>
                      <a:r>
                        <a:rPr sz="1600"/>
                        <a:t>pply the basic project management practices in real life projects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/>
                        <a:t>Software Project Management </a:t>
                      </a:r>
                      <a:endParaRPr lang="en-GB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>
                          <a:sym typeface="+mn-ea"/>
                        </a:rPr>
                        <a:t>CO4</a:t>
                      </a:r>
                      <a:endParaRPr lang="en-US" altLang="en-GB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</a:t>
                      </a:r>
                      <a:r>
                        <a:rPr sz="1600"/>
                        <a:t>ranslate the baseline requirement specifications into design &amp; development process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/>
                        <a:t>Structural Analysis &amp; Design</a:t>
                      </a:r>
                      <a:endParaRPr lang="en-GB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>
                          <a:sym typeface="+mn-ea"/>
                        </a:rPr>
                        <a:t>CO5</a:t>
                      </a:r>
                      <a:endParaRPr lang="en-US" altLang="en-GB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/>
                        <a:t>Distinguish and apply different testing methodologies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/>
                        <a:t>Testing Strategies</a:t>
                      </a:r>
                      <a:endParaRPr lang="en-GB" altLang="en-US" sz="160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>
                          <a:sym typeface="+mn-ea"/>
                        </a:rPr>
                        <a:t>CO6</a:t>
                      </a:r>
                      <a:endParaRPr lang="en-US" altLang="en-GB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</a:t>
                      </a:r>
                      <a:r>
                        <a:rPr sz="1600"/>
                        <a:t>valuate different software matrix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600">
                          <a:sym typeface="+mn-ea"/>
                        </a:rPr>
                        <a:t>Application of overall knowledge gained</a:t>
                      </a:r>
                      <a:endParaRPr lang="en-US" altLang="en-GB" sz="16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>
                          <a:sym typeface="+mn-ea"/>
                        </a:rPr>
                        <a:t>Software Reliability </a:t>
                      </a:r>
                      <a:r>
                        <a:rPr lang="en-US" altLang="en-GB" sz="1600">
                          <a:sym typeface="+mn-ea"/>
                        </a:rPr>
                        <a:t>and </a:t>
                      </a:r>
                      <a:r>
                        <a:rPr lang="en-GB" altLang="en-US" sz="1600">
                          <a:sym typeface="+mn-ea"/>
                        </a:rPr>
                        <a:t>Software Maintenance</a:t>
                      </a:r>
                      <a:endParaRPr lang="en-GB" altLang="en-US" sz="16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600">
                          <a:sym typeface="+mn-ea"/>
                        </a:rPr>
                        <a:t>Emerging Topics</a:t>
                      </a:r>
                      <a:endParaRPr lang="en-US" altLang="en-GB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Lesson Plan</a:t>
            </a:r>
            <a:endParaRPr lang="en-US" alt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1450" y="882015"/>
          <a:ext cx="11849100" cy="602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825"/>
                <a:gridCol w="1419860"/>
                <a:gridCol w="7511415"/>
              </a:tblGrid>
              <a:tr h="445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/>
                        <a:t>Modules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Lecture Days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Topics/Coverage</a:t>
                      </a:r>
                      <a:endParaRPr lang="en-US" altLang="en-GB"/>
                    </a:p>
                  </a:txBody>
                  <a:tcPr/>
                </a:tc>
              </a:tr>
              <a:tr h="64008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1. Software process models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(9 hrs)</a:t>
                      </a:r>
                      <a:endParaRPr lang="en-US" altLang="en-GB" b="1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 1st to 2nd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sz="1800">
                          <a:sym typeface="+mn-ea"/>
                        </a:rPr>
                        <a:t>Software </a:t>
                      </a:r>
                      <a:r>
                        <a:rPr lang="en-US" altLang="en-GB" sz="1800">
                          <a:sym typeface="+mn-ea"/>
                        </a:rPr>
                        <a:t>product, Software crisis, Handling complexity through Abstraction and Decomposition, software development activities.</a:t>
                      </a:r>
                      <a:endParaRPr lang="en-GB" altLang="en-US"/>
                    </a:p>
                  </a:txBody>
                  <a:tcPr/>
                </a:tc>
              </a:tr>
              <a:tr h="9144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3rd to 8th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/>
                        <a:t>Software process Models: Classical waterfall model, iterative waterfall model, prototyping model, evolutionary model, spiral model, RAD model. </a:t>
                      </a:r>
                      <a:r>
                        <a:rPr lang="en-US" altLang="en-GB" sz="1800">
                          <a:sym typeface="+mn-ea"/>
                        </a:rPr>
                        <a:t>Agile models: Extreme programming and Scrum.</a:t>
                      </a:r>
                      <a:endParaRPr lang="en-US" altLang="en-GB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9th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i="1">
                          <a:solidFill>
                            <a:srgbClr val="800000"/>
                          </a:solidFill>
                        </a:rPr>
                        <a:t>Module 1 Activities</a:t>
                      </a:r>
                      <a:endParaRPr lang="en-US" altLang="en-GB" b="1" i="1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7200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800" b="1">
                          <a:sym typeface="+mn-ea"/>
                        </a:rPr>
                        <a:t>2. Software Requirement Engineering </a:t>
                      </a:r>
                      <a:r>
                        <a:rPr lang="en-US" altLang="en-GB" b="1"/>
                        <a:t>(4hrs)</a:t>
                      </a:r>
                      <a:endParaRPr lang="en-US" altLang="en-GB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10th - 13th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dirty="0"/>
                        <a:t>Requirements Analysis, Requirements </a:t>
                      </a:r>
                      <a:r>
                        <a:rPr lang="en-GB" altLang="en-US" dirty="0" smtClean="0"/>
                        <a:t> </a:t>
                      </a:r>
                      <a:r>
                        <a:rPr lang="en-GB" altLang="en-US" dirty="0"/>
                        <a:t>Analysis principles, </a:t>
                      </a:r>
                      <a:r>
                        <a:rPr lang="en-US" altLang="en-GB" dirty="0"/>
                        <a:t>Software </a:t>
                      </a:r>
                      <a:r>
                        <a:rPr lang="en-GB" altLang="en-US" dirty="0" smtClean="0"/>
                        <a:t>Requirement Specifications </a:t>
                      </a:r>
                      <a:r>
                        <a:rPr lang="en-GB" altLang="en-US" dirty="0"/>
                        <a:t>(SRS document), </a:t>
                      </a:r>
                      <a:r>
                        <a:rPr lang="en-US" altLang="en-GB" sz="1800">
                          <a:sym typeface="+mn-ea"/>
                        </a:rPr>
                        <a:t>IEEE 830 guidelines</a:t>
                      </a:r>
                      <a:endParaRPr lang="en-GB" altLang="en-US" dirty="0"/>
                    </a:p>
                  </a:txBody>
                  <a:tcPr/>
                </a:tc>
              </a:tr>
              <a:tr h="54864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3. </a:t>
                      </a:r>
                      <a:r>
                        <a:rPr lang="en-GB" altLang="en-US" b="1"/>
                        <a:t>Software Project Management</a:t>
                      </a:r>
                      <a:endParaRPr lang="en-GB" altLang="en-US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(10hrs)</a:t>
                      </a:r>
                      <a:endParaRPr lang="en-US" altLang="en-GB" b="1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14th to 16th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GB" altLang="en-US" sz="1800" b="0" dirty="0"/>
                        <a:t>Responsibilities of a Software project manager, project planning, Metrics for project size estimation, </a:t>
                      </a:r>
                      <a:endParaRPr lang="en-GB" altLang="en-US" sz="1800" b="0" dirty="0"/>
                    </a:p>
                  </a:txBody>
                  <a:tcPr marL="171450" marR="0" marT="0" marB="1"/>
                </a:tc>
              </a:tr>
              <a:tr h="5486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17th to 18th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GB" altLang="en-US" sz="1800" b="0" dirty="0"/>
                        <a:t>Project </a:t>
                      </a:r>
                      <a:r>
                        <a:rPr lang="en-US" altLang="en-GB" sz="1800" b="0" dirty="0"/>
                        <a:t>cost </a:t>
                      </a:r>
                      <a:r>
                        <a:rPr lang="en-GB" altLang="en-US" sz="1800" b="0" dirty="0"/>
                        <a:t>estimation techniques, Empirical estimation techniques, COCOMO models, </a:t>
                      </a:r>
                      <a:endParaRPr lang="en-GB" altLang="en-US" sz="1800" b="0" dirty="0"/>
                    </a:p>
                  </a:txBody>
                  <a:tcPr marL="171450" marR="0" marT="0" marB="1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19th to 21th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GB" altLang="en-US" sz="1800" b="0" dirty="0"/>
                        <a:t>Scheduling, </a:t>
                      </a:r>
                      <a:r>
                        <a:rPr lang="en-US" altLang="en-GB" sz="1800" b="0" dirty="0"/>
                        <a:t>Risk Management</a:t>
                      </a:r>
                      <a:endParaRPr lang="en-US" altLang="en-GB" sz="1800" b="0" dirty="0"/>
                    </a:p>
                  </a:txBody>
                  <a:tcPr marL="171450" marR="0" marT="0" marB="1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22st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en-US" sz="1800" b="0" dirty="0"/>
                        <a:t> </a:t>
                      </a:r>
                      <a:r>
                        <a:rPr lang="en-GB" altLang="en-US" sz="1800" b="0" dirty="0" smtClean="0"/>
                        <a:t>Organization &amp; team structure</a:t>
                      </a:r>
                      <a:endParaRPr lang="en-GB" altLang="en-US" sz="1800" b="0" dirty="0" smtClean="0"/>
                    </a:p>
                    <a:p>
                      <a:pPr indent="0">
                        <a:buNone/>
                      </a:pPr>
                      <a:endParaRPr lang="en-GB" altLang="en-US" sz="1800" b="0" dirty="0"/>
                    </a:p>
                  </a:txBody>
                  <a:tcPr marL="171450" marR="0" marT="0" marB="1"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23nd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GB" sz="1800" b="1" i="1" dirty="0">
                          <a:solidFill>
                            <a:srgbClr val="800000"/>
                          </a:solidFill>
                        </a:rPr>
                        <a:t>Module 2 and 3 Activities</a:t>
                      </a:r>
                      <a:endParaRPr lang="en-US" altLang="en-GB" sz="1800" b="1" i="1" dirty="0">
                        <a:solidFill>
                          <a:srgbClr val="800000"/>
                        </a:solidFill>
                      </a:endParaRPr>
                    </a:p>
                  </a:txBody>
                  <a:tcPr marL="171450" marR="0" marT="0" marB="1"/>
                </a:tc>
              </a:tr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800" b="1" dirty="0"/>
                        <a:t>MIDSEM (19/09/2022 to  23/09/2022)</a:t>
                      </a:r>
                      <a:endParaRPr lang="en-US" altLang="en-GB" b="1" dirty="0"/>
                    </a:p>
                  </a:txBody>
                  <a:tcPr>
                    <a:solidFill>
                      <a:srgbClr val="C2E59C"/>
                    </a:solidFill>
                  </a:tcPr>
                </a:tc>
                <a:tc hMerge="1">
                  <a:tcPr/>
                </a:tc>
                <a:tc hMerge="1">
                  <a:tcPr marL="171450" marR="0" marT="0" marB="1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09320" y="100965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GB"/>
              <a:t>Lesson Plan</a:t>
            </a:r>
            <a:endParaRPr lang="en-US" alt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6685" y="786765"/>
          <a:ext cx="11899265" cy="666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0"/>
                <a:gridCol w="2004060"/>
                <a:gridCol w="728408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dirty="0"/>
                        <a:t>Modules</a:t>
                      </a:r>
                      <a:endParaRPr lang="en-US" alt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Lecture Days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Topics/Coverage</a:t>
                      </a:r>
                      <a:endParaRPr lang="en-US" altLang="en-GB"/>
                    </a:p>
                  </a:txBody>
                  <a:tcPr/>
                </a:tc>
              </a:tr>
              <a:tr h="9144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4. Structural Analysis &amp; Design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(8 Hrs)</a:t>
                      </a:r>
                      <a:endParaRPr lang="en-US" altLang="en-GB" b="1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24rd to 26th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800">
                          <a:sym typeface="+mn-ea"/>
                        </a:rPr>
                        <a:t>High level and detailed design, C</a:t>
                      </a:r>
                      <a:r>
                        <a:rPr lang="en-GB" altLang="en-US" sz="1800">
                          <a:sym typeface="+mn-ea"/>
                        </a:rPr>
                        <a:t>ohesion &amp; coupling, </a:t>
                      </a:r>
                      <a:r>
                        <a:rPr lang="en-US" altLang="en-GB" sz="1800">
                          <a:sym typeface="+mn-ea"/>
                        </a:rPr>
                        <a:t>Modularity and layering, F</a:t>
                      </a:r>
                      <a:r>
                        <a:rPr lang="en-GB" altLang="en-US" sz="1800">
                          <a:sym typeface="+mn-ea"/>
                        </a:rPr>
                        <a:t>unction–Oriented software design: Structural Analysis, Structural Design (DFD and Structured Chart), </a:t>
                      </a:r>
                      <a:endParaRPr lang="en-US" altLang="en-GB"/>
                    </a:p>
                  </a:txBody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27th 29th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Object Oriented Analysis &amp; Design</a:t>
                      </a:r>
                      <a:r>
                        <a:rPr lang="en-US" altLang="en-GB" sz="1800">
                          <a:sym typeface="+mn-ea"/>
                        </a:rPr>
                        <a:t>, Command language, menu and iconic interfaces.</a:t>
                      </a:r>
                      <a:endParaRPr lang="en-US" altLang="en-GB"/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30th</a:t>
                      </a:r>
                      <a:endParaRPr lang="en-US" alt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b="1" i="1">
                          <a:solidFill>
                            <a:srgbClr val="800000"/>
                          </a:solidFill>
                        </a:rPr>
                        <a:t>Module 4 Activities</a:t>
                      </a:r>
                      <a:endParaRPr lang="en-US" altLang="en-GB" b="1" i="1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6576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5.Testing Strategies    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(9 Hrs)</a:t>
                      </a:r>
                      <a:endParaRPr lang="en-US" altLang="en-GB" b="1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31th, 32nd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800" dirty="0"/>
                        <a:t> </a:t>
                      </a:r>
                      <a:r>
                        <a:rPr lang="en-GB" altLang="en-US" sz="1800" b="0" dirty="0"/>
                        <a:t>Coding, Code Review</a:t>
                      </a:r>
                      <a:r>
                        <a:rPr lang="en-GB" altLang="en-US" sz="1800" b="0" dirty="0" smtClean="0"/>
                        <a:t>, Code Inspection, </a:t>
                      </a:r>
                      <a:r>
                        <a:rPr lang="en-US" altLang="en-GB" sz="1800" dirty="0">
                          <a:sym typeface="+mn-ea"/>
                        </a:rPr>
                        <a:t>Documentation</a:t>
                      </a:r>
                      <a:endParaRPr lang="en-GB" altLang="en-US" sz="1800" dirty="0"/>
                    </a:p>
                  </a:txBody>
                  <a:tcPr marL="31750" marR="0" marT="0" marB="1"/>
                </a:tc>
              </a:tr>
              <a:tr h="5486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33th to 36th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800" b="0" dirty="0"/>
                        <a:t> Testing: - Unit testing, Black-box Testing, White-box testing, </a:t>
                      </a:r>
                      <a:r>
                        <a:rPr lang="en-US" altLang="en-GB" sz="1800" dirty="0" err="1">
                          <a:sym typeface="+mn-ea"/>
                        </a:rPr>
                        <a:t>Cyclomatic</a:t>
                      </a:r>
                      <a:r>
                        <a:rPr lang="en-US" altLang="en-GB" sz="1800" dirty="0">
                          <a:sym typeface="+mn-ea"/>
                        </a:rPr>
                        <a:t> complexity measure, Coverage analysis</a:t>
                      </a:r>
                      <a:endParaRPr lang="en-GB" altLang="en-US" sz="1800" b="0" dirty="0"/>
                    </a:p>
                  </a:txBody>
                  <a:tcPr marL="31750" marR="0" marT="0" marB="1"/>
                </a:tc>
              </a:tr>
              <a:tr h="44958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37th to 38th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800" b="0" dirty="0"/>
                        <a:t>Debugging, Integration testing, System testing.</a:t>
                      </a:r>
                      <a:r>
                        <a:rPr lang="en-US" altLang="en-GB" sz="1800" b="0" dirty="0"/>
                        <a:t>`</a:t>
                      </a:r>
                      <a:endParaRPr lang="en-US" altLang="en-GB" sz="1800" b="0" dirty="0"/>
                    </a:p>
                  </a:txBody>
                  <a:tcPr marL="31750" marR="0" marT="0" marB="1"/>
                </a:tc>
              </a:tr>
              <a:tr h="44958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39th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GB" sz="1800" b="1" i="1" dirty="0">
                          <a:solidFill>
                            <a:srgbClr val="800000"/>
                          </a:solidFill>
                        </a:rPr>
                        <a:t>Module 5 Activities</a:t>
                      </a:r>
                      <a:endParaRPr lang="en-US" altLang="en-GB" sz="1800" b="1" i="1" dirty="0">
                        <a:solidFill>
                          <a:srgbClr val="800000"/>
                        </a:solidFill>
                      </a:endParaRPr>
                    </a:p>
                  </a:txBody>
                  <a:tcPr marL="31750" marR="0" marT="0" marB="1"/>
                </a:tc>
              </a:tr>
              <a:tr h="54864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b="1"/>
                        <a:t>6.Software Reliability and Software Maintenance </a:t>
                      </a:r>
                      <a:endParaRPr lang="en-US" altLang="en-GB" b="1"/>
                    </a:p>
                    <a:p>
                      <a:pPr algn="ctr">
                        <a:buNone/>
                      </a:pPr>
                      <a:r>
                        <a:rPr lang="en-US" altLang="en-GB" b="1"/>
                        <a:t>(6 Hrs)        </a:t>
                      </a:r>
                      <a:endParaRPr lang="en-US" altLang="en-GB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40th to 42th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altLang="en-US" sz="1800" dirty="0">
                          <a:sym typeface="+mn-ea"/>
                        </a:rPr>
                        <a:t>Software reliability, </a:t>
                      </a:r>
                      <a:r>
                        <a:rPr lang="en-US" altLang="en-GB" sz="1800" dirty="0">
                          <a:sym typeface="+mn-ea"/>
                        </a:rPr>
                        <a:t>reliability measures, reliability growth </a:t>
                      </a:r>
                      <a:r>
                        <a:rPr lang="en-US" altLang="en-GB" sz="1800" dirty="0" err="1">
                          <a:sym typeface="+mn-ea"/>
                        </a:rPr>
                        <a:t>modelling</a:t>
                      </a:r>
                      <a:r>
                        <a:rPr lang="en-US" altLang="en-GB" sz="1800" dirty="0">
                          <a:sym typeface="+mn-ea"/>
                        </a:rPr>
                        <a:t>, Quality </a:t>
                      </a:r>
                      <a:r>
                        <a:rPr lang="en-GB" altLang="en-US" sz="1800" dirty="0">
                          <a:sym typeface="+mn-ea"/>
                        </a:rPr>
                        <a:t>SEI CMM,</a:t>
                      </a:r>
                      <a:endParaRPr lang="en-US" altLang="en-GB" sz="1800" b="0" dirty="0"/>
                    </a:p>
                  </a:txBody>
                  <a:tcPr marL="31750" marR="0" marT="0" marB="1"/>
                </a:tc>
              </a:tr>
              <a:tr h="60769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/>
                        <a:t>43rd to 45th</a:t>
                      </a:r>
                      <a:endParaRPr lang="en-US" alt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GB" sz="1800" b="0" dirty="0"/>
                        <a:t>Characteristics of software maintenance, software reverse engineering, software re engineering. Software Reuse</a:t>
                      </a:r>
                      <a:endParaRPr lang="en-US" altLang="en-GB" sz="1800" b="0" dirty="0"/>
                    </a:p>
                  </a:txBody>
                  <a:tcPr marL="31750" marR="0" marT="0" marB="1"/>
                </a:tc>
              </a:tr>
              <a:tr h="688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GB" sz="1600" b="1"/>
                        <a:t>7. Emerging Topics (2hrs)</a:t>
                      </a:r>
                      <a:endParaRPr lang="en-US" altLang="en-GB" sz="16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600"/>
                        <a:t>46th to 48th </a:t>
                      </a:r>
                      <a:endParaRPr lang="en-US" alt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GB" sz="1800" dirty="0">
                          <a:sym typeface="+mn-ea"/>
                        </a:rPr>
                        <a:t>Client-Server Software engineering, Service Oriented Architecture (SOA), Software as a Service (</a:t>
                      </a:r>
                      <a:r>
                        <a:rPr lang="en-US" altLang="en-GB" sz="1800" dirty="0" err="1">
                          <a:sym typeface="+mn-ea"/>
                        </a:rPr>
                        <a:t>SaaS</a:t>
                      </a:r>
                      <a:r>
                        <a:rPr lang="en-US" altLang="en-GB" sz="1800" dirty="0">
                          <a:sym typeface="+mn-ea"/>
                        </a:rPr>
                        <a:t>)</a:t>
                      </a:r>
                      <a:endParaRPr lang="en-US" altLang="en-GB" sz="1800" b="0" dirty="0"/>
                    </a:p>
                  </a:txBody>
                  <a:tcPr marL="31750" marR="0" marT="0" marB="1"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endParaRPr lang="en-US" altLang="en-GB" sz="1600" b="1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600" b="1"/>
                        <a:t>END SEMESTER</a:t>
                      </a:r>
                      <a:endParaRPr lang="en-US" altLang="en-GB" sz="16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GB" sz="1800" b="1" dirty="0">
                          <a:solidFill>
                            <a:srgbClr val="FF0000"/>
                          </a:solidFill>
                        </a:rPr>
                        <a:t>07/12/2022    to      17/12/2022</a:t>
                      </a:r>
                      <a:endParaRPr lang="en-US" alt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31750" marR="0" marT="0" marB="1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77935" y="1657350"/>
            <a:ext cx="3128645" cy="5086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Activities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633970" cy="5568950"/>
          </a:xfrm>
        </p:spPr>
        <p:txBody>
          <a:bodyPr/>
          <a:lstStyle/>
          <a:p>
            <a:pPr marL="0" indent="0">
              <a:buNone/>
            </a:pPr>
            <a:endParaRPr lang="en-US" altLang="en-GB" sz="1800" dirty="0"/>
          </a:p>
          <a:p>
            <a:pPr marL="0" indent="0">
              <a:buNone/>
            </a:pPr>
            <a:endParaRPr lang="en-US" altLang="en-GB" sz="1800" b="1" dirty="0"/>
          </a:p>
          <a:p>
            <a:pPr algn="l"/>
            <a:r>
              <a:rPr lang="en-US" altLang="en-GB" sz="2200" dirty="0"/>
              <a:t>Software Engineering is one of the key subjects which can create the practical knowledge base for the students and make them ready for  future </a:t>
            </a:r>
            <a:r>
              <a:rPr lang="en-US" altLang="en-GB" sz="2200" dirty="0" smtClean="0"/>
              <a:t>engagements/ placements.</a:t>
            </a:r>
            <a:endParaRPr lang="en-US" altLang="en-GB" sz="2200" dirty="0" smtClean="0"/>
          </a:p>
          <a:p>
            <a:pPr marL="0" indent="0" algn="l">
              <a:buNone/>
            </a:pPr>
            <a:endParaRPr lang="en-US" altLang="en-GB" sz="2200" dirty="0"/>
          </a:p>
          <a:p>
            <a:pPr algn="l"/>
            <a:r>
              <a:rPr lang="en-US" altLang="en-GB" sz="2200" dirty="0"/>
              <a:t>Keeping this is in mind, along with regular academic assessments, this course aims to enable </a:t>
            </a:r>
            <a:r>
              <a:rPr lang="en-US" altLang="en-GB" sz="2200" dirty="0" smtClean="0"/>
              <a:t>students </a:t>
            </a:r>
            <a:r>
              <a:rPr lang="en-US" altLang="en-GB" sz="2200" dirty="0"/>
              <a:t>to take baby steps by exercising the existing approaches on existing/available popular projects to prepare themselves towards their </a:t>
            </a:r>
            <a:r>
              <a:rPr lang="en-US" altLang="en-GB" sz="2200" dirty="0" err="1"/>
              <a:t>B.Tech</a:t>
            </a:r>
            <a:r>
              <a:rPr lang="en-US" altLang="en-GB" sz="2200" dirty="0"/>
              <a:t> projects in coming semesters.</a:t>
            </a:r>
            <a:endParaRPr lang="en-US" altLang="en-GB" sz="2000" dirty="0"/>
          </a:p>
          <a:p>
            <a:endParaRPr lang="en-US" altLang="en-GB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10538460" y="2174240"/>
            <a:ext cx="1130300" cy="87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8460" y="3979545"/>
            <a:ext cx="1227455" cy="713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6390" y="5262880"/>
            <a:ext cx="1331595" cy="998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29065" y="3916045"/>
            <a:ext cx="1165225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8585" y="5262880"/>
            <a:ext cx="1195705" cy="898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14485" y="2134235"/>
            <a:ext cx="763270" cy="953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14761</Words>
  <Application>WPS Presentation</Application>
  <PresentationFormat>Custom</PresentationFormat>
  <Paragraphs>858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Communications and Dialogues</vt:lpstr>
      <vt:lpstr>         Software Engineering  Lesson Plan Autumn 5th Semester, 2022 </vt:lpstr>
      <vt:lpstr>Course Details</vt:lpstr>
      <vt:lpstr>Course Committee Faculties</vt:lpstr>
      <vt:lpstr>Text/Reference Books</vt:lpstr>
      <vt:lpstr>Syllabus</vt:lpstr>
      <vt:lpstr>Course  Outcomes</vt:lpstr>
      <vt:lpstr>Lesson Plan</vt:lpstr>
      <vt:lpstr>PowerPoint 演示文稿</vt:lpstr>
      <vt:lpstr>Activities</vt:lpstr>
      <vt:lpstr>Group Project as Activity</vt:lpstr>
      <vt:lpstr>Activities</vt:lpstr>
      <vt:lpstr> Activity Projects  </vt:lpstr>
      <vt:lpstr>Time-lines for Group Project</vt:lpstr>
      <vt:lpstr>Module wise Activity - 1</vt:lpstr>
      <vt:lpstr>Module wise Activity - 2</vt:lpstr>
      <vt:lpstr>Module wise Activity - 3</vt:lpstr>
      <vt:lpstr>Module wise Activity - 4</vt:lpstr>
      <vt:lpstr>Module wise Activity - 5</vt:lpstr>
      <vt:lpstr>Module wise Activity - 6</vt:lpstr>
      <vt:lpstr>Activity marks distribution</vt:lpstr>
      <vt:lpstr>Evaluation Scheme</vt:lpstr>
      <vt:lpstr>Program Educational Objectives</vt:lpstr>
      <vt:lpstr>Program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Software Engineering  Lesson Plan </dc:title>
  <dc:creator>nEW u</dc:creator>
  <cp:lastModifiedBy>nEW u</cp:lastModifiedBy>
  <cp:revision>211</cp:revision>
  <dcterms:created xsi:type="dcterms:W3CDTF">2018-06-22T08:38:00Z</dcterms:created>
  <dcterms:modified xsi:type="dcterms:W3CDTF">2022-07-15T06:40:27Z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D507FC10E5894FB9BE9B6C36F0AC237F</vt:lpwstr>
  </property>
</Properties>
</file>