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79" r:id="rId4"/>
    <p:sldId id="402" r:id="rId6"/>
    <p:sldId id="403" r:id="rId7"/>
    <p:sldId id="404" r:id="rId8"/>
    <p:sldId id="405" r:id="rId9"/>
    <p:sldId id="406" r:id="rId10"/>
    <p:sldId id="342" r:id="rId11"/>
    <p:sldId id="343" r:id="rId12"/>
    <p:sldId id="344" r:id="rId13"/>
    <p:sldId id="345" r:id="rId14"/>
    <p:sldId id="346" r:id="rId15"/>
    <p:sldId id="347" r:id="rId16"/>
    <p:sldId id="399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9" r:id="rId27"/>
    <p:sldId id="357" r:id="rId28"/>
    <p:sldId id="358" r:id="rId29"/>
    <p:sldId id="361" r:id="rId30"/>
    <p:sldId id="362" r:id="rId31"/>
    <p:sldId id="363" r:id="rId32"/>
    <p:sldId id="364" r:id="rId33"/>
    <p:sldId id="365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445" r:id="rId48"/>
    <p:sldId id="446" r:id="rId49"/>
    <p:sldId id="447" r:id="rId50"/>
    <p:sldId id="401" r:id="rId51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93" d="100"/>
          <a:sy n="93" d="100"/>
        </p:scale>
        <p:origin x="1392" y="78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1692" tIns="40846" rIns="81692" bIns="40846" anchor="ctr"/>
          <a:lstStyle>
            <a:lvl1pPr defTabSz="408305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8305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8305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8305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8305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830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830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830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830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>
              <a:solidFill>
                <a:schemeClr val="bg1"/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305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510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613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715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817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920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022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227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6613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4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85850" y="4422775"/>
            <a:ext cx="4845050" cy="3571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534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739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944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149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6613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5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85850" y="4422775"/>
            <a:ext cx="4845050" cy="3571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456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558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661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763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865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968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0070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0173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4386" name="Slide Image Placeholder 784385"/>
          <p:cNvSpPr>
            <a:spLocks noTextEdit="1"/>
          </p:cNvSpPr>
          <p:nvPr>
            <p:ph type="sldImg"/>
          </p:nvPr>
        </p:nvSpPr>
        <p:spPr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4387" name="Text Box 784386"/>
          <p:cNvSpPr txBox="1"/>
          <p:nvPr/>
        </p:nvSpPr>
        <p:spPr>
          <a:xfrm>
            <a:off x="514350" y="4387850"/>
            <a:ext cx="5984875" cy="4127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 defTabSz="932180"/>
            <a:endParaRPr lang="en-US" altLang="x-none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6434" name="Slide Image Placeholder 786433"/>
          <p:cNvSpPr>
            <a:spLocks noTextEdit="1"/>
          </p:cNvSpPr>
          <p:nvPr>
            <p:ph type="sldImg"/>
          </p:nvPr>
        </p:nvSpPr>
        <p:spPr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6435" name="Text Box 786434"/>
          <p:cNvSpPr txBox="1"/>
          <p:nvPr/>
        </p:nvSpPr>
        <p:spPr>
          <a:xfrm>
            <a:off x="514350" y="4387850"/>
            <a:ext cx="5984875" cy="4127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 defTabSz="932180"/>
            <a:endParaRPr lang="en-US" altLang="x-none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r>
              <a:rPr lang="en-US" altLang="en-US" smtClean="0"/>
              <a:t>Rather than making a long term project completion plan, the project manager now plans all incremental deliveries with evolving functionalities. This type of project management is often called </a:t>
            </a:r>
            <a:r>
              <a:rPr lang="en-US" altLang="en-US" i="1" smtClean="0"/>
              <a:t>Extreme</a:t>
            </a:r>
            <a:r>
              <a:rPr lang="en-US" altLang="en-US" smtClean="0"/>
              <a:t> project management. </a:t>
            </a:r>
            <a:endParaRPr lang="en-US" altLang="en-US" smtClean="0"/>
          </a:p>
        </p:txBody>
      </p:sp>
      <p:sp>
        <p:nvSpPr>
          <p:cNvPr id="166916" name="Slide Number Placeholder 3"/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218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8AAE002-27CD-4DED-A6C9-CB1EC560CEAC}" type="slidenum"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8482" name="Slide Image Placeholder 788481"/>
          <p:cNvSpPr>
            <a:spLocks noTextEdit="1"/>
          </p:cNvSpPr>
          <p:nvPr>
            <p:ph type="sldImg"/>
          </p:nvPr>
        </p:nvSpPr>
        <p:spPr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483" name="Text Box 788482"/>
          <p:cNvSpPr txBox="1"/>
          <p:nvPr/>
        </p:nvSpPr>
        <p:spPr>
          <a:xfrm>
            <a:off x="514350" y="4387850"/>
            <a:ext cx="5984875" cy="4127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 defTabSz="932180"/>
            <a:endParaRPr lang="en-US" altLang="x-none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6793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6896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101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1"/>
          <p:cNvSpPr txBox="1">
            <a:spLocks noChangeArrowheads="1"/>
          </p:cNvSpPr>
          <p:nvPr/>
        </p:nvSpPr>
        <p:spPr bwMode="auto">
          <a:xfrm>
            <a:off x="1025525" y="307975"/>
            <a:ext cx="4957763" cy="3717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B94BE1E-A90E-4529-8FA4-79E41EC7758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DC1D670-B199-4347-A165-BCC612EC5A9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54781"/>
            <a:ext cx="154305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4781"/>
            <a:ext cx="451485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0B4D846A-C4C3-4692-A51C-2C92795419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375"/>
            <a:ext cx="51435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926"/>
            <a:ext cx="51435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700"/>
            <a:ext cx="5915025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1700"/>
            <a:ext cx="5915025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274639"/>
            <a:ext cx="5915025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79" y="1260475"/>
            <a:ext cx="2901553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79" y="1879600"/>
            <a:ext cx="2901553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475"/>
            <a:ext cx="2915841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9600"/>
            <a:ext cx="2915841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41" y="741364"/>
            <a:ext cx="3471863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79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DFE3322-CAE5-44DF-B193-646A7AFFC8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841" y="741364"/>
            <a:ext cx="3471863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79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4639"/>
            <a:ext cx="1478756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4639"/>
            <a:ext cx="4321969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54238132-C050-402E-AF1F-09FA2C35DD5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E00AA1C7-3BCF-44C8-ACD1-5EDAA1D88B9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372C2BD-7013-4333-8A3A-36A326793B4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1050FD3-080E-42C7-BD3A-19A795750B0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256A1629-7B3E-4FEC-AE7E-8E1E5FDE3AB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2FDA89BD-0FCE-4AF2-9CD1-2EECD59FEE9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831409CA-0A7E-40B7-99E0-283DFC9C83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4639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C384-0086-4FF9-A56C-BF304719B97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F8D9-CC49-416C-8A9E-63DFB6D3B06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6565" y="1200150"/>
            <a:ext cx="5858535" cy="1659054"/>
          </a:xfrm>
          <a:solidFill>
            <a:srgbClr val="FFFF99"/>
          </a:solidFill>
          <a:ln>
            <a:solidFill>
              <a:srgbClr val="FF0000"/>
            </a:solidFill>
            <a:round/>
          </a:ln>
        </p:spPr>
        <p:txBody>
          <a:bodyPr vert="horz" lIns="68569" tIns="34284" rIns="68569" bIns="34284" rtlCol="0" anchor="ctr">
            <a:normAutofit/>
          </a:bodyPr>
          <a:lstStyle/>
          <a:p>
            <a:pPr defTabSz="684530">
              <a:tabLst>
                <a:tab pos="0" algn="l"/>
                <a:tab pos="310515" algn="l"/>
                <a:tab pos="621030" algn="l"/>
                <a:tab pos="932815" algn="l"/>
                <a:tab pos="1243965" algn="l"/>
                <a:tab pos="1555115" algn="l"/>
                <a:tab pos="1863725" algn="l"/>
                <a:tab pos="2177415" algn="l"/>
                <a:tab pos="2488565" algn="l"/>
                <a:tab pos="2799080" algn="l"/>
                <a:tab pos="3107055" algn="l"/>
                <a:tab pos="3421380" algn="l"/>
                <a:tab pos="3732530" algn="l"/>
                <a:tab pos="4041775" algn="l"/>
                <a:tab pos="4351655" algn="l"/>
                <a:tab pos="4665980" algn="l"/>
                <a:tab pos="4977130" algn="l"/>
                <a:tab pos="5284470" algn="l"/>
                <a:tab pos="5595620" algn="l"/>
                <a:tab pos="5909945" algn="l"/>
                <a:tab pos="6221095" algn="l"/>
              </a:tabLst>
            </a:pPr>
            <a:r>
              <a:rPr lang="en-GB" altLang="en-US" sz="5400" b="1">
                <a:solidFill>
                  <a:srgbClr val="0000CC"/>
                </a:solidFill>
              </a:rPr>
              <a:t>Introduction</a:t>
            </a:r>
            <a:endParaRPr lang="en-GB" altLang="en-US" sz="2800" b="1">
              <a:solidFill>
                <a:srgbClr val="0000CC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392741"/>
            <a:ext cx="4459788" cy="420492"/>
          </a:xfrm>
          <a:solidFill>
            <a:srgbClr val="CCFFCC"/>
          </a:solidFill>
          <a:ln>
            <a:solidFill>
              <a:srgbClr val="FF0000"/>
            </a:solidFill>
            <a:round/>
          </a:ln>
        </p:spPr>
        <p:txBody>
          <a:bodyPr vert="horz" lIns="68569" tIns="34284" rIns="68569" bIns="34284" rtlCol="0">
            <a:normAutofit lnSpcReduction="10000"/>
          </a:bodyPr>
          <a:lstStyle/>
          <a:p>
            <a:pPr marL="0" indent="0" algn="ctr">
              <a:spcBef>
                <a:spcPts val="595"/>
              </a:spcBef>
              <a:spcAft>
                <a:spcPct val="0"/>
              </a:spcAft>
              <a:buSzPct val="100000"/>
              <a:buNone/>
              <a:tabLst>
                <a:tab pos="0" algn="l"/>
                <a:tab pos="310515" algn="l"/>
                <a:tab pos="621030" algn="l"/>
                <a:tab pos="932815" algn="l"/>
                <a:tab pos="1243965" algn="l"/>
                <a:tab pos="1555115" algn="l"/>
                <a:tab pos="1864995" algn="l"/>
                <a:tab pos="2177415" algn="l"/>
                <a:tab pos="2488565" algn="l"/>
                <a:tab pos="2799080" algn="l"/>
                <a:tab pos="3109595" algn="l"/>
                <a:tab pos="3421380" algn="l"/>
                <a:tab pos="3732530" algn="l"/>
                <a:tab pos="4041775" algn="l"/>
                <a:tab pos="4353560" algn="l"/>
                <a:tab pos="4665980" algn="l"/>
                <a:tab pos="4977130" algn="l"/>
                <a:tab pos="5285740" algn="l"/>
                <a:tab pos="5596890" algn="l"/>
                <a:tab pos="5909945" algn="l"/>
                <a:tab pos="6221095" algn="l"/>
              </a:tabLst>
            </a:pPr>
            <a:r>
              <a:rPr lang="en-GB" altLang="en-US" sz="2450" b="1" dirty="0">
                <a:solidFill>
                  <a:srgbClr val="0000FF"/>
                </a:solidFill>
              </a:rPr>
              <a:t>Continued….</a:t>
            </a:r>
            <a:endParaRPr lang="en-GB" altLang="en-US" sz="1635" b="1" dirty="0"/>
          </a:p>
          <a:p>
            <a:pPr marL="0" indent="0" algn="ctr">
              <a:spcBef>
                <a:spcPts val="375"/>
              </a:spcBef>
              <a:spcAft>
                <a:spcPct val="0"/>
              </a:spcAft>
              <a:buSzPct val="100000"/>
              <a:buNone/>
              <a:tabLst>
                <a:tab pos="0" algn="l"/>
                <a:tab pos="310515" algn="l"/>
                <a:tab pos="621030" algn="l"/>
                <a:tab pos="932815" algn="l"/>
                <a:tab pos="1243965" algn="l"/>
                <a:tab pos="1555115" algn="l"/>
                <a:tab pos="1864995" algn="l"/>
                <a:tab pos="2177415" algn="l"/>
                <a:tab pos="2488565" algn="l"/>
                <a:tab pos="2799080" algn="l"/>
                <a:tab pos="3109595" algn="l"/>
                <a:tab pos="3421380" algn="l"/>
                <a:tab pos="3732530" algn="l"/>
                <a:tab pos="4041775" algn="l"/>
                <a:tab pos="4353560" algn="l"/>
                <a:tab pos="4665980" algn="l"/>
                <a:tab pos="4977130" algn="l"/>
                <a:tab pos="5285740" algn="l"/>
                <a:tab pos="5596890" algn="l"/>
                <a:tab pos="5909945" algn="l"/>
                <a:tab pos="6221095" algn="l"/>
              </a:tabLst>
            </a:pPr>
            <a:endParaRPr lang="en-GB" altLang="en-US" sz="1635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-228600" y="333907"/>
            <a:ext cx="6887707" cy="100558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3600" dirty="0">
                <a:solidFill>
                  <a:srgbClr val="0000CC"/>
                </a:solidFill>
              </a:rPr>
              <a:t>Computer Systems Engineering</a:t>
            </a:r>
            <a:endParaRPr lang="en-GB" altLang="en-US" sz="3600" dirty="0">
              <a:solidFill>
                <a:srgbClr val="0000CC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1" y="1352550"/>
            <a:ext cx="6629400" cy="2677144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20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3265" dirty="0"/>
              <a:t>The high-level problem:</a:t>
            </a:r>
            <a:endParaRPr lang="en-GB" altLang="en-US" sz="3265" dirty="0"/>
          </a:p>
          <a:p>
            <a:pPr marL="504190" lvl="1" indent="-193040">
              <a:lnSpc>
                <a:spcPct val="120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Deciding which tasks are to be solved by software.</a:t>
            </a:r>
            <a:endParaRPr lang="en-GB" altLang="en-US" sz="2720" dirty="0"/>
          </a:p>
          <a:p>
            <a:pPr marL="504190" lvl="1" indent="-193040">
              <a:lnSpc>
                <a:spcPct val="120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Which ones by hardware.</a:t>
            </a:r>
            <a:endParaRPr lang="en-GB" altLang="en-US" sz="272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-171450"/>
            <a:ext cx="6540086" cy="966702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Computer Systems Engineering </a:t>
            </a:r>
            <a:r>
              <a:rPr lang="en-GB" altLang="en-US" sz="1225" dirty="0">
                <a:solidFill>
                  <a:srgbClr val="0000CC"/>
                </a:solidFill>
              </a:rPr>
              <a:t>(CONT.)</a:t>
            </a:r>
            <a:r>
              <a:rPr lang="en-GB" altLang="en-US" dirty="0" smtClean="0">
                <a:solidFill>
                  <a:srgbClr val="0000CC"/>
                </a:solidFill>
              </a:rPr>
              <a:t> </a:t>
            </a:r>
            <a:endParaRPr lang="en-GB" altLang="en-US" dirty="0" smtClean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12211"/>
            <a:ext cx="6629400" cy="3938093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Typically, hardware and software are developed together:</a:t>
            </a:r>
            <a:endParaRPr lang="en-GB" altLang="en-US" sz="2720" dirty="0"/>
          </a:p>
          <a:p>
            <a:pPr marL="504190" lvl="1" indent="-193040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450" dirty="0">
                <a:solidFill>
                  <a:srgbClr val="0000CC"/>
                </a:solidFill>
              </a:rPr>
              <a:t>Hardware simulator is used during software development</a:t>
            </a:r>
            <a:r>
              <a:rPr lang="en-GB" altLang="en-US" sz="2450" dirty="0"/>
              <a:t>.</a:t>
            </a:r>
            <a:endParaRPr lang="en-GB" altLang="en-US" sz="2450" dirty="0"/>
          </a:p>
          <a:p>
            <a:pPr marL="232410" indent="-232410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Integration of  hardware and software.</a:t>
            </a:r>
            <a:endParaRPr lang="en-GB" altLang="en-US" sz="2720" dirty="0"/>
          </a:p>
          <a:p>
            <a:pPr marL="232410" indent="-232410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Final system testing</a:t>
            </a:r>
            <a:endParaRPr lang="en-GB" altLang="en-US" sz="27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30"/>
          <p:cNvGrpSpPr/>
          <p:nvPr/>
        </p:nvGrpSpPr>
        <p:grpSpPr bwMode="auto">
          <a:xfrm>
            <a:off x="-34527" y="973365"/>
            <a:ext cx="6511517" cy="3188249"/>
            <a:chOff x="475" y="1186"/>
            <a:chExt cx="5749" cy="2779"/>
          </a:xfrm>
        </p:grpSpPr>
        <p:sp>
          <p:nvSpPr>
            <p:cNvPr id="72708" name="AutoShape 9"/>
            <p:cNvSpPr>
              <a:spLocks noChangeArrowheads="1"/>
            </p:cNvSpPr>
            <p:nvPr/>
          </p:nvSpPr>
          <p:spPr bwMode="auto">
            <a:xfrm>
              <a:off x="3397" y="2836"/>
              <a:ext cx="1000" cy="488"/>
            </a:xfrm>
            <a:prstGeom prst="roundRect">
              <a:avLst>
                <a:gd name="adj" fmla="val 255"/>
              </a:avLst>
            </a:prstGeom>
            <a:solidFill>
              <a:srgbClr val="FF99FF"/>
            </a:solidFill>
            <a:ln w="19080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5" b="1"/>
            </a:p>
          </p:txBody>
        </p:sp>
        <p:sp>
          <p:nvSpPr>
            <p:cNvPr id="72709" name="AutoShape 10"/>
            <p:cNvSpPr>
              <a:spLocks noChangeArrowheads="1"/>
            </p:cNvSpPr>
            <p:nvPr/>
          </p:nvSpPr>
          <p:spPr bwMode="auto">
            <a:xfrm>
              <a:off x="3340" y="2075"/>
              <a:ext cx="998" cy="487"/>
            </a:xfrm>
            <a:prstGeom prst="roundRect">
              <a:avLst>
                <a:gd name="adj" fmla="val 255"/>
              </a:avLst>
            </a:prstGeom>
            <a:solidFill>
              <a:srgbClr val="FF99FF"/>
            </a:solidFill>
            <a:ln w="1908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5" b="1"/>
            </a:p>
          </p:txBody>
        </p:sp>
        <p:sp>
          <p:nvSpPr>
            <p:cNvPr id="72710" name="AutoShape 11"/>
            <p:cNvSpPr>
              <a:spLocks noChangeArrowheads="1"/>
            </p:cNvSpPr>
            <p:nvPr/>
          </p:nvSpPr>
          <p:spPr bwMode="auto">
            <a:xfrm>
              <a:off x="1706" y="2515"/>
              <a:ext cx="1272" cy="516"/>
            </a:xfrm>
            <a:prstGeom prst="roundRect">
              <a:avLst>
                <a:gd name="adj" fmla="val 208"/>
              </a:avLst>
            </a:prstGeom>
            <a:solidFill>
              <a:srgbClr val="FFFF00"/>
            </a:solidFill>
            <a:ln w="1908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5" b="1"/>
            </a:p>
          </p:txBody>
        </p:sp>
        <p:sp>
          <p:nvSpPr>
            <p:cNvPr id="72711" name="AutoShape 24"/>
            <p:cNvSpPr>
              <a:spLocks noChangeArrowheads="1"/>
            </p:cNvSpPr>
            <p:nvPr/>
          </p:nvSpPr>
          <p:spPr bwMode="auto">
            <a:xfrm>
              <a:off x="475" y="3656"/>
              <a:ext cx="5676" cy="230"/>
            </a:xfrm>
            <a:prstGeom prst="roundRect">
              <a:avLst>
                <a:gd name="adj" fmla="val 537"/>
              </a:avLst>
            </a:prstGeom>
            <a:solidFill>
              <a:srgbClr val="FF9900"/>
            </a:solidFill>
            <a:ln w="1908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5" b="1"/>
            </a:p>
          </p:txBody>
        </p:sp>
        <p:sp>
          <p:nvSpPr>
            <p:cNvPr id="72712" name="Text Box 2"/>
            <p:cNvSpPr txBox="1">
              <a:spLocks noChangeArrowheads="1"/>
            </p:cNvSpPr>
            <p:nvPr/>
          </p:nvSpPr>
          <p:spPr bwMode="auto">
            <a:xfrm>
              <a:off x="653" y="1186"/>
              <a:ext cx="1026" cy="438"/>
            </a:xfrm>
            <a:prstGeom prst="rect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miter lim="800000"/>
            </a:ln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75"/>
                </a:spcBef>
                <a:spcAft>
                  <a:spcPts val="75"/>
                </a:spcAft>
              </a:pPr>
              <a:r>
                <a:rPr lang="en-GB" altLang="en-US" sz="136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Feasibility </a:t>
              </a:r>
              <a:endParaRPr lang="en-GB" altLang="en-US" sz="136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spcBef>
                  <a:spcPts val="75"/>
                </a:spcBef>
                <a:spcAft>
                  <a:spcPts val="75"/>
                </a:spcAft>
              </a:pPr>
              <a:r>
                <a:rPr lang="en-GB" altLang="en-US" sz="136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Study</a:t>
              </a:r>
              <a:endParaRPr lang="en-GB" altLang="en-US" sz="136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13" name="Text Box 3"/>
            <p:cNvSpPr txBox="1">
              <a:spLocks noChangeArrowheads="1"/>
            </p:cNvSpPr>
            <p:nvPr/>
          </p:nvSpPr>
          <p:spPr bwMode="auto">
            <a:xfrm>
              <a:off x="943" y="1825"/>
              <a:ext cx="1366" cy="576"/>
            </a:xfrm>
            <a:prstGeom prst="rect">
              <a:avLst/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</a:ln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70"/>
                </a:spcBef>
                <a:spcAft>
                  <a:spcPts val="70"/>
                </a:spcAft>
              </a:pPr>
              <a:r>
                <a:rPr lang="en-GB" altLang="en-US" sz="122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Requirements Analysis and Specification</a:t>
              </a:r>
              <a:endParaRPr lang="en-GB" altLang="en-US" sz="1225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14" name="Text Box 4"/>
            <p:cNvSpPr txBox="1">
              <a:spLocks noChangeArrowheads="1"/>
            </p:cNvSpPr>
            <p:nvPr/>
          </p:nvSpPr>
          <p:spPr bwMode="auto">
            <a:xfrm>
              <a:off x="1886" y="2457"/>
              <a:ext cx="1146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70"/>
                </a:spcBef>
                <a:spcAft>
                  <a:spcPts val="70"/>
                </a:spcAft>
              </a:pPr>
              <a:r>
                <a:rPr lang="en-GB" altLang="en-US" sz="122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Hardware Software Partitioning</a:t>
              </a:r>
              <a:endParaRPr lang="en-GB" altLang="en-US" sz="1225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15" name="Text Box 5"/>
            <p:cNvSpPr txBox="1">
              <a:spLocks noChangeArrowheads="1"/>
            </p:cNvSpPr>
            <p:nvPr/>
          </p:nvSpPr>
          <p:spPr bwMode="auto">
            <a:xfrm>
              <a:off x="3331" y="2075"/>
              <a:ext cx="1242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75"/>
                </a:spcBef>
                <a:spcAft>
                  <a:spcPts val="75"/>
                </a:spcAft>
              </a:pPr>
              <a:r>
                <a:rPr lang="en-GB" altLang="en-US" sz="136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Hardware Development</a:t>
              </a:r>
              <a:endParaRPr lang="en-GB" altLang="en-US" sz="136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16" name="Text Box 6"/>
            <p:cNvSpPr txBox="1">
              <a:spLocks noChangeArrowheads="1"/>
            </p:cNvSpPr>
            <p:nvPr/>
          </p:nvSpPr>
          <p:spPr bwMode="auto">
            <a:xfrm>
              <a:off x="3374" y="2793"/>
              <a:ext cx="1139" cy="502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rgbClr val="000000"/>
              </a:solidFill>
              <a:miter lim="800000"/>
            </a:ln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75"/>
                </a:spcBef>
                <a:spcAft>
                  <a:spcPts val="75"/>
                </a:spcAft>
              </a:pPr>
              <a:r>
                <a:rPr lang="en-GB" altLang="en-US" sz="136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Software Development</a:t>
              </a:r>
              <a:endParaRPr lang="en-GB" altLang="en-US" sz="136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17" name="Text Box 7"/>
            <p:cNvSpPr txBox="1">
              <a:spLocks noChangeArrowheads="1"/>
            </p:cNvSpPr>
            <p:nvPr/>
          </p:nvSpPr>
          <p:spPr bwMode="auto">
            <a:xfrm>
              <a:off x="4879" y="3062"/>
              <a:ext cx="1345" cy="503"/>
            </a:xfrm>
            <a:prstGeom prst="rect">
              <a:avLst/>
            </a:prstGeom>
            <a:solidFill>
              <a:srgbClr val="3399FF"/>
            </a:solidFill>
            <a:ln w="9360">
              <a:solidFill>
                <a:srgbClr val="000000"/>
              </a:solidFill>
              <a:miter lim="800000"/>
            </a:ln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75"/>
                </a:spcBef>
                <a:spcAft>
                  <a:spcPts val="75"/>
                </a:spcAft>
              </a:pPr>
              <a:r>
                <a:rPr lang="en-GB" altLang="en-US" sz="136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Integration </a:t>
              </a:r>
              <a:br>
                <a:rPr lang="en-GB" altLang="en-US" sz="1360" b="1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GB" altLang="en-US" sz="136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and Testing</a:t>
              </a:r>
              <a:endParaRPr lang="en-GB" altLang="en-US" sz="136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20" name="Line 13"/>
            <p:cNvSpPr>
              <a:spLocks noChangeShapeType="1"/>
            </p:cNvSpPr>
            <p:nvPr/>
          </p:nvSpPr>
          <p:spPr bwMode="auto">
            <a:xfrm>
              <a:off x="1647" y="1464"/>
              <a:ext cx="20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1" name="Line 14"/>
            <p:cNvSpPr>
              <a:spLocks noChangeShapeType="1"/>
            </p:cNvSpPr>
            <p:nvPr/>
          </p:nvSpPr>
          <p:spPr bwMode="auto">
            <a:xfrm>
              <a:off x="2329" y="2170"/>
              <a:ext cx="195" cy="1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2" name="Line 15"/>
            <p:cNvSpPr>
              <a:spLocks noChangeShapeType="1"/>
            </p:cNvSpPr>
            <p:nvPr/>
          </p:nvSpPr>
          <p:spPr bwMode="auto">
            <a:xfrm>
              <a:off x="2996" y="2711"/>
              <a:ext cx="115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3" name="Line 16"/>
            <p:cNvSpPr>
              <a:spLocks noChangeShapeType="1"/>
            </p:cNvSpPr>
            <p:nvPr/>
          </p:nvSpPr>
          <p:spPr bwMode="auto">
            <a:xfrm>
              <a:off x="3104" y="2275"/>
              <a:ext cx="1" cy="81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4" name="Line 17"/>
            <p:cNvSpPr>
              <a:spLocks noChangeShapeType="1"/>
            </p:cNvSpPr>
            <p:nvPr/>
          </p:nvSpPr>
          <p:spPr bwMode="auto">
            <a:xfrm>
              <a:off x="3113" y="2292"/>
              <a:ext cx="22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5" name="Line 18"/>
            <p:cNvSpPr>
              <a:spLocks noChangeShapeType="1"/>
            </p:cNvSpPr>
            <p:nvPr/>
          </p:nvSpPr>
          <p:spPr bwMode="auto">
            <a:xfrm>
              <a:off x="3113" y="3109"/>
              <a:ext cx="28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6" name="Line 19"/>
            <p:cNvSpPr>
              <a:spLocks noChangeShapeType="1"/>
            </p:cNvSpPr>
            <p:nvPr/>
          </p:nvSpPr>
          <p:spPr bwMode="auto">
            <a:xfrm>
              <a:off x="4339" y="2301"/>
              <a:ext cx="351" cy="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7" name="Line 20"/>
            <p:cNvSpPr>
              <a:spLocks noChangeShapeType="1"/>
            </p:cNvSpPr>
            <p:nvPr/>
          </p:nvSpPr>
          <p:spPr bwMode="auto">
            <a:xfrm>
              <a:off x="4676" y="2301"/>
              <a:ext cx="1" cy="71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8" name="Line 21"/>
            <p:cNvSpPr>
              <a:spLocks noChangeShapeType="1"/>
            </p:cNvSpPr>
            <p:nvPr/>
          </p:nvSpPr>
          <p:spPr bwMode="auto">
            <a:xfrm>
              <a:off x="4641" y="2661"/>
              <a:ext cx="978" cy="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29" name="Line 22"/>
            <p:cNvSpPr>
              <a:spLocks noChangeShapeType="1"/>
            </p:cNvSpPr>
            <p:nvPr/>
          </p:nvSpPr>
          <p:spPr bwMode="auto">
            <a:xfrm>
              <a:off x="4515" y="3019"/>
              <a:ext cx="175" cy="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30" name="Text Box 23"/>
            <p:cNvSpPr txBox="1">
              <a:spLocks noChangeArrowheads="1"/>
            </p:cNvSpPr>
            <p:nvPr/>
          </p:nvSpPr>
          <p:spPr bwMode="auto">
            <a:xfrm>
              <a:off x="1598" y="3606"/>
              <a:ext cx="385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95"/>
                </a:spcBef>
                <a:spcAft>
                  <a:spcPts val="95"/>
                </a:spcAft>
              </a:pPr>
              <a:r>
                <a:rPr lang="en-GB" altLang="en-US" sz="177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Project   Management</a:t>
              </a:r>
              <a:endParaRPr lang="en-GB" altLang="en-US" sz="177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31" name="Line 25"/>
            <p:cNvSpPr>
              <a:spLocks noChangeShapeType="1"/>
            </p:cNvSpPr>
            <p:nvPr/>
          </p:nvSpPr>
          <p:spPr bwMode="auto">
            <a:xfrm>
              <a:off x="1858" y="1464"/>
              <a:ext cx="1" cy="35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32" name="Line 26"/>
            <p:cNvSpPr>
              <a:spLocks noChangeShapeType="1"/>
            </p:cNvSpPr>
            <p:nvPr/>
          </p:nvSpPr>
          <p:spPr bwMode="auto">
            <a:xfrm>
              <a:off x="2524" y="2182"/>
              <a:ext cx="2" cy="28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72733" name="Line 27"/>
            <p:cNvSpPr>
              <a:spLocks noChangeShapeType="1"/>
            </p:cNvSpPr>
            <p:nvPr/>
          </p:nvSpPr>
          <p:spPr bwMode="auto">
            <a:xfrm flipH="1">
              <a:off x="5610" y="2674"/>
              <a:ext cx="9" cy="38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72707" name="Rectangle 1"/>
          <p:cNvSpPr>
            <a:spLocks noGrp="1" noChangeArrowheads="1"/>
          </p:cNvSpPr>
          <p:nvPr>
            <p:ph type="title"/>
          </p:nvPr>
        </p:nvSpPr>
        <p:spPr>
          <a:xfrm>
            <a:off x="748123" y="7179"/>
            <a:ext cx="5829372" cy="966702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b="1" dirty="0">
                <a:solidFill>
                  <a:srgbClr val="0000CC"/>
                </a:solidFill>
              </a:rPr>
              <a:t>Computer Systems Engineering </a:t>
            </a:r>
            <a:r>
              <a:rPr lang="en-GB" altLang="en-US" sz="1225" b="1" dirty="0">
                <a:solidFill>
                  <a:srgbClr val="0000CC"/>
                </a:solidFill>
              </a:rPr>
              <a:t>(CONT.)</a:t>
            </a:r>
            <a:r>
              <a:rPr lang="en-GB" altLang="en-US" b="1" dirty="0" smtClean="0">
                <a:solidFill>
                  <a:srgbClr val="FFFFFF"/>
                </a:solidFill>
              </a:rPr>
              <a:t> </a:t>
            </a:r>
            <a:endParaRPr lang="en-GB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657350"/>
            <a:ext cx="6428835" cy="1295400"/>
          </a:xfrm>
          <a:solidFill>
            <a:srgbClr val="FFFF00"/>
          </a:solidFill>
        </p:spPr>
        <p:txBody>
          <a:bodyPr vert="horz" lIns="13472" tIns="35026" rIns="13472" bIns="35026" rtlCol="0" anchor="ctr">
            <a:noAutofit/>
          </a:bodyPr>
          <a:lstStyle/>
          <a:p>
            <a:pPr>
              <a:lnSpc>
                <a:spcPct val="94000"/>
              </a:lnSpc>
              <a:spcBef>
                <a:spcPts val="49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3600" b="1" dirty="0">
                <a:solidFill>
                  <a:srgbClr val="0000CC"/>
                </a:solidFill>
              </a:rPr>
              <a:t>Emergence of Software Engineering Techniques</a:t>
            </a:r>
            <a:endParaRPr lang="en-GB" alt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37829" y="358954"/>
            <a:ext cx="6428835" cy="501173"/>
          </a:xfrm>
        </p:spPr>
        <p:txBody>
          <a:bodyPr vert="horz" lIns="13472" tIns="35026" rIns="13472" bIns="35026" rtlCol="0" anchor="ctr">
            <a:normAutofit fontScale="90000"/>
          </a:bodyPr>
          <a:lstStyle/>
          <a:p>
            <a:pPr>
              <a:lnSpc>
                <a:spcPct val="94000"/>
              </a:lnSpc>
              <a:spcBef>
                <a:spcPts val="49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720" dirty="0">
                <a:solidFill>
                  <a:srgbClr val="0000CC"/>
                </a:solidFill>
              </a:rPr>
              <a:t>Emergence of Software Engineering  Techniques</a:t>
            </a:r>
            <a:endParaRPr lang="en-GB" altLang="en-US" sz="2720" dirty="0">
              <a:solidFill>
                <a:srgbClr val="0000CC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829" y="997485"/>
            <a:ext cx="6667772" cy="3632421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410" indent="-232410">
              <a:lnSpc>
                <a:spcPct val="120000"/>
              </a:lnSpc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3265" dirty="0"/>
              <a:t>Early Computer Programming (1950s):</a:t>
            </a:r>
            <a:endParaRPr lang="en-GB" altLang="en-US" sz="3265" dirty="0"/>
          </a:p>
          <a:p>
            <a:pPr marL="504190" lvl="1" indent="-193040">
              <a:lnSpc>
                <a:spcPct val="120000"/>
              </a:lnSpc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>
                <a:solidFill>
                  <a:srgbClr val="C00000"/>
                </a:solidFill>
              </a:rPr>
              <a:t>Programs were being written in assembly language…</a:t>
            </a:r>
            <a:endParaRPr lang="en-GB" altLang="en-US" sz="2995" dirty="0">
              <a:solidFill>
                <a:srgbClr val="C00000"/>
              </a:solidFill>
            </a:endParaRPr>
          </a:p>
          <a:p>
            <a:pPr marL="504190" lvl="1" indent="-193040">
              <a:lnSpc>
                <a:spcPct val="120000"/>
              </a:lnSpc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>
                <a:solidFill>
                  <a:srgbClr val="C00000"/>
                </a:solidFill>
              </a:rPr>
              <a:t>Sizes limited to  about a few hundreds of lines of assembly code…</a:t>
            </a:r>
            <a:endParaRPr lang="en-GB" altLang="en-US" sz="2995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-76200" y="285751"/>
            <a:ext cx="6858720" cy="678311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Early Computer Programming (50s)</a:t>
            </a:r>
            <a:r>
              <a:rPr lang="ar-SA" altLang="en-US" sz="2995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2995" dirty="0">
              <a:solidFill>
                <a:srgbClr val="0000CC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998951"/>
            <a:ext cx="6629400" cy="3269503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410" indent="-232410">
              <a:lnSpc>
                <a:spcPct val="130000"/>
              </a:lnSpc>
              <a:spcBef>
                <a:spcPct val="30000"/>
              </a:spcBef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3265" dirty="0"/>
              <a:t>Every programmer developed his/her own style of writing programs:</a:t>
            </a:r>
            <a:endParaRPr lang="en-GB" altLang="en-US" sz="3265" dirty="0"/>
          </a:p>
          <a:p>
            <a:pPr marL="504190" lvl="1" indent="-193040">
              <a:lnSpc>
                <a:spcPct val="130000"/>
              </a:lnSpc>
              <a:spcBef>
                <a:spcPct val="30000"/>
              </a:spcBef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According to his intuition  (called </a:t>
            </a:r>
            <a:r>
              <a:rPr lang="en-GB" altLang="en-US" sz="2995" dirty="0">
                <a:solidFill>
                  <a:srgbClr val="0000CC"/>
                </a:solidFill>
              </a:rPr>
              <a:t>exploratory or build-and-fix programming</a:t>
            </a:r>
            <a:r>
              <a:rPr lang="en-GB" altLang="en-US" sz="2995" dirty="0"/>
              <a:t>) .</a:t>
            </a:r>
            <a:endParaRPr lang="en-GB" altLang="en-US" sz="299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912697"/>
            <a:ext cx="6858000" cy="3430440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457200" indent="-457200" algn="l">
              <a:lnSpc>
                <a:spcPct val="115000"/>
              </a:lnSpc>
              <a:spcBef>
                <a:spcPct val="35000"/>
              </a:spcBef>
              <a:spcAft>
                <a:spcPct val="40000"/>
              </a:spcAft>
              <a:buFont typeface="Arial" panose="020B0604020202020204" pitchFamily="34" charset="0"/>
              <a:buChar char="•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995" b="0" dirty="0"/>
              <a:t>High-level languages such as FORTRAN, ALGOL, and COBOL were introduced:</a:t>
            </a:r>
            <a:endParaRPr lang="en-GB" sz="2995" b="0" dirty="0"/>
          </a:p>
          <a:p>
            <a:pPr marL="504190" lvl="1" indent="-193040" algn="l">
              <a:lnSpc>
                <a:spcPct val="115000"/>
              </a:lnSpc>
              <a:spcBef>
                <a:spcPct val="35000"/>
              </a:spcBef>
              <a:spcAft>
                <a:spcPct val="40000"/>
              </a:spcAft>
              <a:buSzPct val="75000"/>
              <a:buFont typeface="Symbol" panose="05050102010706020507" pitchFamily="18" charset="2"/>
              <a:buChar char="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800" dirty="0">
                <a:solidFill>
                  <a:srgbClr val="0000CC"/>
                </a:solidFill>
              </a:rPr>
              <a:t>This reduced software development efforts greatly.</a:t>
            </a:r>
            <a:r>
              <a:rPr lang="en-GB" sz="2400" dirty="0"/>
              <a:t> </a:t>
            </a:r>
            <a:endParaRPr lang="en-GB" sz="2400" dirty="0"/>
          </a:p>
          <a:p>
            <a:pPr marL="504190" lvl="1" indent="-193040" algn="l">
              <a:lnSpc>
                <a:spcPct val="115000"/>
              </a:lnSpc>
              <a:spcBef>
                <a:spcPct val="35000"/>
              </a:spcBef>
              <a:spcAft>
                <a:spcPct val="40000"/>
              </a:spcAft>
              <a:buSzPct val="75000"/>
              <a:buFont typeface="Symbol" panose="05050102010706020507" pitchFamily="18" charset="2"/>
              <a:buChar char="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720" dirty="0">
                <a:solidFill>
                  <a:schemeClr val="accent1">
                    <a:lumMod val="50000"/>
                  </a:schemeClr>
                </a:solidFill>
              </a:rPr>
              <a:t>Why reduces?</a:t>
            </a:r>
            <a:endParaRPr lang="en-GB" sz="272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-152685" y="0"/>
            <a:ext cx="7163369" cy="777682"/>
          </a:xfrm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545"/>
              </a:spcBef>
              <a:spcAft>
                <a:spcPct val="0"/>
              </a:spcAft>
              <a:buNone/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  <a:defRPr/>
            </a:pPr>
            <a:r>
              <a:rPr lang="en-GB" sz="2995" b="1" dirty="0">
                <a:solidFill>
                  <a:srgbClr val="0000CC"/>
                </a:solidFill>
              </a:rPr>
              <a:t>High-Level Language Programming </a:t>
            </a:r>
            <a:r>
              <a:rPr lang="en-GB" sz="1905" b="1" dirty="0">
                <a:solidFill>
                  <a:srgbClr val="0000CC"/>
                </a:solidFill>
              </a:rPr>
              <a:t>(Early 60s)</a:t>
            </a:r>
            <a:r>
              <a:rPr lang="ar-SA" sz="1905" b="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sz="1905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body"/>
          </p:nvPr>
        </p:nvSpPr>
        <p:spPr>
          <a:xfrm>
            <a:off x="120786" y="1170954"/>
            <a:ext cx="6584814" cy="3358072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Font typeface="Arial" panose="020B0604020202020204" pitchFamily="34" charset="0"/>
              <a:buChar char="•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995" dirty="0"/>
              <a:t>Software development style was still exploratory. </a:t>
            </a:r>
            <a:endParaRPr lang="en-GB" sz="2995" dirty="0"/>
          </a:p>
          <a:p>
            <a:pPr marL="504190" lvl="1" indent="-193040" algn="l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SzPct val="75000"/>
              <a:buFont typeface="Symbol" panose="05050102010706020507" pitchFamily="18" charset="2"/>
              <a:buChar char="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720" dirty="0"/>
              <a:t>Typical program sizes were limited to a few thousands of lines of source code.</a:t>
            </a:r>
            <a:endParaRPr lang="en-GB" sz="2720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20786" y="209550"/>
            <a:ext cx="6934200" cy="925658"/>
          </a:xfrm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545"/>
              </a:spcBef>
              <a:spcAft>
                <a:spcPct val="0"/>
              </a:spcAft>
              <a:buNone/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  <a:defRPr/>
            </a:pPr>
            <a:r>
              <a:rPr lang="en-GB" sz="2995" b="1" dirty="0">
                <a:solidFill>
                  <a:srgbClr val="0000CC"/>
                </a:solidFill>
              </a:rPr>
              <a:t>High-Level Language Programming </a:t>
            </a:r>
            <a:r>
              <a:rPr lang="en-GB" sz="1905" b="1" dirty="0">
                <a:solidFill>
                  <a:srgbClr val="0000CC"/>
                </a:solidFill>
              </a:rPr>
              <a:t>(Early 60s)</a:t>
            </a:r>
            <a:r>
              <a:rPr lang="ar-SA" sz="1905" b="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sz="1905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>
          <a:xfrm>
            <a:off x="210802" y="2177"/>
            <a:ext cx="6436395" cy="777682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905" dirty="0">
                <a:solidFill>
                  <a:srgbClr val="0000CC"/>
                </a:solidFill>
              </a:rPr>
              <a:t>(late 60s)</a:t>
            </a:r>
            <a:r>
              <a:rPr lang="ar-SA" altLang="en-US" sz="1905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905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61" y="748060"/>
            <a:ext cx="6858000" cy="4236205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410" indent="-232410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Size and complexity of programs increased further:</a:t>
            </a:r>
            <a:endParaRPr lang="en-GB" altLang="en-US" sz="2995" dirty="0"/>
          </a:p>
          <a:p>
            <a:pPr marL="504190" lvl="1" indent="-193040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Exploratory programming style proved to be insufficient.  </a:t>
            </a:r>
            <a:endParaRPr lang="en-GB" altLang="en-US" sz="2720" dirty="0"/>
          </a:p>
          <a:p>
            <a:pPr marL="232410" indent="-232410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Programmers found:</a:t>
            </a:r>
            <a:endParaRPr lang="en-GB" altLang="en-US" sz="2995" dirty="0"/>
          </a:p>
          <a:p>
            <a:pPr marL="504190" lvl="1" indent="-193040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Very difficult to write cost-effective and correct programs. </a:t>
            </a:r>
            <a:endParaRPr lang="en-GB" altLang="en-US" sz="27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/>
          </p:nvPr>
        </p:nvSpPr>
        <p:spPr>
          <a:xfrm>
            <a:off x="-76560" y="-137207"/>
            <a:ext cx="6858720" cy="100558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2175" dirty="0">
                <a:solidFill>
                  <a:srgbClr val="0000CC"/>
                </a:solidFill>
              </a:rPr>
              <a:t>(late 60s)</a:t>
            </a:r>
            <a:r>
              <a:rPr lang="ar-SA" altLang="en-US" sz="2175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2175" dirty="0">
              <a:solidFill>
                <a:srgbClr val="0000CC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55" y="727711"/>
            <a:ext cx="6781800" cy="4129274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20000"/>
              </a:lnSpc>
              <a:spcAft>
                <a:spcPts val="12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Programmers found it very difficult:</a:t>
            </a:r>
            <a:endParaRPr lang="en-GB" altLang="en-US" sz="2995" dirty="0"/>
          </a:p>
          <a:p>
            <a:pPr marL="504190" lvl="1" indent="-193040">
              <a:lnSpc>
                <a:spcPct val="120000"/>
              </a:lnSpc>
              <a:spcAft>
                <a:spcPts val="12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To understand and maintain programs written by others. </a:t>
            </a:r>
            <a:endParaRPr lang="en-GB" altLang="en-US" sz="2720" dirty="0"/>
          </a:p>
          <a:p>
            <a:pPr marL="232410" indent="-232410">
              <a:lnSpc>
                <a:spcPct val="120000"/>
              </a:lnSpc>
              <a:spcAft>
                <a:spcPts val="12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To cope up with this problem, experienced programmers advised-</a:t>
            </a:r>
            <a:r>
              <a:rPr lang="en-GB" altLang="en-US" sz="2995" b="1" dirty="0">
                <a:solidFill>
                  <a:srgbClr val="C00000"/>
                </a:solidFill>
              </a:rPr>
              <a:t>-</a:t>
            </a:r>
            <a:r>
              <a:rPr lang="en-GB" altLang="en-US" sz="2450" b="1" dirty="0">
                <a:solidFill>
                  <a:srgbClr val="C00000"/>
                </a:solidFill>
              </a:rPr>
              <a:t>-”Pay particular attention to the   design of the program's  control structure.'’</a:t>
            </a:r>
            <a:r>
              <a:rPr lang="en-GB" altLang="en-US" sz="2720" b="1" u="sng" dirty="0">
                <a:solidFill>
                  <a:srgbClr val="C00000"/>
                </a:solidFill>
              </a:rPr>
              <a:t> </a:t>
            </a:r>
            <a:r>
              <a:rPr lang="en-GB" altLang="en-US" sz="2720" b="1" u="sng" dirty="0">
                <a:solidFill>
                  <a:srgbClr val="0000CC"/>
                </a:solidFill>
              </a:rPr>
              <a:t>               </a:t>
            </a:r>
            <a:endParaRPr lang="en-GB" altLang="en-US" sz="2720" b="1" u="sng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2" y="285752"/>
            <a:ext cx="5852055" cy="935379"/>
          </a:xfrm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3430" algn="l"/>
                <a:tab pos="4889500" algn="l"/>
                <a:tab pos="5194935" algn="l"/>
                <a:tab pos="5500370" algn="l"/>
                <a:tab pos="5806440" algn="l"/>
                <a:tab pos="6111875" algn="l"/>
              </a:tabLst>
            </a:pPr>
            <a:r>
              <a:rPr lang="en-GB" altLang="en-US" sz="2995" b="1" dirty="0"/>
              <a:t>Types of Software Projects</a:t>
            </a:r>
            <a:endParaRPr lang="en-GB" altLang="en-US" sz="2995" b="1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2" y="1428752"/>
            <a:ext cx="6553198" cy="2500391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635"/>
              </a:spcBef>
              <a:spcAft>
                <a:spcPts val="1155"/>
              </a:spcAft>
              <a:tabLst>
                <a:tab pos="302895" algn="l"/>
                <a:tab pos="608965" algn="l"/>
                <a:tab pos="914400" algn="l"/>
                <a:tab pos="1220470" algn="l"/>
                <a:tab pos="1525905" algn="l"/>
                <a:tab pos="1831340" algn="l"/>
                <a:tab pos="2137410" algn="l"/>
                <a:tab pos="2442845" algn="l"/>
                <a:tab pos="2748280" algn="l"/>
                <a:tab pos="3054350" algn="l"/>
                <a:tab pos="3359785" algn="l"/>
                <a:tab pos="3665855" algn="l"/>
                <a:tab pos="3971290" algn="l"/>
                <a:tab pos="4276725" algn="l"/>
                <a:tab pos="4582795" algn="l"/>
                <a:tab pos="4889500" algn="l"/>
                <a:tab pos="5193665" algn="l"/>
                <a:tab pos="5499735" algn="l"/>
                <a:tab pos="5805170" algn="l"/>
                <a:tab pos="6111240" algn="l"/>
              </a:tabLst>
            </a:pPr>
            <a:r>
              <a:rPr lang="en-GB" altLang="en-US" sz="3265" dirty="0"/>
              <a:t>Software product development projects</a:t>
            </a:r>
            <a:endParaRPr lang="en-GB" altLang="en-US" sz="3265" dirty="0"/>
          </a:p>
          <a:p>
            <a:pPr>
              <a:lnSpc>
                <a:spcPct val="125000"/>
              </a:lnSpc>
              <a:spcBef>
                <a:spcPts val="1635"/>
              </a:spcBef>
              <a:spcAft>
                <a:spcPts val="1155"/>
              </a:spcAft>
              <a:tabLst>
                <a:tab pos="302895" algn="l"/>
                <a:tab pos="608965" algn="l"/>
                <a:tab pos="914400" algn="l"/>
                <a:tab pos="1220470" algn="l"/>
                <a:tab pos="1525905" algn="l"/>
                <a:tab pos="1831340" algn="l"/>
                <a:tab pos="2137410" algn="l"/>
                <a:tab pos="2442845" algn="l"/>
                <a:tab pos="2748280" algn="l"/>
                <a:tab pos="3054350" algn="l"/>
                <a:tab pos="3359785" algn="l"/>
                <a:tab pos="3665855" algn="l"/>
                <a:tab pos="3971290" algn="l"/>
                <a:tab pos="4276725" algn="l"/>
                <a:tab pos="4582795" algn="l"/>
                <a:tab pos="4889500" algn="l"/>
                <a:tab pos="5193665" algn="l"/>
                <a:tab pos="5499735" algn="l"/>
                <a:tab pos="5805170" algn="l"/>
                <a:tab pos="6111240" algn="l"/>
              </a:tabLst>
            </a:pPr>
            <a:r>
              <a:rPr lang="en-GB" altLang="en-US" sz="3265" dirty="0"/>
              <a:t>Software services projects</a:t>
            </a:r>
            <a:endParaRPr lang="en-GB" altLang="en-US" sz="3265" dirty="0">
              <a:solidFill>
                <a:srgbClr val="0000FF"/>
              </a:solidFill>
            </a:endParaRPr>
          </a:p>
          <a:p>
            <a:pPr>
              <a:lnSpc>
                <a:spcPct val="125000"/>
              </a:lnSpc>
              <a:spcBef>
                <a:spcPts val="1635"/>
              </a:spcBef>
              <a:spcAft>
                <a:spcPts val="1155"/>
              </a:spcAft>
              <a:buNone/>
              <a:tabLst>
                <a:tab pos="302895" algn="l"/>
                <a:tab pos="608965" algn="l"/>
                <a:tab pos="914400" algn="l"/>
                <a:tab pos="1220470" algn="l"/>
                <a:tab pos="1525905" algn="l"/>
                <a:tab pos="1831340" algn="l"/>
                <a:tab pos="2137410" algn="l"/>
                <a:tab pos="2442845" algn="l"/>
                <a:tab pos="2748280" algn="l"/>
                <a:tab pos="3054350" algn="l"/>
                <a:tab pos="3359785" algn="l"/>
                <a:tab pos="3665855" algn="l"/>
                <a:tab pos="3971290" algn="l"/>
                <a:tab pos="4276725" algn="l"/>
                <a:tab pos="4582795" algn="l"/>
                <a:tab pos="4889500" algn="l"/>
                <a:tab pos="5193665" algn="l"/>
                <a:tab pos="5499735" algn="l"/>
                <a:tab pos="5805170" algn="l"/>
                <a:tab pos="6111240" algn="l"/>
              </a:tabLst>
            </a:pPr>
            <a:endParaRPr lang="en-GB" altLang="en-US" sz="326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>
          <a:xfrm>
            <a:off x="-226022" y="-219416"/>
            <a:ext cx="6334865" cy="102502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905" dirty="0">
                <a:solidFill>
                  <a:srgbClr val="0000CC"/>
                </a:solidFill>
              </a:rPr>
              <a:t>(late 60s)</a:t>
            </a:r>
            <a:r>
              <a:rPr lang="en-GB" altLang="en-US" sz="3675" dirty="0">
                <a:solidFill>
                  <a:srgbClr val="0000CC"/>
                </a:solidFill>
              </a:rPr>
              <a:t> </a:t>
            </a:r>
            <a:endParaRPr lang="en-GB" altLang="en-US" sz="3675" dirty="0">
              <a:solidFill>
                <a:srgbClr val="0000CC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42950"/>
            <a:ext cx="5410200" cy="3734209"/>
          </a:xfrm>
        </p:spPr>
        <p:txBody>
          <a:bodyPr vert="horz" lIns="13472" tIns="35026" rIns="13472" bIns="35026" rtlCol="0">
            <a:noAutofit/>
          </a:bodyPr>
          <a:lstStyle/>
          <a:p>
            <a:pPr marL="232410" indent="-232410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800" dirty="0">
                <a:solidFill>
                  <a:srgbClr val="0000CC"/>
                </a:solidFill>
              </a:rPr>
              <a:t>What is a program's control structure?</a:t>
            </a:r>
            <a:endParaRPr lang="en-GB" altLang="en-US" sz="2800" dirty="0">
              <a:solidFill>
                <a:srgbClr val="0000CC"/>
              </a:solidFill>
            </a:endParaRPr>
          </a:p>
          <a:p>
            <a:pPr marL="504190" lvl="1" indent="-193040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b="1" dirty="0">
                <a:solidFill>
                  <a:srgbClr val="0000CC"/>
                </a:solidFill>
              </a:rPr>
              <a:t>S</a:t>
            </a:r>
            <a:r>
              <a:rPr lang="en-GB" altLang="en-US" sz="2400" b="1" dirty="0" smtClean="0">
                <a:solidFill>
                  <a:srgbClr val="0000CC"/>
                </a:solidFill>
              </a:rPr>
              <a:t>equence </a:t>
            </a:r>
            <a:r>
              <a:rPr lang="en-GB" altLang="en-US" sz="2400" b="1" dirty="0">
                <a:solidFill>
                  <a:srgbClr val="0000CC"/>
                </a:solidFill>
              </a:rPr>
              <a:t>in which a</a:t>
            </a:r>
            <a:r>
              <a:rPr lang="en-GB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GB" altLang="en-US" sz="2400" b="1" dirty="0">
                <a:solidFill>
                  <a:srgbClr val="0000CC"/>
                </a:solidFill>
              </a:rPr>
              <a:t>program's                   instructions are executed</a:t>
            </a:r>
            <a:r>
              <a:rPr lang="en-GB" altLang="en-US" sz="2400" b="1" dirty="0">
                <a:solidFill>
                  <a:srgbClr val="6600CC"/>
                </a:solidFill>
              </a:rPr>
              <a:t>.</a:t>
            </a:r>
            <a:endParaRPr lang="en-GB" altLang="en-US" sz="2400" b="1" dirty="0">
              <a:solidFill>
                <a:srgbClr val="6600CC"/>
              </a:solidFill>
            </a:endParaRPr>
          </a:p>
          <a:p>
            <a:pPr marL="232410" indent="-232410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800" dirty="0"/>
              <a:t>To help design programs having </a:t>
            </a:r>
            <a:r>
              <a:rPr lang="en-GB" altLang="en-US" sz="2800" dirty="0" smtClean="0"/>
              <a:t>good </a:t>
            </a:r>
            <a:r>
              <a:rPr lang="en-GB" altLang="en-US" sz="2800" dirty="0"/>
              <a:t>control structure:</a:t>
            </a:r>
            <a:endParaRPr lang="en-GB" altLang="en-US" sz="2800" dirty="0"/>
          </a:p>
          <a:p>
            <a:pPr marL="504190" lvl="1" indent="-193040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400" dirty="0">
                <a:solidFill>
                  <a:srgbClr val="0000CC"/>
                </a:solidFill>
              </a:rPr>
              <a:t>Flow charting technique</a:t>
            </a:r>
            <a:r>
              <a:rPr lang="en-GB" altLang="en-US" sz="2400" dirty="0"/>
              <a:t> was developed. 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4" t="3778" b="5555"/>
          <a:stretch>
            <a:fillRect/>
          </a:stretch>
        </p:blipFill>
        <p:spPr>
          <a:xfrm>
            <a:off x="4953000" y="549233"/>
            <a:ext cx="1905000" cy="39149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/>
          </p:nvPr>
        </p:nvSpPr>
        <p:spPr>
          <a:xfrm>
            <a:off x="-15411" y="-226089"/>
            <a:ext cx="6481760" cy="102502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  <a:tab pos="640270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905" dirty="0">
                <a:solidFill>
                  <a:srgbClr val="0000CC"/>
                </a:solidFill>
              </a:rPr>
              <a:t>(late 60s)</a:t>
            </a:r>
            <a:r>
              <a:rPr lang="en-GB" altLang="en-US" sz="3675" dirty="0">
                <a:solidFill>
                  <a:srgbClr val="0000CC"/>
                </a:solidFill>
              </a:rPr>
              <a:t> </a:t>
            </a:r>
            <a:endParaRPr lang="en-GB" altLang="en-US" sz="3675" dirty="0">
              <a:solidFill>
                <a:srgbClr val="0000CC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263" y="666750"/>
            <a:ext cx="5262937" cy="3691879"/>
          </a:xfrm>
        </p:spPr>
        <p:txBody>
          <a:bodyPr vert="horz" lIns="13472" tIns="35026" rIns="13472" bIns="35026" rtlCol="0">
            <a:noAutofit/>
          </a:bodyPr>
          <a:lstStyle/>
          <a:p>
            <a:pPr marL="232410" indent="-232410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2800" dirty="0"/>
              <a:t>Using  flow charting technique: </a:t>
            </a:r>
            <a:endParaRPr lang="en-GB" altLang="en-US" sz="2800" dirty="0"/>
          </a:p>
          <a:p>
            <a:pPr marL="504190" lvl="1" indent="-193040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dirty="0">
                <a:solidFill>
                  <a:srgbClr val="0000CC"/>
                </a:solidFill>
              </a:rPr>
              <a:t>One can represent and design a                   program's control structure.</a:t>
            </a:r>
            <a:r>
              <a:rPr lang="en-GB" altLang="en-US" dirty="0"/>
              <a:t> </a:t>
            </a:r>
            <a:endParaRPr lang="en-GB" altLang="en-US" dirty="0"/>
          </a:p>
          <a:p>
            <a:pPr marL="504190" lvl="1" indent="-193040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dirty="0"/>
              <a:t>When asked to understand a program:</a:t>
            </a:r>
            <a:endParaRPr lang="en-GB" altLang="en-US" dirty="0"/>
          </a:p>
          <a:p>
            <a:pPr marL="777875" lvl="2" indent="-155575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dirty="0"/>
              <a:t>One would  mentally trace the program's execution sequence.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25" y="1042875"/>
            <a:ext cx="1989375" cy="307181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" y="-247650"/>
            <a:ext cx="6629400" cy="1473275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5"/>
              </a:spcBef>
              <a:tabLst>
                <a:tab pos="0" algn="l"/>
                <a:tab pos="621665" algn="l"/>
                <a:tab pos="1243965" algn="l"/>
                <a:tab pos="1866265" algn="l"/>
                <a:tab pos="2488565" algn="l"/>
                <a:tab pos="3110230" algn="l"/>
                <a:tab pos="3732530" algn="l"/>
                <a:tab pos="4354830" algn="l"/>
                <a:tab pos="4977130" algn="l"/>
                <a:tab pos="5598795" algn="l"/>
                <a:tab pos="6221095" algn="l"/>
                <a:tab pos="6843395" algn="l"/>
              </a:tabLst>
            </a:pPr>
            <a:r>
              <a:rPr lang="en-GB" altLang="en-US" sz="3600" dirty="0">
                <a:solidFill>
                  <a:srgbClr val="0000CC"/>
                </a:solidFill>
              </a:rPr>
              <a:t>Control Flow-Based Design </a:t>
            </a:r>
            <a:endParaRPr lang="en-GB" altLang="en-US" sz="1400" dirty="0">
              <a:solidFill>
                <a:srgbClr val="0000CC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52551"/>
            <a:ext cx="7391400" cy="2362200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25000"/>
              </a:lnSpc>
              <a:spcBef>
                <a:spcPts val="1225"/>
              </a:spcBef>
              <a:spcAft>
                <a:spcPts val="102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3265" dirty="0"/>
              <a:t>A program having a messy flow chart representation: </a:t>
            </a:r>
            <a:endParaRPr lang="en-GB" altLang="en-US" sz="3265" dirty="0"/>
          </a:p>
          <a:p>
            <a:pPr marL="504190" lvl="1" indent="-193040">
              <a:lnSpc>
                <a:spcPct val="125000"/>
              </a:lnSpc>
              <a:spcBef>
                <a:spcPts val="1225"/>
              </a:spcBef>
              <a:spcAft>
                <a:spcPts val="102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b="1" dirty="0">
                <a:solidFill>
                  <a:srgbClr val="0000FF"/>
                </a:solidFill>
              </a:rPr>
              <a:t>Difficult to understand and debug.</a:t>
            </a:r>
            <a:endParaRPr lang="en-GB" altLang="en-US" sz="272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5" descr="7c3a6__spaghetti"/>
          <p:cNvSpPr>
            <a:spLocks noChangeAspect="1" noChangeArrowheads="1"/>
          </p:cNvSpPr>
          <p:nvPr/>
        </p:nvSpPr>
        <p:spPr bwMode="auto">
          <a:xfrm>
            <a:off x="1688939" y="1295057"/>
            <a:ext cx="3480125" cy="255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5"/>
          </a:p>
        </p:txBody>
      </p:sp>
      <p:pic>
        <p:nvPicPr>
          <p:cNvPr id="84995" name="Picture 6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t="10278"/>
          <a:stretch>
            <a:fillRect/>
          </a:stretch>
        </p:blipFill>
        <p:spPr bwMode="auto">
          <a:xfrm>
            <a:off x="-1" y="438149"/>
            <a:ext cx="6904593" cy="460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7"/>
          <p:cNvSpPr>
            <a:spLocks noChangeArrowheads="1"/>
          </p:cNvSpPr>
          <p:nvPr/>
        </p:nvSpPr>
        <p:spPr bwMode="auto">
          <a:xfrm>
            <a:off x="-359" y="0"/>
            <a:ext cx="6858720" cy="34239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995" b="1">
                <a:solidFill>
                  <a:srgbClr val="FFFF00"/>
                </a:solidFill>
                <a:latin typeface="Comic Sans MS" panose="030F0702030302020204" pitchFamily="66" charset="0"/>
              </a:rPr>
              <a:t>Spaghetti Code Structure</a:t>
            </a:r>
            <a:endParaRPr lang="en-US" altLang="en-US" sz="2995" b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172597"/>
            <a:ext cx="6118842" cy="85329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360" dirty="0">
                <a:solidFill>
                  <a:srgbClr val="0000CC"/>
                </a:solidFill>
              </a:rPr>
              <a:t>(Late 60s)</a:t>
            </a:r>
            <a:r>
              <a:rPr lang="ar-SA" altLang="en-US" sz="1360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360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666750"/>
            <a:ext cx="6705600" cy="3866806"/>
          </a:xfrm>
        </p:spPr>
        <p:txBody>
          <a:bodyPr vert="horz" lIns="13472" tIns="35026" rIns="13472" bIns="35026" rtlCol="0">
            <a:normAutofit fontScale="92500" lnSpcReduction="10000"/>
          </a:bodyPr>
          <a:lstStyle/>
          <a:p>
            <a:pPr marL="232410" indent="-232410">
              <a:lnSpc>
                <a:spcPct val="125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What causes program complexity?</a:t>
            </a:r>
            <a:endParaRPr lang="en-GB" altLang="en-US" sz="2995" dirty="0"/>
          </a:p>
          <a:p>
            <a:pPr marL="504190" lvl="1" indent="-193040">
              <a:lnSpc>
                <a:spcPct val="125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GO TO statements  makes control                                             structure of a program messy.</a:t>
            </a:r>
            <a:endParaRPr lang="en-GB" altLang="en-US" sz="2720" dirty="0"/>
          </a:p>
          <a:p>
            <a:pPr marL="504190" lvl="1" indent="-193040">
              <a:lnSpc>
                <a:spcPct val="125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GO TO statements alter </a:t>
            </a:r>
            <a:r>
              <a:rPr lang="en-GB" altLang="en-US" sz="2720" dirty="0" smtClean="0"/>
              <a:t>                                                    the </a:t>
            </a:r>
            <a:r>
              <a:rPr lang="en-GB" altLang="en-US" sz="2720" dirty="0"/>
              <a:t>flow of control arbitrarily. </a:t>
            </a:r>
            <a:endParaRPr lang="en-GB" altLang="en-US" sz="2720" dirty="0"/>
          </a:p>
          <a:p>
            <a:pPr marL="504190" lvl="1" indent="-193040">
              <a:lnSpc>
                <a:spcPct val="125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The need to restrict use of GO TO statements was recognized.</a:t>
            </a:r>
            <a:endParaRPr lang="en-GB" altLang="en-US" sz="27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13223" b="4161"/>
          <a:stretch>
            <a:fillRect/>
          </a:stretch>
        </p:blipFill>
        <p:spPr>
          <a:xfrm>
            <a:off x="4705710" y="2049612"/>
            <a:ext cx="2018580" cy="113172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/>
          </p:nvPr>
        </p:nvSpPr>
        <p:spPr>
          <a:xfrm>
            <a:off x="-533400" y="-113622"/>
            <a:ext cx="6486081" cy="91161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  <a:tab pos="640270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360" dirty="0">
                <a:solidFill>
                  <a:srgbClr val="0000CC"/>
                </a:solidFill>
              </a:rPr>
              <a:t>(Late 60s)</a:t>
            </a:r>
            <a:br>
              <a:rPr lang="en-GB" altLang="en-US" sz="1225" dirty="0">
                <a:solidFill>
                  <a:srgbClr val="0000CC"/>
                </a:solidFill>
              </a:rPr>
            </a:br>
            <a:endParaRPr lang="en-GB" altLang="en-US" sz="1225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19" y="601625"/>
            <a:ext cx="4847782" cy="4104431"/>
          </a:xfrm>
        </p:spPr>
        <p:txBody>
          <a:bodyPr vert="horz" lIns="13472" tIns="35026" rIns="13472" bIns="35026" rtlCol="0">
            <a:normAutofit fontScale="92500" lnSpcReduction="20000"/>
          </a:bodyPr>
          <a:lstStyle/>
          <a:p>
            <a:pPr marL="232410" indent="-232410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2995" dirty="0"/>
              <a:t>Many programmers  had extensively </a:t>
            </a:r>
            <a:r>
              <a:rPr lang="en-GB" altLang="en-US" sz="2995" dirty="0" smtClean="0"/>
              <a:t> </a:t>
            </a:r>
            <a:r>
              <a:rPr lang="en-GB" altLang="en-US" sz="2995" dirty="0"/>
              <a:t>used assembly languages. </a:t>
            </a:r>
            <a:endParaRPr lang="en-GB" altLang="en-US" sz="2995" dirty="0"/>
          </a:p>
          <a:p>
            <a:pPr marL="504190" lvl="1" indent="-193040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2720" dirty="0"/>
              <a:t>JUMP instructions are frequently used for </a:t>
            </a:r>
            <a:r>
              <a:rPr lang="en-GB" altLang="en-US" sz="2720" dirty="0" smtClean="0"/>
              <a:t>program </a:t>
            </a:r>
            <a:r>
              <a:rPr lang="en-GB" altLang="en-US" sz="2720" dirty="0"/>
              <a:t>branching in assembly languages. </a:t>
            </a:r>
            <a:endParaRPr lang="en-GB" altLang="en-US" sz="2720" dirty="0"/>
          </a:p>
          <a:p>
            <a:pPr marL="504190" lvl="1" indent="-193040">
              <a:lnSpc>
                <a:spcPct val="13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2720" dirty="0"/>
              <a:t>Programmers considered use of GO TO  </a:t>
            </a:r>
            <a:r>
              <a:rPr lang="en-GB" altLang="en-US" sz="2720" dirty="0" smtClean="0"/>
              <a:t>statements </a:t>
            </a:r>
            <a:r>
              <a:rPr lang="en-GB" altLang="en-US" sz="2720" dirty="0"/>
              <a:t>inevitable. </a:t>
            </a:r>
            <a:endParaRPr lang="en-GB" altLang="en-US" sz="27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1" y="342186"/>
            <a:ext cx="1981200" cy="480131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addi</a:t>
            </a:r>
            <a:r>
              <a:rPr lang="en-US" b="1" dirty="0"/>
              <a:t> $a0, $0, 1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j next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next: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j skip1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add $a0, $a0, $a0</a:t>
            </a:r>
            <a:endParaRPr lang="en-US" b="1" dirty="0"/>
          </a:p>
          <a:p>
            <a:r>
              <a:rPr lang="en-US" b="1" dirty="0"/>
              <a:t>skip1: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j skip2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add $a0, $a0, $a0</a:t>
            </a:r>
            <a:endParaRPr lang="en-US" b="1" dirty="0"/>
          </a:p>
          <a:p>
            <a:r>
              <a:rPr lang="en-US" b="1" dirty="0"/>
              <a:t>add $a0, $a0, $a0</a:t>
            </a:r>
            <a:endParaRPr lang="en-US" b="1" dirty="0"/>
          </a:p>
          <a:p>
            <a:r>
              <a:rPr lang="en-US" b="1" dirty="0"/>
              <a:t>skip2: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j skip3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loop:</a:t>
            </a:r>
            <a:endParaRPr lang="en-US" b="1" dirty="0"/>
          </a:p>
          <a:p>
            <a:r>
              <a:rPr lang="en-US" b="1" dirty="0"/>
              <a:t>add $a0, $a0, $a0</a:t>
            </a:r>
            <a:endParaRPr lang="en-US" b="1" dirty="0"/>
          </a:p>
          <a:p>
            <a:r>
              <a:rPr lang="en-US" b="1" dirty="0"/>
              <a:t>add $a0, $a0, $a0</a:t>
            </a:r>
            <a:endParaRPr lang="en-US" b="1" dirty="0"/>
          </a:p>
          <a:p>
            <a:r>
              <a:rPr lang="en-US" b="1" dirty="0"/>
              <a:t>add $a0, $a0, $a0</a:t>
            </a:r>
            <a:endParaRPr lang="en-US" b="1" dirty="0"/>
          </a:p>
          <a:p>
            <a:r>
              <a:rPr lang="en-US" b="1" dirty="0"/>
              <a:t>skip3: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j 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>
          <a:xfrm>
            <a:off x="107111" y="99266"/>
            <a:ext cx="6643777" cy="85329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Control-flow Based Design </a:t>
            </a:r>
            <a:r>
              <a:rPr lang="en-GB" altLang="en-US" sz="1360" dirty="0">
                <a:solidFill>
                  <a:srgbClr val="0000CC"/>
                </a:solidFill>
              </a:rPr>
              <a:t>(Late 60s)</a:t>
            </a:r>
            <a:r>
              <a:rPr lang="ar-SA" altLang="en-US" sz="1360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360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52556"/>
            <a:ext cx="6750888" cy="3622700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410" indent="-232410">
              <a:lnSpc>
                <a:spcPct val="120000"/>
              </a:lnSpc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3265" dirty="0"/>
              <a:t>At that time, Dijkstra published his article:</a:t>
            </a:r>
            <a:endParaRPr lang="en-GB" altLang="en-US" sz="3265" dirty="0"/>
          </a:p>
          <a:p>
            <a:pPr marL="504190" lvl="1" indent="-193040">
              <a:lnSpc>
                <a:spcPct val="120000"/>
              </a:lnSpc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2720" dirty="0"/>
              <a:t>“</a:t>
            </a:r>
            <a:r>
              <a:rPr lang="en-GB" altLang="en-US" sz="2720" dirty="0" err="1">
                <a:solidFill>
                  <a:srgbClr val="0000CC"/>
                </a:solidFill>
              </a:rPr>
              <a:t>Goto</a:t>
            </a:r>
            <a:r>
              <a:rPr lang="en-GB" altLang="en-US" sz="2720" dirty="0">
                <a:solidFill>
                  <a:srgbClr val="0000CC"/>
                </a:solidFill>
              </a:rPr>
              <a:t> Statement Considered Harmful</a:t>
            </a:r>
            <a:r>
              <a:rPr lang="en-GB" altLang="en-US" sz="2720" dirty="0"/>
              <a:t>” Comm. of ACM, 1969. </a:t>
            </a:r>
            <a:endParaRPr lang="en-GB" altLang="en-US" sz="2720" dirty="0"/>
          </a:p>
          <a:p>
            <a:pPr marL="232410" indent="-232410">
              <a:lnSpc>
                <a:spcPct val="120000"/>
              </a:lnSpc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3265" dirty="0"/>
              <a:t>Many programmers were unhappy to read his article.</a:t>
            </a:r>
            <a:endParaRPr lang="en-GB" altLang="en-US" sz="32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/>
          </p:nvPr>
        </p:nvSpPr>
        <p:spPr>
          <a:xfrm>
            <a:off x="114133" y="182540"/>
            <a:ext cx="6537927" cy="91161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  <a:tab pos="6402705" algn="l"/>
              </a:tabLst>
            </a:pPr>
            <a:r>
              <a:rPr lang="en-GB" altLang="en-US" sz="2995">
                <a:solidFill>
                  <a:srgbClr val="0000CC"/>
                </a:solidFill>
              </a:rPr>
              <a:t>Control Flow-Based Design </a:t>
            </a:r>
            <a:r>
              <a:rPr lang="en-GB" altLang="en-US" sz="1360">
                <a:solidFill>
                  <a:srgbClr val="0000CC"/>
                </a:solidFill>
              </a:rPr>
              <a:t>(Late 60s)</a:t>
            </a:r>
            <a:br>
              <a:rPr lang="en-GB" altLang="en-US" sz="1225">
                <a:solidFill>
                  <a:srgbClr val="0000CC"/>
                </a:solidFill>
              </a:rPr>
            </a:br>
            <a:endParaRPr lang="en-GB" altLang="en-US" sz="1225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133" y="971551"/>
            <a:ext cx="6537928" cy="3225219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25000"/>
              </a:lnSpc>
              <a:spcBef>
                <a:spcPct val="25000"/>
              </a:spcBef>
              <a:spcAft>
                <a:spcPct val="3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3265" dirty="0"/>
              <a:t>Some programmers published several counter articles: </a:t>
            </a:r>
            <a:endParaRPr lang="en-GB" altLang="en-US" sz="3265" dirty="0"/>
          </a:p>
          <a:p>
            <a:pPr marL="504190" lvl="1" indent="-193040">
              <a:lnSpc>
                <a:spcPct val="125000"/>
              </a:lnSpc>
              <a:spcBef>
                <a:spcPct val="25000"/>
              </a:spcBef>
              <a:spcAft>
                <a:spcPct val="3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Highlighted the advantages and inevitability of GO TO statements.</a:t>
            </a:r>
            <a:endParaRPr lang="en-GB" altLang="en-US" sz="27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95709"/>
            <a:ext cx="6451518" cy="92781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  <a:tab pos="640270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Control Flow-Based Design </a:t>
            </a:r>
            <a:r>
              <a:rPr lang="en-GB" altLang="en-US" sz="1225" dirty="0">
                <a:solidFill>
                  <a:srgbClr val="0000CC"/>
                </a:solidFill>
              </a:rPr>
              <a:t>(Late 60s)</a:t>
            </a:r>
            <a:br>
              <a:rPr lang="en-GB" altLang="en-US" sz="1225" dirty="0">
                <a:solidFill>
                  <a:srgbClr val="0000CC"/>
                </a:solidFill>
              </a:rPr>
            </a:br>
            <a:endParaRPr lang="en-GB" altLang="en-US" sz="1225" dirty="0">
              <a:solidFill>
                <a:srgbClr val="0000CC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69671"/>
            <a:ext cx="7163161" cy="3886248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It soon was conclusively proved:</a:t>
            </a:r>
            <a:endParaRPr lang="en-GB" altLang="en-US" sz="2995" dirty="0"/>
          </a:p>
          <a:p>
            <a:pPr marL="504190" lvl="1" indent="-193040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>
                <a:solidFill>
                  <a:srgbClr val="0000CC"/>
                </a:solidFill>
              </a:rPr>
              <a:t>Only three programming constructs are sufficient to express any programming logic:</a:t>
            </a:r>
            <a:endParaRPr lang="en-GB" altLang="en-US" sz="2720" dirty="0">
              <a:solidFill>
                <a:srgbClr val="0000CC"/>
              </a:solidFill>
            </a:endParaRPr>
          </a:p>
          <a:p>
            <a:pPr marL="777875" lvl="2" indent="-155575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b="1" dirty="0">
                <a:solidFill>
                  <a:srgbClr val="0000CC"/>
                </a:solidFill>
              </a:rPr>
              <a:t>sequence  (a=0;b=5;)</a:t>
            </a:r>
            <a:r>
              <a:rPr lang="ar-SA" altLang="en-US" sz="2720" b="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2720" b="1" dirty="0">
              <a:solidFill>
                <a:srgbClr val="0000CC"/>
              </a:solidFill>
            </a:endParaRPr>
          </a:p>
          <a:p>
            <a:pPr marL="777875" lvl="2" indent="-155575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b="1" dirty="0">
                <a:solidFill>
                  <a:srgbClr val="0000CC"/>
                </a:solidFill>
              </a:rPr>
              <a:t>selection (if(c==true) k=5 else m=5;)</a:t>
            </a:r>
            <a:r>
              <a:rPr lang="ar-SA" altLang="en-US" sz="2720" b="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2720" b="1" dirty="0">
              <a:solidFill>
                <a:srgbClr val="0000CC"/>
              </a:solidFill>
            </a:endParaRPr>
          </a:p>
          <a:p>
            <a:pPr marL="777875" lvl="2" indent="-155575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b="1" dirty="0">
                <a:solidFill>
                  <a:srgbClr val="0000CC"/>
                </a:solidFill>
              </a:rPr>
              <a:t>iteration</a:t>
            </a:r>
            <a:r>
              <a:rPr lang="en-GB" altLang="en-US" sz="2995" b="1" dirty="0"/>
              <a:t>   </a:t>
            </a:r>
            <a:r>
              <a:rPr lang="en-GB" altLang="en-US" sz="2720" b="1" dirty="0">
                <a:solidFill>
                  <a:srgbClr val="0000CC"/>
                </a:solidFill>
              </a:rPr>
              <a:t>(while(k&gt;0) k=j-k;)</a:t>
            </a:r>
            <a:r>
              <a:rPr lang="ar-SA" altLang="en-US" sz="2720" b="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2720" b="1" dirty="0">
              <a:solidFill>
                <a:srgbClr val="0000CC"/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>
          <a:xfrm>
            <a:off x="630735" y="-95250"/>
            <a:ext cx="5850974" cy="85329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Control-flow Based Design </a:t>
            </a:r>
            <a:r>
              <a:rPr lang="en-GB" altLang="en-US" sz="1225" dirty="0">
                <a:solidFill>
                  <a:srgbClr val="0000CC"/>
                </a:solidFill>
              </a:rPr>
              <a:t>(Late 60s)</a:t>
            </a:r>
            <a:r>
              <a:rPr lang="ar-SA" altLang="en-US" sz="1225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225" dirty="0">
              <a:solidFill>
                <a:srgbClr val="0000CC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95350"/>
            <a:ext cx="6629400" cy="3531971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3265" dirty="0"/>
              <a:t>Everyone accepted:</a:t>
            </a:r>
            <a:endParaRPr lang="en-GB" altLang="en-US" sz="3265" dirty="0"/>
          </a:p>
          <a:p>
            <a:pPr marL="504190" lvl="1" indent="-193040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It is possible to solve any programming problem without using GO TO statements.</a:t>
            </a:r>
            <a:endParaRPr lang="en-GB" altLang="en-US" sz="2720" dirty="0"/>
          </a:p>
          <a:p>
            <a:pPr marL="504190" lvl="1" indent="-193040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This formed the basis of </a:t>
            </a:r>
            <a:r>
              <a:rPr lang="en-GB" altLang="en-US" sz="2720" b="1" dirty="0"/>
              <a:t> </a:t>
            </a:r>
            <a:r>
              <a:rPr lang="en-GB" altLang="en-US" sz="2720" b="1" dirty="0">
                <a:solidFill>
                  <a:srgbClr val="0000CC"/>
                </a:solidFill>
              </a:rPr>
              <a:t>Structured Programming  methodology</a:t>
            </a:r>
            <a:r>
              <a:rPr lang="en-GB" altLang="en-US" sz="2720" b="1" dirty="0">
                <a:solidFill>
                  <a:srgbClr val="0000FF"/>
                </a:solidFill>
              </a:rPr>
              <a:t>.</a:t>
            </a:r>
            <a:endParaRPr lang="en-GB" altLang="en-US" sz="272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9005" y="-172570"/>
            <a:ext cx="5850975" cy="934299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Software Services</a:t>
            </a:r>
            <a:endParaRPr lang="en-US" altLang="en-US" sz="36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14350"/>
            <a:ext cx="6934200" cy="404610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/>
              <a:t>Software service is an umbrella term, includes:</a:t>
            </a:r>
            <a:endParaRPr lang="en-US" altLang="en-US" dirty="0"/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>
                <a:solidFill>
                  <a:srgbClr val="006600"/>
                </a:solidFill>
              </a:rPr>
              <a:t>Software customization</a:t>
            </a:r>
            <a:endParaRPr lang="en-US" altLang="en-US" dirty="0">
              <a:solidFill>
                <a:srgbClr val="006600"/>
              </a:solidFill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>
                <a:solidFill>
                  <a:srgbClr val="006600"/>
                </a:solidFill>
              </a:rPr>
              <a:t>Software maintenance</a:t>
            </a:r>
            <a:endParaRPr lang="en-US" altLang="en-US" dirty="0">
              <a:solidFill>
                <a:srgbClr val="006600"/>
              </a:solidFill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>
                <a:solidFill>
                  <a:srgbClr val="006600"/>
                </a:solidFill>
              </a:rPr>
              <a:t>Software testing</a:t>
            </a:r>
            <a:endParaRPr lang="en-US" altLang="en-US" dirty="0">
              <a:solidFill>
                <a:srgbClr val="006600"/>
              </a:solidFill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>
                <a:solidFill>
                  <a:srgbClr val="006600"/>
                </a:solidFill>
              </a:rPr>
              <a:t>Also contract programmers (CP) carrying out coding or any  other assigned activities.</a:t>
            </a:r>
            <a:endParaRPr lang="en-US" altLang="en-US" dirty="0">
              <a:solidFill>
                <a:srgbClr val="0066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4726156" y="1944976"/>
            <a:ext cx="1977687" cy="1432231"/>
            <a:chOff x="7908925" y="5303838"/>
            <a:chExt cx="2171700" cy="2105025"/>
          </a:xfrm>
        </p:grpSpPr>
        <p:pic>
          <p:nvPicPr>
            <p:cNvPr id="63493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925" y="5303838"/>
              <a:ext cx="2171700" cy="210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4" name="TextBox 1"/>
            <p:cNvSpPr txBox="1">
              <a:spLocks noChangeArrowheads="1"/>
            </p:cNvSpPr>
            <p:nvPr/>
          </p:nvSpPr>
          <p:spPr bwMode="auto">
            <a:xfrm>
              <a:off x="7920038" y="6042026"/>
              <a:ext cx="636587" cy="505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35" b="1">
                  <a:solidFill>
                    <a:srgbClr val="0000FF"/>
                  </a:solidFill>
                  <a:latin typeface="Stencil" panose="040409050D0802020404" pitchFamily="82" charset="0"/>
                </a:rPr>
                <a:t>CP</a:t>
              </a:r>
              <a:endParaRPr lang="en-US" altLang="en-US" sz="1635" b="1">
                <a:solidFill>
                  <a:srgbClr val="0000FF"/>
                </a:solidFill>
                <a:latin typeface="Stencil" panose="040409050D0802020404" pitchFamily="82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>
          <a:xfrm>
            <a:off x="664126" y="-176057"/>
            <a:ext cx="5850974" cy="112223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3600" dirty="0" smtClean="0">
                <a:solidFill>
                  <a:srgbClr val="0000CC"/>
                </a:solidFill>
              </a:rPr>
              <a:t>Structured Programming</a:t>
            </a:r>
            <a:endParaRPr lang="en-GB" altLang="en-US" sz="3600" dirty="0" smtClean="0">
              <a:solidFill>
                <a:srgbClr val="0000CC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13598"/>
            <a:ext cx="6858000" cy="4053665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dirty="0"/>
              <a:t>A program is called </a:t>
            </a:r>
            <a:r>
              <a:rPr lang="en-GB" altLang="en-US" dirty="0">
                <a:solidFill>
                  <a:srgbClr val="0000CC"/>
                </a:solidFill>
              </a:rPr>
              <a:t>structured:</a:t>
            </a:r>
            <a:r>
              <a:rPr lang="en-GB" altLang="en-US" sz="2800" dirty="0">
                <a:solidFill>
                  <a:srgbClr val="0000CC"/>
                </a:solidFill>
              </a:rPr>
              <a:t> </a:t>
            </a:r>
            <a:endParaRPr lang="en-GB" altLang="en-US" sz="2400" dirty="0">
              <a:solidFill>
                <a:srgbClr val="0000CC"/>
              </a:solidFill>
            </a:endParaRPr>
          </a:p>
          <a:p>
            <a:pPr marL="504190" lvl="1" indent="-19304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dirty="0"/>
              <a:t>When it uses only the following types of constructs:</a:t>
            </a:r>
            <a:endParaRPr lang="en-GB" altLang="en-US" dirty="0"/>
          </a:p>
          <a:p>
            <a:pPr marL="777875" lvl="2" indent="-1555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800" b="1" dirty="0">
                <a:solidFill>
                  <a:srgbClr val="C00000"/>
                </a:solidFill>
              </a:rPr>
              <a:t>sequence, </a:t>
            </a:r>
            <a:endParaRPr lang="en-GB" altLang="en-US" sz="2800" b="1" dirty="0">
              <a:solidFill>
                <a:srgbClr val="C00000"/>
              </a:solidFill>
            </a:endParaRPr>
          </a:p>
          <a:p>
            <a:pPr marL="777875" lvl="2" indent="-1555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800" b="1" dirty="0">
                <a:solidFill>
                  <a:srgbClr val="C00000"/>
                </a:solidFill>
              </a:rPr>
              <a:t>selection,  </a:t>
            </a:r>
            <a:endParaRPr lang="en-GB" altLang="en-US" sz="2800" b="1" dirty="0">
              <a:solidFill>
                <a:srgbClr val="C00000"/>
              </a:solidFill>
            </a:endParaRPr>
          </a:p>
          <a:p>
            <a:pPr marL="777875" lvl="2" indent="-1555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800" b="1" dirty="0">
                <a:solidFill>
                  <a:srgbClr val="C00000"/>
                </a:solidFill>
              </a:rPr>
              <a:t>iteration </a:t>
            </a:r>
            <a:endParaRPr lang="en-GB" altLang="en-US" sz="2800" b="1" dirty="0">
              <a:solidFill>
                <a:srgbClr val="C00000"/>
              </a:solidFill>
            </a:endParaRPr>
          </a:p>
          <a:p>
            <a:pPr marL="400050" lvl="1" indent="-1778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dirty="0" smtClean="0"/>
              <a:t>Consists </a:t>
            </a:r>
            <a:r>
              <a:rPr lang="en-GB" altLang="en-US" dirty="0"/>
              <a:t>of </a:t>
            </a:r>
            <a:r>
              <a:rPr lang="en-GB" altLang="en-US" dirty="0">
                <a:solidFill>
                  <a:srgbClr val="0000CC"/>
                </a:solidFill>
              </a:rPr>
              <a:t>modules.</a:t>
            </a:r>
            <a:endParaRPr lang="en-GB" altLang="en-US" dirty="0">
              <a:solidFill>
                <a:srgbClr val="0000CC"/>
              </a:solidFill>
            </a:endParaRPr>
          </a:p>
          <a:p>
            <a:pPr marL="0" indent="-1778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endParaRPr lang="en-GB" altLang="en-US" sz="36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body"/>
          </p:nvPr>
        </p:nvSpPr>
        <p:spPr>
          <a:xfrm>
            <a:off x="152400" y="895350"/>
            <a:ext cx="6553200" cy="3577336"/>
          </a:xfrm>
        </p:spPr>
        <p:txBody>
          <a:bodyPr vert="horz" lIns="13472" tIns="35026" rIns="13472" bIns="35026" rtlCol="0" anchor="t">
            <a:normAutofit fontScale="92500" lnSpcReduction="10000"/>
          </a:bodyPr>
          <a:lstStyle/>
          <a:p>
            <a:pPr marL="571500" indent="-571500" algn="l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3600" b="0" dirty="0"/>
              <a:t>Sometimes, violations to structured programming are permitted:</a:t>
            </a:r>
            <a:endParaRPr lang="en-GB" sz="3600" b="0" dirty="0"/>
          </a:p>
          <a:p>
            <a:pPr marL="654050" lvl="4" indent="-342900" algn="l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SzPct val="75000"/>
              <a:buFont typeface="Courier New" panose="02070309020205020404" pitchFamily="49" charset="0"/>
              <a:buChar char="o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800" dirty="0"/>
              <a:t>Due to practical considerations such as:</a:t>
            </a:r>
            <a:endParaRPr lang="en-GB" sz="2800" dirty="0"/>
          </a:p>
          <a:p>
            <a:pPr marL="768350" lvl="8" indent="-457200" algn="l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SzPct val="75000"/>
              <a:buFont typeface="Courier New" panose="02070309020205020404" pitchFamily="49" charset="0"/>
              <a:buChar char="o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800" dirty="0"/>
              <a:t>Premature loop exit (break) or for exception handling.</a:t>
            </a:r>
            <a:endParaRPr lang="en-GB" sz="2800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381000" y="-243358"/>
            <a:ext cx="5829372" cy="1237811"/>
          </a:xfrm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680"/>
              </a:spcBef>
              <a:spcAft>
                <a:spcPct val="0"/>
              </a:spcAft>
              <a:buNone/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  <a:defRPr/>
            </a:pPr>
            <a:r>
              <a:rPr lang="en-GB" sz="3600" b="1" dirty="0">
                <a:solidFill>
                  <a:srgbClr val="0000CC"/>
                </a:solidFill>
              </a:rPr>
              <a:t>Structured   Programs</a:t>
            </a:r>
            <a:endParaRPr lang="en-GB" sz="3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ChangeArrowheads="1"/>
          </p:cNvSpPr>
          <p:nvPr>
            <p:ph type="title"/>
          </p:nvPr>
        </p:nvSpPr>
        <p:spPr>
          <a:xfrm>
            <a:off x="-762000" y="-199008"/>
            <a:ext cx="8229600" cy="1239971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800" dirty="0">
                <a:solidFill>
                  <a:srgbClr val="0000CC"/>
                </a:solidFill>
              </a:rPr>
              <a:t>Advantages of Structured programming</a:t>
            </a:r>
            <a:endParaRPr lang="en-GB" altLang="en-US" sz="2800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40963"/>
            <a:ext cx="6553200" cy="3292186"/>
          </a:xfrm>
        </p:spPr>
        <p:txBody>
          <a:bodyPr vert="horz" lIns="13472" tIns="35026" rIns="13472" bIns="35026" rtlCol="0">
            <a:normAutofit fontScale="92500" lnSpcReduction="20000"/>
          </a:bodyPr>
          <a:lstStyle/>
          <a:p>
            <a:pPr marL="232410" indent="-232410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3265" dirty="0"/>
              <a:t>Structured programs are:</a:t>
            </a:r>
            <a:endParaRPr lang="en-GB" altLang="en-US" sz="3265" dirty="0"/>
          </a:p>
          <a:p>
            <a:pPr marL="504190" lvl="1" indent="-193040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b="1" dirty="0">
                <a:solidFill>
                  <a:srgbClr val="0000FF"/>
                </a:solidFill>
              </a:rPr>
              <a:t>Easier to read and understand, </a:t>
            </a:r>
            <a:endParaRPr lang="en-GB" altLang="en-US" sz="2995" b="1" dirty="0">
              <a:solidFill>
                <a:srgbClr val="0000FF"/>
              </a:solidFill>
            </a:endParaRPr>
          </a:p>
          <a:p>
            <a:pPr marL="504190" lvl="1" indent="-193040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b="1" dirty="0">
                <a:solidFill>
                  <a:srgbClr val="0000FF"/>
                </a:solidFill>
              </a:rPr>
              <a:t>Easier to maintain, </a:t>
            </a:r>
            <a:endParaRPr lang="en-GB" altLang="en-US" sz="2995" b="1" dirty="0">
              <a:solidFill>
                <a:srgbClr val="0000FF"/>
              </a:solidFill>
            </a:endParaRPr>
          </a:p>
          <a:p>
            <a:pPr marL="504190" lvl="1" indent="-193040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b="1" dirty="0">
                <a:solidFill>
                  <a:srgbClr val="0000FF"/>
                </a:solidFill>
              </a:rPr>
              <a:t>Require less effort and time for development</a:t>
            </a:r>
            <a:r>
              <a:rPr lang="en-GB" altLang="en-US" sz="2995" dirty="0">
                <a:solidFill>
                  <a:srgbClr val="0000FF"/>
                </a:solidFill>
              </a:rPr>
              <a:t>.</a:t>
            </a:r>
            <a:endParaRPr lang="en-GB" altLang="en-US" sz="2995" dirty="0">
              <a:solidFill>
                <a:srgbClr val="0000FF"/>
              </a:solidFill>
            </a:endParaRPr>
          </a:p>
          <a:p>
            <a:pPr marL="504190" lvl="1" indent="-193040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b="1" dirty="0">
                <a:solidFill>
                  <a:srgbClr val="0000FF"/>
                </a:solidFill>
              </a:rPr>
              <a:t>Less buggy</a:t>
            </a:r>
            <a:endParaRPr lang="en-GB" altLang="en-US" sz="2995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-86879"/>
            <a:ext cx="5850974" cy="100558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3675" dirty="0">
                <a:solidFill>
                  <a:srgbClr val="0000CC"/>
                </a:solidFill>
              </a:rPr>
              <a:t>Structured Programming</a:t>
            </a:r>
            <a:endParaRPr lang="en-GB" altLang="en-US" sz="3675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2862" y="808592"/>
            <a:ext cx="6400800" cy="4068787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410" indent="-232410">
              <a:lnSpc>
                <a:spcPct val="115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3675" dirty="0"/>
              <a:t> Research experience shows: </a:t>
            </a:r>
            <a:endParaRPr lang="en-GB" altLang="en-US" sz="3675" dirty="0"/>
          </a:p>
          <a:p>
            <a:pPr marL="504190" lvl="1" indent="-193040">
              <a:lnSpc>
                <a:spcPct val="115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2995" dirty="0"/>
              <a:t>Programmers commit less number of errors: </a:t>
            </a:r>
            <a:endParaRPr lang="en-GB" altLang="en-US" sz="2995" dirty="0"/>
          </a:p>
          <a:p>
            <a:pPr marL="777875" lvl="2" indent="-155575">
              <a:lnSpc>
                <a:spcPct val="115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2720" dirty="0"/>
              <a:t>While using structured </a:t>
            </a:r>
            <a:r>
              <a:rPr lang="en-GB" altLang="en-US" sz="2720" dirty="0">
                <a:solidFill>
                  <a:srgbClr val="0000CC"/>
                </a:solidFill>
              </a:rPr>
              <a:t>if-then-else</a:t>
            </a:r>
            <a:r>
              <a:rPr lang="en-GB" altLang="en-US" sz="2720" dirty="0"/>
              <a:t> and  </a:t>
            </a:r>
            <a:r>
              <a:rPr lang="en-GB" altLang="en-US" sz="2720" dirty="0">
                <a:solidFill>
                  <a:srgbClr val="0000CC"/>
                </a:solidFill>
              </a:rPr>
              <a:t>do-while</a:t>
            </a:r>
            <a:r>
              <a:rPr lang="en-GB" altLang="en-US" sz="2720" dirty="0"/>
              <a:t> statements.</a:t>
            </a:r>
            <a:endParaRPr lang="en-GB" altLang="en-US" sz="2720" dirty="0"/>
          </a:p>
          <a:p>
            <a:pPr marL="777875" lvl="2" indent="-155575">
              <a:lnSpc>
                <a:spcPct val="115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2720" dirty="0"/>
              <a:t>Compared to  </a:t>
            </a:r>
            <a:r>
              <a:rPr lang="en-GB" altLang="en-US" sz="2720" dirty="0">
                <a:solidFill>
                  <a:srgbClr val="0000CC"/>
                </a:solidFill>
              </a:rPr>
              <a:t>test-and-branch</a:t>
            </a:r>
            <a:r>
              <a:rPr lang="en-GB" altLang="en-US" sz="2720" dirty="0"/>
              <a:t> (GOTO) constructs. </a:t>
            </a:r>
            <a:endParaRPr lang="en-GB" altLang="en-US" sz="27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>
          <a:xfrm>
            <a:off x="96151" y="-95250"/>
            <a:ext cx="6480680" cy="927817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algn="r"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Data Structure-Oriented Design </a:t>
            </a:r>
            <a:r>
              <a:rPr lang="en-GB" altLang="en-US" sz="1635" dirty="0">
                <a:solidFill>
                  <a:srgbClr val="0000CC"/>
                </a:solidFill>
              </a:rPr>
              <a:t>(Early 70s)</a:t>
            </a:r>
            <a:r>
              <a:rPr lang="ar-SA" altLang="en-US" sz="1635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635" dirty="0">
              <a:solidFill>
                <a:srgbClr val="0000CC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67" y="895350"/>
            <a:ext cx="6636933" cy="3214417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20000"/>
              </a:lnSpc>
              <a:spcBef>
                <a:spcPts val="815"/>
              </a:spcBef>
              <a:spcAft>
                <a:spcPts val="1225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As program sizes increased further, soon it was discovered:</a:t>
            </a:r>
            <a:endParaRPr lang="en-GB" altLang="en-US" sz="2995" dirty="0"/>
          </a:p>
          <a:p>
            <a:pPr marL="504190" lvl="1" indent="-193040">
              <a:lnSpc>
                <a:spcPct val="120000"/>
              </a:lnSpc>
              <a:spcBef>
                <a:spcPts val="815"/>
              </a:spcBef>
              <a:spcAft>
                <a:spcPts val="1225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b="1" dirty="0">
                <a:solidFill>
                  <a:srgbClr val="0000CC"/>
                </a:solidFill>
              </a:rPr>
              <a:t>It is important to pay more attention to the design of data structures of a program </a:t>
            </a:r>
            <a:endParaRPr lang="en-GB" altLang="en-US" sz="2720" b="1" dirty="0">
              <a:solidFill>
                <a:srgbClr val="0000CC"/>
              </a:solidFill>
            </a:endParaRPr>
          </a:p>
          <a:p>
            <a:pPr marL="777875" lvl="2" indent="-155575">
              <a:lnSpc>
                <a:spcPct val="120000"/>
              </a:lnSpc>
              <a:spcBef>
                <a:spcPts val="815"/>
              </a:spcBef>
              <a:spcAft>
                <a:spcPts val="1225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450" dirty="0"/>
              <a:t>Than to the design of its control structure.</a:t>
            </a:r>
            <a:endParaRPr lang="en-GB" altLang="en-US" sz="24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/>
          </p:nvPr>
        </p:nvSpPr>
        <p:spPr>
          <a:xfrm>
            <a:off x="-69272" y="-95250"/>
            <a:ext cx="6584372" cy="92781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algn="r"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Data Structure-Oriented Design </a:t>
            </a:r>
            <a:r>
              <a:rPr lang="en-GB" altLang="en-US" sz="1360" dirty="0">
                <a:solidFill>
                  <a:srgbClr val="0000CC"/>
                </a:solidFill>
              </a:rPr>
              <a:t>(Early 70s)</a:t>
            </a:r>
            <a:r>
              <a:rPr lang="ar-SA" altLang="en-US" sz="1360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360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38347"/>
            <a:ext cx="6629400" cy="4317213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25000"/>
              </a:lnSpc>
              <a:spcBef>
                <a:spcPct val="25000"/>
              </a:spcBef>
              <a:spcAft>
                <a:spcPct val="3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  <a:defRPr/>
            </a:pPr>
            <a:r>
              <a:rPr lang="en-GB" sz="3265" dirty="0"/>
              <a:t>Techniques which emphasize designing the data structure: </a:t>
            </a:r>
            <a:endParaRPr lang="en-GB" sz="3265" dirty="0"/>
          </a:p>
          <a:p>
            <a:pPr marL="504190" lvl="1" indent="-193040">
              <a:lnSpc>
                <a:spcPct val="125000"/>
              </a:lnSpc>
              <a:spcBef>
                <a:spcPct val="25000"/>
              </a:spcBef>
              <a:spcAft>
                <a:spcPct val="3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  <a:defRPr/>
            </a:pPr>
            <a:r>
              <a:rPr lang="en-GB" sz="2720" dirty="0"/>
              <a:t>Derive program structure from it:</a:t>
            </a:r>
            <a:endParaRPr lang="en-GB" sz="2720" dirty="0"/>
          </a:p>
          <a:p>
            <a:pPr marL="777875" lvl="2" indent="-155575">
              <a:lnSpc>
                <a:spcPct val="125000"/>
              </a:lnSpc>
              <a:spcBef>
                <a:spcPct val="25000"/>
              </a:spcBef>
              <a:spcAft>
                <a:spcPct val="3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  <a:defRPr/>
            </a:pPr>
            <a:r>
              <a:rPr lang="en-GB" sz="2720" dirty="0"/>
              <a:t>Are called </a:t>
            </a:r>
            <a:r>
              <a:rPr lang="en-GB" sz="272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structure-oriented design techniques.</a:t>
            </a:r>
            <a:r>
              <a:rPr lang="en-GB" sz="272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anose="020B0609040504020204" pitchFamily="49" charset="0"/>
              </a:rPr>
              <a:t>  </a:t>
            </a:r>
            <a:endParaRPr lang="en-GB" sz="272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>
          <a:xfrm>
            <a:off x="-228600" y="72721"/>
            <a:ext cx="6858720" cy="72151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algn="r"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Data Structure Oriented Design </a:t>
            </a:r>
            <a:r>
              <a:rPr lang="en-GB" altLang="en-US" sz="1635" dirty="0">
                <a:solidFill>
                  <a:srgbClr val="0000CC"/>
                </a:solidFill>
              </a:rPr>
              <a:t>(Early 70s)</a:t>
            </a:r>
            <a:r>
              <a:rPr lang="ar-SA" altLang="en-US" sz="1635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635" dirty="0">
              <a:solidFill>
                <a:srgbClr val="0000CC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09006"/>
            <a:ext cx="6629400" cy="3413158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410" indent="-232410">
              <a:lnSpc>
                <a:spcPct val="135000"/>
              </a:lnSpc>
              <a:spcBef>
                <a:spcPct val="3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2995" dirty="0"/>
              <a:t>An example of data structure-oriented design technique: </a:t>
            </a:r>
            <a:endParaRPr lang="en-GB" altLang="en-US" sz="2995" dirty="0"/>
          </a:p>
          <a:p>
            <a:pPr marL="504190" lvl="1" indent="-193040">
              <a:lnSpc>
                <a:spcPct val="135000"/>
              </a:lnSpc>
              <a:spcBef>
                <a:spcPct val="3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2720" dirty="0">
                <a:solidFill>
                  <a:srgbClr val="0000CC"/>
                </a:solidFill>
              </a:rPr>
              <a:t>Jackson's Structured Programming(JSP) methodology</a:t>
            </a:r>
            <a:endParaRPr lang="en-GB" altLang="en-US" sz="2720" dirty="0">
              <a:solidFill>
                <a:srgbClr val="0000CC"/>
              </a:solidFill>
            </a:endParaRPr>
          </a:p>
          <a:p>
            <a:pPr marL="777875" lvl="2" indent="-155575">
              <a:lnSpc>
                <a:spcPct val="135000"/>
              </a:lnSpc>
              <a:spcBef>
                <a:spcPct val="3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  <a:tab pos="6402705" algn="l"/>
              </a:tabLst>
            </a:pPr>
            <a:r>
              <a:rPr lang="en-GB" altLang="en-US" sz="2450" dirty="0"/>
              <a:t>Developed by Michael Jackson in 1970s. </a:t>
            </a:r>
            <a:endParaRPr lang="en-GB" altLang="en-US" sz="24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body"/>
          </p:nvPr>
        </p:nvSpPr>
        <p:spPr>
          <a:xfrm>
            <a:off x="176126" y="1042794"/>
            <a:ext cx="6491018" cy="3580576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571500" indent="-571500" algn="l">
              <a:lnSpc>
                <a:spcPct val="130000"/>
              </a:lnSpc>
              <a:spcBef>
                <a:spcPct val="35000"/>
              </a:spcBef>
              <a:spcAft>
                <a:spcPct val="35000"/>
              </a:spcAft>
              <a:buFont typeface="Arial" panose="020B0604020202020204" pitchFamily="34" charset="0"/>
              <a:buChar char="•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3675" dirty="0"/>
              <a:t>JSP technique:</a:t>
            </a:r>
            <a:endParaRPr lang="en-GB" sz="3675" dirty="0"/>
          </a:p>
          <a:p>
            <a:pPr marL="504190" lvl="1" indent="-193040" algn="l">
              <a:lnSpc>
                <a:spcPct val="130000"/>
              </a:lnSpc>
              <a:spcBef>
                <a:spcPct val="35000"/>
              </a:spcBef>
              <a:spcAft>
                <a:spcPct val="35000"/>
              </a:spcAft>
              <a:buSzPct val="75000"/>
              <a:buFont typeface="Symbol" panose="05050102010706020507" pitchFamily="18" charset="2"/>
              <a:buChar char="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b="0" dirty="0" smtClean="0"/>
              <a:t> </a:t>
            </a:r>
            <a:r>
              <a:rPr lang="en-GB" sz="2400" dirty="0">
                <a:solidFill>
                  <a:srgbClr val="0000CC"/>
                </a:solidFill>
              </a:rPr>
              <a:t>Program code structure should correspond to the data structure. </a:t>
            </a:r>
            <a:endParaRPr lang="en-GB" b="0" dirty="0" smtClean="0">
              <a:solidFill>
                <a:srgbClr val="0000CC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13016" y="-26756"/>
            <a:ext cx="6554128" cy="925658"/>
          </a:xfrm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545"/>
              </a:spcBef>
              <a:spcAft>
                <a:spcPct val="0"/>
              </a:spcAft>
              <a:buNone/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  <a:defRPr/>
            </a:pPr>
            <a:r>
              <a:rPr lang="en-GB" b="1" dirty="0">
                <a:solidFill>
                  <a:srgbClr val="0000CC"/>
                </a:solidFill>
              </a:rPr>
              <a:t>Data Structure Oriented Design </a:t>
            </a:r>
            <a:r>
              <a:rPr lang="en-GB" sz="1600" b="1" dirty="0">
                <a:solidFill>
                  <a:srgbClr val="0000CC"/>
                </a:solidFill>
              </a:rPr>
              <a:t>(Early 70s)</a:t>
            </a:r>
            <a:r>
              <a:rPr lang="ar-SA" sz="1600" b="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sz="1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" y="808827"/>
            <a:ext cx="6629400" cy="4075268"/>
          </a:xfrm>
        </p:spPr>
        <p:txBody>
          <a:bodyPr vert="horz" lIns="13472" tIns="35026" rIns="13472" bIns="35026" rtlCol="0" anchor="t">
            <a:normAutofit lnSpcReduction="10000"/>
          </a:bodyPr>
          <a:lstStyle/>
          <a:p>
            <a:pPr marL="232410" indent="-232410" algn="l">
              <a:lnSpc>
                <a:spcPct val="130000"/>
              </a:lnSpc>
              <a:spcBef>
                <a:spcPct val="30000"/>
              </a:spcBef>
              <a:spcAft>
                <a:spcPts val="1800"/>
              </a:spcAft>
              <a:buFont typeface="Wingdings" panose="05000000000000000000" pitchFamily="2" charset="2"/>
              <a:buChar char="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720" dirty="0"/>
              <a:t>JSP methodology:  </a:t>
            </a:r>
            <a:endParaRPr lang="en-GB" sz="2720" dirty="0"/>
          </a:p>
          <a:p>
            <a:pPr marL="504190" lvl="1" indent="-193040" algn="l">
              <a:lnSpc>
                <a:spcPct val="130000"/>
              </a:lnSpc>
              <a:spcBef>
                <a:spcPct val="30000"/>
              </a:spcBef>
              <a:spcAft>
                <a:spcPts val="1800"/>
              </a:spcAft>
              <a:buSzPct val="75000"/>
              <a:buFont typeface="Symbol" panose="05050102010706020507" pitchFamily="18" charset="2"/>
              <a:buChar char="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450" dirty="0"/>
              <a:t>A program's data structures are first designed using notations for  </a:t>
            </a:r>
            <a:endParaRPr lang="en-GB" sz="2450" dirty="0"/>
          </a:p>
          <a:p>
            <a:pPr marL="777875" lvl="2" indent="-155575" algn="l">
              <a:lnSpc>
                <a:spcPct val="130000"/>
              </a:lnSpc>
              <a:spcBef>
                <a:spcPct val="30000"/>
              </a:spcBef>
              <a:spcAft>
                <a:spcPts val="1800"/>
              </a:spcAft>
              <a:buFont typeface="Wingdings" panose="05000000000000000000" pitchFamily="2" charset="2"/>
              <a:buChar char="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175" b="1" dirty="0">
                <a:solidFill>
                  <a:srgbClr val="333399"/>
                </a:solidFill>
              </a:rPr>
              <a:t>sequence, selection, and iteration.  </a:t>
            </a:r>
            <a:endParaRPr lang="en-GB" sz="2175" b="1" dirty="0">
              <a:solidFill>
                <a:srgbClr val="333399"/>
              </a:solidFill>
            </a:endParaRPr>
          </a:p>
          <a:p>
            <a:pPr marL="504190" lvl="1" indent="-193040" algn="l">
              <a:lnSpc>
                <a:spcPct val="130000"/>
              </a:lnSpc>
              <a:spcBef>
                <a:spcPct val="30000"/>
              </a:spcBef>
              <a:spcAft>
                <a:spcPts val="1800"/>
              </a:spcAft>
              <a:buSzPct val="75000"/>
              <a:buFont typeface="Symbol" panose="05050102010706020507" pitchFamily="18" charset="2"/>
              <a:buChar char="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450" dirty="0"/>
              <a:t>The data structure design is then used :</a:t>
            </a:r>
            <a:endParaRPr lang="en-GB" sz="2450" dirty="0"/>
          </a:p>
          <a:p>
            <a:pPr marL="777875" lvl="2" indent="-155575" algn="l">
              <a:lnSpc>
                <a:spcPct val="130000"/>
              </a:lnSpc>
              <a:spcBef>
                <a:spcPct val="30000"/>
              </a:spcBef>
              <a:spcAft>
                <a:spcPts val="1800"/>
              </a:spcAft>
              <a:buFont typeface="Wingdings" panose="05000000000000000000" pitchFamily="2" charset="2"/>
              <a:buChar char="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175" dirty="0"/>
              <a:t>To derive the program structure. </a:t>
            </a:r>
            <a:endParaRPr lang="en-GB" sz="2175" dirty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228600" y="0"/>
            <a:ext cx="6134280" cy="925658"/>
          </a:xfrm>
          <a:noFill/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r">
              <a:lnSpc>
                <a:spcPct val="94000"/>
              </a:lnSpc>
              <a:spcBef>
                <a:spcPts val="545"/>
              </a:spcBef>
              <a:spcAft>
                <a:spcPct val="0"/>
              </a:spcAft>
              <a:buNone/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  <a:defRPr/>
            </a:pPr>
            <a:r>
              <a:rPr lang="en-GB" sz="2995" b="1" dirty="0">
                <a:solidFill>
                  <a:srgbClr val="0000CC"/>
                </a:solidFill>
              </a:rPr>
              <a:t>A Data Structure Oriented Design </a:t>
            </a:r>
            <a:r>
              <a:rPr lang="en-GB" sz="1635" b="1" dirty="0">
                <a:solidFill>
                  <a:srgbClr val="0000CC"/>
                </a:solidFill>
              </a:rPr>
              <a:t>(Early 70s)</a:t>
            </a:r>
            <a:r>
              <a:rPr lang="ar-SA" sz="1635" b="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sz="1635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" y="1120079"/>
            <a:ext cx="6619423" cy="3108566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ct val="35000"/>
              </a:spcBef>
              <a:spcAft>
                <a:spcPct val="35000"/>
              </a:spcAft>
              <a:buFont typeface="Arial" panose="020B0604020202020204" pitchFamily="34" charset="0"/>
              <a:buChar char="•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995" b="0" dirty="0"/>
              <a:t>Several other data structure-oriented Methodologies also exist:</a:t>
            </a:r>
            <a:endParaRPr lang="en-GB" sz="2995" b="0" dirty="0"/>
          </a:p>
          <a:p>
            <a:pPr marL="504190" lvl="1" indent="-193040" algn="l">
              <a:lnSpc>
                <a:spcPct val="130000"/>
              </a:lnSpc>
              <a:spcBef>
                <a:spcPct val="35000"/>
              </a:spcBef>
              <a:spcAft>
                <a:spcPct val="35000"/>
              </a:spcAft>
              <a:buSzPct val="75000"/>
              <a:buFont typeface="Symbol" panose="05050102010706020507" pitchFamily="18" charset="2"/>
              <a:buChar char=""/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  <a:defRPr/>
            </a:pPr>
            <a:r>
              <a:rPr lang="en-GB" sz="2720" dirty="0"/>
              <a:t> e.g., </a:t>
            </a:r>
            <a:r>
              <a:rPr lang="en-GB" sz="2720" dirty="0" err="1">
                <a:solidFill>
                  <a:srgbClr val="0000CC"/>
                </a:solidFill>
              </a:rPr>
              <a:t>Warnier</a:t>
            </a:r>
            <a:r>
              <a:rPr lang="en-GB" sz="2720" dirty="0">
                <a:solidFill>
                  <a:srgbClr val="0000CC"/>
                </a:solidFill>
              </a:rPr>
              <a:t>-Orr Methodology.  </a:t>
            </a:r>
            <a:endParaRPr lang="en-GB" sz="2720" dirty="0">
              <a:solidFill>
                <a:srgbClr val="0000CC"/>
              </a:solidFill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0" y="-10078"/>
            <a:ext cx="6695623" cy="925658"/>
          </a:xfrm>
        </p:spPr>
        <p:txBody>
          <a:bodyPr vert="horz" lIns="14696" tIns="34291" rIns="14696" bIns="34291" rtlCol="0" anchor="ctr">
            <a:normAutofit/>
          </a:bodyPr>
          <a:lstStyle/>
          <a:p>
            <a:pPr marL="0" indent="0" algn="r">
              <a:lnSpc>
                <a:spcPct val="94000"/>
              </a:lnSpc>
              <a:spcBef>
                <a:spcPts val="545"/>
              </a:spcBef>
              <a:spcAft>
                <a:spcPct val="0"/>
              </a:spcAft>
              <a:buNone/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  <a:defRPr/>
            </a:pPr>
            <a:r>
              <a:rPr lang="en-GB" sz="2995" b="1" dirty="0">
                <a:solidFill>
                  <a:srgbClr val="0000CC"/>
                </a:solidFill>
              </a:rPr>
              <a:t>Data Structure Oriented Design </a:t>
            </a:r>
            <a:r>
              <a:rPr lang="en-GB" sz="1635" b="1" dirty="0">
                <a:solidFill>
                  <a:srgbClr val="0000CC"/>
                </a:solidFill>
              </a:rPr>
              <a:t>(Early 70s)</a:t>
            </a:r>
            <a:r>
              <a:rPr lang="ar-SA" sz="1635" b="1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sz="1635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-6422" y="57150"/>
            <a:ext cx="6858001" cy="934299"/>
          </a:xfrm>
        </p:spPr>
        <p:txBody>
          <a:bodyPr/>
          <a:lstStyle/>
          <a:p>
            <a:r>
              <a:rPr lang="en-US" altLang="en-US" sz="2725" dirty="0"/>
              <a:t>Factors responsible for accelerated growth of  services…</a:t>
            </a:r>
            <a:endParaRPr lang="en-US" altLang="en-US" sz="2725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706" y="1007637"/>
            <a:ext cx="6858001" cy="41476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10"/>
              </a:spcBef>
              <a:spcAft>
                <a:spcPts val="410"/>
              </a:spcAft>
            </a:pPr>
            <a:r>
              <a:rPr lang="en-US" altLang="en-US" sz="2725" dirty="0">
                <a:solidFill>
                  <a:srgbClr val="0000FF"/>
                </a:solidFill>
              </a:rPr>
              <a:t>Now lots of code is available in a company:</a:t>
            </a:r>
            <a:endParaRPr lang="en-US" altLang="en-US" sz="2725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410"/>
              </a:spcBef>
              <a:spcAft>
                <a:spcPts val="410"/>
              </a:spcAft>
            </a:pPr>
            <a:r>
              <a:rPr lang="en-US" altLang="en-US" sz="2175" dirty="0"/>
              <a:t>New software can be developed by modifying the closest.</a:t>
            </a:r>
            <a:endParaRPr lang="en-US" altLang="en-US" sz="2175" dirty="0"/>
          </a:p>
          <a:p>
            <a:pPr>
              <a:lnSpc>
                <a:spcPct val="120000"/>
              </a:lnSpc>
              <a:spcBef>
                <a:spcPts val="410"/>
              </a:spcBef>
              <a:spcAft>
                <a:spcPts val="410"/>
              </a:spcAft>
            </a:pPr>
            <a:r>
              <a:rPr lang="en-US" altLang="en-US" sz="2725" dirty="0">
                <a:solidFill>
                  <a:srgbClr val="0000FF"/>
                </a:solidFill>
              </a:rPr>
              <a:t>Speed of Conducting Business has increased  tremendously:</a:t>
            </a:r>
            <a:endParaRPr lang="en-US" altLang="en-US" sz="2725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410"/>
              </a:spcBef>
              <a:spcAft>
                <a:spcPts val="410"/>
              </a:spcAft>
            </a:pPr>
            <a:r>
              <a:rPr lang="en-US" altLang="en-US" sz="2450" dirty="0"/>
              <a:t>Requires shortening of project duration</a:t>
            </a:r>
            <a:endParaRPr lang="en-US" altLang="en-US" sz="2450" dirty="0"/>
          </a:p>
          <a:p>
            <a:pPr>
              <a:lnSpc>
                <a:spcPct val="120000"/>
              </a:lnSpc>
              <a:spcBef>
                <a:spcPts val="410"/>
              </a:spcBef>
              <a:spcAft>
                <a:spcPts val="410"/>
              </a:spcAft>
            </a:pPr>
            <a:endParaRPr lang="en-US" altLang="en-US" sz="272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-59920"/>
            <a:ext cx="5850975" cy="927817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6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Data Flow-Oriented Design  </a:t>
            </a:r>
            <a:r>
              <a:rPr lang="en-GB" altLang="en-US" sz="1635" dirty="0">
                <a:solidFill>
                  <a:srgbClr val="0000CC"/>
                </a:solidFill>
              </a:rPr>
              <a:t>(Late 70s)</a:t>
            </a:r>
            <a:r>
              <a:rPr lang="en-GB" altLang="en-US" sz="2995" dirty="0"/>
              <a:t> </a:t>
            </a:r>
            <a:endParaRPr lang="en-GB" altLang="en-US" sz="2995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047750"/>
            <a:ext cx="6781800" cy="3131208"/>
          </a:xfrm>
        </p:spPr>
        <p:txBody>
          <a:bodyPr vert="horz" lIns="13472" tIns="35026" rIns="13472" bIns="35026" rtlCol="0">
            <a:normAutofit fontScale="92500" lnSpcReduction="20000"/>
          </a:bodyPr>
          <a:lstStyle/>
          <a:p>
            <a:pPr marL="232410" indent="-232410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dirty="0"/>
              <a:t>Data flow-oriented techniques advocate</a:t>
            </a:r>
            <a:r>
              <a:rPr lang="en-GB" altLang="en-US" sz="3600" dirty="0"/>
              <a:t>: </a:t>
            </a:r>
            <a:endParaRPr lang="en-GB" altLang="en-US" sz="3600" dirty="0"/>
          </a:p>
          <a:p>
            <a:pPr marL="504190" lvl="1" indent="-193040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dirty="0">
                <a:solidFill>
                  <a:srgbClr val="6600CC"/>
                </a:solidFill>
              </a:rPr>
              <a:t>The data items input to a system must first be identified, </a:t>
            </a:r>
            <a:endParaRPr lang="en-GB" altLang="en-US" dirty="0">
              <a:solidFill>
                <a:srgbClr val="6600CC"/>
              </a:solidFill>
            </a:endParaRPr>
          </a:p>
          <a:p>
            <a:pPr marL="504190" lvl="1" indent="-193040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dirty="0">
                <a:solidFill>
                  <a:srgbClr val="6600CC"/>
                </a:solidFill>
              </a:rPr>
              <a:t>Processing  required on the data items to produce the required outputs should be determined.</a:t>
            </a:r>
            <a:endParaRPr lang="en-GB" altLang="en-US" dirty="0">
              <a:solidFill>
                <a:srgbClr val="66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ChangeArrowheads="1"/>
          </p:cNvSpPr>
          <p:nvPr>
            <p:ph type="title"/>
          </p:nvPr>
        </p:nvSpPr>
        <p:spPr>
          <a:xfrm>
            <a:off x="327131" y="-16480"/>
            <a:ext cx="6187969" cy="85329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Data Flow-Oriented Design</a:t>
            </a:r>
            <a:r>
              <a:rPr lang="en-GB" altLang="en-US" sz="1225" dirty="0">
                <a:solidFill>
                  <a:srgbClr val="FFFFFF"/>
                </a:solidFill>
              </a:rPr>
              <a:t> </a:t>
            </a:r>
            <a:r>
              <a:rPr lang="en-GB" altLang="en-US" sz="1635" dirty="0">
                <a:solidFill>
                  <a:srgbClr val="0000CC"/>
                </a:solidFill>
              </a:rPr>
              <a:t>(Late 70s)</a:t>
            </a:r>
            <a:r>
              <a:rPr lang="ar-SA" altLang="en-US" sz="1635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635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51151"/>
            <a:ext cx="6858000" cy="4109831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3265" dirty="0"/>
              <a:t>Data flow technique identifies:</a:t>
            </a:r>
            <a:endParaRPr lang="en-GB" altLang="en-US" sz="3265" dirty="0"/>
          </a:p>
          <a:p>
            <a:pPr marL="504190" lvl="1" indent="-193040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Different processing stations (functions) in a system. </a:t>
            </a:r>
            <a:endParaRPr lang="en-GB" altLang="en-US" sz="2995" dirty="0"/>
          </a:p>
          <a:p>
            <a:pPr marL="504190" lvl="1" indent="-193040"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The items (data) that flow between processing stations. </a:t>
            </a:r>
            <a:endParaRPr lang="en-GB" altLang="en-US" sz="299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/>
          </p:nvPr>
        </p:nvSpPr>
        <p:spPr>
          <a:xfrm>
            <a:off x="119748" y="0"/>
            <a:ext cx="6395352" cy="85329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545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dirty="0">
                <a:solidFill>
                  <a:srgbClr val="0000CC"/>
                </a:solidFill>
              </a:rPr>
              <a:t>Data Flow-Oriented Design </a:t>
            </a:r>
            <a:r>
              <a:rPr lang="en-GB" altLang="en-US" sz="1635" dirty="0">
                <a:solidFill>
                  <a:srgbClr val="0000CC"/>
                </a:solidFill>
              </a:rPr>
              <a:t>(Late 70s)</a:t>
            </a:r>
            <a:r>
              <a:rPr lang="ar-SA" altLang="en-US" sz="1635" dirty="0">
                <a:solidFill>
                  <a:srgbClr val="0000CC"/>
                </a:solidFill>
                <a:cs typeface="Arial" panose="020B0604020202020204" pitchFamily="34" charset="0"/>
              </a:rPr>
              <a:t>‏</a:t>
            </a:r>
            <a:endParaRPr lang="en-GB" altLang="en-US" sz="1635" dirty="0">
              <a:solidFill>
                <a:srgbClr val="0000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748" y="838521"/>
            <a:ext cx="6662052" cy="3879767"/>
          </a:xfrm>
        </p:spPr>
        <p:txBody>
          <a:bodyPr vert="horz" lIns="13472" tIns="35026" rIns="13472" bIns="35026" rtlCol="0">
            <a:normAutofit lnSpcReduction="10000"/>
          </a:bodyPr>
          <a:lstStyle/>
          <a:p>
            <a:pPr marL="232410" indent="-232410">
              <a:lnSpc>
                <a:spcPct val="120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Data flow technique is a generic technique:</a:t>
            </a:r>
            <a:endParaRPr lang="en-GB" altLang="en-US" sz="2995" dirty="0"/>
          </a:p>
          <a:p>
            <a:pPr marL="504190" lvl="1" indent="-193040">
              <a:lnSpc>
                <a:spcPct val="120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450" dirty="0"/>
              <a:t>Can be used to model the working of any system.</a:t>
            </a:r>
            <a:endParaRPr lang="en-GB" altLang="en-US" sz="2450" dirty="0"/>
          </a:p>
          <a:p>
            <a:pPr marL="777875" lvl="2" indent="-155575">
              <a:lnSpc>
                <a:spcPct val="120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175" dirty="0"/>
              <a:t>not just software systems.</a:t>
            </a:r>
            <a:endParaRPr lang="en-GB" altLang="en-US" sz="2175" dirty="0"/>
          </a:p>
          <a:p>
            <a:pPr marL="232410" indent="-232410">
              <a:lnSpc>
                <a:spcPct val="120000"/>
              </a:lnSpc>
              <a:spcAft>
                <a:spcPct val="25000"/>
              </a:spcAft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995" dirty="0"/>
              <a:t>A major advantage of the data flow technique is its </a:t>
            </a:r>
            <a:r>
              <a:rPr lang="en-GB" altLang="en-US" sz="2995" dirty="0">
                <a:solidFill>
                  <a:srgbClr val="0000CC"/>
                </a:solidFill>
              </a:rPr>
              <a:t>simplicity. </a:t>
            </a:r>
            <a:endParaRPr lang="en-GB" altLang="en-US" sz="2995" dirty="0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30"/>
          <p:cNvSpPr txBox="1">
            <a:spLocks noChangeArrowheads="1"/>
          </p:cNvSpPr>
          <p:nvPr/>
        </p:nvSpPr>
        <p:spPr bwMode="auto">
          <a:xfrm>
            <a:off x="5911103" y="2377331"/>
            <a:ext cx="947259" cy="33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3472" tIns="35026" rIns="13472" bIns="35026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665"/>
              </a:spcBef>
            </a:pPr>
            <a:r>
              <a:rPr lang="en-GB" altLang="en-US" sz="1360" b="1">
                <a:solidFill>
                  <a:srgbClr val="000000"/>
                </a:solidFill>
                <a:latin typeface="Comic Sans MS" panose="030F0702030302020204" pitchFamily="66" charset="0"/>
              </a:rPr>
              <a:t>Car</a:t>
            </a:r>
            <a:endParaRPr lang="en-GB" altLang="en-US" sz="136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110893" y="1379305"/>
            <a:ext cx="6600573" cy="2644118"/>
            <a:chOff x="103" y="1277"/>
            <a:chExt cx="6111" cy="2448"/>
          </a:xfrm>
        </p:grpSpPr>
        <p:sp>
          <p:nvSpPr>
            <p:cNvPr id="105477" name="Oval 7"/>
            <p:cNvSpPr>
              <a:spLocks noChangeArrowheads="1"/>
            </p:cNvSpPr>
            <p:nvPr/>
          </p:nvSpPr>
          <p:spPr bwMode="auto">
            <a:xfrm>
              <a:off x="4527" y="2059"/>
              <a:ext cx="804" cy="709"/>
            </a:xfrm>
            <a:prstGeom prst="ellipse">
              <a:avLst/>
            </a:prstGeom>
            <a:solidFill>
              <a:srgbClr val="FF99FF"/>
            </a:solidFill>
            <a:ln w="3816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2450"/>
            </a:p>
          </p:txBody>
        </p:sp>
        <p:sp>
          <p:nvSpPr>
            <p:cNvPr id="105478" name="Oval 8"/>
            <p:cNvSpPr>
              <a:spLocks noChangeArrowheads="1"/>
            </p:cNvSpPr>
            <p:nvPr/>
          </p:nvSpPr>
          <p:spPr bwMode="auto">
            <a:xfrm>
              <a:off x="3079" y="2201"/>
              <a:ext cx="657" cy="567"/>
            </a:xfrm>
            <a:prstGeom prst="ellipse">
              <a:avLst/>
            </a:prstGeom>
            <a:solidFill>
              <a:srgbClr val="FF99FF"/>
            </a:solidFill>
            <a:ln w="3816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5"/>
            </a:p>
          </p:txBody>
        </p:sp>
        <p:sp>
          <p:nvSpPr>
            <p:cNvPr id="105479" name="Oval 9"/>
            <p:cNvSpPr>
              <a:spLocks noChangeArrowheads="1"/>
            </p:cNvSpPr>
            <p:nvPr/>
          </p:nvSpPr>
          <p:spPr bwMode="auto">
            <a:xfrm>
              <a:off x="1682" y="2201"/>
              <a:ext cx="657" cy="567"/>
            </a:xfrm>
            <a:prstGeom prst="ellipse">
              <a:avLst/>
            </a:prstGeom>
            <a:solidFill>
              <a:srgbClr val="FF99FF"/>
            </a:solidFill>
            <a:ln w="3816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5"/>
            </a:p>
          </p:txBody>
        </p:sp>
        <p:sp>
          <p:nvSpPr>
            <p:cNvPr id="105480" name="Oval 6"/>
            <p:cNvSpPr>
              <a:spLocks noChangeArrowheads="1"/>
            </p:cNvSpPr>
            <p:nvPr/>
          </p:nvSpPr>
          <p:spPr bwMode="auto">
            <a:xfrm>
              <a:off x="602" y="2201"/>
              <a:ext cx="657" cy="567"/>
            </a:xfrm>
            <a:prstGeom prst="ellipse">
              <a:avLst/>
            </a:prstGeom>
            <a:solidFill>
              <a:srgbClr val="FF99FF"/>
            </a:solidFill>
            <a:ln w="3816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5"/>
            </a:p>
          </p:txBody>
        </p:sp>
        <p:sp>
          <p:nvSpPr>
            <p:cNvPr id="105481" name="Text Box 2"/>
            <p:cNvSpPr txBox="1">
              <a:spLocks noChangeArrowheads="1"/>
            </p:cNvSpPr>
            <p:nvPr/>
          </p:nvSpPr>
          <p:spPr bwMode="auto">
            <a:xfrm>
              <a:off x="583" y="2285"/>
              <a:ext cx="689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40"/>
                </a:spcBef>
              </a:pPr>
              <a:r>
                <a:rPr lang="en-GB" altLang="en-US" sz="129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 Fit</a:t>
              </a:r>
              <a:endParaRPr lang="en-GB" altLang="en-US" sz="1295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85000"/>
                </a:lnSpc>
                <a:spcBef>
                  <a:spcPts val="240"/>
                </a:spcBef>
              </a:pPr>
              <a:r>
                <a:rPr lang="en-GB" altLang="en-US" sz="129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Engine</a:t>
              </a:r>
              <a:endParaRPr lang="en-GB" altLang="en-US" sz="1295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482" name="Text Box 3"/>
            <p:cNvSpPr txBox="1">
              <a:spLocks noChangeArrowheads="1"/>
            </p:cNvSpPr>
            <p:nvPr/>
          </p:nvSpPr>
          <p:spPr bwMode="auto">
            <a:xfrm>
              <a:off x="4567" y="2254"/>
              <a:ext cx="880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40"/>
                </a:spcBef>
              </a:pPr>
              <a:r>
                <a:rPr lang="en-GB" altLang="en-US" sz="129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Paint and</a:t>
              </a:r>
              <a:endParaRPr lang="en-GB" altLang="en-US" sz="1295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85000"/>
                </a:lnSpc>
                <a:spcBef>
                  <a:spcPts val="240"/>
                </a:spcBef>
              </a:pPr>
              <a:r>
                <a:rPr lang="en-GB" altLang="en-US" sz="129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 Test</a:t>
              </a:r>
              <a:endParaRPr lang="en-GB" altLang="en-US" sz="1295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483" name="Text Box 4"/>
            <p:cNvSpPr txBox="1">
              <a:spLocks noChangeArrowheads="1"/>
            </p:cNvSpPr>
            <p:nvPr/>
          </p:nvSpPr>
          <p:spPr bwMode="auto">
            <a:xfrm>
              <a:off x="3091" y="2254"/>
              <a:ext cx="708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40"/>
                </a:spcBef>
              </a:pPr>
              <a:r>
                <a:rPr lang="en-GB" altLang="en-US" sz="129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 Fit</a:t>
              </a:r>
              <a:endParaRPr lang="en-GB" altLang="en-US" sz="1295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85000"/>
                </a:lnSpc>
                <a:spcBef>
                  <a:spcPts val="240"/>
                </a:spcBef>
              </a:pPr>
              <a:r>
                <a:rPr lang="en-GB" altLang="en-US" sz="129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Wheels</a:t>
              </a:r>
              <a:endParaRPr lang="en-GB" altLang="en-US" sz="1295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484" name="Text Box 5"/>
            <p:cNvSpPr txBox="1">
              <a:spLocks noChangeArrowheads="1"/>
            </p:cNvSpPr>
            <p:nvPr/>
          </p:nvSpPr>
          <p:spPr bwMode="auto">
            <a:xfrm>
              <a:off x="1686" y="2302"/>
              <a:ext cx="613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40"/>
                </a:spcBef>
              </a:pPr>
              <a:r>
                <a:rPr lang="en-GB" altLang="en-US" sz="129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 Fit</a:t>
              </a:r>
              <a:endParaRPr lang="en-GB" altLang="en-US" sz="1295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85000"/>
                </a:lnSpc>
                <a:spcBef>
                  <a:spcPts val="240"/>
                </a:spcBef>
              </a:pPr>
              <a:r>
                <a:rPr lang="en-GB" altLang="en-US" sz="1295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Doors</a:t>
              </a:r>
              <a:endParaRPr lang="en-GB" altLang="en-US" sz="1295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485" name="Text Box 10"/>
            <p:cNvSpPr txBox="1">
              <a:spLocks noChangeArrowheads="1"/>
            </p:cNvSpPr>
            <p:nvPr/>
          </p:nvSpPr>
          <p:spPr bwMode="auto">
            <a:xfrm>
              <a:off x="288" y="3196"/>
              <a:ext cx="1346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70"/>
                </a:spcBef>
              </a:pPr>
              <a:r>
                <a:rPr lang="en-GB" altLang="en-US" sz="136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Chassis  Store</a:t>
              </a:r>
              <a:endParaRPr lang="en-GB" altLang="en-US" sz="136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486" name="Text Box 11"/>
            <p:cNvSpPr txBox="1">
              <a:spLocks noChangeArrowheads="1"/>
            </p:cNvSpPr>
            <p:nvPr/>
          </p:nvSpPr>
          <p:spPr bwMode="auto">
            <a:xfrm>
              <a:off x="1565" y="1298"/>
              <a:ext cx="1286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70"/>
                </a:spcBef>
              </a:pPr>
              <a:r>
                <a:rPr lang="en-GB" altLang="en-US" sz="136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Door   Store</a:t>
              </a:r>
              <a:endParaRPr lang="en-GB" altLang="en-US" sz="136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487" name="Text Box 12"/>
            <p:cNvSpPr txBox="1">
              <a:spLocks noChangeArrowheads="1"/>
            </p:cNvSpPr>
            <p:nvPr/>
          </p:nvSpPr>
          <p:spPr bwMode="auto">
            <a:xfrm>
              <a:off x="2193" y="3196"/>
              <a:ext cx="1347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70"/>
                </a:spcBef>
              </a:pPr>
              <a:r>
                <a:rPr lang="en-GB" altLang="en-US" sz="136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  Wheel  Store</a:t>
              </a:r>
              <a:endParaRPr lang="en-GB" altLang="en-US" sz="136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488" name="Text Box 13"/>
            <p:cNvSpPr txBox="1">
              <a:spLocks noChangeArrowheads="1"/>
            </p:cNvSpPr>
            <p:nvPr/>
          </p:nvSpPr>
          <p:spPr bwMode="auto">
            <a:xfrm>
              <a:off x="103" y="1298"/>
              <a:ext cx="1305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270"/>
                </a:spcBef>
              </a:pPr>
              <a:r>
                <a:rPr lang="en-GB" altLang="en-US" sz="136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Engine  Store</a:t>
              </a:r>
              <a:endParaRPr lang="en-GB" altLang="en-US" sz="136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489" name="Line 14"/>
            <p:cNvSpPr>
              <a:spLocks noChangeShapeType="1"/>
            </p:cNvSpPr>
            <p:nvPr/>
          </p:nvSpPr>
          <p:spPr bwMode="auto">
            <a:xfrm>
              <a:off x="360" y="3196"/>
              <a:ext cx="1244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0" name="Line 15"/>
            <p:cNvSpPr>
              <a:spLocks noChangeShapeType="1"/>
            </p:cNvSpPr>
            <p:nvPr/>
          </p:nvSpPr>
          <p:spPr bwMode="auto">
            <a:xfrm>
              <a:off x="360" y="3480"/>
              <a:ext cx="1244" cy="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1" name="Line 16"/>
            <p:cNvSpPr>
              <a:spLocks noChangeShapeType="1"/>
            </p:cNvSpPr>
            <p:nvPr/>
          </p:nvSpPr>
          <p:spPr bwMode="auto">
            <a:xfrm>
              <a:off x="1693" y="1632"/>
              <a:ext cx="1245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2" name="Line 17"/>
            <p:cNvSpPr>
              <a:spLocks noChangeShapeType="1"/>
            </p:cNvSpPr>
            <p:nvPr/>
          </p:nvSpPr>
          <p:spPr bwMode="auto">
            <a:xfrm>
              <a:off x="1693" y="1277"/>
              <a:ext cx="1245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3" name="Line 18"/>
            <p:cNvSpPr>
              <a:spLocks noChangeShapeType="1"/>
            </p:cNvSpPr>
            <p:nvPr/>
          </p:nvSpPr>
          <p:spPr bwMode="auto">
            <a:xfrm>
              <a:off x="105" y="1632"/>
              <a:ext cx="1246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4" name="Line 19"/>
            <p:cNvSpPr>
              <a:spLocks noChangeShapeType="1"/>
            </p:cNvSpPr>
            <p:nvPr/>
          </p:nvSpPr>
          <p:spPr bwMode="auto">
            <a:xfrm>
              <a:off x="105" y="1277"/>
              <a:ext cx="1246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5" name="Line 20"/>
            <p:cNvSpPr>
              <a:spLocks noChangeShapeType="1"/>
            </p:cNvSpPr>
            <p:nvPr/>
          </p:nvSpPr>
          <p:spPr bwMode="auto">
            <a:xfrm>
              <a:off x="2265" y="3480"/>
              <a:ext cx="1245" cy="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6" name="Line 21"/>
            <p:cNvSpPr>
              <a:spLocks noChangeShapeType="1"/>
            </p:cNvSpPr>
            <p:nvPr/>
          </p:nvSpPr>
          <p:spPr bwMode="auto">
            <a:xfrm>
              <a:off x="2265" y="3196"/>
              <a:ext cx="1245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7" name="Line 22"/>
            <p:cNvSpPr>
              <a:spLocks noChangeShapeType="1"/>
            </p:cNvSpPr>
            <p:nvPr/>
          </p:nvSpPr>
          <p:spPr bwMode="auto">
            <a:xfrm>
              <a:off x="1248" y="2485"/>
              <a:ext cx="451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8" name="Line 23"/>
            <p:cNvSpPr>
              <a:spLocks noChangeShapeType="1"/>
            </p:cNvSpPr>
            <p:nvPr/>
          </p:nvSpPr>
          <p:spPr bwMode="auto">
            <a:xfrm flipV="1">
              <a:off x="2333" y="2474"/>
              <a:ext cx="712" cy="1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499" name="Line 24"/>
            <p:cNvSpPr>
              <a:spLocks noChangeShapeType="1"/>
            </p:cNvSpPr>
            <p:nvPr/>
          </p:nvSpPr>
          <p:spPr bwMode="auto">
            <a:xfrm flipV="1">
              <a:off x="3734" y="2474"/>
              <a:ext cx="803" cy="1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0" name="Line 25"/>
            <p:cNvSpPr>
              <a:spLocks noChangeShapeType="1"/>
            </p:cNvSpPr>
            <p:nvPr/>
          </p:nvSpPr>
          <p:spPr bwMode="auto">
            <a:xfrm>
              <a:off x="5312" y="2420"/>
              <a:ext cx="587" cy="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1" name="Line 26"/>
            <p:cNvSpPr>
              <a:spLocks noChangeShapeType="1"/>
            </p:cNvSpPr>
            <p:nvPr/>
          </p:nvSpPr>
          <p:spPr bwMode="auto">
            <a:xfrm>
              <a:off x="710" y="1632"/>
              <a:ext cx="148" cy="569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2" name="Line 27"/>
            <p:cNvSpPr>
              <a:spLocks noChangeShapeType="1"/>
            </p:cNvSpPr>
            <p:nvPr/>
          </p:nvSpPr>
          <p:spPr bwMode="auto">
            <a:xfrm flipV="1">
              <a:off x="978" y="2768"/>
              <a:ext cx="1" cy="429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3" name="Line 28"/>
            <p:cNvSpPr>
              <a:spLocks noChangeShapeType="1"/>
            </p:cNvSpPr>
            <p:nvPr/>
          </p:nvSpPr>
          <p:spPr bwMode="auto">
            <a:xfrm flipV="1">
              <a:off x="2914" y="2697"/>
              <a:ext cx="366" cy="50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4" name="Line 29"/>
            <p:cNvSpPr>
              <a:spLocks noChangeShapeType="1"/>
            </p:cNvSpPr>
            <p:nvPr/>
          </p:nvSpPr>
          <p:spPr bwMode="auto">
            <a:xfrm flipH="1">
              <a:off x="2100" y="1632"/>
              <a:ext cx="222" cy="569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5505" name="Text Box 31"/>
            <p:cNvSpPr txBox="1">
              <a:spLocks noChangeArrowheads="1"/>
            </p:cNvSpPr>
            <p:nvPr/>
          </p:nvSpPr>
          <p:spPr bwMode="auto">
            <a:xfrm>
              <a:off x="2450" y="1987"/>
              <a:ext cx="878" cy="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555"/>
                </a:spcBef>
              </a:pPr>
              <a:r>
                <a:rPr lang="en-GB" altLang="en-US" sz="102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Partly Assembled Car</a:t>
              </a:r>
              <a:endParaRPr lang="en-GB" altLang="en-US" sz="102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506" name="Text Box 32"/>
            <p:cNvSpPr txBox="1">
              <a:spLocks noChangeArrowheads="1"/>
            </p:cNvSpPr>
            <p:nvPr/>
          </p:nvSpPr>
          <p:spPr bwMode="auto">
            <a:xfrm>
              <a:off x="3770" y="2485"/>
              <a:ext cx="87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555"/>
                </a:spcBef>
              </a:pPr>
              <a:r>
                <a:rPr lang="en-GB" altLang="en-US" sz="102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Assembled Car</a:t>
              </a:r>
              <a:endParaRPr lang="en-GB" altLang="en-US" sz="102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507" name="Text Box 33"/>
            <p:cNvSpPr txBox="1">
              <a:spLocks noChangeArrowheads="1"/>
            </p:cNvSpPr>
            <p:nvPr/>
          </p:nvSpPr>
          <p:spPr bwMode="auto">
            <a:xfrm>
              <a:off x="1241" y="2047"/>
              <a:ext cx="875" cy="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3472" tIns="35026" rIns="13472" bIns="35026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555"/>
                </a:spcBef>
              </a:pPr>
              <a:r>
                <a:rPr lang="en-GB" altLang="en-US" sz="102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Chassis with Engine</a:t>
              </a:r>
              <a:endParaRPr lang="en-GB" altLang="en-US" sz="102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5508" name="Picture 34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" y="2545"/>
              <a:ext cx="87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pic>
      </p:grpSp>
      <p:sp>
        <p:nvSpPr>
          <p:cNvPr id="105476" name="Rectangle 1"/>
          <p:cNvSpPr>
            <a:spLocks noGrp="1" noChangeArrowheads="1"/>
          </p:cNvSpPr>
          <p:nvPr>
            <p:ph type="title"/>
          </p:nvPr>
        </p:nvSpPr>
        <p:spPr>
          <a:xfrm>
            <a:off x="318275" y="1"/>
            <a:ext cx="6391031" cy="100558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2995" b="1" dirty="0">
                <a:solidFill>
                  <a:srgbClr val="0000CC"/>
                </a:solidFill>
              </a:rPr>
              <a:t>Data Flow Model of a Car Assembly Unit</a:t>
            </a:r>
            <a:endParaRPr lang="en-GB" altLang="en-US" sz="2995" b="1" dirty="0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3362" name="Title 783361"/>
          <p:cNvSpPr>
            <a:spLocks noGrp="1"/>
          </p:cNvSpPr>
          <p:nvPr>
            <p:ph type="title"/>
          </p:nvPr>
        </p:nvSpPr>
        <p:spPr>
          <a:xfrm>
            <a:off x="503280" y="124470"/>
            <a:ext cx="5850360" cy="853200"/>
          </a:xfrm>
        </p:spPr>
        <p:txBody>
          <a:bodyPr wrap="square" lIns="13498" tIns="35096" rIns="13498" bIns="35096" anchor="ctr" anchorCtr="0">
            <a:normAutofit fontScale="90000"/>
          </a:bodyPr>
          <a:p>
            <a:pPr defTabSz="914400">
              <a:spcBef>
                <a:spcPts val="1000"/>
              </a:spcBef>
            </a:pPr>
            <a:r>
              <a:rPr>
                <a:solidFill>
                  <a:srgbClr val="0000CC"/>
                </a:solidFill>
              </a:rPr>
              <a:t>Object-Oriented Design </a:t>
            </a:r>
            <a:r>
              <a:rPr sz="2450">
                <a:solidFill>
                  <a:srgbClr val="0000CC"/>
                </a:solidFill>
              </a:rPr>
              <a:t>(80s)</a:t>
            </a:r>
            <a:endParaRPr sz="2450">
              <a:solidFill>
                <a:srgbClr val="0000CC"/>
              </a:solidFill>
            </a:endParaRPr>
          </a:p>
        </p:txBody>
      </p:sp>
      <p:sp>
        <p:nvSpPr>
          <p:cNvPr id="783363" name="Text Placeholder 783362"/>
          <p:cNvSpPr>
            <a:spLocks noGrp="1"/>
          </p:cNvSpPr>
          <p:nvPr>
            <p:ph type="body" idx="1"/>
          </p:nvPr>
        </p:nvSpPr>
        <p:spPr>
          <a:xfrm>
            <a:off x="453600" y="1258470"/>
            <a:ext cx="6079320" cy="3265920"/>
          </a:xfrm>
        </p:spPr>
        <p:txBody>
          <a:bodyPr wrap="square" lIns="13498" tIns="35096" rIns="13498" bIns="35096" anchor="t" anchorCtr="0"/>
          <a:p>
            <a:pPr marL="342900" indent="-342900" defTabSz="91440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</a:pPr>
            <a:r>
              <a:rPr sz="2720"/>
              <a:t>Object-oriented technique:</a:t>
            </a:r>
            <a:endParaRPr sz="2720"/>
          </a:p>
          <a:p>
            <a:pPr marL="742950" lvl="1" defTabSz="91440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</a:pPr>
            <a:r>
              <a:rPr sz="2450"/>
              <a:t>An intuitively appealing design approach: </a:t>
            </a:r>
            <a:endParaRPr sz="2450"/>
          </a:p>
          <a:p>
            <a:pPr marL="742950" lvl="1" defTabSz="91440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</a:pPr>
            <a:r>
              <a:rPr sz="2450"/>
              <a:t>Natural objects (such as employees, pay-roll-register, etc.) occurring in a problem are first identified. </a:t>
            </a:r>
            <a:endParaRPr sz="24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5410" name="Title 785409"/>
          <p:cNvSpPr>
            <a:spLocks noGrp="1"/>
          </p:cNvSpPr>
          <p:nvPr>
            <p:ph type="title"/>
          </p:nvPr>
        </p:nvSpPr>
        <p:spPr>
          <a:xfrm>
            <a:off x="503280" y="124470"/>
            <a:ext cx="5850360" cy="853200"/>
          </a:xfrm>
        </p:spPr>
        <p:txBody>
          <a:bodyPr wrap="square" lIns="13498" tIns="35096" rIns="13498" bIns="35096" anchor="ctr" anchorCtr="0">
            <a:normAutofit fontScale="90000"/>
          </a:bodyPr>
          <a:p>
            <a:pPr defTabSz="914400">
              <a:spcBef>
                <a:spcPts val="1000"/>
              </a:spcBef>
            </a:pPr>
            <a:r>
              <a:rPr>
                <a:solidFill>
                  <a:srgbClr val="0000CC"/>
                </a:solidFill>
              </a:rPr>
              <a:t>Object-Oriented Design </a:t>
            </a:r>
            <a:r>
              <a:rPr sz="2450">
                <a:solidFill>
                  <a:srgbClr val="0000CC"/>
                </a:solidFill>
              </a:rPr>
              <a:t>(80s)</a:t>
            </a:r>
            <a:endParaRPr sz="2450">
              <a:solidFill>
                <a:srgbClr val="0000CC"/>
              </a:solidFill>
            </a:endParaRPr>
          </a:p>
        </p:txBody>
      </p:sp>
      <p:sp>
        <p:nvSpPr>
          <p:cNvPr id="785411" name="Text Placeholder 785410"/>
          <p:cNvSpPr>
            <a:spLocks noGrp="1"/>
          </p:cNvSpPr>
          <p:nvPr>
            <p:ph type="body" idx="1"/>
          </p:nvPr>
        </p:nvSpPr>
        <p:spPr>
          <a:xfrm>
            <a:off x="514080" y="1168830"/>
            <a:ext cx="5828760" cy="3224880"/>
          </a:xfrm>
        </p:spPr>
        <p:txBody>
          <a:bodyPr wrap="square" lIns="13498" tIns="35096" rIns="13498" bIns="35096" anchor="t" anchorCtr="0"/>
          <a:p>
            <a:pPr marL="342900" indent="-342900" defTabSz="914400">
              <a:spcBef>
                <a:spcPts val="800"/>
              </a:spcBef>
            </a:pPr>
            <a:r>
              <a:rPr sz="2720"/>
              <a:t>Relationships among objects:</a:t>
            </a:r>
            <a:endParaRPr sz="2720"/>
          </a:p>
          <a:p>
            <a:pPr marL="742950" lvl="1" defTabSz="914400">
              <a:spcBef>
                <a:spcPts val="725"/>
              </a:spcBef>
            </a:pPr>
            <a:r>
              <a:rPr sz="2450"/>
              <a:t>Such as composition, reference, and inheritance are determined. </a:t>
            </a:r>
            <a:endParaRPr sz="2450"/>
          </a:p>
          <a:p>
            <a:pPr marL="342900" indent="-342900" defTabSz="914400">
              <a:spcBef>
                <a:spcPts val="800"/>
              </a:spcBef>
            </a:pPr>
            <a:r>
              <a:rPr sz="2720"/>
              <a:t>Each object essentially acts as </a:t>
            </a:r>
            <a:endParaRPr sz="2720"/>
          </a:p>
          <a:p>
            <a:pPr marL="742950" lvl="1" defTabSz="914400">
              <a:spcBef>
                <a:spcPts val="725"/>
              </a:spcBef>
            </a:pPr>
            <a:r>
              <a:rPr sz="2450"/>
              <a:t>A data hiding (or data abstraction) entity.  </a:t>
            </a:r>
            <a:endParaRPr sz="24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7458" name="Title 787457"/>
          <p:cNvSpPr>
            <a:spLocks noGrp="1"/>
          </p:cNvSpPr>
          <p:nvPr>
            <p:ph type="title"/>
          </p:nvPr>
        </p:nvSpPr>
        <p:spPr>
          <a:xfrm>
            <a:off x="295920" y="124470"/>
            <a:ext cx="6057720" cy="853200"/>
          </a:xfrm>
        </p:spPr>
        <p:txBody>
          <a:bodyPr wrap="square" lIns="13498" tIns="35096" rIns="13498" bIns="35096" anchor="ctr" anchorCtr="0">
            <a:normAutofit fontScale="90000"/>
          </a:bodyPr>
          <a:p>
            <a:pPr defTabSz="914400">
              <a:spcBef>
                <a:spcPts val="800"/>
              </a:spcBef>
            </a:pPr>
            <a:r>
              <a:rPr>
                <a:solidFill>
                  <a:srgbClr val="0000CC"/>
                </a:solidFill>
              </a:rPr>
              <a:t>Object-Oriented Design </a:t>
            </a:r>
            <a:r>
              <a:rPr sz="2720">
                <a:solidFill>
                  <a:srgbClr val="0000CC"/>
                </a:solidFill>
              </a:rPr>
              <a:t>(80s)</a:t>
            </a:r>
            <a:endParaRPr sz="2720">
              <a:solidFill>
                <a:srgbClr val="0000CC"/>
              </a:solidFill>
            </a:endParaRPr>
          </a:p>
        </p:txBody>
      </p:sp>
      <p:sp>
        <p:nvSpPr>
          <p:cNvPr id="787459" name="Text Placeholder 787458"/>
          <p:cNvSpPr>
            <a:spLocks noGrp="1"/>
          </p:cNvSpPr>
          <p:nvPr>
            <p:ph type="body" idx="1"/>
          </p:nvPr>
        </p:nvSpPr>
        <p:spPr>
          <a:xfrm>
            <a:off x="514080" y="1035990"/>
            <a:ext cx="5828760" cy="3478680"/>
          </a:xfrm>
        </p:spPr>
        <p:txBody>
          <a:bodyPr wrap="square" lIns="13498" tIns="35096" rIns="13498" bIns="35096" anchor="t" anchorCtr="0"/>
          <a:p>
            <a:pPr marL="342900" indent="-342900" defTabSz="914400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</a:pPr>
            <a:r>
              <a:rPr sz="2720"/>
              <a:t>Object-Oriented Techniques have gained wide acceptance:</a:t>
            </a:r>
            <a:endParaRPr sz="2720"/>
          </a:p>
          <a:p>
            <a:pPr marL="742950" lvl="1" defTabSz="914400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</a:pPr>
            <a:r>
              <a:rPr sz="2450"/>
              <a:t>Simplicity</a:t>
            </a:r>
            <a:endParaRPr sz="2450"/>
          </a:p>
          <a:p>
            <a:pPr marL="742950" lvl="1" defTabSz="914400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</a:pPr>
            <a:r>
              <a:rPr sz="2450"/>
              <a:t>Reuse possibilities</a:t>
            </a:r>
            <a:endParaRPr sz="2450"/>
          </a:p>
          <a:p>
            <a:pPr marL="742950" lvl="1" defTabSz="914400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</a:pPr>
            <a:r>
              <a:rPr sz="2450"/>
              <a:t>Lower development time and cost</a:t>
            </a:r>
            <a:endParaRPr sz="2450"/>
          </a:p>
          <a:p>
            <a:pPr marL="742950" lvl="1" defTabSz="914400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</a:pPr>
            <a:r>
              <a:rPr sz="2450"/>
              <a:t>More robust code</a:t>
            </a:r>
            <a:endParaRPr sz="2450"/>
          </a:p>
          <a:p>
            <a:pPr marL="742950" lvl="1" defTabSz="914400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</a:pPr>
            <a:r>
              <a:rPr sz="2450"/>
              <a:t>Easy maintenance</a:t>
            </a:r>
            <a:endParaRPr sz="245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428751"/>
            <a:ext cx="6858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</a:rPr>
              <a:t>Thank You!!</a:t>
            </a:r>
            <a:endParaRPr lang="en-US" sz="8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1717"/>
            <a:ext cx="6351999" cy="41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199" y="140720"/>
            <a:ext cx="6324600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</a:rPr>
              <a:t>Contribution of the IT sector to India’s GDP rose to approximately 9.5% in 2015 from 1.2% in 98 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2" y="285751"/>
            <a:ext cx="5852055" cy="935379"/>
          </a:xfrm>
        </p:spPr>
        <p:txBody>
          <a:bodyPr>
            <a:normAutofit fontScale="90000"/>
          </a:bodyPr>
          <a:lstStyle/>
          <a:p>
            <a:pPr>
              <a:lnSpc>
                <a:spcPct val="94000"/>
              </a:lnSpc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3430" algn="l"/>
                <a:tab pos="4889500" algn="l"/>
                <a:tab pos="5194935" algn="l"/>
                <a:tab pos="5500370" algn="l"/>
                <a:tab pos="5806440" algn="l"/>
                <a:tab pos="6111875" algn="l"/>
              </a:tabLst>
            </a:pPr>
            <a:r>
              <a:rPr lang="en-GB" altLang="en-US" sz="2995" b="1" dirty="0"/>
              <a:t>Scenario of Indian Software Companies</a:t>
            </a:r>
            <a:endParaRPr lang="en-GB" altLang="en-US" sz="2995" b="1" dirty="0"/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28752"/>
            <a:ext cx="5694328" cy="404394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700"/>
              </a:spcBef>
              <a:spcAft>
                <a:spcPts val="1155"/>
              </a:spcAft>
              <a:tabLst>
                <a:tab pos="302895" algn="l"/>
                <a:tab pos="608965" algn="l"/>
                <a:tab pos="914400" algn="l"/>
                <a:tab pos="1220470" algn="l"/>
                <a:tab pos="1525905" algn="l"/>
                <a:tab pos="1831340" algn="l"/>
                <a:tab pos="2137410" algn="l"/>
                <a:tab pos="2442845" algn="l"/>
                <a:tab pos="2748280" algn="l"/>
                <a:tab pos="3054350" algn="l"/>
                <a:tab pos="3359785" algn="l"/>
                <a:tab pos="3665855" algn="l"/>
                <a:tab pos="3971290" algn="l"/>
                <a:tab pos="4276725" algn="l"/>
                <a:tab pos="4582795" algn="l"/>
                <a:tab pos="4889500" algn="l"/>
                <a:tab pos="5193665" algn="l"/>
                <a:tab pos="5499735" algn="l"/>
                <a:tab pos="5805170" algn="l"/>
                <a:tab pos="6111240" algn="l"/>
              </a:tabLst>
            </a:pPr>
            <a:r>
              <a:rPr lang="en-GB" altLang="en-US" sz="3265" b="1" dirty="0">
                <a:solidFill>
                  <a:srgbClr val="0000FF"/>
                </a:solidFill>
              </a:rPr>
              <a:t>Indian companies have largely focused on the services segment --- Why?</a:t>
            </a:r>
            <a:endParaRPr lang="en-GB" altLang="en-US" sz="3265" b="1" dirty="0">
              <a:solidFill>
                <a:srgbClr val="0000FF"/>
              </a:solidFill>
            </a:endParaRPr>
          </a:p>
          <a:p>
            <a:pPr>
              <a:lnSpc>
                <a:spcPct val="125000"/>
              </a:lnSpc>
              <a:spcBef>
                <a:spcPts val="1700"/>
              </a:spcBef>
              <a:spcAft>
                <a:spcPts val="1155"/>
              </a:spcAft>
              <a:buNone/>
              <a:tabLst>
                <a:tab pos="302895" algn="l"/>
                <a:tab pos="608965" algn="l"/>
                <a:tab pos="914400" algn="l"/>
                <a:tab pos="1220470" algn="l"/>
                <a:tab pos="1525905" algn="l"/>
                <a:tab pos="1831340" algn="l"/>
                <a:tab pos="2137410" algn="l"/>
                <a:tab pos="2442845" algn="l"/>
                <a:tab pos="2748280" algn="l"/>
                <a:tab pos="3054350" algn="l"/>
                <a:tab pos="3359785" algn="l"/>
                <a:tab pos="3665855" algn="l"/>
                <a:tab pos="3971290" algn="l"/>
                <a:tab pos="4276725" algn="l"/>
                <a:tab pos="4582795" algn="l"/>
                <a:tab pos="4889500" algn="l"/>
                <a:tab pos="5193665" algn="l"/>
                <a:tab pos="5499735" algn="l"/>
                <a:tab pos="5805170" algn="l"/>
                <a:tab pos="6111240" algn="l"/>
              </a:tabLst>
            </a:pPr>
            <a:endParaRPr lang="en-GB" altLang="en-US" sz="326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-59933" y="-73446"/>
            <a:ext cx="6858000" cy="934298"/>
          </a:xfrm>
        </p:spPr>
        <p:txBody>
          <a:bodyPr/>
          <a:lstStyle/>
          <a:p>
            <a:r>
              <a:rPr lang="en-US" altLang="en-US" sz="2450" dirty="0" smtClean="0"/>
              <a:t>Few </a:t>
            </a:r>
            <a:r>
              <a:rPr lang="en-US" altLang="en-US" sz="2450" dirty="0"/>
              <a:t>Changes in Software Project Characteristics over Last 40 Years</a:t>
            </a:r>
            <a:endParaRPr lang="en-US" altLang="en-US" sz="2450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92467" y="742950"/>
            <a:ext cx="6705600" cy="3527650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410"/>
              </a:spcBef>
              <a:spcAft>
                <a:spcPts val="410"/>
              </a:spcAft>
            </a:pPr>
            <a:r>
              <a:rPr lang="en-US" altLang="en-US" sz="2400" dirty="0"/>
              <a:t>40 years back, very few software existed</a:t>
            </a:r>
            <a:endParaRPr lang="en-US" altLang="en-US" sz="2400" dirty="0"/>
          </a:p>
          <a:p>
            <a:pPr lvl="1">
              <a:lnSpc>
                <a:spcPct val="114000"/>
              </a:lnSpc>
              <a:spcBef>
                <a:spcPts val="410"/>
              </a:spcBef>
              <a:spcAft>
                <a:spcPts val="410"/>
              </a:spcAft>
            </a:pPr>
            <a:r>
              <a:rPr lang="en-US" altLang="en-US" sz="2400" b="1" dirty="0">
                <a:solidFill>
                  <a:srgbClr val="0000FF"/>
                </a:solidFill>
              </a:rPr>
              <a:t>Every project started from scratch</a:t>
            </a:r>
            <a:endParaRPr lang="en-US" altLang="en-US" sz="2400" b="1" dirty="0">
              <a:solidFill>
                <a:srgbClr val="0000FF"/>
              </a:solidFill>
            </a:endParaRPr>
          </a:p>
          <a:p>
            <a:pPr lvl="1">
              <a:lnSpc>
                <a:spcPct val="114000"/>
              </a:lnSpc>
              <a:spcBef>
                <a:spcPts val="410"/>
              </a:spcBef>
              <a:spcAft>
                <a:spcPts val="410"/>
              </a:spcAft>
            </a:pPr>
            <a:r>
              <a:rPr lang="en-US" altLang="en-US" sz="2400" b="1" dirty="0">
                <a:solidFill>
                  <a:srgbClr val="0000FF"/>
                </a:solidFill>
              </a:rPr>
              <a:t>Projects were multi year long</a:t>
            </a:r>
            <a:endParaRPr lang="en-US" altLang="en-US" sz="2400" b="1" dirty="0">
              <a:solidFill>
                <a:srgbClr val="0000FF"/>
              </a:solidFill>
            </a:endParaRPr>
          </a:p>
          <a:p>
            <a:pPr>
              <a:lnSpc>
                <a:spcPct val="114000"/>
              </a:lnSpc>
              <a:spcBef>
                <a:spcPts val="410"/>
              </a:spcBef>
              <a:spcAft>
                <a:spcPts val="410"/>
              </a:spcAft>
            </a:pPr>
            <a:r>
              <a:rPr lang="en-US" altLang="en-US" sz="2400" dirty="0"/>
              <a:t>The programming languages that were used earlier hardly provided any scope for reuse:</a:t>
            </a:r>
            <a:endParaRPr lang="en-US" altLang="en-US" sz="2400" dirty="0"/>
          </a:p>
          <a:p>
            <a:pPr lvl="1">
              <a:lnSpc>
                <a:spcPct val="114000"/>
              </a:lnSpc>
              <a:spcBef>
                <a:spcPts val="410"/>
              </a:spcBef>
              <a:spcAft>
                <a:spcPts val="410"/>
              </a:spcAft>
            </a:pPr>
            <a:r>
              <a:rPr lang="en-US" altLang="en-US" sz="2400" dirty="0"/>
              <a:t>FORTRAN, PASCAL, COBOL, BASIC</a:t>
            </a:r>
            <a:endParaRPr lang="en-US" altLang="en-US" sz="2400" dirty="0"/>
          </a:p>
          <a:p>
            <a:pPr>
              <a:lnSpc>
                <a:spcPct val="114000"/>
              </a:lnSpc>
              <a:spcBef>
                <a:spcPts val="410"/>
              </a:spcBef>
              <a:spcAft>
                <a:spcPts val="410"/>
              </a:spcAft>
            </a:pPr>
            <a:r>
              <a:rPr lang="en-US" altLang="en-US" sz="2400" dirty="0"/>
              <a:t>No application was GUI-based:</a:t>
            </a:r>
            <a:endParaRPr lang="en-US" altLang="en-US" sz="2400" dirty="0"/>
          </a:p>
          <a:p>
            <a:pPr lvl="1">
              <a:lnSpc>
                <a:spcPct val="114000"/>
              </a:lnSpc>
              <a:spcBef>
                <a:spcPts val="410"/>
              </a:spcBef>
              <a:spcAft>
                <a:spcPts val="410"/>
              </a:spcAft>
            </a:pPr>
            <a:r>
              <a:rPr lang="en-US" altLang="en-US" sz="2400" dirty="0"/>
              <a:t>Mostly command selection from displayed text menu items.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80918" y="-95250"/>
            <a:ext cx="6629400" cy="933219"/>
          </a:xfrm>
        </p:spPr>
        <p:txBody>
          <a:bodyPr vert="horz" lIns="69055" tIns="34528" rIns="69055" bIns="34528" rtlCol="0" anchor="ctr">
            <a:noAutofit/>
          </a:bodyPr>
          <a:lstStyle/>
          <a:p>
            <a:r>
              <a:rPr lang="en-US" altLang="en-US" sz="3200" b="1" dirty="0"/>
              <a:t>Traditional versus Modern Projects</a:t>
            </a:r>
            <a:endParaRPr lang="en-US" altLang="en-US" sz="3200" b="1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80918" y="623551"/>
            <a:ext cx="6858000" cy="4306412"/>
          </a:xfrm>
        </p:spPr>
        <p:txBody>
          <a:bodyPr vert="horz" lIns="69055" tIns="34528" rIns="69055" bIns="34528" rtlCol="0">
            <a:normAutofit fontScale="77500" lnSpcReduction="20000"/>
          </a:bodyPr>
          <a:lstStyle/>
          <a:p>
            <a:pPr marL="233045" indent="-233045" defTabSz="518160">
              <a:lnSpc>
                <a:spcPct val="120000"/>
              </a:lnSpc>
              <a:spcBef>
                <a:spcPct val="15000"/>
              </a:spcBef>
              <a:spcAft>
                <a:spcPts val="270"/>
              </a:spcAft>
            </a:pPr>
            <a:r>
              <a:rPr lang="en-US" altLang="en-US" b="0" dirty="0" smtClean="0"/>
              <a:t>Projects are increasingly becoming services:</a:t>
            </a:r>
            <a:endParaRPr lang="en-US" altLang="en-US" b="0" dirty="0" smtClean="0"/>
          </a:p>
          <a:p>
            <a:pPr marL="505460" lvl="1" defTabSz="518160">
              <a:lnSpc>
                <a:spcPct val="120000"/>
              </a:lnSpc>
              <a:spcBef>
                <a:spcPct val="15000"/>
              </a:spcBef>
              <a:spcAft>
                <a:spcPts val="270"/>
              </a:spcAft>
            </a:pPr>
            <a:r>
              <a:rPr lang="en-US" altLang="en-US" b="0" dirty="0" smtClean="0"/>
              <a:t>Either tailor some existing software or reuse pre-built libraries. </a:t>
            </a:r>
            <a:endParaRPr lang="en-US" altLang="en-US" b="0" dirty="0" smtClean="0"/>
          </a:p>
          <a:p>
            <a:pPr marL="233045" indent="-233045" defTabSz="518160">
              <a:lnSpc>
                <a:spcPct val="120000"/>
              </a:lnSpc>
              <a:spcBef>
                <a:spcPct val="15000"/>
              </a:spcBef>
              <a:spcAft>
                <a:spcPts val="270"/>
              </a:spcAft>
            </a:pPr>
            <a:r>
              <a:rPr lang="en-US" altLang="en-US" b="0" dirty="0" smtClean="0"/>
              <a:t>Facilitate and accommodate client feedbacks</a:t>
            </a:r>
            <a:endParaRPr lang="en-US" altLang="en-US" b="0" dirty="0" smtClean="0"/>
          </a:p>
          <a:p>
            <a:pPr marL="233045" indent="-233045" defTabSz="518160">
              <a:lnSpc>
                <a:spcPct val="120000"/>
              </a:lnSpc>
              <a:spcBef>
                <a:spcPct val="15000"/>
              </a:spcBef>
              <a:spcAft>
                <a:spcPts val="270"/>
              </a:spcAft>
            </a:pPr>
            <a:r>
              <a:rPr lang="en-US" altLang="en-US" b="0" dirty="0" smtClean="0"/>
              <a:t>Facilitate customer participation in project development work </a:t>
            </a:r>
            <a:endParaRPr lang="en-US" altLang="en-US" b="0" dirty="0" smtClean="0"/>
          </a:p>
          <a:p>
            <a:pPr marL="233045" indent="-233045" defTabSz="518160">
              <a:lnSpc>
                <a:spcPct val="120000"/>
              </a:lnSpc>
              <a:spcBef>
                <a:spcPct val="15000"/>
              </a:spcBef>
              <a:spcAft>
                <a:spcPts val="270"/>
              </a:spcAft>
            </a:pPr>
            <a:r>
              <a:rPr lang="en-US" altLang="en-US" b="0" dirty="0" smtClean="0"/>
              <a:t>Incremental software delivery with evolving functionalities. </a:t>
            </a:r>
            <a:endParaRPr lang="en-US" altLang="en-US" b="0" dirty="0" smtClean="0"/>
          </a:p>
          <a:p>
            <a:pPr marL="233045" indent="-233045" defTabSz="518160">
              <a:lnSpc>
                <a:spcPct val="120000"/>
              </a:lnSpc>
              <a:spcBef>
                <a:spcPct val="15000"/>
              </a:spcBef>
              <a:spcAft>
                <a:spcPts val="270"/>
              </a:spcAft>
            </a:pPr>
            <a:r>
              <a:rPr lang="en-US" altLang="en-US" b="1" dirty="0" smtClean="0">
                <a:solidFill>
                  <a:srgbClr val="0000FF"/>
                </a:solidFill>
              </a:rPr>
              <a:t>No software is being developed from scratch --- Significant reuse is being made…</a:t>
            </a:r>
            <a:endParaRPr lang="en-US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-95250"/>
            <a:ext cx="5850974" cy="1005586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680"/>
              </a:spcBef>
              <a:tabLst>
                <a:tab pos="0" algn="l"/>
                <a:tab pos="304165" algn="l"/>
                <a:tab pos="610235" algn="l"/>
                <a:tab pos="915670" algn="l"/>
                <a:tab pos="1221105" algn="l"/>
                <a:tab pos="1527175" algn="l"/>
                <a:tab pos="1832610" algn="l"/>
                <a:tab pos="2138045" algn="l"/>
                <a:tab pos="2444115" algn="l"/>
                <a:tab pos="2749550" algn="l"/>
                <a:tab pos="3055620" algn="l"/>
                <a:tab pos="3361055" algn="l"/>
                <a:tab pos="3666490" algn="l"/>
                <a:tab pos="3972560" algn="l"/>
                <a:tab pos="4277995" algn="l"/>
                <a:tab pos="4584065" algn="l"/>
                <a:tab pos="4889500" algn="l"/>
                <a:tab pos="5194935" algn="l"/>
                <a:tab pos="5501005" algn="l"/>
                <a:tab pos="5806440" algn="l"/>
                <a:tab pos="6111875" algn="l"/>
              </a:tabLst>
            </a:pPr>
            <a:r>
              <a:rPr lang="en-GB" altLang="en-US" sz="3200" dirty="0">
                <a:solidFill>
                  <a:srgbClr val="0000CC"/>
                </a:solidFill>
              </a:rPr>
              <a:t>Computer Systems Engineering</a:t>
            </a:r>
            <a:endParaRPr lang="en-GB" altLang="en-US" sz="3200" dirty="0">
              <a:solidFill>
                <a:srgbClr val="0000CC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03" y="742950"/>
            <a:ext cx="6781801" cy="5165102"/>
          </a:xfrm>
        </p:spPr>
        <p:txBody>
          <a:bodyPr vert="horz" lIns="13472" tIns="35026" rIns="13472" bIns="35026" rtlCol="0">
            <a:normAutofit/>
          </a:bodyPr>
          <a:lstStyle/>
          <a:p>
            <a:pPr marL="232410" indent="-232410">
              <a:lnSpc>
                <a:spcPct val="115000"/>
              </a:lnSpc>
              <a:spcBef>
                <a:spcPct val="15000"/>
              </a:spcBef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b="1" dirty="0">
                <a:solidFill>
                  <a:srgbClr val="0000CC"/>
                </a:solidFill>
              </a:rPr>
              <a:t>Many products require development of software as well as specific hardware to run it:</a:t>
            </a:r>
            <a:r>
              <a:rPr lang="en-GB" altLang="en-US" sz="2720" b="1" dirty="0">
                <a:solidFill>
                  <a:srgbClr val="FFFF00"/>
                </a:solidFill>
              </a:rPr>
              <a:t> </a:t>
            </a:r>
            <a:endParaRPr lang="en-GB" altLang="en-US" sz="2720" b="1" dirty="0">
              <a:solidFill>
                <a:srgbClr val="FFFF00"/>
              </a:solidFill>
            </a:endParaRPr>
          </a:p>
          <a:p>
            <a:pPr marL="504190" lvl="1" indent="-193040">
              <a:lnSpc>
                <a:spcPct val="115000"/>
              </a:lnSpc>
              <a:spcBef>
                <a:spcPct val="15000"/>
              </a:spcBef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 a coffee vending machine, </a:t>
            </a:r>
            <a:endParaRPr lang="en-GB" altLang="en-US" sz="2720" dirty="0"/>
          </a:p>
          <a:p>
            <a:pPr marL="504190" lvl="1" indent="-193040">
              <a:lnSpc>
                <a:spcPct val="115000"/>
              </a:lnSpc>
              <a:spcBef>
                <a:spcPct val="15000"/>
              </a:spcBef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a robotic toy, </a:t>
            </a:r>
            <a:endParaRPr lang="en-GB" altLang="en-US" sz="2720" dirty="0"/>
          </a:p>
          <a:p>
            <a:pPr marL="504190" lvl="1" indent="-193040">
              <a:lnSpc>
                <a:spcPct val="115000"/>
              </a:lnSpc>
              <a:spcBef>
                <a:spcPct val="15000"/>
              </a:spcBef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/>
              <a:t>A new health band product, etc. </a:t>
            </a:r>
            <a:endParaRPr lang="en-GB" altLang="en-US" sz="2720" dirty="0"/>
          </a:p>
          <a:p>
            <a:pPr marL="232410" indent="-232410">
              <a:lnSpc>
                <a:spcPct val="115000"/>
              </a:lnSpc>
              <a:spcBef>
                <a:spcPct val="15000"/>
              </a:spcBef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720" dirty="0">
                <a:solidFill>
                  <a:srgbClr val="0000CC"/>
                </a:solidFill>
              </a:rPr>
              <a:t>Computer systems </a:t>
            </a:r>
            <a:r>
              <a:rPr lang="en-GB" altLang="en-US" sz="2800" dirty="0">
                <a:solidFill>
                  <a:srgbClr val="0000CC"/>
                </a:solidFill>
              </a:rPr>
              <a:t>engineering</a:t>
            </a:r>
            <a:r>
              <a:rPr lang="en-GB" altLang="en-US" sz="2450" dirty="0">
                <a:solidFill>
                  <a:srgbClr val="0000CC"/>
                </a:solidFill>
              </a:rPr>
              <a:t>:</a:t>
            </a:r>
            <a:r>
              <a:rPr lang="en-GB" altLang="en-US" sz="2720" dirty="0"/>
              <a:t> </a:t>
            </a:r>
            <a:endParaRPr lang="en-GB" altLang="en-US" sz="2720" dirty="0"/>
          </a:p>
          <a:p>
            <a:pPr marL="504190" lvl="1" indent="-193040">
              <a:lnSpc>
                <a:spcPct val="115000"/>
              </a:lnSpc>
              <a:spcBef>
                <a:spcPct val="15000"/>
              </a:spcBef>
              <a:tabLst>
                <a:tab pos="245745" algn="l"/>
                <a:tab pos="551815" algn="l"/>
                <a:tab pos="857250" algn="l"/>
                <a:tab pos="1162685" algn="l"/>
                <a:tab pos="1468755" algn="l"/>
                <a:tab pos="1774190" algn="l"/>
                <a:tab pos="2080260" algn="l"/>
                <a:tab pos="2385695" algn="l"/>
                <a:tab pos="2691130" algn="l"/>
                <a:tab pos="2997200" algn="l"/>
                <a:tab pos="3302635" algn="l"/>
                <a:tab pos="3608705" algn="l"/>
                <a:tab pos="3914140" algn="l"/>
                <a:tab pos="4219575" algn="l"/>
                <a:tab pos="4525645" algn="l"/>
                <a:tab pos="4832350" algn="l"/>
                <a:tab pos="5136515" algn="l"/>
                <a:tab pos="5442585" algn="l"/>
                <a:tab pos="5748020" algn="l"/>
                <a:tab pos="6054090" algn="l"/>
              </a:tabLst>
            </a:pPr>
            <a:r>
              <a:rPr lang="en-GB" altLang="en-US" sz="2450" dirty="0"/>
              <a:t>encompasses software engineering</a:t>
            </a:r>
            <a:r>
              <a:rPr lang="en-GB" altLang="en-US" sz="2175" dirty="0">
                <a:solidFill>
                  <a:srgbClr val="0000CC"/>
                </a:solidFill>
              </a:rPr>
              <a:t>.</a:t>
            </a:r>
            <a:endParaRPr lang="en-GB" altLang="en-US" sz="2175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9023</Words>
  <Application>WPS Presentation</Application>
  <PresentationFormat>Custom</PresentationFormat>
  <Paragraphs>434</Paragraphs>
  <Slides>47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Arial</vt:lpstr>
      <vt:lpstr>SimSun</vt:lpstr>
      <vt:lpstr>Wingdings</vt:lpstr>
      <vt:lpstr>Times New Roman</vt:lpstr>
      <vt:lpstr>Stencil</vt:lpstr>
      <vt:lpstr>Calibri</vt:lpstr>
      <vt:lpstr>Microsoft YaHei</vt:lpstr>
      <vt:lpstr>Arial Unicode MS</vt:lpstr>
      <vt:lpstr>Comic Sans MS</vt:lpstr>
      <vt:lpstr>Symbol</vt:lpstr>
      <vt:lpstr>Courier New</vt:lpstr>
      <vt:lpstr>Lucida Console</vt:lpstr>
      <vt:lpstr>Arial Black</vt:lpstr>
      <vt:lpstr>Office Theme</vt:lpstr>
      <vt:lpstr>Custom Design</vt:lpstr>
      <vt:lpstr>Introduction</vt:lpstr>
      <vt:lpstr>Types of Software Projects</vt:lpstr>
      <vt:lpstr>Software Services</vt:lpstr>
      <vt:lpstr>Factors responsible for accelerated growth of  services…</vt:lpstr>
      <vt:lpstr>PowerPoint 演示文稿</vt:lpstr>
      <vt:lpstr>Scenario of Indian Software Companies</vt:lpstr>
      <vt:lpstr>Few Changes in Software Project Characteristics over Last 40 Years</vt:lpstr>
      <vt:lpstr>Traditional versus Modern Projects</vt:lpstr>
      <vt:lpstr>Computer Systems Engineering</vt:lpstr>
      <vt:lpstr>Computer Systems Engineering</vt:lpstr>
      <vt:lpstr>Computer Systems Engineering (CONT.) </vt:lpstr>
      <vt:lpstr>Computer Systems Engineering (CONT.) </vt:lpstr>
      <vt:lpstr>Emergence of Software Engineering Techniques</vt:lpstr>
      <vt:lpstr>Emergence of Software Engineering  Techniques</vt:lpstr>
      <vt:lpstr>Early Computer Programming (50s)‏</vt:lpstr>
      <vt:lpstr>High-Level Language Programming (Early 60s)‏</vt:lpstr>
      <vt:lpstr>High-Level Language Programming (Early 60s)‏</vt:lpstr>
      <vt:lpstr>Control Flow-Based Design (late 60s)‏</vt:lpstr>
      <vt:lpstr>Control Flow-Based Design (late 60s)‏</vt:lpstr>
      <vt:lpstr>Control Flow-Based Design (late 60s) </vt:lpstr>
      <vt:lpstr>Control Flow-Based Design (late 60s) </vt:lpstr>
      <vt:lpstr>Control Flow-Based Design </vt:lpstr>
      <vt:lpstr>PowerPoint 演示文稿</vt:lpstr>
      <vt:lpstr>Control Flow-Based Design (Late 60s)‏</vt:lpstr>
      <vt:lpstr>Control Flow-Based Design (Late 60s) </vt:lpstr>
      <vt:lpstr>Control-flow Based Design (Late 60s)‏</vt:lpstr>
      <vt:lpstr>Control Flow-Based Design (Late 60s) </vt:lpstr>
      <vt:lpstr>Control Flow-Based Design (Late 60s) </vt:lpstr>
      <vt:lpstr>Control-flow Based Design (Late 60s)‏</vt:lpstr>
      <vt:lpstr>Structured Programming</vt:lpstr>
      <vt:lpstr>Structured   Programs</vt:lpstr>
      <vt:lpstr>Advantages of Structured programming</vt:lpstr>
      <vt:lpstr>Structured Programming</vt:lpstr>
      <vt:lpstr>Data Structure-Oriented Design (Early 70s)‏</vt:lpstr>
      <vt:lpstr>Data Structure-Oriented Design (Early 70s)‏</vt:lpstr>
      <vt:lpstr>Data Structure Oriented Design (Early 70s)‏</vt:lpstr>
      <vt:lpstr>Data Structure Oriented Design (Early 70s)‏</vt:lpstr>
      <vt:lpstr>A Data Structure Oriented Design (Early 70s)‏</vt:lpstr>
      <vt:lpstr>Data Structure Oriented Design (Early 70s)‏</vt:lpstr>
      <vt:lpstr>Data Flow-Oriented Design  (Late 70s) </vt:lpstr>
      <vt:lpstr>Data Flow-Oriented Design (Late 70s)‏</vt:lpstr>
      <vt:lpstr>Data Flow-Oriented Design (Late 70s)‏</vt:lpstr>
      <vt:lpstr>Data Flow Model of a Car Assembly Unit</vt:lpstr>
      <vt:lpstr>Object-Oriented Design (80s)</vt:lpstr>
      <vt:lpstr>Object-Oriented Design (80s)</vt:lpstr>
      <vt:lpstr>Object-Oriented Design (80s)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nEW u</cp:lastModifiedBy>
  <cp:revision>113</cp:revision>
  <dcterms:created xsi:type="dcterms:W3CDTF">2016-12-13T07:50:00Z</dcterms:created>
  <dcterms:modified xsi:type="dcterms:W3CDTF">2021-07-10T12:20:09Z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