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0" r:id="rId3"/>
    <p:sldId id="373" r:id="rId5"/>
    <p:sldId id="374" r:id="rId6"/>
    <p:sldId id="375" r:id="rId7"/>
    <p:sldId id="376" r:id="rId8"/>
    <p:sldId id="299" r:id="rId9"/>
    <p:sldId id="370" r:id="rId10"/>
    <p:sldId id="301" r:id="rId11"/>
    <p:sldId id="302" r:id="rId12"/>
    <p:sldId id="303" r:id="rId13"/>
    <p:sldId id="307" r:id="rId14"/>
    <p:sldId id="308" r:id="rId15"/>
    <p:sldId id="309" r:id="rId16"/>
    <p:sldId id="310" r:id="rId17"/>
    <p:sldId id="357" r:id="rId18"/>
    <p:sldId id="312" r:id="rId19"/>
    <p:sldId id="314" r:id="rId20"/>
    <p:sldId id="315" r:id="rId21"/>
    <p:sldId id="358" r:id="rId22"/>
    <p:sldId id="363" r:id="rId23"/>
    <p:sldId id="364" r:id="rId24"/>
    <p:sldId id="359" r:id="rId25"/>
    <p:sldId id="360" r:id="rId26"/>
    <p:sldId id="365" r:id="rId27"/>
    <p:sldId id="371" r:id="rId28"/>
    <p:sldId id="372" r:id="rId29"/>
    <p:sldId id="385" r:id="rId30"/>
    <p:sldId id="391" r:id="rId31"/>
    <p:sldId id="392" r:id="rId32"/>
    <p:sldId id="384" r:id="rId33"/>
    <p:sldId id="317" r:id="rId34"/>
    <p:sldId id="318" r:id="rId35"/>
    <p:sldId id="319" r:id="rId36"/>
    <p:sldId id="320" r:id="rId37"/>
    <p:sldId id="324" r:id="rId38"/>
    <p:sldId id="325" r:id="rId39"/>
    <p:sldId id="326" r:id="rId40"/>
    <p:sldId id="327" r:id="rId41"/>
    <p:sldId id="328" r:id="rId42"/>
    <p:sldId id="329" r:id="rId43"/>
    <p:sldId id="377" r:id="rId44"/>
    <p:sldId id="388" r:id="rId45"/>
    <p:sldId id="389" r:id="rId46"/>
    <p:sldId id="378" r:id="rId47"/>
    <p:sldId id="332" r:id="rId48"/>
    <p:sldId id="333" r:id="rId49"/>
    <p:sldId id="386" r:id="rId50"/>
    <p:sldId id="390" r:id="rId51"/>
    <p:sldId id="383" r:id="rId52"/>
    <p:sldId id="387" r:id="rId53"/>
    <p:sldId id="334" r:id="rId54"/>
    <p:sldId id="335" r:id="rId55"/>
    <p:sldId id="336" r:id="rId56"/>
    <p:sldId id="337" r:id="rId57"/>
    <p:sldId id="379" r:id="rId58"/>
    <p:sldId id="338" r:id="rId59"/>
    <p:sldId id="339" r:id="rId60"/>
    <p:sldId id="340" r:id="rId61"/>
    <p:sldId id="341" r:id="rId62"/>
    <p:sldId id="342" r:id="rId63"/>
    <p:sldId id="343" r:id="rId64"/>
    <p:sldId id="380" r:id="rId65"/>
    <p:sldId id="344" r:id="rId66"/>
    <p:sldId id="345" r:id="rId67"/>
    <p:sldId id="346" r:id="rId68"/>
    <p:sldId id="347" r:id="rId69"/>
    <p:sldId id="348" r:id="rId70"/>
    <p:sldId id="349" r:id="rId71"/>
    <p:sldId id="350" r:id="rId72"/>
    <p:sldId id="381" r:id="rId73"/>
    <p:sldId id="351" r:id="rId74"/>
    <p:sldId id="352" r:id="rId75"/>
    <p:sldId id="353" r:id="rId76"/>
    <p:sldId id="354" r:id="rId77"/>
    <p:sldId id="355" r:id="rId78"/>
    <p:sldId id="356" r:id="rId79"/>
    <p:sldId id="382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B10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422" autoAdjust="0"/>
    <p:restoredTop sz="94660"/>
  </p:normalViewPr>
  <p:slideViewPr>
    <p:cSldViewPr>
      <p:cViewPr varScale="1">
        <p:scale>
          <a:sx n="74" d="100"/>
          <a:sy n="74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3" Type="http://schemas.openxmlformats.org/officeDocument/2006/relationships/tableStyles" Target="tableStyles.xml"/><Relationship Id="rId82" Type="http://schemas.openxmlformats.org/officeDocument/2006/relationships/viewProps" Target="viewProps.xml"/><Relationship Id="rId81" Type="http://schemas.openxmlformats.org/officeDocument/2006/relationships/presProps" Target="presProps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85AA0-2F98-431F-8A01-213B6A65352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D8D71-DFF8-492E-9696-08BD96438B8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1003458" y="694976"/>
            <a:ext cx="4851084" cy="342802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lIns="80173" tIns="40086" rIns="80173" bIns="40086" anchor="ctr"/>
          <a:lstStyle/>
          <a:p>
            <a:pPr defTabSz="400685">
              <a:lnSpc>
                <a:spcPct val="86000"/>
              </a:lnSpc>
            </a:pPr>
            <a:endParaRPr lang="en-US" sz="2100" dirty="0"/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/>
          </p:nvPr>
        </p:nvSpPr>
        <p:spPr>
          <a:xfrm>
            <a:off x="1062486" y="4349453"/>
            <a:ext cx="4737689" cy="3512357"/>
          </a:xfrm>
          <a:noFill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3" name="Text Box 1"/>
          <p:cNvSpPr txBox="1">
            <a:spLocks noChangeArrowheads="1"/>
          </p:cNvSpPr>
          <p:nvPr/>
        </p:nvSpPr>
        <p:spPr bwMode="auto">
          <a:xfrm>
            <a:off x="1067146" y="302978"/>
            <a:ext cx="4723709" cy="35623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223234" name="Text Box 2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7" name="Text Box 1"/>
          <p:cNvSpPr txBox="1">
            <a:spLocks noChangeArrowheads="1"/>
          </p:cNvSpPr>
          <p:nvPr/>
        </p:nvSpPr>
        <p:spPr bwMode="auto">
          <a:xfrm>
            <a:off x="1065592" y="302978"/>
            <a:ext cx="4725263" cy="35623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224258" name="Text Box 2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7" name="Text Box 1"/>
          <p:cNvSpPr txBox="1">
            <a:spLocks noChangeArrowheads="1"/>
          </p:cNvSpPr>
          <p:nvPr/>
        </p:nvSpPr>
        <p:spPr bwMode="auto">
          <a:xfrm>
            <a:off x="1067146" y="302978"/>
            <a:ext cx="4723709" cy="35623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219138" name="Text Box 2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1" name="Text Box 1"/>
          <p:cNvSpPr txBox="1">
            <a:spLocks noChangeArrowheads="1"/>
          </p:cNvSpPr>
          <p:nvPr/>
        </p:nvSpPr>
        <p:spPr bwMode="auto">
          <a:xfrm>
            <a:off x="1067146" y="302978"/>
            <a:ext cx="4723709" cy="35623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220162" name="Text Box 2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5" name="Text Box 1"/>
          <p:cNvSpPr txBox="1">
            <a:spLocks noChangeArrowheads="1"/>
          </p:cNvSpPr>
          <p:nvPr/>
        </p:nvSpPr>
        <p:spPr bwMode="auto">
          <a:xfrm>
            <a:off x="1067146" y="302978"/>
            <a:ext cx="4723709" cy="35623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221186" name="Text Box 2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09" name="Text Box 1"/>
          <p:cNvSpPr txBox="1">
            <a:spLocks noChangeArrowheads="1"/>
          </p:cNvSpPr>
          <p:nvPr/>
        </p:nvSpPr>
        <p:spPr bwMode="auto">
          <a:xfrm>
            <a:off x="1067146" y="302978"/>
            <a:ext cx="4723709" cy="35623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222210" name="Text Box 2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Text Box 1"/>
          <p:cNvSpPr txBox="1">
            <a:spLocks noChangeArrowheads="1"/>
          </p:cNvSpPr>
          <p:nvPr/>
        </p:nvSpPr>
        <p:spPr bwMode="auto">
          <a:xfrm>
            <a:off x="1067146" y="302978"/>
            <a:ext cx="4723709" cy="35623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226306" name="Text Box 2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9" name="Text Box 1"/>
          <p:cNvSpPr txBox="1">
            <a:spLocks noChangeArrowheads="1"/>
          </p:cNvSpPr>
          <p:nvPr/>
        </p:nvSpPr>
        <p:spPr bwMode="auto">
          <a:xfrm>
            <a:off x="1067146" y="302978"/>
            <a:ext cx="4723709" cy="35623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227330" name="Text Box 2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3" name="Text Box 1"/>
          <p:cNvSpPr txBox="1">
            <a:spLocks noChangeArrowheads="1"/>
          </p:cNvSpPr>
          <p:nvPr/>
        </p:nvSpPr>
        <p:spPr bwMode="auto">
          <a:xfrm>
            <a:off x="1067146" y="302978"/>
            <a:ext cx="4723709" cy="35623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228354" name="Text Box 2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Text Box 2"/>
          <p:cNvSpPr txBox="1">
            <a:spLocks noChangeArrowheads="1"/>
          </p:cNvSpPr>
          <p:nvPr/>
        </p:nvSpPr>
        <p:spPr bwMode="auto">
          <a:xfrm>
            <a:off x="1067146" y="302978"/>
            <a:ext cx="4723709" cy="35623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329731" name="Text Box 3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Text Box 1"/>
          <p:cNvSpPr txBox="1">
            <a:spLocks noChangeArrowheads="1"/>
          </p:cNvSpPr>
          <p:nvPr/>
        </p:nvSpPr>
        <p:spPr bwMode="auto">
          <a:xfrm>
            <a:off x="1067146" y="302978"/>
            <a:ext cx="4723709" cy="35623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7" name="Text Box 1"/>
          <p:cNvSpPr txBox="1">
            <a:spLocks noChangeArrowheads="1"/>
          </p:cNvSpPr>
          <p:nvPr/>
        </p:nvSpPr>
        <p:spPr bwMode="auto">
          <a:xfrm>
            <a:off x="1067146" y="302978"/>
            <a:ext cx="4723709" cy="35623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229378" name="Text Box 2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Text Box 2"/>
          <p:cNvSpPr txBox="1">
            <a:spLocks noChangeArrowheads="1"/>
          </p:cNvSpPr>
          <p:nvPr/>
        </p:nvSpPr>
        <p:spPr bwMode="auto">
          <a:xfrm>
            <a:off x="1067146" y="302978"/>
            <a:ext cx="4723709" cy="35623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331779" name="Text Box 3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49" name="Text Box 1"/>
          <p:cNvSpPr txBox="1">
            <a:spLocks noChangeArrowheads="1"/>
          </p:cNvSpPr>
          <p:nvPr/>
        </p:nvSpPr>
        <p:spPr bwMode="auto">
          <a:xfrm>
            <a:off x="1067146" y="302978"/>
            <a:ext cx="4723709" cy="35623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232450" name="Text Box 2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Text Box 1"/>
          <p:cNvSpPr txBox="1">
            <a:spLocks noChangeArrowheads="1"/>
          </p:cNvSpPr>
          <p:nvPr/>
        </p:nvSpPr>
        <p:spPr bwMode="auto">
          <a:xfrm>
            <a:off x="1067146" y="302978"/>
            <a:ext cx="4723709" cy="35623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233474" name="Text Box 2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7" name="Text Box 1"/>
          <p:cNvSpPr txBox="1">
            <a:spLocks noChangeArrowheads="1"/>
          </p:cNvSpPr>
          <p:nvPr/>
        </p:nvSpPr>
        <p:spPr bwMode="auto">
          <a:xfrm>
            <a:off x="1067146" y="302978"/>
            <a:ext cx="4723709" cy="35623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234498" name="Text Box 2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1" name="Text Box 1"/>
          <p:cNvSpPr txBox="1">
            <a:spLocks noChangeArrowheads="1"/>
          </p:cNvSpPr>
          <p:nvPr/>
        </p:nvSpPr>
        <p:spPr bwMode="auto">
          <a:xfrm>
            <a:off x="1067146" y="302978"/>
            <a:ext cx="4723709" cy="35623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235522" name="Text Box 2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5" name="Text Box 1"/>
          <p:cNvSpPr txBox="1">
            <a:spLocks noChangeArrowheads="1"/>
          </p:cNvSpPr>
          <p:nvPr/>
        </p:nvSpPr>
        <p:spPr bwMode="auto">
          <a:xfrm>
            <a:off x="1067146" y="302978"/>
            <a:ext cx="4723709" cy="35623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236546" name="Text Box 2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69" name="Text Box 1"/>
          <p:cNvSpPr txBox="1">
            <a:spLocks noChangeArrowheads="1"/>
          </p:cNvSpPr>
          <p:nvPr/>
        </p:nvSpPr>
        <p:spPr bwMode="auto">
          <a:xfrm>
            <a:off x="1067146" y="302978"/>
            <a:ext cx="4723709" cy="35623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Text Box 1"/>
          <p:cNvSpPr txBox="1">
            <a:spLocks noChangeArrowheads="1"/>
          </p:cNvSpPr>
          <p:nvPr/>
        </p:nvSpPr>
        <p:spPr bwMode="auto">
          <a:xfrm>
            <a:off x="1067146" y="302978"/>
            <a:ext cx="4723709" cy="35623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238594" name="Text Box 2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7" name="Text Box 1"/>
          <p:cNvSpPr txBox="1">
            <a:spLocks noChangeArrowheads="1"/>
          </p:cNvSpPr>
          <p:nvPr/>
        </p:nvSpPr>
        <p:spPr bwMode="auto">
          <a:xfrm>
            <a:off x="1155686" y="694976"/>
            <a:ext cx="4545075" cy="34264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2396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2486" y="4351013"/>
            <a:ext cx="4737689" cy="3512358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1" name="Text Box 1"/>
          <p:cNvSpPr txBox="1">
            <a:spLocks noChangeArrowheads="1"/>
          </p:cNvSpPr>
          <p:nvPr/>
        </p:nvSpPr>
        <p:spPr bwMode="auto">
          <a:xfrm>
            <a:off x="1067146" y="302978"/>
            <a:ext cx="4723709" cy="35623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Text Box 1"/>
          <p:cNvSpPr txBox="1">
            <a:spLocks noChangeArrowheads="1"/>
          </p:cNvSpPr>
          <p:nvPr/>
        </p:nvSpPr>
        <p:spPr bwMode="auto">
          <a:xfrm>
            <a:off x="1155686" y="694976"/>
            <a:ext cx="4545075" cy="34264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2406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2486" y="4351013"/>
            <a:ext cx="4737689" cy="3512358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5" name="Text Box 1"/>
          <p:cNvSpPr txBox="1">
            <a:spLocks noChangeArrowheads="1"/>
          </p:cNvSpPr>
          <p:nvPr/>
        </p:nvSpPr>
        <p:spPr bwMode="auto">
          <a:xfrm>
            <a:off x="1067146" y="302978"/>
            <a:ext cx="4723709" cy="35623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241666" name="Text Box 2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Text Box 1"/>
          <p:cNvSpPr txBox="1">
            <a:spLocks noChangeArrowheads="1"/>
          </p:cNvSpPr>
          <p:nvPr/>
        </p:nvSpPr>
        <p:spPr bwMode="auto">
          <a:xfrm>
            <a:off x="1067146" y="302978"/>
            <a:ext cx="4723709" cy="35623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242690" name="Text Box 2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Text Box 1"/>
          <p:cNvSpPr txBox="1">
            <a:spLocks noChangeArrowheads="1"/>
          </p:cNvSpPr>
          <p:nvPr/>
        </p:nvSpPr>
        <p:spPr bwMode="auto">
          <a:xfrm>
            <a:off x="1067146" y="302978"/>
            <a:ext cx="4723709" cy="35623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243714" name="Text Box 2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Text Box 1"/>
          <p:cNvSpPr txBox="1">
            <a:spLocks noChangeArrowheads="1"/>
          </p:cNvSpPr>
          <p:nvPr/>
        </p:nvSpPr>
        <p:spPr bwMode="auto">
          <a:xfrm>
            <a:off x="1067146" y="302978"/>
            <a:ext cx="4723709" cy="35623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244738" name="Text Box 2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1" name="Text Box 1"/>
          <p:cNvSpPr txBox="1">
            <a:spLocks noChangeArrowheads="1"/>
          </p:cNvSpPr>
          <p:nvPr/>
        </p:nvSpPr>
        <p:spPr bwMode="auto">
          <a:xfrm>
            <a:off x="1067146" y="302978"/>
            <a:ext cx="4723709" cy="35623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245762" name="Text Box 2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5" name="Text Box 1"/>
          <p:cNvSpPr txBox="1">
            <a:spLocks noChangeArrowheads="1"/>
          </p:cNvSpPr>
          <p:nvPr/>
        </p:nvSpPr>
        <p:spPr bwMode="auto">
          <a:xfrm>
            <a:off x="1067146" y="302978"/>
            <a:ext cx="4723709" cy="35623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246786" name="Text Box 2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09" name="Text Box 1"/>
          <p:cNvSpPr txBox="1">
            <a:spLocks noChangeArrowheads="1"/>
          </p:cNvSpPr>
          <p:nvPr/>
        </p:nvSpPr>
        <p:spPr bwMode="auto">
          <a:xfrm>
            <a:off x="1067146" y="302978"/>
            <a:ext cx="4723709" cy="35623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247810" name="Text Box 2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Text Box 1"/>
          <p:cNvSpPr txBox="1">
            <a:spLocks noChangeArrowheads="1"/>
          </p:cNvSpPr>
          <p:nvPr/>
        </p:nvSpPr>
        <p:spPr bwMode="auto">
          <a:xfrm>
            <a:off x="1155686" y="694976"/>
            <a:ext cx="4546629" cy="342802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2488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2486" y="4351013"/>
            <a:ext cx="4737689" cy="3512358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7" name="Text Box 1"/>
          <p:cNvSpPr txBox="1">
            <a:spLocks noChangeArrowheads="1"/>
          </p:cNvSpPr>
          <p:nvPr/>
        </p:nvSpPr>
        <p:spPr bwMode="auto">
          <a:xfrm>
            <a:off x="1067146" y="302978"/>
            <a:ext cx="4723709" cy="35623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249858" name="Text Box 2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Text Box 1"/>
          <p:cNvSpPr txBox="1">
            <a:spLocks noChangeArrowheads="1"/>
          </p:cNvSpPr>
          <p:nvPr/>
        </p:nvSpPr>
        <p:spPr bwMode="auto">
          <a:xfrm>
            <a:off x="1067146" y="302978"/>
            <a:ext cx="4723709" cy="35623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210946" name="Text Box 2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Text Box 1"/>
          <p:cNvSpPr txBox="1">
            <a:spLocks noChangeArrowheads="1"/>
          </p:cNvSpPr>
          <p:nvPr/>
        </p:nvSpPr>
        <p:spPr bwMode="auto">
          <a:xfrm>
            <a:off x="1067146" y="302978"/>
            <a:ext cx="4723709" cy="35623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250882" name="Text Box 2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5" name="Text Box 1"/>
          <p:cNvSpPr txBox="1">
            <a:spLocks noChangeArrowheads="1"/>
          </p:cNvSpPr>
          <p:nvPr/>
        </p:nvSpPr>
        <p:spPr bwMode="auto">
          <a:xfrm>
            <a:off x="1067146" y="302978"/>
            <a:ext cx="4723709" cy="35623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251906" name="Text Box 2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Text Box 1"/>
          <p:cNvSpPr txBox="1">
            <a:spLocks noChangeArrowheads="1"/>
          </p:cNvSpPr>
          <p:nvPr/>
        </p:nvSpPr>
        <p:spPr bwMode="auto">
          <a:xfrm>
            <a:off x="1067146" y="302978"/>
            <a:ext cx="4723709" cy="35623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252930" name="Text Box 2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3" name="Text Box 1"/>
          <p:cNvSpPr txBox="1">
            <a:spLocks noChangeArrowheads="1"/>
          </p:cNvSpPr>
          <p:nvPr/>
        </p:nvSpPr>
        <p:spPr bwMode="auto">
          <a:xfrm>
            <a:off x="1155686" y="694976"/>
            <a:ext cx="4546629" cy="342802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2539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2486" y="4351013"/>
            <a:ext cx="4737689" cy="3512358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Text Box 1"/>
          <p:cNvSpPr txBox="1">
            <a:spLocks noChangeArrowheads="1"/>
          </p:cNvSpPr>
          <p:nvPr/>
        </p:nvSpPr>
        <p:spPr bwMode="auto">
          <a:xfrm>
            <a:off x="1761489" y="762130"/>
            <a:ext cx="3335023" cy="251440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2549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2486" y="4351013"/>
            <a:ext cx="4737689" cy="3512358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1" name="Rectangle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2486" y="4351013"/>
            <a:ext cx="4737689" cy="352329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02" name="Text Box 2"/>
          <p:cNvSpPr txBox="1">
            <a:spLocks noChangeArrowheads="1"/>
          </p:cNvSpPr>
          <p:nvPr/>
        </p:nvSpPr>
        <p:spPr bwMode="auto">
          <a:xfrm>
            <a:off x="1269080" y="915181"/>
            <a:ext cx="4319840" cy="291577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5" name="Text Box 1"/>
          <p:cNvSpPr txBox="1">
            <a:spLocks noChangeArrowheads="1"/>
          </p:cNvSpPr>
          <p:nvPr/>
        </p:nvSpPr>
        <p:spPr bwMode="auto">
          <a:xfrm>
            <a:off x="1761489" y="762130"/>
            <a:ext cx="3335023" cy="251440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2570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2486" y="4351013"/>
            <a:ext cx="4737689" cy="3512358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Text Box 1"/>
          <p:cNvSpPr txBox="1">
            <a:spLocks noChangeArrowheads="1"/>
          </p:cNvSpPr>
          <p:nvPr/>
        </p:nvSpPr>
        <p:spPr bwMode="auto">
          <a:xfrm>
            <a:off x="1067146" y="302978"/>
            <a:ext cx="4723709" cy="35623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218114" name="Text Box 2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Text Box 1"/>
          <p:cNvSpPr txBox="1">
            <a:spLocks noChangeArrowheads="1"/>
          </p:cNvSpPr>
          <p:nvPr/>
        </p:nvSpPr>
        <p:spPr bwMode="auto">
          <a:xfrm>
            <a:off x="1155686" y="694976"/>
            <a:ext cx="4545075" cy="34264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2119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2486" y="4351013"/>
            <a:ext cx="4737689" cy="3512358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Text Box 1"/>
          <p:cNvSpPr txBox="1">
            <a:spLocks noChangeArrowheads="1"/>
          </p:cNvSpPr>
          <p:nvPr/>
        </p:nvSpPr>
        <p:spPr bwMode="auto">
          <a:xfrm>
            <a:off x="1067146" y="302978"/>
            <a:ext cx="4723709" cy="35623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206850" name="Text Box 2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Text Box 1"/>
          <p:cNvSpPr txBox="1">
            <a:spLocks noChangeArrowheads="1"/>
          </p:cNvSpPr>
          <p:nvPr/>
        </p:nvSpPr>
        <p:spPr bwMode="auto">
          <a:xfrm>
            <a:off x="1763042" y="762130"/>
            <a:ext cx="3335022" cy="251440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2140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2486" y="4351013"/>
            <a:ext cx="4737689" cy="3512358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Text Box 1"/>
          <p:cNvSpPr txBox="1">
            <a:spLocks noChangeArrowheads="1"/>
          </p:cNvSpPr>
          <p:nvPr/>
        </p:nvSpPr>
        <p:spPr bwMode="auto">
          <a:xfrm>
            <a:off x="1067146" y="302978"/>
            <a:ext cx="4723709" cy="35623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Text Box 1"/>
          <p:cNvSpPr txBox="1">
            <a:spLocks noChangeArrowheads="1"/>
          </p:cNvSpPr>
          <p:nvPr/>
        </p:nvSpPr>
        <p:spPr bwMode="auto">
          <a:xfrm>
            <a:off x="1067146" y="302978"/>
            <a:ext cx="4723709" cy="35623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217090" name="Text Box 2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79A9-9488-4AC0-8D08-801E8ED7981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AB1A-3F4F-416C-9275-EA3DE255658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E706-D679-4CCF-B1F5-E62FBF08F7C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041" y="325475"/>
            <a:ext cx="7797600" cy="1139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1041" y="1745463"/>
            <a:ext cx="3828960" cy="4310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240" y="1745463"/>
            <a:ext cx="3830400" cy="4310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0913" y="2362200"/>
            <a:ext cx="3770312" cy="1785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0913" y="4300538"/>
            <a:ext cx="3770312" cy="17859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949F3-3CFF-4F5A-9D83-B9A86B7A8B6A}" type="slidenum">
              <a:rPr lang="zh-CN" altLang="en-GB"/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1E24-0E63-4D77-809D-F085F9303F3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8DAF-3C51-426A-B372-209B70DBB95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DB91-38A6-498D-8531-D85550921CF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9A19-DD0B-4F8F-A904-3FABFBEDFD1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6492-79F4-4DB8-AA89-EDBA458579ED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485-FFF4-4CFC-8FDC-3EB07D8BE05B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6A0B-E059-492E-A180-1658C6F3E6D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ED03-9D81-4B77-880A-BCBD828225B1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26404-45AD-44A3-876E-209648AF9A5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w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3"/>
          <p:cNvSpPr txBox="1">
            <a:spLocks noGrp="1" noChangeArrowheads="1"/>
          </p:cNvSpPr>
          <p:nvPr/>
        </p:nvSpPr>
        <p:spPr bwMode="auto">
          <a:xfrm>
            <a:off x="457921" y="6245936"/>
            <a:ext cx="2129760" cy="472370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1418" tIns="45708" rIns="91418" bIns="45708"/>
          <a:lstStyle/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fld id="{1C28D5DB-DC56-4CD0-8654-227F4995A235}" type="datetime1"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5635" name="Rectangle 5"/>
          <p:cNvSpPr txBox="1">
            <a:spLocks noGrp="1" noChangeArrowheads="1"/>
          </p:cNvSpPr>
          <p:nvPr/>
        </p:nvSpPr>
        <p:spPr bwMode="auto">
          <a:xfrm>
            <a:off x="6553440" y="6245936"/>
            <a:ext cx="2131200" cy="472370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1418" tIns="45708" rIns="91418" bIns="45708"/>
          <a:lstStyle/>
          <a:p>
            <a:pPr algn="r">
              <a:tabLst>
                <a:tab pos="0" algn="l"/>
                <a:tab pos="414655" algn="l"/>
                <a:tab pos="827405" algn="l"/>
                <a:tab pos="1243965" algn="l"/>
                <a:tab pos="1658620" algn="l"/>
                <a:tab pos="2073275" algn="l"/>
                <a:tab pos="2486660" algn="l"/>
                <a:tab pos="2902585" algn="l"/>
                <a:tab pos="3317240" algn="l"/>
                <a:tab pos="3732530" algn="l"/>
                <a:tab pos="4145280" algn="l"/>
                <a:tab pos="4561840" algn="l"/>
                <a:tab pos="4976495" algn="l"/>
                <a:tab pos="5387975" algn="l"/>
                <a:tab pos="5804535" algn="l"/>
                <a:tab pos="6220460" algn="l"/>
                <a:tab pos="6635115" algn="l"/>
                <a:tab pos="7047230" algn="l"/>
                <a:tab pos="7461885" algn="l"/>
                <a:tab pos="7879715" algn="l"/>
                <a:tab pos="8294370" algn="l"/>
              </a:tabLst>
            </a:pPr>
            <a:fld id="{D671D084-AA3E-4AE8-9C24-E3265ED8F44E}" type="slidenum">
              <a:rPr lang="en-GB" sz="140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GB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5636" name="Slide Number Placeholder 4"/>
          <p:cNvSpPr txBox="1">
            <a:spLocks noGrp="1"/>
          </p:cNvSpPr>
          <p:nvPr/>
        </p:nvSpPr>
        <p:spPr bwMode="auto">
          <a:xfrm>
            <a:off x="6553440" y="6245936"/>
            <a:ext cx="2131200" cy="472370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1418" tIns="45708" rIns="91418" bIns="45708"/>
          <a:lstStyle/>
          <a:p>
            <a:pPr algn="r">
              <a:tabLst>
                <a:tab pos="0" algn="l"/>
                <a:tab pos="414655" algn="l"/>
                <a:tab pos="827405" algn="l"/>
                <a:tab pos="1243965" algn="l"/>
                <a:tab pos="1658620" algn="l"/>
                <a:tab pos="2073275" algn="l"/>
                <a:tab pos="2486660" algn="l"/>
                <a:tab pos="2902585" algn="l"/>
                <a:tab pos="3317240" algn="l"/>
                <a:tab pos="3732530" algn="l"/>
                <a:tab pos="4145280" algn="l"/>
                <a:tab pos="4561840" algn="l"/>
                <a:tab pos="4976495" algn="l"/>
                <a:tab pos="5387975" algn="l"/>
                <a:tab pos="5804535" algn="l"/>
                <a:tab pos="6220460" algn="l"/>
                <a:tab pos="6635115" algn="l"/>
                <a:tab pos="7047230" algn="l"/>
                <a:tab pos="7461885" algn="l"/>
                <a:tab pos="7879715" algn="l"/>
                <a:tab pos="8294370" algn="l"/>
              </a:tabLst>
            </a:pPr>
            <a:fld id="{64552104-39DD-4E7B-BB97-96D0B2CFD08A}" type="slidenum">
              <a:rPr lang="en-GB" sz="140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GB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563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2160" y="318274"/>
            <a:ext cx="7810560" cy="2903345"/>
          </a:xfrm>
          <a:solidFill>
            <a:srgbClr val="FFFF99"/>
          </a:solidFill>
          <a:ln>
            <a:solidFill>
              <a:srgbClr val="FF0000"/>
            </a:solidFill>
          </a:ln>
        </p:spPr>
        <p:txBody>
          <a:bodyPr lIns="91418" tIns="45708" rIns="91418" bIns="45708">
            <a:normAutofit fontScale="90000"/>
          </a:bodyPr>
          <a:lstStyle/>
          <a:p>
            <a:pPr defTabSz="913130">
              <a:tabLst>
                <a:tab pos="0" algn="l"/>
                <a:tab pos="414655" algn="l"/>
                <a:tab pos="827405" algn="l"/>
                <a:tab pos="1243965" algn="l"/>
                <a:tab pos="1658620" algn="l"/>
                <a:tab pos="2073275" algn="l"/>
                <a:tab pos="2485390" algn="l"/>
                <a:tab pos="2902585" algn="l"/>
                <a:tab pos="3317240" algn="l"/>
                <a:tab pos="3732530" algn="l"/>
                <a:tab pos="4142740" algn="l"/>
                <a:tab pos="4561840" algn="l"/>
                <a:tab pos="4976495" algn="l"/>
                <a:tab pos="5387975" algn="l"/>
                <a:tab pos="5801360" algn="l"/>
                <a:tab pos="6220460" algn="l"/>
                <a:tab pos="6635115" algn="l"/>
                <a:tab pos="7045960" algn="l"/>
                <a:tab pos="7460615" algn="l"/>
                <a:tab pos="7879715" algn="l"/>
                <a:tab pos="8294370" algn="l"/>
              </a:tabLst>
            </a:pPr>
            <a:r>
              <a:rPr lang="en-GB" sz="6000" b="1" dirty="0" smtClean="0">
                <a:solidFill>
                  <a:srgbClr val="0000FF"/>
                </a:solidFill>
              </a:rPr>
              <a:t>UML </a:t>
            </a:r>
            <a:br>
              <a:rPr lang="en-GB" sz="6000" b="1" dirty="0" smtClean="0">
                <a:solidFill>
                  <a:srgbClr val="0000FF"/>
                </a:solidFill>
              </a:rPr>
            </a:br>
            <a:r>
              <a:rPr lang="en-GB" sz="6000" b="1" dirty="0" smtClean="0">
                <a:solidFill>
                  <a:srgbClr val="0000FF"/>
                </a:solidFill>
              </a:rPr>
              <a:t>Unified Modelling Language</a:t>
            </a:r>
            <a:br>
              <a:rPr lang="en-GB" sz="6000" b="1" dirty="0">
                <a:solidFill>
                  <a:srgbClr val="0000FF"/>
                </a:solidFill>
              </a:rPr>
            </a:br>
            <a:endParaRPr lang="en-GB" sz="1800" b="1" dirty="0">
              <a:solidFill>
                <a:srgbClr val="0000FF"/>
              </a:solidFill>
            </a:endParaRPr>
          </a:p>
        </p:txBody>
      </p:sp>
      <p:sp>
        <p:nvSpPr>
          <p:cNvPr id="32563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697760" y="3797679"/>
            <a:ext cx="5942880" cy="2086779"/>
          </a:xfrm>
          <a:solidFill>
            <a:srgbClr val="CCFFCC"/>
          </a:solidFill>
          <a:ln>
            <a:solidFill>
              <a:srgbClr val="FF0000"/>
            </a:solidFill>
          </a:ln>
        </p:spPr>
        <p:txBody>
          <a:bodyPr lIns="91418" tIns="45708" rIns="91418" bIns="45708"/>
          <a:lstStyle/>
          <a:p>
            <a:pPr marL="0" indent="0" algn="ctr">
              <a:spcBef>
                <a:spcPts val="795"/>
              </a:spcBef>
              <a:spcAft>
                <a:spcPct val="0"/>
              </a:spcAft>
              <a:buSzPct val="100000"/>
              <a:buNone/>
              <a:tabLst>
                <a:tab pos="0" algn="l"/>
                <a:tab pos="414655" algn="l"/>
                <a:tab pos="827405" algn="l"/>
                <a:tab pos="1243965" algn="l"/>
                <a:tab pos="1658620" algn="l"/>
                <a:tab pos="2073275" algn="l"/>
                <a:tab pos="2486660" algn="l"/>
                <a:tab pos="2902585" algn="l"/>
                <a:tab pos="3317240" algn="l"/>
                <a:tab pos="3732530" algn="l"/>
                <a:tab pos="4145280" algn="l"/>
                <a:tab pos="4561840" algn="l"/>
                <a:tab pos="4976495" algn="l"/>
                <a:tab pos="5387975" algn="l"/>
                <a:tab pos="5804535" algn="l"/>
                <a:tab pos="6220460" algn="l"/>
                <a:tab pos="6635115" algn="l"/>
                <a:tab pos="7047230" algn="l"/>
                <a:tab pos="7461885" algn="l"/>
                <a:tab pos="7879715" algn="l"/>
                <a:tab pos="8294370" algn="l"/>
              </a:tabLst>
            </a:pPr>
            <a:r>
              <a:rPr lang="en-GB" sz="3300" dirty="0">
                <a:solidFill>
                  <a:srgbClr val="0000FF"/>
                </a:solidFill>
              </a:rPr>
              <a:t>Dr. </a:t>
            </a:r>
            <a:r>
              <a:rPr lang="en-GB" sz="3300" dirty="0" smtClean="0">
                <a:solidFill>
                  <a:srgbClr val="0000FF"/>
                </a:solidFill>
              </a:rPr>
              <a:t>Santosh Kumar Swain</a:t>
            </a:r>
            <a:endParaRPr lang="en-GB" sz="3300" dirty="0">
              <a:solidFill>
                <a:srgbClr val="0000FF"/>
              </a:solidFill>
            </a:endParaRPr>
          </a:p>
          <a:p>
            <a:pPr marL="0" indent="0" algn="ctr">
              <a:spcBef>
                <a:spcPts val="500"/>
              </a:spcBef>
              <a:spcAft>
                <a:spcPct val="0"/>
              </a:spcAft>
              <a:buSzPct val="100000"/>
              <a:buNone/>
              <a:tabLst>
                <a:tab pos="0" algn="l"/>
                <a:tab pos="414655" algn="l"/>
                <a:tab pos="827405" algn="l"/>
                <a:tab pos="1243965" algn="l"/>
                <a:tab pos="1658620" algn="l"/>
                <a:tab pos="2073275" algn="l"/>
                <a:tab pos="2486660" algn="l"/>
                <a:tab pos="2902585" algn="l"/>
                <a:tab pos="3317240" algn="l"/>
                <a:tab pos="3732530" algn="l"/>
                <a:tab pos="4145280" algn="l"/>
                <a:tab pos="4561840" algn="l"/>
                <a:tab pos="4976495" algn="l"/>
                <a:tab pos="5387975" algn="l"/>
                <a:tab pos="5804535" algn="l"/>
                <a:tab pos="6220460" algn="l"/>
                <a:tab pos="6635115" algn="l"/>
                <a:tab pos="7047230" algn="l"/>
                <a:tab pos="7461885" algn="l"/>
                <a:tab pos="7879715" algn="l"/>
                <a:tab pos="8294370" algn="l"/>
              </a:tabLst>
            </a:pPr>
            <a:r>
              <a:rPr lang="en-GB" sz="2200" dirty="0" smtClean="0"/>
              <a:t>Professor</a:t>
            </a:r>
            <a:endParaRPr lang="en-GB" sz="2200" dirty="0"/>
          </a:p>
          <a:p>
            <a:pPr marL="0" indent="0" algn="ctr">
              <a:spcBef>
                <a:spcPts val="500"/>
              </a:spcBef>
              <a:spcAft>
                <a:spcPct val="0"/>
              </a:spcAft>
              <a:buSzPct val="100000"/>
              <a:buNone/>
              <a:tabLst>
                <a:tab pos="0" algn="l"/>
                <a:tab pos="414655" algn="l"/>
                <a:tab pos="827405" algn="l"/>
                <a:tab pos="1243965" algn="l"/>
                <a:tab pos="1658620" algn="l"/>
                <a:tab pos="2073275" algn="l"/>
                <a:tab pos="2486660" algn="l"/>
                <a:tab pos="2902585" algn="l"/>
                <a:tab pos="3317240" algn="l"/>
                <a:tab pos="3732530" algn="l"/>
                <a:tab pos="4145280" algn="l"/>
                <a:tab pos="4561840" algn="l"/>
                <a:tab pos="4976495" algn="l"/>
                <a:tab pos="5387975" algn="l"/>
                <a:tab pos="5804535" algn="l"/>
                <a:tab pos="6220460" algn="l"/>
                <a:tab pos="6635115" algn="l"/>
                <a:tab pos="7047230" algn="l"/>
                <a:tab pos="7461885" algn="l"/>
                <a:tab pos="7879715" algn="l"/>
                <a:tab pos="8294370" algn="l"/>
              </a:tabLst>
            </a:pPr>
            <a:r>
              <a:rPr lang="en-GB" sz="2200" dirty="0" smtClean="0"/>
              <a:t>School Of </a:t>
            </a:r>
            <a:r>
              <a:rPr lang="en-GB" sz="2200" dirty="0"/>
              <a:t>Computer </a:t>
            </a:r>
            <a:r>
              <a:rPr lang="en-GB" sz="2200" dirty="0" smtClean="0"/>
              <a:t>Engineering</a:t>
            </a:r>
            <a:endParaRPr lang="en-GB" sz="2200" dirty="0"/>
          </a:p>
          <a:p>
            <a:pPr marL="0" indent="0" algn="ctr">
              <a:spcBef>
                <a:spcPts val="500"/>
              </a:spcBef>
              <a:spcAft>
                <a:spcPct val="0"/>
              </a:spcAft>
              <a:buSzPct val="100000"/>
              <a:buNone/>
              <a:tabLst>
                <a:tab pos="0" algn="l"/>
                <a:tab pos="414655" algn="l"/>
                <a:tab pos="827405" algn="l"/>
                <a:tab pos="1243965" algn="l"/>
                <a:tab pos="1658620" algn="l"/>
                <a:tab pos="2073275" algn="l"/>
                <a:tab pos="2486660" algn="l"/>
                <a:tab pos="2902585" algn="l"/>
                <a:tab pos="3317240" algn="l"/>
                <a:tab pos="3732530" algn="l"/>
                <a:tab pos="4145280" algn="l"/>
                <a:tab pos="4561840" algn="l"/>
                <a:tab pos="4976495" algn="l"/>
                <a:tab pos="5387975" algn="l"/>
                <a:tab pos="5804535" algn="l"/>
                <a:tab pos="6220460" algn="l"/>
                <a:tab pos="6635115" algn="l"/>
                <a:tab pos="7047230" algn="l"/>
                <a:tab pos="7461885" algn="l"/>
                <a:tab pos="7879715" algn="l"/>
                <a:tab pos="8294370" algn="l"/>
              </a:tabLst>
            </a:pPr>
            <a:r>
              <a:rPr lang="en-GB" sz="2200" dirty="0" smtClean="0"/>
              <a:t>KIIT , Bhubaneswar.</a:t>
            </a:r>
            <a:endParaRPr lang="en-GB" sz="2200" dirty="0"/>
          </a:p>
          <a:p>
            <a:pPr marL="0" indent="0" algn="ctr">
              <a:spcBef>
                <a:spcPts val="500"/>
              </a:spcBef>
              <a:spcAft>
                <a:spcPct val="0"/>
              </a:spcAft>
              <a:buSzPct val="100000"/>
              <a:buNone/>
              <a:tabLst>
                <a:tab pos="0" algn="l"/>
                <a:tab pos="414655" algn="l"/>
                <a:tab pos="827405" algn="l"/>
                <a:tab pos="1243965" algn="l"/>
                <a:tab pos="1658620" algn="l"/>
                <a:tab pos="2073275" algn="l"/>
                <a:tab pos="2486660" algn="l"/>
                <a:tab pos="2902585" algn="l"/>
                <a:tab pos="3317240" algn="l"/>
                <a:tab pos="3732530" algn="l"/>
                <a:tab pos="4145280" algn="l"/>
                <a:tab pos="4561840" algn="l"/>
                <a:tab pos="4976495" algn="l"/>
                <a:tab pos="5387975" algn="l"/>
                <a:tab pos="5804535" algn="l"/>
                <a:tab pos="6220460" algn="l"/>
                <a:tab pos="6635115" algn="l"/>
                <a:tab pos="7047230" algn="l"/>
                <a:tab pos="7461885" algn="l"/>
                <a:tab pos="7879715" algn="l"/>
                <a:tab pos="8294370" algn="l"/>
              </a:tabLst>
            </a:pPr>
            <a:endParaRPr lang="en-GB" sz="2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Background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1996 – Release of UML 0.9 by </a:t>
            </a:r>
            <a:r>
              <a:rPr lang="en-US" b="1" dirty="0" err="1" smtClean="0"/>
              <a:t>by</a:t>
            </a:r>
            <a:r>
              <a:rPr lang="en-US" b="1" dirty="0" smtClean="0"/>
              <a:t> Grady </a:t>
            </a:r>
            <a:r>
              <a:rPr lang="en-US" b="1" dirty="0" err="1" smtClean="0"/>
              <a:t>Booch</a:t>
            </a:r>
            <a:r>
              <a:rPr lang="en-US" b="1" dirty="0" smtClean="0"/>
              <a:t>, Jim </a:t>
            </a:r>
            <a:r>
              <a:rPr lang="en-US" dirty="0" err="1" smtClean="0"/>
              <a:t>Rumbaugh</a:t>
            </a:r>
            <a:r>
              <a:rPr lang="en-US" dirty="0" smtClean="0"/>
              <a:t> of Rational Software Corporation, </a:t>
            </a:r>
            <a:r>
              <a:rPr lang="en-US" dirty="0" err="1" smtClean="0"/>
              <a:t>Ivar</a:t>
            </a:r>
            <a:r>
              <a:rPr lang="en-US" dirty="0" smtClean="0"/>
              <a:t> Jacobson of </a:t>
            </a:r>
            <a:r>
              <a:rPr lang="en-US" dirty="0" err="1" smtClean="0"/>
              <a:t>Objectory</a:t>
            </a:r>
            <a:r>
              <a:rPr lang="en-US" dirty="0" smtClean="0"/>
              <a:t> company.</a:t>
            </a:r>
            <a:endParaRPr lang="en-US" dirty="0" smtClean="0"/>
          </a:p>
          <a:p>
            <a:r>
              <a:rPr lang="en-US" b="1" dirty="0" smtClean="0"/>
              <a:t>1996 – Release of UML 1.0 by Digital Equipment, HP, </a:t>
            </a:r>
            <a:r>
              <a:rPr lang="en-US" b="1" dirty="0" err="1" smtClean="0"/>
              <a:t>Ilogix</a:t>
            </a:r>
            <a:r>
              <a:rPr lang="en-US" b="1" dirty="0" smtClean="0"/>
              <a:t>, </a:t>
            </a:r>
            <a:r>
              <a:rPr lang="it-IT" dirty="0" smtClean="0"/>
              <a:t>IntelliCorp, IBM, ICON, MCI, Microsoft, Oracle, </a:t>
            </a:r>
            <a:r>
              <a:rPr lang="en-US" dirty="0" smtClean="0"/>
              <a:t>Rational, TI and Unisys.</a:t>
            </a:r>
            <a:endParaRPr lang="en-US" dirty="0" smtClean="0"/>
          </a:p>
          <a:p>
            <a:r>
              <a:rPr lang="en-US" b="1" dirty="0" smtClean="0"/>
              <a:t>1997 – Release of UML 1.1 by IBM, </a:t>
            </a:r>
            <a:r>
              <a:rPr lang="en-US" b="1" dirty="0" err="1" smtClean="0"/>
              <a:t>ObjecTime</a:t>
            </a:r>
            <a:r>
              <a:rPr lang="en-US" b="1" dirty="0" smtClean="0"/>
              <a:t>, </a:t>
            </a:r>
            <a:r>
              <a:rPr lang="en-US" dirty="0" smtClean="0"/>
              <a:t>Platinum, </a:t>
            </a:r>
            <a:r>
              <a:rPr lang="en-US" dirty="0" err="1" smtClean="0"/>
              <a:t>Ptech</a:t>
            </a:r>
            <a:r>
              <a:rPr lang="en-US" dirty="0" smtClean="0"/>
              <a:t>, </a:t>
            </a:r>
            <a:r>
              <a:rPr lang="en-US" dirty="0" err="1" smtClean="0"/>
              <a:t>Taskon</a:t>
            </a:r>
            <a:r>
              <a:rPr lang="en-US" dirty="0" smtClean="0"/>
              <a:t>, Reich and </a:t>
            </a:r>
            <a:r>
              <a:rPr lang="en-US" dirty="0" err="1" smtClean="0"/>
              <a:t>Softeam</a:t>
            </a:r>
            <a:endParaRPr lang="en-US" dirty="0" smtClean="0"/>
          </a:p>
          <a:p>
            <a:r>
              <a:rPr lang="en-US" b="1" dirty="0" smtClean="0"/>
              <a:t>2001 – Work on UML 2.0 specifications.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body"/>
          </p:nvPr>
        </p:nvSpPr>
        <p:spPr>
          <a:xfrm>
            <a:off x="148320" y="1320619"/>
            <a:ext cx="8995680" cy="4694893"/>
          </a:xfrm>
        </p:spPr>
        <p:txBody>
          <a:bodyPr lIns="17961" tIns="46698" rIns="17961" bIns="46698" anchor="t"/>
          <a:lstStyle/>
          <a:p>
            <a:pPr marL="306705" indent="-306705" algn="l">
              <a:lnSpc>
                <a:spcPct val="94000"/>
              </a:lnSpc>
              <a:spcBef>
                <a:spcPts val="645"/>
              </a:spcBef>
              <a:spcAft>
                <a:spcPts val="1245"/>
              </a:spcAft>
              <a:buFont typeface="Wingdings" panose="05000000000000000000" pitchFamily="2" charset="2"/>
              <a:buChar char=""/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dirty="0"/>
              <a:t>Based Principally on:</a:t>
            </a:r>
            <a:endParaRPr lang="en-GB" dirty="0"/>
          </a:p>
          <a:p>
            <a:pPr marL="669925" lvl="1" indent="-254635" algn="l">
              <a:lnSpc>
                <a:spcPct val="94000"/>
              </a:lnSpc>
              <a:spcBef>
                <a:spcPts val="645"/>
              </a:spcBef>
              <a:spcAft>
                <a:spcPts val="985"/>
              </a:spcAft>
              <a:buSzPct val="75000"/>
              <a:buFont typeface="Symbol" panose="05050102010706020507" pitchFamily="18" charset="2"/>
              <a:buChar char=""/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600" dirty="0">
                <a:solidFill>
                  <a:srgbClr val="4C38E2"/>
                </a:solidFill>
                <a:latin typeface="Arial Black" panose="020B0A04020102020204" pitchFamily="34" charset="0"/>
              </a:rPr>
              <a:t>OMT</a:t>
            </a:r>
            <a:r>
              <a:rPr lang="en-GB" sz="3600" dirty="0"/>
              <a:t> [</a:t>
            </a:r>
            <a:r>
              <a:rPr lang="en-GB" sz="3600" dirty="0" err="1"/>
              <a:t>Rumbaugh</a:t>
            </a:r>
            <a:r>
              <a:rPr lang="en-GB" sz="3600" dirty="0"/>
              <a:t> 1991]</a:t>
            </a:r>
            <a:endParaRPr lang="en-GB" sz="3600" dirty="0"/>
          </a:p>
          <a:p>
            <a:pPr marL="669925" lvl="1" indent="-254635" algn="l">
              <a:lnSpc>
                <a:spcPct val="94000"/>
              </a:lnSpc>
              <a:spcBef>
                <a:spcPts val="645"/>
              </a:spcBef>
              <a:spcAft>
                <a:spcPts val="985"/>
              </a:spcAft>
              <a:buSzPct val="75000"/>
              <a:buFont typeface="Symbol" panose="05050102010706020507" pitchFamily="18" charset="2"/>
              <a:buChar char=""/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600" dirty="0" err="1">
                <a:solidFill>
                  <a:srgbClr val="4C38E2"/>
                </a:solidFill>
                <a:latin typeface="Arial Black" panose="020B0A04020102020204" pitchFamily="34" charset="0"/>
              </a:rPr>
              <a:t>Booch’s</a:t>
            </a:r>
            <a:r>
              <a:rPr lang="en-GB" sz="3600" dirty="0">
                <a:solidFill>
                  <a:srgbClr val="4C38E2"/>
                </a:solidFill>
                <a:latin typeface="Arial Black" panose="020B0A04020102020204" pitchFamily="34" charset="0"/>
              </a:rPr>
              <a:t> methodology</a:t>
            </a:r>
            <a:r>
              <a:rPr lang="en-GB" sz="3600" dirty="0"/>
              <a:t>[</a:t>
            </a:r>
            <a:r>
              <a:rPr lang="en-GB" sz="3600" dirty="0" err="1"/>
              <a:t>Booch</a:t>
            </a:r>
            <a:r>
              <a:rPr lang="en-GB" sz="3600" dirty="0"/>
              <a:t> 1991]</a:t>
            </a:r>
            <a:endParaRPr lang="en-GB" sz="3600" dirty="0"/>
          </a:p>
          <a:p>
            <a:pPr marL="669925" lvl="1" indent="-254635" algn="l">
              <a:lnSpc>
                <a:spcPct val="94000"/>
              </a:lnSpc>
              <a:spcBef>
                <a:spcPts val="645"/>
              </a:spcBef>
              <a:spcAft>
                <a:spcPts val="985"/>
              </a:spcAft>
              <a:buSzPct val="75000"/>
              <a:buFont typeface="Symbol" panose="05050102010706020507" pitchFamily="18" charset="2"/>
              <a:buChar char=""/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600" dirty="0">
                <a:solidFill>
                  <a:srgbClr val="4C38E2"/>
                </a:solidFill>
                <a:latin typeface="Arial Black" panose="020B0A04020102020204" pitchFamily="34" charset="0"/>
              </a:rPr>
              <a:t>OOSE</a:t>
            </a:r>
            <a:r>
              <a:rPr lang="en-GB" sz="3600" dirty="0"/>
              <a:t> [Jacobson 1992]</a:t>
            </a:r>
            <a:endParaRPr lang="en-GB" sz="3600" dirty="0"/>
          </a:p>
          <a:p>
            <a:pPr marL="669925" lvl="1" indent="-254635" algn="l">
              <a:lnSpc>
                <a:spcPct val="94000"/>
              </a:lnSpc>
              <a:spcBef>
                <a:spcPts val="645"/>
              </a:spcBef>
              <a:spcAft>
                <a:spcPts val="985"/>
              </a:spcAft>
              <a:buSzPct val="75000"/>
              <a:buFont typeface="Symbol" panose="05050102010706020507" pitchFamily="18" charset="2"/>
              <a:buChar char=""/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600" dirty="0">
                <a:solidFill>
                  <a:srgbClr val="4C38E2"/>
                </a:solidFill>
                <a:latin typeface="Arial Black" panose="020B0A04020102020204" pitchFamily="34" charset="0"/>
              </a:rPr>
              <a:t>Odell’s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4C38E2"/>
                </a:solidFill>
                <a:latin typeface="Arial Black" panose="020B0A04020102020204" pitchFamily="34" charset="0"/>
              </a:rPr>
              <a:t>methodology</a:t>
            </a:r>
            <a:r>
              <a:rPr lang="en-GB" sz="3600" dirty="0"/>
              <a:t>[Odell 1992]</a:t>
            </a:r>
            <a:endParaRPr lang="en-GB" sz="3600" dirty="0"/>
          </a:p>
          <a:p>
            <a:pPr marL="669925" lvl="1" indent="-254635" algn="l">
              <a:lnSpc>
                <a:spcPct val="94000"/>
              </a:lnSpc>
              <a:spcBef>
                <a:spcPts val="645"/>
              </a:spcBef>
              <a:spcAft>
                <a:spcPts val="985"/>
              </a:spcAft>
              <a:buSzPct val="75000"/>
              <a:buFont typeface="Symbol" panose="05050102010706020507" pitchFamily="18" charset="2"/>
              <a:buChar char=""/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600" dirty="0" err="1">
                <a:solidFill>
                  <a:srgbClr val="4C38E2"/>
                </a:solidFill>
                <a:latin typeface="Arial Black" panose="020B0A04020102020204" pitchFamily="34" charset="0"/>
              </a:rPr>
              <a:t>Shlaer</a:t>
            </a:r>
            <a:r>
              <a:rPr lang="en-GB" sz="3600" dirty="0">
                <a:solidFill>
                  <a:srgbClr val="4C38E2"/>
                </a:solidFill>
                <a:latin typeface="Arial Black" panose="020B0A04020102020204" pitchFamily="34" charset="0"/>
              </a:rPr>
              <a:t> and Mellor</a:t>
            </a:r>
            <a:r>
              <a:rPr lang="en-GB" sz="3600" dirty="0"/>
              <a:t> [</a:t>
            </a:r>
            <a:r>
              <a:rPr lang="en-GB" sz="3600" dirty="0" err="1"/>
              <a:t>Shlaer</a:t>
            </a:r>
            <a:r>
              <a:rPr lang="en-GB" sz="3600" dirty="0"/>
              <a:t> 1992]</a:t>
            </a:r>
            <a:endParaRPr lang="en-GB" sz="3600" dirty="0"/>
          </a:p>
          <a:p>
            <a:pPr marL="1036955" lvl="2" indent="-207645" algn="l">
              <a:lnSpc>
                <a:spcPct val="94000"/>
              </a:lnSpc>
              <a:spcBef>
                <a:spcPts val="645"/>
              </a:spcBef>
              <a:spcAft>
                <a:spcPts val="735"/>
              </a:spcAft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endParaRPr lang="en-GB" sz="3600" dirty="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406080" y="182900"/>
            <a:ext cx="7770240" cy="1139159"/>
          </a:xfrm>
        </p:spPr>
        <p:txBody>
          <a:bodyPr lIns="17961" tIns="46698" rIns="17961" bIns="46698" anchor="ctr"/>
          <a:lstStyle/>
          <a:p>
            <a:pPr marL="0" indent="0" algn="ctr">
              <a:lnSpc>
                <a:spcPct val="94000"/>
              </a:lnSpc>
              <a:spcBef>
                <a:spcPts val="1235"/>
              </a:spcBef>
              <a:spcAft>
                <a:spcPct val="0"/>
              </a:spcAft>
              <a:buNone/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4900" dirty="0"/>
              <a:t>UML </a:t>
            </a:r>
            <a:r>
              <a:rPr lang="en-GB" sz="4900" dirty="0" err="1"/>
              <a:t>Lineology</a:t>
            </a:r>
            <a:endParaRPr lang="en-GB" sz="49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xfrm>
            <a:off x="406080" y="133935"/>
            <a:ext cx="7770240" cy="1237089"/>
          </a:xfrm>
        </p:spPr>
        <p:txBody>
          <a:bodyPr lIns="17961" tIns="46698" rIns="17961" bIns="46698">
            <a:normAutofit fontScale="90000"/>
          </a:bodyPr>
          <a:lstStyle/>
          <a:p>
            <a:pPr>
              <a:lnSpc>
                <a:spcPct val="94000"/>
              </a:lnSpc>
              <a:spcBef>
                <a:spcPts val="1235"/>
              </a:spcBef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b="1" dirty="0"/>
              <a:t>Different Object </a:t>
            </a:r>
            <a:r>
              <a:rPr lang="en-GB" b="1" dirty="0" err="1"/>
              <a:t>Modeling</a:t>
            </a:r>
            <a:r>
              <a:rPr lang="en-GB" b="1" dirty="0"/>
              <a:t> Techniques in UML</a:t>
            </a:r>
            <a:r>
              <a:rPr lang="en-GB" dirty="0"/>
              <a:t> </a:t>
            </a:r>
            <a:endParaRPr lang="en-GB" dirty="0"/>
          </a:p>
        </p:txBody>
      </p:sp>
      <p:grpSp>
        <p:nvGrpSpPr>
          <p:cNvPr id="2" name="Group 2"/>
          <p:cNvGrpSpPr/>
          <p:nvPr/>
        </p:nvGrpSpPr>
        <p:grpSpPr bwMode="auto">
          <a:xfrm>
            <a:off x="563040" y="1769947"/>
            <a:ext cx="7879680" cy="4356457"/>
            <a:chOff x="391" y="1229"/>
            <a:chExt cx="5472" cy="3025"/>
          </a:xfrm>
        </p:grpSpPr>
        <p:sp>
          <p:nvSpPr>
            <p:cNvPr id="51203" name="Oval 3"/>
            <p:cNvSpPr>
              <a:spLocks noChangeArrowheads="1"/>
            </p:cNvSpPr>
            <p:nvPr/>
          </p:nvSpPr>
          <p:spPr bwMode="auto">
            <a:xfrm>
              <a:off x="391" y="1462"/>
              <a:ext cx="4104" cy="1916"/>
            </a:xfrm>
            <a:prstGeom prst="ellipse">
              <a:avLst/>
            </a:prstGeom>
            <a:solidFill>
              <a:srgbClr val="FFFF99"/>
            </a:solidFill>
            <a:ln w="57150">
              <a:solidFill>
                <a:srgbClr val="0000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4" name="Oval 4"/>
            <p:cNvSpPr>
              <a:spLocks noChangeArrowheads="1"/>
            </p:cNvSpPr>
            <p:nvPr/>
          </p:nvSpPr>
          <p:spPr bwMode="auto">
            <a:xfrm>
              <a:off x="1038" y="1229"/>
              <a:ext cx="3888" cy="1625"/>
            </a:xfrm>
            <a:prstGeom prst="ellipse">
              <a:avLst/>
            </a:prstGeom>
            <a:noFill/>
            <a:ln w="28440">
              <a:solidFill>
                <a:srgbClr val="000000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5" name="Oval 5"/>
            <p:cNvSpPr>
              <a:spLocks noChangeArrowheads="1"/>
            </p:cNvSpPr>
            <p:nvPr/>
          </p:nvSpPr>
          <p:spPr bwMode="auto">
            <a:xfrm>
              <a:off x="2983" y="2623"/>
              <a:ext cx="2592" cy="93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6" name="Oval 6"/>
            <p:cNvSpPr>
              <a:spLocks noChangeArrowheads="1"/>
            </p:cNvSpPr>
            <p:nvPr/>
          </p:nvSpPr>
          <p:spPr bwMode="auto">
            <a:xfrm>
              <a:off x="1615" y="2565"/>
              <a:ext cx="2303" cy="1103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7" name="Text Box 7"/>
            <p:cNvSpPr txBox="1">
              <a:spLocks noChangeArrowheads="1"/>
            </p:cNvSpPr>
            <p:nvPr/>
          </p:nvSpPr>
          <p:spPr bwMode="auto">
            <a:xfrm>
              <a:off x="595" y="2471"/>
              <a:ext cx="837" cy="455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100800" tIns="50400" rIns="100800" bIns="50400">
              <a:spAutoFit/>
            </a:bodyPr>
            <a:lstStyle/>
            <a:p>
              <a:pPr>
                <a:buClr>
                  <a:srgbClr val="0000FF"/>
                </a:buCl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3600" b="1" dirty="0">
                  <a:solidFill>
                    <a:srgbClr val="0000FF"/>
                  </a:solidFill>
                  <a:latin typeface="Comic Sans MS" panose="030F0702030302020204" pitchFamily="66" charset="0"/>
                </a:rPr>
                <a:t>UML</a:t>
              </a:r>
              <a:endParaRPr lang="en-GB" sz="3600" b="1" dirty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51208" name="Text Box 8"/>
            <p:cNvSpPr txBox="1">
              <a:spLocks noChangeArrowheads="1"/>
            </p:cNvSpPr>
            <p:nvPr/>
          </p:nvSpPr>
          <p:spPr bwMode="auto">
            <a:xfrm>
              <a:off x="3991" y="2856"/>
              <a:ext cx="1872" cy="534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2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     </a:t>
              </a:r>
              <a:r>
                <a:rPr lang="en-GB" sz="2500" b="1" dirty="0" err="1">
                  <a:solidFill>
                    <a:srgbClr val="000000"/>
                  </a:solidFill>
                  <a:latin typeface="Comic Sans MS" panose="030F0702030302020204" pitchFamily="66" charset="0"/>
                </a:rPr>
                <a:t>Booch’s</a:t>
              </a:r>
              <a:endParaRPr lang="en-GB" sz="25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5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Methodology</a:t>
              </a:r>
              <a:endParaRPr lang="en-GB" sz="25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51209" name="Text Box 9"/>
            <p:cNvSpPr txBox="1">
              <a:spLocks noChangeArrowheads="1"/>
            </p:cNvSpPr>
            <p:nvPr/>
          </p:nvSpPr>
          <p:spPr bwMode="auto">
            <a:xfrm>
              <a:off x="2007" y="2968"/>
              <a:ext cx="791" cy="338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100800" tIns="50400" rIns="100800" bIns="5040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5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OOSE</a:t>
              </a:r>
              <a:endParaRPr lang="en-GB" sz="25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51210" name="Text Box 10"/>
            <p:cNvSpPr txBox="1">
              <a:spLocks noChangeArrowheads="1"/>
            </p:cNvSpPr>
            <p:nvPr/>
          </p:nvSpPr>
          <p:spPr bwMode="auto">
            <a:xfrm>
              <a:off x="3810" y="1485"/>
              <a:ext cx="755" cy="381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100800" tIns="50400" rIns="100800" bIns="5040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9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OMT</a:t>
              </a:r>
              <a:endParaRPr lang="en-GB" sz="29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51211" name="Text Box 11"/>
            <p:cNvSpPr txBox="1">
              <a:spLocks noChangeArrowheads="1"/>
            </p:cNvSpPr>
            <p:nvPr/>
          </p:nvSpPr>
          <p:spPr bwMode="auto">
            <a:xfrm>
              <a:off x="535" y="3973"/>
              <a:ext cx="171" cy="281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body"/>
          </p:nvPr>
        </p:nvSpPr>
        <p:spPr>
          <a:xfrm>
            <a:off x="381601" y="1286056"/>
            <a:ext cx="8457120" cy="5510018"/>
          </a:xfrm>
        </p:spPr>
        <p:txBody>
          <a:bodyPr lIns="17961" tIns="46698" rIns="17961" bIns="46698" anchor="t"/>
          <a:lstStyle/>
          <a:p>
            <a:pPr marL="306705" indent="-306705" algn="l">
              <a:lnSpc>
                <a:spcPct val="84000"/>
              </a:lnSpc>
              <a:spcBef>
                <a:spcPts val="645"/>
              </a:spcBef>
              <a:spcAft>
                <a:spcPts val="1245"/>
              </a:spcAft>
              <a:buFont typeface="Wingdings" panose="05000000000000000000" pitchFamily="2" charset="2"/>
              <a:buChar char=""/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600" dirty="0"/>
              <a:t>Adopted by</a:t>
            </a:r>
            <a:r>
              <a:rPr lang="en-GB" sz="3600" dirty="0">
                <a:solidFill>
                  <a:srgbClr val="4C38E2"/>
                </a:solidFill>
              </a:rPr>
              <a:t> Object Management Group (OMG) </a:t>
            </a:r>
            <a:r>
              <a:rPr lang="en-GB" sz="3600" dirty="0"/>
              <a:t>in 1997.</a:t>
            </a:r>
            <a:endParaRPr lang="en-GB" sz="3600" dirty="0"/>
          </a:p>
          <a:p>
            <a:pPr marL="306705" indent="-306705" algn="l">
              <a:lnSpc>
                <a:spcPct val="84000"/>
              </a:lnSpc>
              <a:spcBef>
                <a:spcPts val="645"/>
              </a:spcBef>
              <a:spcAft>
                <a:spcPts val="1245"/>
              </a:spcAft>
              <a:buFont typeface="Wingdings" panose="05000000000000000000" pitchFamily="2" charset="2"/>
              <a:buChar char=""/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600" dirty="0">
                <a:solidFill>
                  <a:srgbClr val="4C38E2"/>
                </a:solidFill>
              </a:rPr>
              <a:t>OMG </a:t>
            </a:r>
            <a:r>
              <a:rPr lang="en-GB" sz="3600" dirty="0"/>
              <a:t>is an</a:t>
            </a:r>
            <a:r>
              <a:rPr lang="en-GB" sz="3600" dirty="0">
                <a:solidFill>
                  <a:srgbClr val="4C38E2"/>
                </a:solidFill>
              </a:rPr>
              <a:t> </a:t>
            </a:r>
            <a:r>
              <a:rPr lang="en-GB" sz="3600" dirty="0"/>
              <a:t>association of industries</a:t>
            </a:r>
            <a:endParaRPr lang="en-GB" sz="3600" dirty="0"/>
          </a:p>
          <a:p>
            <a:pPr marL="306705" indent="-306705" algn="l">
              <a:lnSpc>
                <a:spcPct val="84000"/>
              </a:lnSpc>
              <a:spcBef>
                <a:spcPts val="645"/>
              </a:spcBef>
              <a:spcAft>
                <a:spcPts val="1245"/>
              </a:spcAft>
              <a:buFont typeface="Wingdings" panose="05000000000000000000" pitchFamily="2" charset="2"/>
              <a:buChar char=""/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600" dirty="0"/>
              <a:t>Promotes consensus notations and techniques</a:t>
            </a:r>
            <a:endParaRPr lang="en-GB" sz="3600" dirty="0"/>
          </a:p>
          <a:p>
            <a:pPr marL="306705" indent="-306705" algn="l">
              <a:lnSpc>
                <a:spcPct val="84000"/>
              </a:lnSpc>
              <a:spcBef>
                <a:spcPts val="645"/>
              </a:spcBef>
              <a:spcAft>
                <a:spcPts val="1245"/>
              </a:spcAft>
              <a:buFont typeface="Wingdings" panose="05000000000000000000" pitchFamily="2" charset="2"/>
              <a:buChar char=""/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600" dirty="0"/>
              <a:t>Used outside software development</a:t>
            </a:r>
            <a:endParaRPr lang="en-GB" sz="3600" dirty="0"/>
          </a:p>
          <a:p>
            <a:pPr marL="669925" lvl="1" indent="-254635" algn="l">
              <a:lnSpc>
                <a:spcPct val="84000"/>
              </a:lnSpc>
              <a:spcBef>
                <a:spcPts val="645"/>
              </a:spcBef>
              <a:spcAft>
                <a:spcPts val="985"/>
              </a:spcAft>
              <a:buSzPct val="75000"/>
              <a:buFont typeface="Symbol" panose="05050102010706020507" pitchFamily="18" charset="2"/>
              <a:buChar char=""/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300" dirty="0"/>
              <a:t>Example </a:t>
            </a:r>
            <a:r>
              <a:rPr lang="en-GB" sz="3300" dirty="0">
                <a:solidFill>
                  <a:srgbClr val="4C38E2"/>
                </a:solidFill>
              </a:rPr>
              <a:t>car manufacturing</a:t>
            </a:r>
            <a:endParaRPr lang="en-GB" sz="3300" dirty="0">
              <a:solidFill>
                <a:srgbClr val="4C38E2"/>
              </a:solidFill>
            </a:endParaRPr>
          </a:p>
          <a:p>
            <a:pPr marL="1036955" lvl="2" indent="-207645" algn="l">
              <a:lnSpc>
                <a:spcPct val="84000"/>
              </a:lnSpc>
              <a:spcBef>
                <a:spcPts val="645"/>
              </a:spcBef>
              <a:spcAft>
                <a:spcPts val="735"/>
              </a:spcAft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endParaRPr lang="en-GB" sz="3300" dirty="0">
              <a:solidFill>
                <a:srgbClr val="4C38E2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406080" y="182900"/>
            <a:ext cx="7770240" cy="1139159"/>
          </a:xfrm>
        </p:spPr>
        <p:txBody>
          <a:bodyPr lIns="17961" tIns="46698" rIns="17961" bIns="46698" anchor="ctr"/>
          <a:lstStyle/>
          <a:p>
            <a:pPr marL="0" indent="0" algn="ctr">
              <a:lnSpc>
                <a:spcPct val="94000"/>
              </a:lnSpc>
              <a:spcBef>
                <a:spcPts val="1235"/>
              </a:spcBef>
              <a:spcAft>
                <a:spcPct val="0"/>
              </a:spcAft>
              <a:buNone/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4900" dirty="0"/>
              <a:t>UML as A Standard</a:t>
            </a:r>
            <a:endParaRPr lang="en-GB" sz="49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-191540"/>
            <a:ext cx="7800480" cy="1526561"/>
          </a:xfrm>
        </p:spPr>
        <p:txBody>
          <a:bodyPr/>
          <a:lstStyle/>
          <a:p>
            <a:pPr>
              <a:lnSpc>
                <a:spcPct val="92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5400" b="1" dirty="0"/>
              <a:t>Developments to UML</a:t>
            </a:r>
            <a:endParaRPr lang="en-GB" sz="5400" b="1" dirty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4800" y="1562564"/>
            <a:ext cx="4078080" cy="455519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tabLst>
                <a:tab pos="411480" algn="l"/>
                <a:tab pos="826135" algn="l"/>
                <a:tab pos="1240790" algn="l"/>
                <a:tab pos="1655445" algn="l"/>
                <a:tab pos="2070735" algn="l"/>
                <a:tab pos="2485390" algn="l"/>
                <a:tab pos="2900045" algn="l"/>
                <a:tab pos="3314700" algn="l"/>
                <a:tab pos="3729355" algn="l"/>
                <a:tab pos="4144010" algn="l"/>
                <a:tab pos="4558665" algn="l"/>
                <a:tab pos="4973320" algn="l"/>
                <a:tab pos="5387975" algn="l"/>
                <a:tab pos="5803265" algn="l"/>
                <a:tab pos="6217920" algn="l"/>
                <a:tab pos="6632575" algn="l"/>
                <a:tab pos="7047230" algn="l"/>
                <a:tab pos="7461885" algn="l"/>
                <a:tab pos="7876540" algn="l"/>
                <a:tab pos="8291195" algn="l"/>
              </a:tabLst>
            </a:pPr>
            <a:r>
              <a:rPr lang="en-GB" sz="3600" dirty="0"/>
              <a:t>UML continues to develop:</a:t>
            </a:r>
            <a:endParaRPr lang="en-GB" sz="3600" dirty="0"/>
          </a:p>
          <a:p>
            <a:pPr lvl="1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tabLst>
                <a:tab pos="411480" algn="l"/>
                <a:tab pos="826135" algn="l"/>
                <a:tab pos="1240790" algn="l"/>
                <a:tab pos="1655445" algn="l"/>
                <a:tab pos="2070735" algn="l"/>
                <a:tab pos="2485390" algn="l"/>
                <a:tab pos="2900045" algn="l"/>
                <a:tab pos="3314700" algn="l"/>
                <a:tab pos="3729355" algn="l"/>
                <a:tab pos="4144010" algn="l"/>
                <a:tab pos="4558665" algn="l"/>
                <a:tab pos="4973320" algn="l"/>
                <a:tab pos="5387975" algn="l"/>
                <a:tab pos="5803265" algn="l"/>
                <a:tab pos="6217920" algn="l"/>
                <a:tab pos="6632575" algn="l"/>
                <a:tab pos="7047230" algn="l"/>
                <a:tab pos="7461885" algn="l"/>
                <a:tab pos="7876540" algn="l"/>
                <a:tab pos="8291195" algn="l"/>
              </a:tabLst>
            </a:pPr>
            <a:r>
              <a:rPr lang="en-GB" sz="3300" dirty="0"/>
              <a:t>Refinements</a:t>
            </a:r>
            <a:endParaRPr lang="en-GB" sz="3300" dirty="0"/>
          </a:p>
          <a:p>
            <a:pPr lvl="1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tabLst>
                <a:tab pos="411480" algn="l"/>
                <a:tab pos="826135" algn="l"/>
                <a:tab pos="1240790" algn="l"/>
                <a:tab pos="1655445" algn="l"/>
                <a:tab pos="2070735" algn="l"/>
                <a:tab pos="2485390" algn="l"/>
                <a:tab pos="2900045" algn="l"/>
                <a:tab pos="3314700" algn="l"/>
                <a:tab pos="3729355" algn="l"/>
                <a:tab pos="4144010" algn="l"/>
                <a:tab pos="4558665" algn="l"/>
                <a:tab pos="4973320" algn="l"/>
                <a:tab pos="5387975" algn="l"/>
                <a:tab pos="5803265" algn="l"/>
                <a:tab pos="6217920" algn="l"/>
                <a:tab pos="6632575" algn="l"/>
                <a:tab pos="7047230" algn="l"/>
                <a:tab pos="7461885" algn="l"/>
                <a:tab pos="7876540" algn="l"/>
                <a:tab pos="8291195" algn="l"/>
              </a:tabLst>
            </a:pPr>
            <a:r>
              <a:rPr lang="en-GB" sz="3300" dirty="0"/>
              <a:t>Making it applicable to new contexts</a:t>
            </a:r>
            <a:endParaRPr lang="en-GB" sz="3300" dirty="0"/>
          </a:p>
        </p:txBody>
      </p:sp>
      <p:grpSp>
        <p:nvGrpSpPr>
          <p:cNvPr id="2" name="Group 19"/>
          <p:cNvGrpSpPr/>
          <p:nvPr/>
        </p:nvGrpSpPr>
        <p:grpSpPr bwMode="auto">
          <a:xfrm>
            <a:off x="4779360" y="3152492"/>
            <a:ext cx="1658880" cy="1451672"/>
            <a:chOff x="3463" y="2285"/>
            <a:chExt cx="1152" cy="1008"/>
          </a:xfrm>
        </p:grpSpPr>
        <p:sp>
          <p:nvSpPr>
            <p:cNvPr id="53253" name="Text Box 5"/>
            <p:cNvSpPr txBox="1">
              <a:spLocks noChangeArrowheads="1"/>
            </p:cNvSpPr>
            <p:nvPr/>
          </p:nvSpPr>
          <p:spPr bwMode="auto">
            <a:xfrm>
              <a:off x="3463" y="2285"/>
              <a:ext cx="1152" cy="314"/>
            </a:xfrm>
            <a:prstGeom prst="rect">
              <a:avLst/>
            </a:prstGeom>
            <a:solidFill>
              <a:srgbClr val="99CCFF"/>
            </a:solidFill>
            <a:ln w="9360">
              <a:solidFill>
                <a:srgbClr val="0000FF"/>
              </a:solidFill>
              <a:miter lim="800000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spcBef>
                  <a:spcPts val="1585"/>
                </a:spcBef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500" b="1" dirty="0">
                  <a:solidFill>
                    <a:srgbClr val="0000FF"/>
                  </a:solidFill>
                  <a:latin typeface="Comic Sans MS" panose="030F0702030302020204" pitchFamily="66" charset="0"/>
                </a:rPr>
                <a:t>UML 1.X</a:t>
              </a:r>
              <a:endParaRPr lang="en-GB" sz="2500" b="1" dirty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53257" name="Oval 9"/>
            <p:cNvSpPr>
              <a:spLocks noChangeArrowheads="1"/>
            </p:cNvSpPr>
            <p:nvPr/>
          </p:nvSpPr>
          <p:spPr bwMode="auto">
            <a:xfrm>
              <a:off x="3943" y="2813"/>
              <a:ext cx="96" cy="96"/>
            </a:xfrm>
            <a:prstGeom prst="ellipse">
              <a:avLst/>
            </a:prstGeom>
            <a:solidFill>
              <a:srgbClr val="00B8FF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8" name="Oval 10"/>
            <p:cNvSpPr>
              <a:spLocks noChangeArrowheads="1"/>
            </p:cNvSpPr>
            <p:nvPr/>
          </p:nvSpPr>
          <p:spPr bwMode="auto">
            <a:xfrm>
              <a:off x="3847" y="3005"/>
              <a:ext cx="96" cy="96"/>
            </a:xfrm>
            <a:prstGeom prst="ellipse">
              <a:avLst/>
            </a:prstGeom>
            <a:solidFill>
              <a:srgbClr val="00B8FF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9" name="Oval 11"/>
            <p:cNvSpPr>
              <a:spLocks noChangeArrowheads="1"/>
            </p:cNvSpPr>
            <p:nvPr/>
          </p:nvSpPr>
          <p:spPr bwMode="auto">
            <a:xfrm>
              <a:off x="3751" y="3197"/>
              <a:ext cx="96" cy="96"/>
            </a:xfrm>
            <a:prstGeom prst="ellipse">
              <a:avLst/>
            </a:prstGeom>
            <a:solidFill>
              <a:srgbClr val="00B8FF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8"/>
          <p:cNvGrpSpPr/>
          <p:nvPr/>
        </p:nvGrpSpPr>
        <p:grpSpPr bwMode="auto">
          <a:xfrm>
            <a:off x="4019040" y="4811546"/>
            <a:ext cx="1658880" cy="1313418"/>
            <a:chOff x="2935" y="3437"/>
            <a:chExt cx="1152" cy="912"/>
          </a:xfrm>
        </p:grpSpPr>
        <p:sp>
          <p:nvSpPr>
            <p:cNvPr id="53260" name="Text Box 12"/>
            <p:cNvSpPr txBox="1">
              <a:spLocks noChangeArrowheads="1"/>
            </p:cNvSpPr>
            <p:nvPr/>
          </p:nvSpPr>
          <p:spPr bwMode="auto">
            <a:xfrm>
              <a:off x="2935" y="3437"/>
              <a:ext cx="1152" cy="314"/>
            </a:xfrm>
            <a:prstGeom prst="rect">
              <a:avLst/>
            </a:prstGeom>
            <a:solidFill>
              <a:srgbClr val="FFCCFF"/>
            </a:solidFill>
            <a:ln w="9360">
              <a:solidFill>
                <a:srgbClr val="0000FF"/>
              </a:solidFill>
              <a:miter lim="800000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spcBef>
                  <a:spcPts val="1585"/>
                </a:spcBef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500" b="1" dirty="0">
                  <a:solidFill>
                    <a:srgbClr val="0000FF"/>
                  </a:solidFill>
                  <a:latin typeface="Comic Sans MS" panose="030F0702030302020204" pitchFamily="66" charset="0"/>
                </a:rPr>
                <a:t>UML 1.0</a:t>
              </a:r>
              <a:endParaRPr lang="en-GB" sz="2500" b="1" dirty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53261" name="Oval 13"/>
            <p:cNvSpPr>
              <a:spLocks noChangeArrowheads="1"/>
            </p:cNvSpPr>
            <p:nvPr/>
          </p:nvSpPr>
          <p:spPr bwMode="auto">
            <a:xfrm>
              <a:off x="3415" y="3869"/>
              <a:ext cx="96" cy="96"/>
            </a:xfrm>
            <a:prstGeom prst="ellipse">
              <a:avLst/>
            </a:prstGeom>
            <a:solidFill>
              <a:srgbClr val="00B8FF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2" name="Oval 14"/>
            <p:cNvSpPr>
              <a:spLocks noChangeArrowheads="1"/>
            </p:cNvSpPr>
            <p:nvPr/>
          </p:nvSpPr>
          <p:spPr bwMode="auto">
            <a:xfrm>
              <a:off x="3319" y="4061"/>
              <a:ext cx="96" cy="96"/>
            </a:xfrm>
            <a:prstGeom prst="ellipse">
              <a:avLst/>
            </a:prstGeom>
            <a:solidFill>
              <a:srgbClr val="00B8FF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3" name="Oval 15"/>
            <p:cNvSpPr>
              <a:spLocks noChangeArrowheads="1"/>
            </p:cNvSpPr>
            <p:nvPr/>
          </p:nvSpPr>
          <p:spPr bwMode="auto">
            <a:xfrm>
              <a:off x="3223" y="4253"/>
              <a:ext cx="96" cy="96"/>
            </a:xfrm>
            <a:prstGeom prst="ellipse">
              <a:avLst/>
            </a:prstGeom>
            <a:solidFill>
              <a:srgbClr val="00B8FF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0"/>
          <p:cNvGrpSpPr/>
          <p:nvPr/>
        </p:nvGrpSpPr>
        <p:grpSpPr bwMode="auto">
          <a:xfrm>
            <a:off x="5677920" y="1355183"/>
            <a:ext cx="3466080" cy="1898119"/>
            <a:chOff x="4087" y="1037"/>
            <a:chExt cx="2263" cy="1241"/>
          </a:xfrm>
        </p:grpSpPr>
        <p:sp>
          <p:nvSpPr>
            <p:cNvPr id="53251" name="Text Box 3"/>
            <p:cNvSpPr txBox="1">
              <a:spLocks noChangeArrowheads="1"/>
            </p:cNvSpPr>
            <p:nvPr/>
          </p:nvSpPr>
          <p:spPr bwMode="auto">
            <a:xfrm>
              <a:off x="4087" y="1037"/>
              <a:ext cx="1152" cy="296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FF"/>
              </a:solidFill>
              <a:miter lim="800000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spcBef>
                  <a:spcPts val="1585"/>
                </a:spcBef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500" b="1" dirty="0">
                  <a:solidFill>
                    <a:srgbClr val="0000FF"/>
                  </a:solidFill>
                  <a:latin typeface="Comic Sans MS" panose="030F0702030302020204" pitchFamily="66" charset="0"/>
                </a:rPr>
                <a:t>UML 2.0</a:t>
              </a:r>
              <a:endParaRPr lang="en-GB" sz="2500" b="1" dirty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53252" name="Line 4"/>
            <p:cNvSpPr>
              <a:spLocks noChangeShapeType="1"/>
            </p:cNvSpPr>
            <p:nvPr/>
          </p:nvSpPr>
          <p:spPr bwMode="auto">
            <a:xfrm flipH="1">
              <a:off x="4517" y="1373"/>
              <a:ext cx="148" cy="288"/>
            </a:xfrm>
            <a:prstGeom prst="line">
              <a:avLst/>
            </a:prstGeom>
            <a:noFill/>
            <a:ln w="9398">
              <a:solidFill>
                <a:srgbClr val="000000"/>
              </a:solidFill>
              <a:miter lim="800000"/>
              <a:headEnd type="triangle" w="lg" len="lg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54" name="Oval 6"/>
            <p:cNvSpPr>
              <a:spLocks noChangeArrowheads="1"/>
            </p:cNvSpPr>
            <p:nvPr/>
          </p:nvSpPr>
          <p:spPr bwMode="auto">
            <a:xfrm>
              <a:off x="4471" y="1613"/>
              <a:ext cx="96" cy="96"/>
            </a:xfrm>
            <a:prstGeom prst="ellipse">
              <a:avLst/>
            </a:prstGeom>
            <a:solidFill>
              <a:srgbClr val="00B8FF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5" name="Oval 7"/>
            <p:cNvSpPr>
              <a:spLocks noChangeArrowheads="1"/>
            </p:cNvSpPr>
            <p:nvPr/>
          </p:nvSpPr>
          <p:spPr bwMode="auto">
            <a:xfrm>
              <a:off x="4375" y="1805"/>
              <a:ext cx="96" cy="96"/>
            </a:xfrm>
            <a:prstGeom prst="ellipse">
              <a:avLst/>
            </a:prstGeom>
            <a:solidFill>
              <a:srgbClr val="00B8FF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6" name="Oval 8"/>
            <p:cNvSpPr>
              <a:spLocks noChangeArrowheads="1"/>
            </p:cNvSpPr>
            <p:nvPr/>
          </p:nvSpPr>
          <p:spPr bwMode="auto">
            <a:xfrm>
              <a:off x="4279" y="1997"/>
              <a:ext cx="96" cy="96"/>
            </a:xfrm>
            <a:prstGeom prst="ellipse">
              <a:avLst/>
            </a:prstGeom>
            <a:solidFill>
              <a:srgbClr val="00B8FF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4" name="Text Box 16"/>
            <p:cNvSpPr txBox="1">
              <a:spLocks noChangeArrowheads="1"/>
            </p:cNvSpPr>
            <p:nvPr/>
          </p:nvSpPr>
          <p:spPr bwMode="auto">
            <a:xfrm>
              <a:off x="4910" y="1517"/>
              <a:ext cx="1440" cy="761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spcBef>
                  <a:spcPts val="1360"/>
                </a:spcBef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500" b="1" dirty="0">
                  <a:solidFill>
                    <a:srgbClr val="0000FF"/>
                  </a:solidFill>
                  <a:latin typeface="Comic Sans MS" panose="030F0702030302020204" pitchFamily="66" charset="0"/>
                </a:rPr>
                <a:t>Application to embedded systems</a:t>
              </a:r>
              <a:endParaRPr lang="en-GB" sz="2500" b="1" dirty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body"/>
          </p:nvPr>
        </p:nvSpPr>
        <p:spPr>
          <a:xfrm>
            <a:off x="685440" y="1447353"/>
            <a:ext cx="7770240" cy="4834587"/>
          </a:xfrm>
        </p:spPr>
        <p:txBody>
          <a:bodyPr lIns="17961" tIns="46698" rIns="17961" bIns="46698" anchor="t"/>
          <a:lstStyle/>
          <a:p>
            <a:pPr marL="306705" indent="-306705" algn="l">
              <a:lnSpc>
                <a:spcPct val="94000"/>
              </a:lnSpc>
              <a:spcBef>
                <a:spcPts val="645"/>
              </a:spcBef>
              <a:spcAft>
                <a:spcPts val="1245"/>
              </a:spcAft>
              <a:buFont typeface="Wingdings" panose="05000000000000000000" pitchFamily="2" charset="2"/>
              <a:buChar char=""/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600" dirty="0">
                <a:solidFill>
                  <a:srgbClr val="4C38E2"/>
                </a:solidFill>
              </a:rPr>
              <a:t>UML</a:t>
            </a:r>
            <a:r>
              <a:rPr lang="en-GB" sz="3600" dirty="0"/>
              <a:t> is a modelling language.</a:t>
            </a:r>
            <a:endParaRPr lang="en-GB" sz="3600" dirty="0"/>
          </a:p>
          <a:p>
            <a:pPr marL="669925" lvl="1" indent="-254635" algn="l">
              <a:lnSpc>
                <a:spcPct val="94000"/>
              </a:lnSpc>
              <a:spcBef>
                <a:spcPts val="645"/>
              </a:spcBef>
              <a:spcAft>
                <a:spcPts val="985"/>
              </a:spcAft>
              <a:buSzPct val="75000"/>
              <a:buFont typeface="Symbol" panose="05050102010706020507" pitchFamily="18" charset="2"/>
              <a:buChar char=""/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300" dirty="0"/>
              <a:t>Not a system design or development methodology</a:t>
            </a:r>
            <a:endParaRPr lang="en-GB" sz="3300" dirty="0"/>
          </a:p>
          <a:p>
            <a:pPr marL="306705" indent="-306705" algn="l">
              <a:lnSpc>
                <a:spcPct val="94000"/>
              </a:lnSpc>
              <a:spcBef>
                <a:spcPts val="645"/>
              </a:spcBef>
              <a:spcAft>
                <a:spcPts val="1245"/>
              </a:spcAft>
              <a:buFont typeface="Wingdings" panose="05000000000000000000" pitchFamily="2" charset="2"/>
              <a:buChar char=""/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600" dirty="0"/>
              <a:t>Used to document object-oriented analysis and design results.</a:t>
            </a:r>
            <a:endParaRPr lang="en-GB" sz="3600" dirty="0"/>
          </a:p>
          <a:p>
            <a:pPr marL="306705" indent="-306705" algn="l">
              <a:lnSpc>
                <a:spcPct val="94000"/>
              </a:lnSpc>
              <a:spcBef>
                <a:spcPts val="645"/>
              </a:spcBef>
              <a:spcAft>
                <a:spcPts val="1245"/>
              </a:spcAft>
              <a:buFont typeface="Wingdings" panose="05000000000000000000" pitchFamily="2" charset="2"/>
              <a:buChar char=""/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600" dirty="0"/>
              <a:t>Independent of any specific design methodology.</a:t>
            </a:r>
            <a:endParaRPr lang="en-GB" sz="3600" dirty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406080" y="133935"/>
            <a:ext cx="7770240" cy="1237089"/>
          </a:xfrm>
        </p:spPr>
        <p:txBody>
          <a:bodyPr lIns="17961" tIns="46698" rIns="17961" bIns="46698" anchor="ctr"/>
          <a:lstStyle/>
          <a:p>
            <a:pPr marL="0" indent="0" algn="ctr">
              <a:lnSpc>
                <a:spcPct val="94000"/>
              </a:lnSpc>
              <a:spcBef>
                <a:spcPts val="1235"/>
              </a:spcBef>
              <a:spcAft>
                <a:spcPct val="0"/>
              </a:spcAft>
              <a:buNone/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4000" dirty="0"/>
              <a:t>Object Modelling Using UML</a:t>
            </a:r>
            <a:endParaRPr lang="en-GB" sz="4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>
          <a:xfrm>
            <a:off x="632161" y="180020"/>
            <a:ext cx="7800480" cy="1142039"/>
          </a:xfrm>
        </p:spPr>
        <p:txBody>
          <a:bodyPr/>
          <a:lstStyle/>
          <a:p>
            <a:pPr>
              <a:lnSpc>
                <a:spcPct val="92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4900" b="1" dirty="0" err="1"/>
              <a:t>Modeling</a:t>
            </a:r>
            <a:r>
              <a:rPr lang="en-GB" sz="4900" b="1" dirty="0"/>
              <a:t> a House</a:t>
            </a:r>
            <a:endParaRPr lang="en-GB" sz="4900" b="1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565440" y="2935028"/>
            <a:ext cx="5258880" cy="3375714"/>
          </a:xfrm>
          <a:prstGeom prst="rect">
            <a:avLst/>
          </a:prstGeom>
          <a:noFill/>
          <a:ln w="9525">
            <a:noFill/>
            <a:round/>
          </a:ln>
          <a:effectLst/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200" y="1214048"/>
            <a:ext cx="4533120" cy="3097765"/>
          </a:xfrm>
          <a:prstGeom prst="rect">
            <a:avLst/>
          </a:prstGeom>
          <a:noFill/>
          <a:ln w="9525">
            <a:noFill/>
            <a:rou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ChangeArrowheads="1"/>
          </p:cNvSpPr>
          <p:nvPr>
            <p:ph type="body"/>
          </p:nvPr>
        </p:nvSpPr>
        <p:spPr>
          <a:xfrm>
            <a:off x="685440" y="1286055"/>
            <a:ext cx="7931520" cy="5219108"/>
          </a:xfrm>
        </p:spPr>
        <p:txBody>
          <a:bodyPr lIns="17961" tIns="46698" rIns="17961" bIns="46698" anchor="t"/>
          <a:lstStyle/>
          <a:p>
            <a:pPr marL="306705" indent="-306705" algn="l">
              <a:lnSpc>
                <a:spcPct val="94000"/>
              </a:lnSpc>
              <a:spcBef>
                <a:spcPts val="645"/>
              </a:spcBef>
              <a:spcAft>
                <a:spcPts val="1245"/>
              </a:spcAft>
              <a:buFont typeface="Wingdings" panose="05000000000000000000" pitchFamily="2" charset="2"/>
              <a:buChar char=""/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4900" dirty="0"/>
              <a:t>Views of a system:</a:t>
            </a:r>
            <a:endParaRPr lang="en-GB" sz="4900" dirty="0"/>
          </a:p>
          <a:p>
            <a:pPr marL="669925" lvl="1" indent="-254635" algn="l">
              <a:lnSpc>
                <a:spcPct val="94000"/>
              </a:lnSpc>
              <a:spcBef>
                <a:spcPts val="645"/>
              </a:spcBef>
              <a:spcAft>
                <a:spcPts val="985"/>
              </a:spcAft>
              <a:buSzPct val="75000"/>
              <a:buFont typeface="Symbol" panose="05050102010706020507" pitchFamily="18" charset="2"/>
              <a:buChar char=""/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4400" dirty="0">
                <a:solidFill>
                  <a:srgbClr val="4C38E2"/>
                </a:solidFill>
              </a:rPr>
              <a:t>User’s </a:t>
            </a:r>
            <a:r>
              <a:rPr lang="en-GB" sz="4400" dirty="0"/>
              <a:t>view</a:t>
            </a:r>
            <a:endParaRPr lang="en-GB" sz="4400" dirty="0"/>
          </a:p>
          <a:p>
            <a:pPr marL="669925" lvl="1" indent="-254635" algn="l">
              <a:lnSpc>
                <a:spcPct val="94000"/>
              </a:lnSpc>
              <a:spcBef>
                <a:spcPts val="645"/>
              </a:spcBef>
              <a:spcAft>
                <a:spcPts val="985"/>
              </a:spcAft>
              <a:buSzPct val="75000"/>
              <a:buFont typeface="Symbol" panose="05050102010706020507" pitchFamily="18" charset="2"/>
              <a:buChar char=""/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4400" dirty="0">
                <a:solidFill>
                  <a:srgbClr val="4C38E2"/>
                </a:solidFill>
              </a:rPr>
              <a:t>Structural </a:t>
            </a:r>
            <a:r>
              <a:rPr lang="en-GB" sz="4400" dirty="0"/>
              <a:t>view</a:t>
            </a:r>
            <a:endParaRPr lang="en-GB" sz="4400" dirty="0"/>
          </a:p>
          <a:p>
            <a:pPr marL="669925" lvl="1" indent="-254635" algn="l">
              <a:lnSpc>
                <a:spcPct val="94000"/>
              </a:lnSpc>
              <a:spcBef>
                <a:spcPts val="645"/>
              </a:spcBef>
              <a:spcAft>
                <a:spcPts val="985"/>
              </a:spcAft>
              <a:buSzPct val="75000"/>
              <a:buFont typeface="Symbol" panose="05050102010706020507" pitchFamily="18" charset="2"/>
              <a:buChar char=""/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4400" dirty="0" smtClean="0">
                <a:solidFill>
                  <a:srgbClr val="4C38E2"/>
                </a:solidFill>
              </a:rPr>
              <a:t>Behavioural</a:t>
            </a:r>
            <a:r>
              <a:rPr lang="en-GB" sz="4400" dirty="0" smtClean="0"/>
              <a:t> </a:t>
            </a:r>
            <a:r>
              <a:rPr lang="en-GB" sz="4400" dirty="0"/>
              <a:t>view</a:t>
            </a:r>
            <a:endParaRPr lang="en-GB" sz="4400" dirty="0"/>
          </a:p>
          <a:p>
            <a:pPr marL="669925" lvl="1" indent="-254635" algn="l">
              <a:lnSpc>
                <a:spcPct val="94000"/>
              </a:lnSpc>
              <a:spcBef>
                <a:spcPts val="645"/>
              </a:spcBef>
              <a:spcAft>
                <a:spcPts val="985"/>
              </a:spcAft>
              <a:buSzPct val="75000"/>
              <a:buFont typeface="Symbol" panose="05050102010706020507" pitchFamily="18" charset="2"/>
              <a:buChar char=""/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4400" dirty="0">
                <a:solidFill>
                  <a:srgbClr val="4C38E2"/>
                </a:solidFill>
              </a:rPr>
              <a:t>Implementation</a:t>
            </a:r>
            <a:r>
              <a:rPr lang="en-GB" sz="4400" dirty="0"/>
              <a:t> view</a:t>
            </a:r>
            <a:endParaRPr lang="en-GB" sz="4400" dirty="0"/>
          </a:p>
          <a:p>
            <a:pPr marL="669925" lvl="1" indent="-254635" algn="l">
              <a:lnSpc>
                <a:spcPct val="94000"/>
              </a:lnSpc>
              <a:spcBef>
                <a:spcPts val="645"/>
              </a:spcBef>
              <a:spcAft>
                <a:spcPts val="985"/>
              </a:spcAft>
              <a:buSzPct val="75000"/>
              <a:buFont typeface="Symbol" panose="05050102010706020507" pitchFamily="18" charset="2"/>
              <a:buChar char=""/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4400" dirty="0">
                <a:solidFill>
                  <a:srgbClr val="4C38E2"/>
                </a:solidFill>
              </a:rPr>
              <a:t>Environmental</a:t>
            </a:r>
            <a:r>
              <a:rPr lang="en-GB" sz="4400" dirty="0"/>
              <a:t> view</a:t>
            </a:r>
            <a:endParaRPr lang="en-GB" sz="4400" dirty="0"/>
          </a:p>
          <a:p>
            <a:pPr marL="1036955" lvl="2" indent="-207645" algn="l">
              <a:lnSpc>
                <a:spcPct val="94000"/>
              </a:lnSpc>
              <a:spcBef>
                <a:spcPts val="645"/>
              </a:spcBef>
              <a:spcAft>
                <a:spcPts val="735"/>
              </a:spcAft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endParaRPr lang="en-GB" sz="4400" dirty="0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406080" y="182900"/>
            <a:ext cx="7770240" cy="1139159"/>
          </a:xfrm>
        </p:spPr>
        <p:txBody>
          <a:bodyPr lIns="17961" tIns="46698" rIns="17961" bIns="46698" anchor="ctr"/>
          <a:lstStyle/>
          <a:p>
            <a:pPr marL="0" indent="0" algn="ctr">
              <a:lnSpc>
                <a:spcPct val="94000"/>
              </a:lnSpc>
              <a:spcBef>
                <a:spcPts val="1235"/>
              </a:spcBef>
              <a:spcAft>
                <a:spcPct val="0"/>
              </a:spcAft>
              <a:buNone/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4900" dirty="0"/>
              <a:t>UML Model Views</a:t>
            </a:r>
            <a:endParaRPr lang="en-GB" sz="49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06080" y="182900"/>
            <a:ext cx="7770240" cy="1139159"/>
          </a:xfrm>
        </p:spPr>
        <p:txBody>
          <a:bodyPr lIns="17961" tIns="46698" rIns="17961" bIns="46698"/>
          <a:lstStyle/>
          <a:p>
            <a:pPr>
              <a:lnSpc>
                <a:spcPct val="94000"/>
              </a:lnSpc>
              <a:spcBef>
                <a:spcPts val="1235"/>
              </a:spcBef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4900" b="1" dirty="0"/>
              <a:t>UML Diagrams </a:t>
            </a:r>
            <a:endParaRPr lang="en-GB" sz="4900" b="1" dirty="0"/>
          </a:p>
        </p:txBody>
      </p:sp>
      <p:grpSp>
        <p:nvGrpSpPr>
          <p:cNvPr id="2" name="Group 2"/>
          <p:cNvGrpSpPr/>
          <p:nvPr/>
        </p:nvGrpSpPr>
        <p:grpSpPr bwMode="auto">
          <a:xfrm>
            <a:off x="355681" y="1424310"/>
            <a:ext cx="8366400" cy="4764020"/>
            <a:chOff x="233" y="966"/>
            <a:chExt cx="5810" cy="3308"/>
          </a:xfrm>
        </p:grpSpPr>
        <p:sp>
          <p:nvSpPr>
            <p:cNvPr id="58371" name="Oval 3"/>
            <p:cNvSpPr>
              <a:spLocks noChangeArrowheads="1"/>
            </p:cNvSpPr>
            <p:nvPr/>
          </p:nvSpPr>
          <p:spPr bwMode="auto">
            <a:xfrm>
              <a:off x="238" y="969"/>
              <a:ext cx="5805" cy="2856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endParaRPr lang="en-GB" sz="24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endParaRPr lang="en-GB" sz="24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endParaRPr lang="en-GB" sz="24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endParaRPr lang="en-GB" sz="24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endParaRPr lang="en-GB" sz="24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endParaRPr lang="en-GB" sz="24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58372" name="Line 4"/>
            <p:cNvSpPr>
              <a:spLocks noChangeShapeType="1"/>
            </p:cNvSpPr>
            <p:nvPr/>
          </p:nvSpPr>
          <p:spPr bwMode="auto">
            <a:xfrm>
              <a:off x="3207" y="2797"/>
              <a:ext cx="2" cy="102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373" name="Line 5"/>
            <p:cNvSpPr>
              <a:spLocks noChangeShapeType="1"/>
            </p:cNvSpPr>
            <p:nvPr/>
          </p:nvSpPr>
          <p:spPr bwMode="auto">
            <a:xfrm flipV="1">
              <a:off x="3207" y="966"/>
              <a:ext cx="2" cy="103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374" name="Line 6"/>
            <p:cNvSpPr>
              <a:spLocks noChangeShapeType="1"/>
            </p:cNvSpPr>
            <p:nvPr/>
          </p:nvSpPr>
          <p:spPr bwMode="auto">
            <a:xfrm flipH="1">
              <a:off x="233" y="2397"/>
              <a:ext cx="1965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375" name="Line 7"/>
            <p:cNvSpPr>
              <a:spLocks noChangeShapeType="1"/>
            </p:cNvSpPr>
            <p:nvPr/>
          </p:nvSpPr>
          <p:spPr bwMode="auto">
            <a:xfrm>
              <a:off x="4220" y="2397"/>
              <a:ext cx="1823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376" name="Oval 8"/>
            <p:cNvSpPr>
              <a:spLocks noChangeArrowheads="1"/>
            </p:cNvSpPr>
            <p:nvPr/>
          </p:nvSpPr>
          <p:spPr bwMode="auto">
            <a:xfrm>
              <a:off x="2206" y="1969"/>
              <a:ext cx="2024" cy="857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200" b="1" dirty="0">
                  <a:solidFill>
                    <a:srgbClr val="000080"/>
                  </a:solidFill>
                  <a:latin typeface="Comic Sans MS" panose="030F0702030302020204" pitchFamily="66" charset="0"/>
                </a:rPr>
                <a:t>User’s View</a:t>
              </a:r>
              <a:endParaRPr lang="en-GB" sz="2200" b="1" dirty="0">
                <a:solidFill>
                  <a:srgbClr val="000080"/>
                </a:solidFill>
                <a:latin typeface="Comic Sans MS" panose="030F0702030302020204" pitchFamily="66" charset="0"/>
              </a:endParaRPr>
            </a:p>
            <a:p>
              <a:pPr algn="ctr">
                <a:buFont typeface="Comic Sans MS" panose="030F0702030302020204" pitchFamily="66" charset="0"/>
                <a:buChar char="-"/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Use Case</a:t>
              </a:r>
              <a:endParaRPr lang="en-GB" sz="14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Diagram</a:t>
              </a:r>
              <a:endParaRPr lang="en-GB" sz="14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58377" name="Text Box 9"/>
            <p:cNvSpPr txBox="1">
              <a:spLocks noChangeArrowheads="1"/>
            </p:cNvSpPr>
            <p:nvPr/>
          </p:nvSpPr>
          <p:spPr bwMode="auto">
            <a:xfrm>
              <a:off x="1250" y="1426"/>
              <a:ext cx="1282" cy="270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8" name="Text Box 10"/>
            <p:cNvSpPr txBox="1">
              <a:spLocks noChangeArrowheads="1"/>
            </p:cNvSpPr>
            <p:nvPr/>
          </p:nvSpPr>
          <p:spPr bwMode="auto">
            <a:xfrm>
              <a:off x="911" y="1418"/>
              <a:ext cx="1492" cy="577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200" b="1" dirty="0">
                  <a:solidFill>
                    <a:srgbClr val="000080"/>
                  </a:solidFill>
                  <a:latin typeface="Comic Sans MS" panose="030F0702030302020204" pitchFamily="66" charset="0"/>
                </a:rPr>
                <a:t>Structural View</a:t>
              </a:r>
              <a:endParaRPr lang="en-GB" sz="2200" b="1" dirty="0">
                <a:solidFill>
                  <a:srgbClr val="000080"/>
                </a:solidFill>
                <a:latin typeface="Comic Sans MS" panose="030F0702030302020204" pitchFamily="66" charset="0"/>
              </a:endParaRPr>
            </a:p>
            <a:p>
              <a:pPr>
                <a:buFont typeface="Comic Sans MS" panose="030F0702030302020204" pitchFamily="66" charset="0"/>
                <a:buChar char="-"/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 Class Diagram</a:t>
              </a:r>
              <a:endParaRPr lang="en-GB" sz="16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>
                <a:buFont typeface="Comic Sans MS" panose="030F0702030302020204" pitchFamily="66" charset="0"/>
                <a:buChar char="-"/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 Object Diagram</a:t>
              </a:r>
              <a:endParaRPr lang="en-GB" sz="16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58379" name="Text Box 11"/>
            <p:cNvSpPr txBox="1">
              <a:spLocks noChangeArrowheads="1"/>
            </p:cNvSpPr>
            <p:nvPr/>
          </p:nvSpPr>
          <p:spPr bwMode="auto">
            <a:xfrm>
              <a:off x="721" y="2813"/>
              <a:ext cx="1959" cy="406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200" b="1" dirty="0">
                  <a:solidFill>
                    <a:srgbClr val="000080"/>
                  </a:solidFill>
                  <a:latin typeface="Comic Sans MS" panose="030F0702030302020204" pitchFamily="66" charset="0"/>
                </a:rPr>
                <a:t>Implementation View</a:t>
              </a:r>
              <a:endParaRPr lang="en-GB" sz="2200" b="1" dirty="0">
                <a:solidFill>
                  <a:srgbClr val="000080"/>
                </a:solidFill>
                <a:latin typeface="Comic Sans MS" panose="030F0702030302020204" pitchFamily="66" charset="0"/>
              </a:endParaRPr>
            </a:p>
            <a:p>
              <a:pPr>
                <a:buFont typeface="Comic Sans MS" panose="030F0702030302020204" pitchFamily="66" charset="0"/>
                <a:buChar char="-"/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 Component Diagram</a:t>
              </a:r>
              <a:endParaRPr lang="en-GB" sz="16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58380" name="Text Box 12"/>
            <p:cNvSpPr txBox="1">
              <a:spLocks noChangeArrowheads="1"/>
            </p:cNvSpPr>
            <p:nvPr/>
          </p:nvSpPr>
          <p:spPr bwMode="auto">
            <a:xfrm>
              <a:off x="3225" y="2828"/>
              <a:ext cx="1809" cy="406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200" b="1" dirty="0">
                  <a:solidFill>
                    <a:srgbClr val="000080"/>
                  </a:solidFill>
                  <a:latin typeface="Comic Sans MS" panose="030F0702030302020204" pitchFamily="66" charset="0"/>
                </a:rPr>
                <a:t>Environmental View</a:t>
              </a:r>
              <a:endParaRPr lang="en-GB" sz="2200" b="1" dirty="0">
                <a:solidFill>
                  <a:srgbClr val="000080"/>
                </a:solidFill>
                <a:latin typeface="Comic Sans MS" panose="030F0702030302020204" pitchFamily="66" charset="0"/>
              </a:endParaRPr>
            </a:p>
            <a:p>
              <a:pPr>
                <a:buFont typeface="Comic Sans MS" panose="030F0702030302020204" pitchFamily="66" charset="0"/>
                <a:buChar char="-"/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 Deployment Diagram</a:t>
              </a:r>
              <a:endParaRPr lang="en-GB" sz="16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58381" name="Text Box 13"/>
            <p:cNvSpPr txBox="1">
              <a:spLocks noChangeArrowheads="1"/>
            </p:cNvSpPr>
            <p:nvPr/>
          </p:nvSpPr>
          <p:spPr bwMode="auto">
            <a:xfrm>
              <a:off x="3400" y="1307"/>
              <a:ext cx="2367" cy="919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200" b="1" dirty="0">
                  <a:solidFill>
                    <a:srgbClr val="000080"/>
                  </a:solidFill>
                  <a:latin typeface="Comic Sans MS" panose="030F0702030302020204" pitchFamily="66" charset="0"/>
                </a:rPr>
                <a:t>Behavioural View</a:t>
              </a:r>
              <a:endParaRPr lang="en-GB" sz="2200" b="1" dirty="0">
                <a:solidFill>
                  <a:srgbClr val="000080"/>
                </a:solidFill>
                <a:latin typeface="Comic Sans MS" panose="030F0702030302020204" pitchFamily="66" charset="0"/>
              </a:endParaRPr>
            </a:p>
            <a:p>
              <a:pPr>
                <a:buFont typeface="Comic Sans MS" panose="030F0702030302020204" pitchFamily="66" charset="0"/>
                <a:buChar char="-"/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 Sequence Diagram</a:t>
              </a:r>
              <a:endParaRPr lang="en-GB" sz="16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>
                <a:buFont typeface="Comic Sans MS" panose="030F0702030302020204" pitchFamily="66" charset="0"/>
                <a:buChar char="-"/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 Collaboration Diagram</a:t>
              </a:r>
              <a:endParaRPr lang="en-GB" sz="16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        - State-chart Diagram</a:t>
              </a:r>
              <a:endParaRPr lang="en-GB" sz="16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                 - Activity Diagram</a:t>
              </a:r>
              <a:endParaRPr lang="en-GB" sz="16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58382" name="Text Box 14"/>
            <p:cNvSpPr txBox="1">
              <a:spLocks noChangeArrowheads="1"/>
            </p:cNvSpPr>
            <p:nvPr/>
          </p:nvSpPr>
          <p:spPr bwMode="auto">
            <a:xfrm>
              <a:off x="1451" y="4011"/>
              <a:ext cx="2263" cy="263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100800" tIns="50400" rIns="100800" bIns="5040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Diagrams and views in UML</a:t>
              </a:r>
              <a:endParaRPr lang="en-GB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Building Blocks of The UML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dirty="0" smtClean="0"/>
              <a:t>There are four kinds of things in the UML.</a:t>
            </a:r>
            <a:endParaRPr lang="en-US" dirty="0" smtClean="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dirty="0" smtClean="0"/>
              <a:t>1. Structural Things.</a:t>
            </a:r>
            <a:endParaRPr lang="en-US" dirty="0" smtClean="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dirty="0" smtClean="0"/>
              <a:t>2. Behavioral Things.</a:t>
            </a:r>
            <a:endParaRPr lang="en-US" dirty="0" smtClean="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dirty="0" smtClean="0"/>
              <a:t>3. Grouping Things.</a:t>
            </a:r>
            <a:endParaRPr lang="en-US" dirty="0" smtClean="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dirty="0" smtClean="0"/>
              <a:t>4. Annotational Things.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 </a:t>
            </a:r>
            <a:r>
              <a:rPr lang="en-US" b="1" dirty="0" smtClean="0"/>
              <a:t>model </a:t>
            </a:r>
            <a:r>
              <a:rPr lang="en-US" dirty="0" smtClean="0"/>
              <a:t>is an abstract representation of a system (process or structure) prior to building or modifying it.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b="1" dirty="0" smtClean="0"/>
              <a:t>model</a:t>
            </a:r>
            <a:r>
              <a:rPr lang="en-US" dirty="0" smtClean="0"/>
              <a:t> is simplification of reality.</a:t>
            </a:r>
            <a:endParaRPr lang="en-US" dirty="0" smtClean="0"/>
          </a:p>
          <a:p>
            <a:pPr algn="just"/>
            <a:r>
              <a:rPr lang="en-US" b="1" dirty="0" smtClean="0"/>
              <a:t>Modeling techniques </a:t>
            </a:r>
            <a:r>
              <a:rPr lang="en-US" dirty="0" smtClean="0"/>
              <a:t>used for analysis and design involve graphic languages (sets of symbols).</a:t>
            </a:r>
            <a:endParaRPr lang="en-US" dirty="0" smtClean="0"/>
          </a:p>
          <a:p>
            <a:pPr algn="just"/>
            <a:r>
              <a:rPr lang="en-US" b="1" dirty="0" smtClean="0"/>
              <a:t>Modeling</a:t>
            </a:r>
            <a:r>
              <a:rPr lang="en-US" dirty="0" smtClean="0"/>
              <a:t> is used frequently during many phases of software development frequently.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371475" y="1447800"/>
            <a:ext cx="1981200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 dirty="0"/>
              <a:t>Structural Things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6705600" y="1447800"/>
            <a:ext cx="2251075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 dirty="0"/>
              <a:t>Annotational Things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4686300" y="1447800"/>
            <a:ext cx="1981200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 dirty="0"/>
              <a:t>Grouping Things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2514600" y="1447800"/>
            <a:ext cx="2035175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 dirty="0"/>
              <a:t>Behavioral Things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8439" name="Text Box 8"/>
          <p:cNvSpPr txBox="1">
            <a:spLocks noChangeArrowheads="1"/>
          </p:cNvSpPr>
          <p:nvPr/>
        </p:nvSpPr>
        <p:spPr bwMode="auto">
          <a:xfrm>
            <a:off x="457200" y="2514600"/>
            <a:ext cx="19812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/>
              <a:t>1. Class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8440" name="Text Box 9"/>
          <p:cNvSpPr txBox="1">
            <a:spLocks noChangeArrowheads="1"/>
          </p:cNvSpPr>
          <p:nvPr/>
        </p:nvSpPr>
        <p:spPr bwMode="auto">
          <a:xfrm>
            <a:off x="457200" y="2895600"/>
            <a:ext cx="19812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/>
              <a:t>2. Interface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8441" name="Text Box 10"/>
          <p:cNvSpPr txBox="1">
            <a:spLocks noChangeArrowheads="1"/>
          </p:cNvSpPr>
          <p:nvPr/>
        </p:nvSpPr>
        <p:spPr bwMode="auto">
          <a:xfrm>
            <a:off x="457200" y="3352800"/>
            <a:ext cx="19812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/>
              <a:t>3. Collaboration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8442" name="Text Box 11"/>
          <p:cNvSpPr txBox="1">
            <a:spLocks noChangeArrowheads="1"/>
          </p:cNvSpPr>
          <p:nvPr/>
        </p:nvSpPr>
        <p:spPr bwMode="auto">
          <a:xfrm>
            <a:off x="469900" y="3810000"/>
            <a:ext cx="19812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/>
              <a:t>4. Use Case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8443" name="Text Box 12"/>
          <p:cNvSpPr txBox="1">
            <a:spLocks noChangeArrowheads="1"/>
          </p:cNvSpPr>
          <p:nvPr/>
        </p:nvSpPr>
        <p:spPr bwMode="auto">
          <a:xfrm>
            <a:off x="485775" y="4267200"/>
            <a:ext cx="19812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/>
              <a:t>5. Active Class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8444" name="Text Box 13"/>
          <p:cNvSpPr txBox="1">
            <a:spLocks noChangeArrowheads="1"/>
          </p:cNvSpPr>
          <p:nvPr/>
        </p:nvSpPr>
        <p:spPr bwMode="auto">
          <a:xfrm>
            <a:off x="501650" y="4724400"/>
            <a:ext cx="19812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/>
              <a:t>6. Components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8445" name="Text Box 14"/>
          <p:cNvSpPr txBox="1">
            <a:spLocks noChangeArrowheads="1"/>
          </p:cNvSpPr>
          <p:nvPr/>
        </p:nvSpPr>
        <p:spPr bwMode="auto">
          <a:xfrm>
            <a:off x="533400" y="5257800"/>
            <a:ext cx="19812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/>
              <a:t>7. Nodes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8446" name="Text Box 15"/>
          <p:cNvSpPr txBox="1">
            <a:spLocks noChangeArrowheads="1"/>
          </p:cNvSpPr>
          <p:nvPr/>
        </p:nvSpPr>
        <p:spPr bwMode="auto">
          <a:xfrm>
            <a:off x="2590800" y="2895600"/>
            <a:ext cx="22098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/>
              <a:t>2. State Mechanism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8447" name="Text Box 16"/>
          <p:cNvSpPr txBox="1">
            <a:spLocks noChangeArrowheads="1"/>
          </p:cNvSpPr>
          <p:nvPr/>
        </p:nvSpPr>
        <p:spPr bwMode="auto">
          <a:xfrm>
            <a:off x="2590800" y="2514600"/>
            <a:ext cx="19812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/>
              <a:t>1. Interaction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8448" name="Text Box 17"/>
          <p:cNvSpPr txBox="1">
            <a:spLocks noChangeArrowheads="1"/>
          </p:cNvSpPr>
          <p:nvPr/>
        </p:nvSpPr>
        <p:spPr bwMode="auto">
          <a:xfrm>
            <a:off x="4724400" y="2514600"/>
            <a:ext cx="19812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/>
              <a:t>1. Packages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8449" name="Text Box 18"/>
          <p:cNvSpPr txBox="1">
            <a:spLocks noChangeArrowheads="1"/>
          </p:cNvSpPr>
          <p:nvPr/>
        </p:nvSpPr>
        <p:spPr bwMode="auto">
          <a:xfrm>
            <a:off x="6781800" y="2466975"/>
            <a:ext cx="19812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/>
              <a:t>1. Notes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8450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871538" y="192088"/>
            <a:ext cx="8162925" cy="417512"/>
          </a:xfrm>
        </p:spPr>
        <p:txBody>
          <a:bodyPr>
            <a:normAutofit fontScale="90000"/>
          </a:bodyPr>
          <a:lstStyle/>
          <a:p>
            <a:br>
              <a:rPr lang="en-US" b="1" dirty="0" smtClean="0"/>
            </a:br>
            <a:r>
              <a:rPr lang="en-US" b="1" dirty="0" smtClean="0"/>
              <a:t>Things in UML</a:t>
            </a:r>
            <a:br>
              <a:rPr lang="en-US" dirty="0" smtClean="0">
                <a:latin typeface="Times New Roman" panose="02020603050405020304" pitchFamily="18" charset="0"/>
              </a:rPr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28600" y="457201"/>
            <a:ext cx="8610600" cy="67556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sz="1800" dirty="0" smtClean="0"/>
              <a:t>A </a:t>
            </a:r>
            <a:r>
              <a:rPr lang="en-US" sz="1800" b="1" i="1" dirty="0"/>
              <a:t>Diagram</a:t>
            </a:r>
            <a:r>
              <a:rPr lang="en-US" sz="1800" dirty="0"/>
              <a:t> is the graphical presentation of a set of elements, most often rendered as a connected graph of things and relationships. </a:t>
            </a:r>
            <a:r>
              <a:rPr lang="en-US" sz="1800" dirty="0" smtClean="0"/>
              <a:t>Every complex system is best approached through a mall et of nearly independent views of a model; no single view is sufficient. Every model may be expressed at different levels of fidelity. UML </a:t>
            </a:r>
            <a:r>
              <a:rPr lang="en-US" sz="1800" dirty="0"/>
              <a:t>includes </a:t>
            </a:r>
            <a:r>
              <a:rPr lang="en-US" sz="1800" b="1" dirty="0"/>
              <a:t>9</a:t>
            </a:r>
            <a:r>
              <a:rPr lang="en-US" sz="1800" dirty="0"/>
              <a:t> such diagrams.</a:t>
            </a:r>
            <a:endParaRPr lang="en-US" sz="1800" dirty="0"/>
          </a:p>
          <a:p>
            <a:pPr eaLnBrk="0" hangingPunct="0"/>
            <a:r>
              <a:rPr lang="en-US" sz="3000" b="1" u="sng" dirty="0" smtClean="0"/>
              <a:t>Static(structural)</a:t>
            </a:r>
            <a:endParaRPr lang="en-US" sz="3000" b="1" u="sng" dirty="0" smtClean="0"/>
          </a:p>
          <a:p>
            <a:pPr eaLnBrk="0" hangingPunct="0"/>
            <a:r>
              <a:rPr lang="en-US" sz="2400" b="1" dirty="0" smtClean="0"/>
              <a:t> </a:t>
            </a:r>
            <a:r>
              <a:rPr lang="en-US" sz="2400" dirty="0" smtClean="0"/>
              <a:t>1</a:t>
            </a:r>
            <a:r>
              <a:rPr lang="en-US" sz="2400" b="1" dirty="0" smtClean="0"/>
              <a:t> </a:t>
            </a:r>
            <a:r>
              <a:rPr lang="en-US" sz="2400" dirty="0" smtClean="0"/>
              <a:t>Class </a:t>
            </a:r>
            <a:r>
              <a:rPr lang="en-US" sz="2400" dirty="0"/>
              <a:t>Diagram.</a:t>
            </a:r>
            <a:endParaRPr lang="en-US" sz="2400" dirty="0"/>
          </a:p>
          <a:p>
            <a:pPr eaLnBrk="0" hangingPunct="0"/>
            <a:r>
              <a:rPr lang="en-US" sz="2400" dirty="0" smtClean="0"/>
              <a:t> 2 Object </a:t>
            </a:r>
            <a:r>
              <a:rPr lang="en-US" sz="2400" dirty="0"/>
              <a:t>Diagram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eaLnBrk="0" hangingPunct="0"/>
            <a:r>
              <a:rPr lang="en-US" sz="2400" dirty="0" smtClean="0"/>
              <a:t> 3 Implementation Diagram</a:t>
            </a:r>
            <a:endParaRPr lang="en-US" sz="2400" dirty="0"/>
          </a:p>
          <a:p>
            <a:pPr eaLnBrk="0" hangingPunct="0"/>
            <a:r>
              <a:rPr lang="en-US" sz="3200" dirty="0" smtClean="0"/>
              <a:t>	</a:t>
            </a:r>
            <a:r>
              <a:rPr lang="en-US" sz="2400" dirty="0" smtClean="0"/>
              <a:t>3.1</a:t>
            </a:r>
            <a:r>
              <a:rPr lang="en-US" sz="3200" dirty="0" smtClean="0"/>
              <a:t> </a:t>
            </a:r>
            <a:r>
              <a:rPr lang="en-US" sz="2400" dirty="0" smtClean="0"/>
              <a:t>Component Diagram</a:t>
            </a:r>
            <a:endParaRPr lang="en-US" sz="2400" dirty="0" smtClean="0"/>
          </a:p>
          <a:p>
            <a:pPr eaLnBrk="0" hangingPunct="0"/>
            <a:r>
              <a:rPr lang="en-US" sz="2400" dirty="0" smtClean="0"/>
              <a:t>              3.2 Deployment Diagram</a:t>
            </a:r>
            <a:endParaRPr lang="en-US" sz="2400" dirty="0" smtClean="0"/>
          </a:p>
          <a:p>
            <a:pPr eaLnBrk="0" hangingPunct="0"/>
            <a:r>
              <a:rPr lang="en-US" sz="3000" b="1" u="sng" dirty="0" smtClean="0"/>
              <a:t>Dynamic(Behavioral) </a:t>
            </a:r>
            <a:endParaRPr lang="en-US" sz="3000" b="1" u="sng" dirty="0" smtClean="0"/>
          </a:p>
          <a:p>
            <a:pPr eaLnBrk="0" hangingPunct="0"/>
            <a:r>
              <a:rPr lang="en-US" sz="2400" b="1" dirty="0" smtClean="0"/>
              <a:t>4 </a:t>
            </a:r>
            <a:r>
              <a:rPr lang="en-US" sz="2400" dirty="0" smtClean="0"/>
              <a:t>Use Case Diagram</a:t>
            </a:r>
            <a:endParaRPr lang="en-US" sz="2400" dirty="0" smtClean="0"/>
          </a:p>
          <a:p>
            <a:pPr eaLnBrk="0" hangingPunct="0"/>
            <a:r>
              <a:rPr lang="en-US" sz="2400" dirty="0" smtClean="0"/>
              <a:t>5  Interaction Diagram</a:t>
            </a:r>
            <a:endParaRPr lang="en-US" sz="2400" dirty="0" smtClean="0"/>
          </a:p>
          <a:p>
            <a:pPr eaLnBrk="0" hangingPunct="0"/>
            <a:r>
              <a:rPr lang="en-US" sz="2400" dirty="0" smtClean="0"/>
              <a:t>	5.1 Sequence Diagram</a:t>
            </a:r>
            <a:endParaRPr lang="en-US" sz="2400" dirty="0" smtClean="0"/>
          </a:p>
          <a:p>
            <a:pPr eaLnBrk="0" hangingPunct="0"/>
            <a:r>
              <a:rPr lang="en-US" sz="2400" dirty="0" smtClean="0"/>
              <a:t>	5.2 Collaboration </a:t>
            </a:r>
            <a:r>
              <a:rPr lang="en-US" sz="2400" dirty="0"/>
              <a:t>Diagram.</a:t>
            </a:r>
            <a:endParaRPr lang="en-US" sz="2400" dirty="0"/>
          </a:p>
          <a:p>
            <a:pPr eaLnBrk="0" hangingPunct="0"/>
            <a:r>
              <a:rPr lang="en-US" sz="2400" dirty="0" smtClean="0"/>
              <a:t> 6 State </a:t>
            </a:r>
            <a:r>
              <a:rPr lang="en-US" sz="2400" dirty="0"/>
              <a:t>Chart Diagram.</a:t>
            </a:r>
            <a:endParaRPr lang="en-US" sz="2400" dirty="0"/>
          </a:p>
          <a:p>
            <a:pPr eaLnBrk="0" hangingPunct="0"/>
            <a:r>
              <a:rPr lang="en-US" sz="2400" dirty="0" smtClean="0"/>
              <a:t> 7 Activity </a:t>
            </a:r>
            <a:r>
              <a:rPr lang="en-US" sz="2400" dirty="0"/>
              <a:t>Diagram.</a:t>
            </a:r>
            <a:endParaRPr lang="en-US" sz="2400" dirty="0"/>
          </a:p>
          <a:p>
            <a:pPr eaLnBrk="0" hangingPunct="0">
              <a:spcBef>
                <a:spcPts val="600"/>
              </a:spcBef>
            </a:pPr>
            <a:endParaRPr lang="en-US" sz="2400" b="1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14400" y="304800"/>
            <a:ext cx="67818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800" b="1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14400" y="0"/>
            <a:ext cx="67056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 dirty="0" smtClean="0"/>
              <a:t>                      Diagrams in UML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UML have 4 kinds of relationships:</a:t>
            </a:r>
            <a:endParaRPr lang="en-US" dirty="0" smtClean="0"/>
          </a:p>
          <a:p>
            <a:r>
              <a:rPr lang="en-US" b="1" dirty="0" smtClean="0"/>
              <a:t>Association – Two classes are </a:t>
            </a:r>
            <a:r>
              <a:rPr lang="en-US" dirty="0" smtClean="0"/>
              <a:t>associated if one class has to know about the other.</a:t>
            </a: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000" b="1" dirty="0" smtClean="0"/>
              <a:t>Aggregation</a:t>
            </a:r>
            <a:r>
              <a:rPr lang="en-US" b="1" dirty="0" smtClean="0"/>
              <a:t> – </a:t>
            </a:r>
            <a:r>
              <a:rPr lang="en-US" sz="2800" b="1" dirty="0" smtClean="0"/>
              <a:t>An association in </a:t>
            </a:r>
            <a:r>
              <a:rPr lang="en-US" sz="2800" dirty="0" smtClean="0"/>
              <a:t>which one class belongs to a collection in the other.</a:t>
            </a:r>
            <a:endParaRPr lang="en-US" sz="28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000" b="1" dirty="0" smtClean="0"/>
              <a:t>Composition</a:t>
            </a:r>
            <a:endParaRPr lang="en-US" sz="3000" b="1" dirty="0" smtClean="0"/>
          </a:p>
          <a:p>
            <a:r>
              <a:rPr lang="en-US" b="1" dirty="0" smtClean="0"/>
              <a:t>Generalization – An inheritance link </a:t>
            </a:r>
            <a:r>
              <a:rPr lang="en-US" dirty="0" smtClean="0"/>
              <a:t>indicating one class is a base class of the other.</a:t>
            </a:r>
            <a:endParaRPr lang="en-US" dirty="0" smtClean="0"/>
          </a:p>
          <a:p>
            <a:r>
              <a:rPr lang="en-US" b="1" dirty="0" smtClean="0"/>
              <a:t>Dependency – A labeled dependency </a:t>
            </a:r>
            <a:r>
              <a:rPr lang="en-US" dirty="0" smtClean="0"/>
              <a:t>between classes (such as friend classes, instantiation)</a:t>
            </a:r>
            <a:endParaRPr lang="en-US" dirty="0" smtClean="0"/>
          </a:p>
          <a:p>
            <a:r>
              <a:rPr lang="en-US" b="1" dirty="0" smtClean="0"/>
              <a:t>Realization</a:t>
            </a:r>
            <a:r>
              <a:rPr lang="en-US" dirty="0" smtClean="0"/>
              <a:t> --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667000" y="2209800"/>
            <a:ext cx="3733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661F5E-B93E-4754-8365-04FDD46D66F9}" type="slidenum">
              <a:rPr lang="zh-CN" altLang="en-GB"/>
            </a:fld>
            <a:endParaRPr lang="en-GB" altLang="zh-CN"/>
          </a:p>
        </p:txBody>
      </p:sp>
      <p:sp>
        <p:nvSpPr>
          <p:cNvPr id="7171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4800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case diagram</a:t>
            </a:r>
            <a:endParaRPr lang="en-GB" dirty="0" smtClean="0"/>
          </a:p>
        </p:txBody>
      </p:sp>
      <p:pic>
        <p:nvPicPr>
          <p:cNvPr id="7172" name="Picture 5" descr="usecas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088" y="2276475"/>
            <a:ext cx="4608512" cy="374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2124075" y="6040438"/>
            <a:ext cx="23558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/>
              <a:t>Online C2C shopping</a:t>
            </a:r>
            <a:endParaRPr lang="en-GB"/>
          </a:p>
        </p:txBody>
      </p: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5148263" y="2357438"/>
            <a:ext cx="4176712" cy="923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GB"/>
              <a:t> overview the usage requirements</a:t>
            </a:r>
            <a:endParaRPr lang="en-GB"/>
          </a:p>
          <a:p>
            <a:pPr>
              <a:buFontTx/>
              <a:buChar char="•"/>
            </a:pPr>
            <a:r>
              <a:rPr lang="en-GB"/>
              <a:t> presentations project stakeholders</a:t>
            </a:r>
            <a:endParaRPr lang="en-GB"/>
          </a:p>
          <a:p>
            <a:pPr>
              <a:buFontTx/>
              <a:buChar char="•"/>
            </a:pPr>
            <a:r>
              <a:rPr lang="en-GB"/>
              <a:t> "the meat" of the actual requirements </a:t>
            </a:r>
            <a:endParaRPr lang="en-GB"/>
          </a:p>
        </p:txBody>
      </p:sp>
      <p:sp>
        <p:nvSpPr>
          <p:cNvPr id="109580" name="AutoShape 12"/>
          <p:cNvSpPr>
            <a:spLocks noChangeArrowheads="1"/>
          </p:cNvSpPr>
          <p:nvPr/>
        </p:nvSpPr>
        <p:spPr bwMode="auto">
          <a:xfrm>
            <a:off x="323850" y="2565400"/>
            <a:ext cx="914400" cy="393700"/>
          </a:xfrm>
          <a:prstGeom prst="wedgeRoundRectCallout">
            <a:avLst>
              <a:gd name="adj1" fmla="val 113718"/>
              <a:gd name="adj2" fmla="val 17217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en-US"/>
              <a:t>Actor</a:t>
            </a:r>
            <a:endParaRPr lang="en-GB"/>
          </a:p>
        </p:txBody>
      </p:sp>
      <p:sp>
        <p:nvSpPr>
          <p:cNvPr id="7176" name="Rectangle 13"/>
          <p:cNvSpPr>
            <a:spLocks noChangeArrowheads="1"/>
          </p:cNvSpPr>
          <p:nvPr/>
        </p:nvSpPr>
        <p:spPr bwMode="auto">
          <a:xfrm>
            <a:off x="2916238" y="2420938"/>
            <a:ext cx="2233612" cy="3313112"/>
          </a:xfrm>
          <a:prstGeom prst="rect">
            <a:avLst/>
          </a:prstGeom>
          <a:solidFill>
            <a:schemeClr val="accent1">
              <a:alpha val="5882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82" name="Text Box 14"/>
          <p:cNvSpPr txBox="1">
            <a:spLocks noChangeArrowheads="1"/>
          </p:cNvSpPr>
          <p:nvPr/>
        </p:nvSpPr>
        <p:spPr bwMode="auto">
          <a:xfrm>
            <a:off x="5200650" y="3286125"/>
            <a:ext cx="3943350" cy="175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b="1"/>
              <a:t>Actor:</a:t>
            </a:r>
            <a:r>
              <a:rPr lang="en-US"/>
              <a:t> </a:t>
            </a:r>
            <a:endParaRPr lang="en-US"/>
          </a:p>
          <a:p>
            <a:endParaRPr lang="en-US"/>
          </a:p>
          <a:p>
            <a:r>
              <a:rPr lang="en-GB"/>
              <a:t>An actor is a person, organization, or external system that plays a role in one or more interactions with your system </a:t>
            </a:r>
            <a:endParaRPr lang="en-GB"/>
          </a:p>
        </p:txBody>
      </p:sp>
      <p:sp>
        <p:nvSpPr>
          <p:cNvPr id="109583" name="AutoShape 15"/>
          <p:cNvSpPr>
            <a:spLocks noChangeArrowheads="1"/>
          </p:cNvSpPr>
          <p:nvPr/>
        </p:nvSpPr>
        <p:spPr bwMode="auto">
          <a:xfrm>
            <a:off x="971550" y="4724400"/>
            <a:ext cx="1368425" cy="360363"/>
          </a:xfrm>
          <a:prstGeom prst="wedgeRoundRectCallout">
            <a:avLst>
              <a:gd name="adj1" fmla="val 139907"/>
              <a:gd name="adj2" fmla="val 13325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en-US"/>
              <a:t>Use case</a:t>
            </a:r>
            <a:endParaRPr lang="en-GB"/>
          </a:p>
        </p:txBody>
      </p:sp>
      <p:sp>
        <p:nvSpPr>
          <p:cNvPr id="109584" name="Text Box 16"/>
          <p:cNvSpPr txBox="1">
            <a:spLocks noChangeArrowheads="1"/>
          </p:cNvSpPr>
          <p:nvPr/>
        </p:nvSpPr>
        <p:spPr bwMode="auto">
          <a:xfrm>
            <a:off x="5200650" y="5072063"/>
            <a:ext cx="3943350" cy="1477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b="1"/>
              <a:t>Use case:</a:t>
            </a:r>
            <a:r>
              <a:rPr lang="en-US"/>
              <a:t> </a:t>
            </a:r>
            <a:endParaRPr lang="en-US"/>
          </a:p>
          <a:p>
            <a:r>
              <a:rPr lang="en-GB"/>
              <a:t>A use case describes a sequence of actions that provide something of measurable value to an actor and is drawn as a horizontal ellipse </a:t>
            </a:r>
            <a:endParaRPr lang="en-GB"/>
          </a:p>
        </p:txBody>
      </p:sp>
      <p:sp>
        <p:nvSpPr>
          <p:cNvPr id="109586" name="AutoShape 18"/>
          <p:cNvSpPr>
            <a:spLocks noChangeArrowheads="1"/>
          </p:cNvSpPr>
          <p:nvPr/>
        </p:nvSpPr>
        <p:spPr bwMode="auto">
          <a:xfrm>
            <a:off x="6516688" y="1371600"/>
            <a:ext cx="1439862" cy="609600"/>
          </a:xfrm>
          <a:prstGeom prst="wedgeRoundRectCallout">
            <a:avLst>
              <a:gd name="adj1" fmla="val -147463"/>
              <a:gd name="adj2" fmla="val 13237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en-GB" b="1" dirty="0"/>
              <a:t>System boundary</a:t>
            </a:r>
            <a:endParaRPr lang="en-GB" dirty="0"/>
          </a:p>
        </p:txBody>
      </p:sp>
      <p:sp>
        <p:nvSpPr>
          <p:cNvPr id="109588" name="Text Box 20"/>
          <p:cNvSpPr txBox="1">
            <a:spLocks noChangeArrowheads="1"/>
          </p:cNvSpPr>
          <p:nvPr/>
        </p:nvSpPr>
        <p:spPr bwMode="auto">
          <a:xfrm>
            <a:off x="5200650" y="0"/>
            <a:ext cx="3943350" cy="14773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System boundary:</a:t>
            </a:r>
            <a:r>
              <a:rPr lang="en-US" dirty="0"/>
              <a:t> </a:t>
            </a:r>
            <a:endParaRPr lang="en-US" dirty="0"/>
          </a:p>
          <a:p>
            <a:r>
              <a:rPr lang="en-GB" dirty="0"/>
              <a:t>indicates the scope of your system.  Anything within the box represents functionality that is in scope and anything outside the box is not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0" grpId="0" animBg="1"/>
      <p:bldP spid="109580" grpId="1" animBg="1"/>
      <p:bldP spid="109582" grpId="0"/>
      <p:bldP spid="109582" grpId="1"/>
      <p:bldP spid="109583" grpId="0" animBg="1"/>
      <p:bldP spid="109583" grpId="1" animBg="1"/>
      <p:bldP spid="109584" grpId="0"/>
      <p:bldP spid="109584" grpId="1"/>
      <p:bldP spid="109586" grpId="0" animBg="1"/>
      <p:bldP spid="109586" grpId="1" animBg="1"/>
      <p:bldP spid="109588" grpId="0"/>
      <p:bldP spid="109588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Use Case Diagrams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Describes what a system does from the standpoint of an external observer.</a:t>
            </a:r>
            <a:endParaRPr lang="en-US" dirty="0" smtClean="0"/>
          </a:p>
          <a:p>
            <a:r>
              <a:rPr lang="en-US" dirty="0" smtClean="0"/>
              <a:t>Emphasis on </a:t>
            </a:r>
            <a:r>
              <a:rPr lang="en-US" i="1" dirty="0" smtClean="0"/>
              <a:t>what a system does rather then how.</a:t>
            </a:r>
            <a:endParaRPr lang="en-US" i="1" dirty="0" smtClean="0"/>
          </a:p>
          <a:p>
            <a:r>
              <a:rPr lang="en-US" b="1" dirty="0" smtClean="0"/>
              <a:t>Scenario – </a:t>
            </a:r>
            <a:r>
              <a:rPr lang="en-US" sz="3300" dirty="0" smtClean="0"/>
              <a:t>an example of what happens when someone interacts with the system.</a:t>
            </a:r>
            <a:endParaRPr lang="en-US" sz="3300" dirty="0" smtClean="0"/>
          </a:p>
          <a:p>
            <a:r>
              <a:rPr lang="en-US" b="1" dirty="0" smtClean="0"/>
              <a:t>Actor – </a:t>
            </a:r>
            <a:r>
              <a:rPr lang="en-US" dirty="0" smtClean="0"/>
              <a:t>A user or another system that interacts with the modeled system.</a:t>
            </a:r>
            <a:endParaRPr lang="en-US" dirty="0" smtClean="0"/>
          </a:p>
          <a:p>
            <a:r>
              <a:rPr lang="en-US" dirty="0" smtClean="0"/>
              <a:t>A use case diagram describes the relationships between </a:t>
            </a:r>
            <a:r>
              <a:rPr lang="en-US" i="1" dirty="0" smtClean="0"/>
              <a:t>actors and scenarios.</a:t>
            </a:r>
            <a:endParaRPr lang="en-US" i="1" dirty="0" smtClean="0"/>
          </a:p>
          <a:p>
            <a:r>
              <a:rPr lang="en-US" dirty="0" smtClean="0"/>
              <a:t>Provides system requirements from the user’s point of view.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 smtClean="0"/>
            </a:br>
            <a:r>
              <a:rPr lang="en-US" b="1" dirty="0" smtClean="0"/>
              <a:t>Use Case Diagrams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UML defines 3 kinds of associations:</a:t>
            </a:r>
            <a:endParaRPr lang="en-US" dirty="0" smtClean="0"/>
          </a:p>
          <a:p>
            <a:r>
              <a:rPr lang="en-US" b="1" dirty="0" smtClean="0"/>
              <a:t>Association – defines a relationship between an </a:t>
            </a:r>
            <a:r>
              <a:rPr lang="en-US" i="1" dirty="0" smtClean="0"/>
              <a:t>actor and a use case.</a:t>
            </a:r>
            <a:endParaRPr lang="en-US" i="1" dirty="0" smtClean="0"/>
          </a:p>
          <a:p>
            <a:r>
              <a:rPr lang="en-US" b="1" dirty="0" smtClean="0"/>
              <a:t>Extend - defines that instances of a </a:t>
            </a:r>
            <a:r>
              <a:rPr lang="en-US" b="1" i="1" dirty="0" smtClean="0"/>
              <a:t>use case may be </a:t>
            </a:r>
            <a:r>
              <a:rPr lang="en-US" dirty="0" smtClean="0"/>
              <a:t>augmented with some additional behavior defined in an extending </a:t>
            </a:r>
            <a:r>
              <a:rPr lang="en-US" i="1" dirty="0" smtClean="0"/>
              <a:t>use case.</a:t>
            </a:r>
            <a:endParaRPr lang="en-US" i="1" dirty="0" smtClean="0"/>
          </a:p>
          <a:p>
            <a:r>
              <a:rPr lang="en-US" b="1" dirty="0" smtClean="0"/>
              <a:t>Uses - defines that a </a:t>
            </a:r>
            <a:r>
              <a:rPr lang="en-US" b="1" i="1" dirty="0" smtClean="0"/>
              <a:t>use case uses a behavior </a:t>
            </a:r>
            <a:r>
              <a:rPr lang="en-US" dirty="0" smtClean="0"/>
              <a:t>defined in another </a:t>
            </a:r>
            <a:r>
              <a:rPr lang="en-US" i="1" dirty="0" smtClean="0"/>
              <a:t>use case.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&lt;&lt;include&gt;&gt;  used when one use case will invoke another use case.</a:t>
            </a:r>
            <a:endParaRPr lang="en-US" dirty="0" smtClean="0"/>
          </a:p>
          <a:p>
            <a:r>
              <a:rPr lang="en-US" dirty="0" smtClean="0"/>
              <a:t>&lt;&lt;extends&gt;&gt; used when one use case may invoke another use case.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ChangeArrowheads="1"/>
          </p:cNvSpPr>
          <p:nvPr>
            <p:ph type="title"/>
          </p:nvPr>
        </p:nvSpPr>
        <p:spPr>
          <a:xfrm>
            <a:off x="406080" y="4321"/>
            <a:ext cx="7770240" cy="1496317"/>
          </a:xfrm>
        </p:spPr>
        <p:txBody>
          <a:bodyPr lIns="17961" tIns="46698" rIns="17961" bIns="46698">
            <a:normAutofit fontScale="90000"/>
          </a:bodyPr>
          <a:lstStyle/>
          <a:p>
            <a:pPr>
              <a:lnSpc>
                <a:spcPct val="94000"/>
              </a:lnSpc>
              <a:spcBef>
                <a:spcPts val="1235"/>
              </a:spcBef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4900" b="1" dirty="0"/>
              <a:t>Representation of </a:t>
            </a:r>
            <a:br>
              <a:rPr lang="en-GB" sz="4900" b="1" dirty="0"/>
            </a:br>
            <a:r>
              <a:rPr lang="en-GB" sz="4900" b="1" dirty="0"/>
              <a:t>Use Cases</a:t>
            </a:r>
            <a:endParaRPr lang="en-GB" sz="4900" b="1" dirty="0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7441" y="1447353"/>
            <a:ext cx="8641440" cy="5919021"/>
          </a:xfrm>
        </p:spPr>
        <p:txBody>
          <a:bodyPr lIns="17961" tIns="46698" rIns="17961" bIns="46698"/>
          <a:lstStyle/>
          <a:p>
            <a:pPr>
              <a:lnSpc>
                <a:spcPct val="90000"/>
              </a:lnSpc>
              <a:spcBef>
                <a:spcPts val="645"/>
              </a:spcBef>
              <a:tabLst>
                <a:tab pos="721360" algn="l"/>
                <a:tab pos="1136015" algn="l"/>
                <a:tab pos="1550670" algn="l"/>
                <a:tab pos="1965325" algn="l"/>
                <a:tab pos="2379980" algn="l"/>
                <a:tab pos="2794635" algn="l"/>
                <a:tab pos="3209290" algn="l"/>
                <a:tab pos="3623945" algn="l"/>
                <a:tab pos="4039235" algn="l"/>
                <a:tab pos="4453890" algn="l"/>
                <a:tab pos="4868545" algn="l"/>
                <a:tab pos="5283200" algn="l"/>
                <a:tab pos="5697855" algn="l"/>
                <a:tab pos="6112510" algn="l"/>
                <a:tab pos="6527165" algn="l"/>
                <a:tab pos="6941820" algn="l"/>
                <a:tab pos="7356475" algn="l"/>
                <a:tab pos="7771765" algn="l"/>
                <a:tab pos="8186420" algn="l"/>
                <a:tab pos="8601075" algn="l"/>
              </a:tabLst>
            </a:pPr>
            <a:r>
              <a:rPr lang="en-GB" sz="3300" dirty="0"/>
              <a:t>Represented by use case diagram</a:t>
            </a:r>
            <a:endParaRPr lang="en-GB" sz="3300" dirty="0"/>
          </a:p>
          <a:p>
            <a:pPr>
              <a:lnSpc>
                <a:spcPct val="90000"/>
              </a:lnSpc>
              <a:spcBef>
                <a:spcPts val="645"/>
              </a:spcBef>
              <a:tabLst>
                <a:tab pos="721360" algn="l"/>
                <a:tab pos="1136015" algn="l"/>
                <a:tab pos="1550670" algn="l"/>
                <a:tab pos="1965325" algn="l"/>
                <a:tab pos="2379980" algn="l"/>
                <a:tab pos="2794635" algn="l"/>
                <a:tab pos="3209290" algn="l"/>
                <a:tab pos="3623945" algn="l"/>
                <a:tab pos="4039235" algn="l"/>
                <a:tab pos="4453890" algn="l"/>
                <a:tab pos="4868545" algn="l"/>
                <a:tab pos="5283200" algn="l"/>
                <a:tab pos="5697855" algn="l"/>
                <a:tab pos="6112510" algn="l"/>
                <a:tab pos="6527165" algn="l"/>
                <a:tab pos="6941820" algn="l"/>
                <a:tab pos="7356475" algn="l"/>
                <a:tab pos="7771765" algn="l"/>
                <a:tab pos="8186420" algn="l"/>
                <a:tab pos="8601075" algn="l"/>
              </a:tabLst>
            </a:pPr>
            <a:r>
              <a:rPr lang="en-GB" sz="3300" dirty="0">
                <a:solidFill>
                  <a:srgbClr val="4C38E2"/>
                </a:solidFill>
              </a:rPr>
              <a:t>A use case</a:t>
            </a:r>
            <a:r>
              <a:rPr lang="en-GB" sz="3300" dirty="0"/>
              <a:t> is represented by an </a:t>
            </a:r>
            <a:r>
              <a:rPr lang="en-GB" sz="3300" dirty="0">
                <a:solidFill>
                  <a:srgbClr val="4C38E2"/>
                </a:solidFill>
              </a:rPr>
              <a:t>ellipse</a:t>
            </a:r>
            <a:endParaRPr lang="en-GB" sz="3300" dirty="0">
              <a:solidFill>
                <a:srgbClr val="4C38E2"/>
              </a:solidFill>
            </a:endParaRPr>
          </a:p>
          <a:p>
            <a:pPr>
              <a:lnSpc>
                <a:spcPct val="90000"/>
              </a:lnSpc>
              <a:spcBef>
                <a:spcPts val="645"/>
              </a:spcBef>
              <a:tabLst>
                <a:tab pos="721360" algn="l"/>
                <a:tab pos="1136015" algn="l"/>
                <a:tab pos="1550670" algn="l"/>
                <a:tab pos="1965325" algn="l"/>
                <a:tab pos="2379980" algn="l"/>
                <a:tab pos="2794635" algn="l"/>
                <a:tab pos="3209290" algn="l"/>
                <a:tab pos="3623945" algn="l"/>
                <a:tab pos="4039235" algn="l"/>
                <a:tab pos="4453890" algn="l"/>
                <a:tab pos="4868545" algn="l"/>
                <a:tab pos="5283200" algn="l"/>
                <a:tab pos="5697855" algn="l"/>
                <a:tab pos="6112510" algn="l"/>
                <a:tab pos="6527165" algn="l"/>
                <a:tab pos="6941820" algn="l"/>
                <a:tab pos="7356475" algn="l"/>
                <a:tab pos="7771765" algn="l"/>
                <a:tab pos="8186420" algn="l"/>
                <a:tab pos="8601075" algn="l"/>
              </a:tabLst>
            </a:pPr>
            <a:r>
              <a:rPr lang="en-GB" sz="3300" dirty="0">
                <a:solidFill>
                  <a:srgbClr val="4C38E2"/>
                </a:solidFill>
              </a:rPr>
              <a:t>System boundary</a:t>
            </a:r>
            <a:r>
              <a:rPr lang="en-GB" sz="3300" dirty="0"/>
              <a:t> is represented by a </a:t>
            </a:r>
            <a:r>
              <a:rPr lang="en-GB" sz="3300" dirty="0">
                <a:solidFill>
                  <a:srgbClr val="4C38E2"/>
                </a:solidFill>
              </a:rPr>
              <a:t>rectangle</a:t>
            </a:r>
            <a:endParaRPr lang="en-GB" sz="3300" dirty="0">
              <a:solidFill>
                <a:srgbClr val="4C38E2"/>
              </a:solidFill>
            </a:endParaRPr>
          </a:p>
          <a:p>
            <a:pPr>
              <a:lnSpc>
                <a:spcPct val="90000"/>
              </a:lnSpc>
              <a:spcBef>
                <a:spcPts val="645"/>
              </a:spcBef>
              <a:tabLst>
                <a:tab pos="721360" algn="l"/>
                <a:tab pos="1136015" algn="l"/>
                <a:tab pos="1550670" algn="l"/>
                <a:tab pos="1965325" algn="l"/>
                <a:tab pos="2379980" algn="l"/>
                <a:tab pos="2794635" algn="l"/>
                <a:tab pos="3209290" algn="l"/>
                <a:tab pos="3623945" algn="l"/>
                <a:tab pos="4039235" algn="l"/>
                <a:tab pos="4453890" algn="l"/>
                <a:tab pos="4868545" algn="l"/>
                <a:tab pos="5283200" algn="l"/>
                <a:tab pos="5697855" algn="l"/>
                <a:tab pos="6112510" algn="l"/>
                <a:tab pos="6527165" algn="l"/>
                <a:tab pos="6941820" algn="l"/>
                <a:tab pos="7356475" algn="l"/>
                <a:tab pos="7771765" algn="l"/>
                <a:tab pos="8186420" algn="l"/>
                <a:tab pos="8601075" algn="l"/>
              </a:tabLst>
            </a:pPr>
            <a:r>
              <a:rPr lang="en-GB" sz="3300" dirty="0">
                <a:solidFill>
                  <a:srgbClr val="4C38E2"/>
                </a:solidFill>
              </a:rPr>
              <a:t>Users</a:t>
            </a:r>
            <a:r>
              <a:rPr lang="en-GB" sz="3300" dirty="0"/>
              <a:t> are represented by </a:t>
            </a:r>
            <a:r>
              <a:rPr lang="en-GB" sz="3300" dirty="0">
                <a:solidFill>
                  <a:srgbClr val="4C38E2"/>
                </a:solidFill>
              </a:rPr>
              <a:t>stick person</a:t>
            </a:r>
            <a:r>
              <a:rPr lang="en-GB" sz="3300" dirty="0"/>
              <a:t> icons (</a:t>
            </a:r>
            <a:r>
              <a:rPr lang="en-GB" sz="3300" dirty="0">
                <a:solidFill>
                  <a:srgbClr val="4C38E2"/>
                </a:solidFill>
              </a:rPr>
              <a:t>actor</a:t>
            </a:r>
            <a:r>
              <a:rPr lang="en-GB" sz="3300" dirty="0"/>
              <a:t>)</a:t>
            </a:r>
            <a:r>
              <a:rPr lang="ar-SA" sz="3300" dirty="0">
                <a:cs typeface="Arial" panose="020B0604020202020204" pitchFamily="34" charset="0"/>
              </a:rPr>
              <a:t>‏</a:t>
            </a:r>
            <a:endParaRPr lang="en-GB" sz="3300" dirty="0"/>
          </a:p>
          <a:p>
            <a:pPr>
              <a:lnSpc>
                <a:spcPct val="90000"/>
              </a:lnSpc>
              <a:spcBef>
                <a:spcPts val="645"/>
              </a:spcBef>
              <a:tabLst>
                <a:tab pos="721360" algn="l"/>
                <a:tab pos="1136015" algn="l"/>
                <a:tab pos="1550670" algn="l"/>
                <a:tab pos="1965325" algn="l"/>
                <a:tab pos="2379980" algn="l"/>
                <a:tab pos="2794635" algn="l"/>
                <a:tab pos="3209290" algn="l"/>
                <a:tab pos="3623945" algn="l"/>
                <a:tab pos="4039235" algn="l"/>
                <a:tab pos="4453890" algn="l"/>
                <a:tab pos="4868545" algn="l"/>
                <a:tab pos="5283200" algn="l"/>
                <a:tab pos="5697855" algn="l"/>
                <a:tab pos="6112510" algn="l"/>
                <a:tab pos="6527165" algn="l"/>
                <a:tab pos="6941820" algn="l"/>
                <a:tab pos="7356475" algn="l"/>
                <a:tab pos="7771765" algn="l"/>
                <a:tab pos="8186420" algn="l"/>
                <a:tab pos="8601075" algn="l"/>
              </a:tabLst>
            </a:pPr>
            <a:r>
              <a:rPr lang="en-GB" sz="3300" dirty="0">
                <a:solidFill>
                  <a:srgbClr val="4C38E2"/>
                </a:solidFill>
              </a:rPr>
              <a:t>Communication relationship</a:t>
            </a:r>
            <a:r>
              <a:rPr lang="en-GB" sz="3300" dirty="0"/>
              <a:t> between actor and use case by a </a:t>
            </a:r>
            <a:r>
              <a:rPr lang="en-GB" sz="3300" dirty="0">
                <a:solidFill>
                  <a:srgbClr val="4C38E2"/>
                </a:solidFill>
              </a:rPr>
              <a:t>line</a:t>
            </a:r>
            <a:endParaRPr lang="en-GB" sz="3300" dirty="0">
              <a:solidFill>
                <a:srgbClr val="4C38E2"/>
              </a:solidFill>
            </a:endParaRPr>
          </a:p>
          <a:p>
            <a:pPr>
              <a:lnSpc>
                <a:spcPct val="90000"/>
              </a:lnSpc>
              <a:spcBef>
                <a:spcPts val="645"/>
              </a:spcBef>
              <a:tabLst>
                <a:tab pos="721360" algn="l"/>
                <a:tab pos="1136015" algn="l"/>
                <a:tab pos="1550670" algn="l"/>
                <a:tab pos="1965325" algn="l"/>
                <a:tab pos="2379980" algn="l"/>
                <a:tab pos="2794635" algn="l"/>
                <a:tab pos="3209290" algn="l"/>
                <a:tab pos="3623945" algn="l"/>
                <a:tab pos="4039235" algn="l"/>
                <a:tab pos="4453890" algn="l"/>
                <a:tab pos="4868545" algn="l"/>
                <a:tab pos="5283200" algn="l"/>
                <a:tab pos="5697855" algn="l"/>
                <a:tab pos="6112510" algn="l"/>
                <a:tab pos="6527165" algn="l"/>
                <a:tab pos="6941820" algn="l"/>
                <a:tab pos="7356475" algn="l"/>
                <a:tab pos="7771765" algn="l"/>
                <a:tab pos="8186420" algn="l"/>
                <a:tab pos="8601075" algn="l"/>
              </a:tabLst>
            </a:pPr>
            <a:r>
              <a:rPr lang="en-GB" sz="3300" dirty="0">
                <a:solidFill>
                  <a:srgbClr val="4C38E2"/>
                </a:solidFill>
              </a:rPr>
              <a:t>External system </a:t>
            </a:r>
            <a:r>
              <a:rPr lang="en-GB" sz="3300" dirty="0"/>
              <a:t>by a</a:t>
            </a:r>
            <a:r>
              <a:rPr lang="en-GB" sz="3300" dirty="0">
                <a:solidFill>
                  <a:srgbClr val="4C38E2"/>
                </a:solidFill>
              </a:rPr>
              <a:t> stereotype</a:t>
            </a:r>
            <a:endParaRPr lang="en-GB" sz="3300" dirty="0">
              <a:solidFill>
                <a:srgbClr val="4C38E2"/>
              </a:solidFill>
            </a:endParaRPr>
          </a:p>
          <a:p>
            <a:pPr marL="669925" lvl="1" indent="-254635">
              <a:lnSpc>
                <a:spcPct val="90000"/>
              </a:lnSpc>
              <a:spcBef>
                <a:spcPts val="645"/>
              </a:spcBef>
              <a:buNone/>
              <a:tabLst>
                <a:tab pos="721360" algn="l"/>
                <a:tab pos="1136015" algn="l"/>
                <a:tab pos="1550670" algn="l"/>
                <a:tab pos="1965325" algn="l"/>
                <a:tab pos="2379980" algn="l"/>
                <a:tab pos="2794635" algn="l"/>
                <a:tab pos="3209290" algn="l"/>
                <a:tab pos="3623945" algn="l"/>
                <a:tab pos="4039235" algn="l"/>
                <a:tab pos="4453890" algn="l"/>
                <a:tab pos="4868545" algn="l"/>
                <a:tab pos="5283200" algn="l"/>
                <a:tab pos="5697855" algn="l"/>
                <a:tab pos="6112510" algn="l"/>
                <a:tab pos="6527165" algn="l"/>
                <a:tab pos="6941820" algn="l"/>
                <a:tab pos="7356475" algn="l"/>
                <a:tab pos="7771765" algn="l"/>
                <a:tab pos="8186420" algn="l"/>
                <a:tab pos="8601075" algn="l"/>
              </a:tabLst>
            </a:pPr>
            <a:endParaRPr lang="en-GB" sz="2900" dirty="0">
              <a:solidFill>
                <a:srgbClr val="4C38E2"/>
              </a:solidFill>
            </a:endParaRPr>
          </a:p>
          <a:p>
            <a:pPr marL="1036955" lvl="2" indent="-207645">
              <a:lnSpc>
                <a:spcPct val="90000"/>
              </a:lnSpc>
              <a:spcBef>
                <a:spcPts val="645"/>
              </a:spcBef>
              <a:buNone/>
              <a:tabLst>
                <a:tab pos="721360" algn="l"/>
                <a:tab pos="1136015" algn="l"/>
                <a:tab pos="1550670" algn="l"/>
                <a:tab pos="1965325" algn="l"/>
                <a:tab pos="2379980" algn="l"/>
                <a:tab pos="2794635" algn="l"/>
                <a:tab pos="3209290" algn="l"/>
                <a:tab pos="3623945" algn="l"/>
                <a:tab pos="4039235" algn="l"/>
                <a:tab pos="4453890" algn="l"/>
                <a:tab pos="4868545" algn="l"/>
                <a:tab pos="5283200" algn="l"/>
                <a:tab pos="5697855" algn="l"/>
                <a:tab pos="6112510" algn="l"/>
                <a:tab pos="6527165" algn="l"/>
                <a:tab pos="6941820" algn="l"/>
                <a:tab pos="7356475" algn="l"/>
                <a:tab pos="7771765" algn="l"/>
                <a:tab pos="8186420" algn="l"/>
                <a:tab pos="8601075" algn="l"/>
              </a:tabLst>
            </a:pPr>
            <a:endParaRPr lang="en-GB" sz="2900" dirty="0">
              <a:solidFill>
                <a:srgbClr val="4C38E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4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ChangeArrowheads="1"/>
          </p:cNvSpPr>
          <p:nvPr>
            <p:ph type="title"/>
          </p:nvPr>
        </p:nvSpPr>
        <p:spPr>
          <a:xfrm>
            <a:off x="406080" y="133935"/>
            <a:ext cx="7770240" cy="1237089"/>
          </a:xfrm>
        </p:spPr>
        <p:txBody>
          <a:bodyPr lIns="17961" tIns="46698" rIns="17961" bIns="46698"/>
          <a:lstStyle/>
          <a:p>
            <a:pPr>
              <a:lnSpc>
                <a:spcPct val="94000"/>
              </a:lnSpc>
              <a:spcBef>
                <a:spcPts val="1235"/>
              </a:spcBef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b="1" dirty="0" smtClean="0"/>
              <a:t>Use </a:t>
            </a:r>
            <a:r>
              <a:rPr lang="en-GB" b="1" dirty="0"/>
              <a:t>Case </a:t>
            </a:r>
            <a:r>
              <a:rPr lang="en-GB" b="1" dirty="0" smtClean="0"/>
              <a:t>Diagram Example1 </a:t>
            </a:r>
            <a:endParaRPr lang="en-GB" b="1" dirty="0"/>
          </a:p>
        </p:txBody>
      </p:sp>
      <p:grpSp>
        <p:nvGrpSpPr>
          <p:cNvPr id="2" name="Group 2"/>
          <p:cNvGrpSpPr/>
          <p:nvPr/>
        </p:nvGrpSpPr>
        <p:grpSpPr bwMode="auto">
          <a:xfrm>
            <a:off x="424800" y="1700819"/>
            <a:ext cx="7672320" cy="4367022"/>
            <a:chOff x="580" y="1517"/>
            <a:chExt cx="3986" cy="2347"/>
          </a:xfrm>
        </p:grpSpPr>
        <p:sp>
          <p:nvSpPr>
            <p:cNvPr id="65539" name="Text Box 3"/>
            <p:cNvSpPr txBox="1">
              <a:spLocks noChangeArrowheads="1"/>
            </p:cNvSpPr>
            <p:nvPr/>
          </p:nvSpPr>
          <p:spPr bwMode="auto">
            <a:xfrm>
              <a:off x="2538" y="3569"/>
              <a:ext cx="1554" cy="295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100800" tIns="50400" rIns="100800" bIns="5040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9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Use case model</a:t>
              </a:r>
              <a:endParaRPr lang="en-GB" sz="29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5540" name="Rectangle 4"/>
            <p:cNvSpPr>
              <a:spLocks noChangeArrowheads="1"/>
            </p:cNvSpPr>
            <p:nvPr/>
          </p:nvSpPr>
          <p:spPr bwMode="auto">
            <a:xfrm>
              <a:off x="2638" y="1517"/>
              <a:ext cx="1928" cy="1828"/>
            </a:xfrm>
            <a:prstGeom prst="rect">
              <a:avLst/>
            </a:prstGeom>
            <a:solidFill>
              <a:srgbClr val="99FFCC"/>
            </a:solidFill>
            <a:ln w="3816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endParaRPr lang="en-GB" sz="24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endParaRPr lang="en-GB" sz="24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endParaRPr lang="en-GB" sz="24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endParaRPr lang="en-GB" sz="24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2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Tic-tac-toe game</a:t>
              </a:r>
              <a:endParaRPr lang="en-GB" sz="22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5541" name="Oval 5"/>
            <p:cNvSpPr>
              <a:spLocks noChangeArrowheads="1"/>
            </p:cNvSpPr>
            <p:nvPr/>
          </p:nvSpPr>
          <p:spPr bwMode="auto">
            <a:xfrm>
              <a:off x="2959" y="2175"/>
              <a:ext cx="1284" cy="439"/>
            </a:xfrm>
            <a:prstGeom prst="ellipse">
              <a:avLst/>
            </a:prstGeom>
            <a:solidFill>
              <a:srgbClr val="FFFF00"/>
            </a:solidFill>
            <a:ln w="3816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2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Play Move</a:t>
              </a:r>
              <a:endParaRPr lang="en-GB" sz="22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3" name="Group 6"/>
            <p:cNvGrpSpPr/>
            <p:nvPr/>
          </p:nvGrpSpPr>
          <p:grpSpPr bwMode="auto">
            <a:xfrm>
              <a:off x="872" y="2101"/>
              <a:ext cx="319" cy="729"/>
              <a:chOff x="872" y="2101"/>
              <a:chExt cx="319" cy="729"/>
            </a:xfrm>
          </p:grpSpPr>
          <p:sp>
            <p:nvSpPr>
              <p:cNvPr id="65543" name="Oval 7"/>
              <p:cNvSpPr>
                <a:spLocks noChangeArrowheads="1"/>
              </p:cNvSpPr>
              <p:nvPr/>
            </p:nvSpPr>
            <p:spPr bwMode="auto">
              <a:xfrm>
                <a:off x="951" y="2101"/>
                <a:ext cx="160" cy="146"/>
              </a:xfrm>
              <a:prstGeom prst="ellipse">
                <a:avLst/>
              </a:prstGeom>
              <a:noFill/>
              <a:ln w="38160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44" name="Line 8"/>
              <p:cNvSpPr>
                <a:spLocks noChangeShapeType="1"/>
              </p:cNvSpPr>
              <p:nvPr/>
            </p:nvSpPr>
            <p:spPr bwMode="auto">
              <a:xfrm>
                <a:off x="1031" y="2248"/>
                <a:ext cx="1" cy="438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miter lim="800000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45" name="Line 9"/>
              <p:cNvSpPr>
                <a:spLocks noChangeShapeType="1"/>
              </p:cNvSpPr>
              <p:nvPr/>
            </p:nvSpPr>
            <p:spPr bwMode="auto">
              <a:xfrm>
                <a:off x="872" y="2394"/>
                <a:ext cx="320" cy="1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miter lim="800000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46" name="Freeform 10"/>
              <p:cNvSpPr>
                <a:spLocks noChangeArrowheads="1"/>
              </p:cNvSpPr>
              <p:nvPr/>
            </p:nvSpPr>
            <p:spPr bwMode="auto">
              <a:xfrm>
                <a:off x="872" y="2685"/>
                <a:ext cx="159" cy="146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96" y="0"/>
                  </a:cxn>
                </a:cxnLst>
                <a:rect l="0" t="0" r="r" b="b"/>
                <a:pathLst>
                  <a:path w="96" h="96">
                    <a:moveTo>
                      <a:pt x="0" y="96"/>
                    </a:moveTo>
                    <a:cubicBezTo>
                      <a:pt x="0" y="96"/>
                      <a:pt x="48" y="48"/>
                      <a:pt x="96" y="0"/>
                    </a:cubicBezTo>
                  </a:path>
                </a:pathLst>
              </a:custGeom>
              <a:noFill/>
              <a:ln w="38160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47" name="Line 11"/>
              <p:cNvSpPr>
                <a:spLocks noChangeShapeType="1"/>
              </p:cNvSpPr>
              <p:nvPr/>
            </p:nvSpPr>
            <p:spPr bwMode="auto">
              <a:xfrm>
                <a:off x="1031" y="2685"/>
                <a:ext cx="159" cy="146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miter lim="800000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5548" name="Line 12"/>
            <p:cNvSpPr>
              <a:spLocks noChangeShapeType="1"/>
            </p:cNvSpPr>
            <p:nvPr/>
          </p:nvSpPr>
          <p:spPr bwMode="auto">
            <a:xfrm>
              <a:off x="1514" y="2394"/>
              <a:ext cx="1446" cy="1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549" name="Text Box 13"/>
            <p:cNvSpPr txBox="1">
              <a:spLocks noChangeArrowheads="1"/>
            </p:cNvSpPr>
            <p:nvPr/>
          </p:nvSpPr>
          <p:spPr bwMode="auto">
            <a:xfrm>
              <a:off x="580" y="2911"/>
              <a:ext cx="599" cy="261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100800" tIns="50400" rIns="100800" bIns="5040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5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Player</a:t>
              </a:r>
              <a:endParaRPr lang="en-GB" sz="25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600" dirty="0" smtClean="0"/>
              <a:t>A modeling language must include</a:t>
            </a:r>
            <a:endParaRPr lang="en-US" sz="3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 smtClean="0"/>
              <a:t>Model elements</a:t>
            </a:r>
            <a:r>
              <a:rPr lang="en-US" dirty="0" smtClean="0"/>
              <a:t>– fundamental </a:t>
            </a:r>
            <a:r>
              <a:rPr lang="en-US" dirty="0" err="1" smtClean="0"/>
              <a:t>modelling</a:t>
            </a:r>
            <a:r>
              <a:rPr lang="en-US" dirty="0" smtClean="0"/>
              <a:t> concepts and semantics.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 smtClean="0"/>
              <a:t>Notation</a:t>
            </a:r>
            <a:r>
              <a:rPr lang="en-US" dirty="0" smtClean="0"/>
              <a:t> – Visual rendering of model elements.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 smtClean="0"/>
              <a:t>Guidelines</a:t>
            </a:r>
            <a:r>
              <a:rPr lang="en-US" dirty="0" smtClean="0"/>
              <a:t> – expression of usage within the trade.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Benefits of visual notation are</a:t>
            </a:r>
            <a:endParaRPr lang="en-US" dirty="0" smtClean="0"/>
          </a:p>
          <a:p>
            <a:pPr lvl="2"/>
            <a:r>
              <a:rPr lang="en-US" sz="2000" dirty="0" smtClean="0"/>
              <a:t>        </a:t>
            </a:r>
            <a:r>
              <a:rPr lang="en-US" dirty="0" smtClean="0"/>
              <a:t>Clarity</a:t>
            </a:r>
            <a:endParaRPr lang="en-US" dirty="0" smtClean="0"/>
          </a:p>
          <a:p>
            <a:pPr lvl="2"/>
            <a:r>
              <a:rPr lang="en-US" dirty="0" smtClean="0"/>
              <a:t>        Familiarity</a:t>
            </a:r>
            <a:endParaRPr lang="en-US" dirty="0" smtClean="0"/>
          </a:p>
          <a:p>
            <a:pPr lvl="2"/>
            <a:r>
              <a:rPr lang="en-US" dirty="0" smtClean="0"/>
              <a:t>        Maintenance</a:t>
            </a:r>
            <a:endParaRPr lang="en-US" dirty="0" smtClean="0"/>
          </a:p>
          <a:p>
            <a:pPr lvl="2"/>
            <a:r>
              <a:rPr lang="en-US" dirty="0" smtClean="0"/>
              <a:t>         Simplification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Example2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9600" y="16002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06080" y="182900"/>
            <a:ext cx="7770240" cy="1139159"/>
          </a:xfrm>
        </p:spPr>
        <p:txBody>
          <a:bodyPr lIns="17961" tIns="46698" rIns="17961" bIns="46698"/>
          <a:lstStyle/>
          <a:p>
            <a:pPr>
              <a:lnSpc>
                <a:spcPct val="94000"/>
              </a:lnSpc>
              <a:spcBef>
                <a:spcPts val="1235"/>
              </a:spcBef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5400" b="1" dirty="0"/>
              <a:t>Use Case Model </a:t>
            </a:r>
            <a:endParaRPr lang="en-GB" sz="5400" b="1" dirty="0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2001" y="1286055"/>
            <a:ext cx="8425440" cy="5645393"/>
          </a:xfrm>
        </p:spPr>
        <p:txBody>
          <a:bodyPr lIns="17961" tIns="46698" rIns="17961" bIns="46698"/>
          <a:lstStyle/>
          <a:p>
            <a:pPr marL="306705" indent="-306705">
              <a:lnSpc>
                <a:spcPct val="94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600" dirty="0"/>
              <a:t>Consists of set of “</a:t>
            </a:r>
            <a:r>
              <a:rPr lang="en-GB" sz="3600" dirty="0">
                <a:solidFill>
                  <a:srgbClr val="4C38E2"/>
                </a:solidFill>
              </a:rPr>
              <a:t>use cases</a:t>
            </a:r>
            <a:r>
              <a:rPr lang="en-GB" sz="3600" dirty="0"/>
              <a:t>”</a:t>
            </a:r>
            <a:endParaRPr lang="en-GB" sz="3600" dirty="0"/>
          </a:p>
          <a:p>
            <a:pPr marL="306705" indent="-306705">
              <a:lnSpc>
                <a:spcPct val="94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600" dirty="0"/>
              <a:t>An important analysis and design </a:t>
            </a:r>
            <a:r>
              <a:rPr lang="en-GB" sz="3600" dirty="0" err="1"/>
              <a:t>artifact</a:t>
            </a:r>
            <a:endParaRPr lang="en-GB" sz="3600" dirty="0"/>
          </a:p>
          <a:p>
            <a:pPr marL="306705" indent="-306705">
              <a:lnSpc>
                <a:spcPct val="94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600" dirty="0"/>
              <a:t>The central model:</a:t>
            </a:r>
            <a:endParaRPr lang="en-GB" sz="3600" dirty="0"/>
          </a:p>
          <a:p>
            <a:pPr marL="669925" lvl="1" indent="-254635">
              <a:lnSpc>
                <a:spcPct val="94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300" dirty="0"/>
              <a:t>Other models must confirm to this model</a:t>
            </a:r>
            <a:endParaRPr lang="en-GB" sz="3300" dirty="0"/>
          </a:p>
          <a:p>
            <a:pPr marL="669925" lvl="1" indent="-254635">
              <a:lnSpc>
                <a:spcPct val="94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300" dirty="0"/>
              <a:t>Not really an object-oriented model</a:t>
            </a:r>
            <a:endParaRPr lang="en-GB" sz="3300" dirty="0"/>
          </a:p>
          <a:p>
            <a:pPr marL="669925" lvl="1" indent="-254635">
              <a:lnSpc>
                <a:spcPct val="94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300" dirty="0"/>
              <a:t>Represents a functional or process model</a:t>
            </a:r>
            <a:endParaRPr lang="en-GB" sz="33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0" y="0"/>
            <a:ext cx="7770240" cy="1139160"/>
          </a:xfrm>
        </p:spPr>
        <p:txBody>
          <a:bodyPr lIns="17961" tIns="46698" rIns="17961" bIns="46698"/>
          <a:lstStyle/>
          <a:p>
            <a:pPr>
              <a:lnSpc>
                <a:spcPct val="94000"/>
              </a:lnSpc>
              <a:spcBef>
                <a:spcPts val="1235"/>
              </a:spcBef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5400" b="1" dirty="0"/>
              <a:t>Use Cases </a:t>
            </a:r>
            <a:endParaRPr lang="en-GB" sz="5400" b="1" dirty="0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7440" y="1078674"/>
            <a:ext cx="8709120" cy="5461053"/>
          </a:xfrm>
        </p:spPr>
        <p:txBody>
          <a:bodyPr lIns="17961" tIns="46698" rIns="17961" bIns="46698"/>
          <a:lstStyle/>
          <a:p>
            <a:pPr marL="306705" indent="-306705">
              <a:lnSpc>
                <a:spcPct val="94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300" dirty="0"/>
              <a:t>Different ways in which a system can be used by the users</a:t>
            </a:r>
            <a:endParaRPr lang="en-GB" sz="3300" dirty="0"/>
          </a:p>
          <a:p>
            <a:pPr marL="306705" indent="-306705">
              <a:lnSpc>
                <a:spcPct val="94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300" dirty="0"/>
              <a:t>Corresponds to the high-level requirements</a:t>
            </a:r>
            <a:endParaRPr lang="en-GB" sz="3300" dirty="0"/>
          </a:p>
          <a:p>
            <a:pPr marL="306705" indent="-306705">
              <a:lnSpc>
                <a:spcPct val="94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300" dirty="0"/>
              <a:t>Represents transaction between the user and the system</a:t>
            </a:r>
            <a:endParaRPr lang="en-GB" sz="3300" dirty="0"/>
          </a:p>
          <a:p>
            <a:pPr marL="306705" indent="-306705">
              <a:lnSpc>
                <a:spcPct val="94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300" dirty="0"/>
              <a:t>Defines external </a:t>
            </a:r>
            <a:r>
              <a:rPr lang="en-GB" sz="3300" dirty="0" smtClean="0"/>
              <a:t>behaviour </a:t>
            </a:r>
            <a:r>
              <a:rPr lang="en-GB" sz="3300" dirty="0"/>
              <a:t>without revealing internal structure of system</a:t>
            </a:r>
            <a:endParaRPr lang="en-GB" sz="3300" dirty="0"/>
          </a:p>
          <a:p>
            <a:pPr marL="306705" indent="-306705">
              <a:lnSpc>
                <a:spcPct val="94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300" dirty="0">
                <a:solidFill>
                  <a:srgbClr val="3333CC"/>
                </a:solidFill>
              </a:rPr>
              <a:t>Set of related scenarios tied together by a common goal.</a:t>
            </a:r>
            <a:endParaRPr lang="en-GB" sz="3300" dirty="0">
              <a:solidFill>
                <a:srgbClr val="3333CC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Grp="1" noChangeArrowheads="1"/>
          </p:cNvSpPr>
          <p:nvPr>
            <p:ph type="title"/>
          </p:nvPr>
        </p:nvSpPr>
        <p:spPr>
          <a:xfrm>
            <a:off x="406080" y="133935"/>
            <a:ext cx="8174880" cy="1237089"/>
          </a:xfrm>
        </p:spPr>
        <p:txBody>
          <a:bodyPr lIns="17961" tIns="46698" rIns="17961" bIns="46698">
            <a:normAutofit fontScale="90000"/>
          </a:bodyPr>
          <a:lstStyle/>
          <a:p>
            <a:pPr>
              <a:lnSpc>
                <a:spcPct val="94000"/>
              </a:lnSpc>
              <a:spcBef>
                <a:spcPts val="1235"/>
              </a:spcBef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5400" b="1" dirty="0"/>
              <a:t>Use Cases</a:t>
            </a:r>
            <a:r>
              <a:rPr lang="en-GB" b="1" dirty="0"/>
              <a:t> </a:t>
            </a:r>
            <a:br>
              <a:rPr lang="en-GB" b="1" dirty="0"/>
            </a:br>
            <a:r>
              <a:rPr lang="en-GB" sz="2900" b="1" dirty="0"/>
              <a:t>                                             </a:t>
            </a:r>
            <a:r>
              <a:rPr lang="en-GB" sz="2500" b="1" dirty="0"/>
              <a:t>Cont…</a:t>
            </a:r>
            <a:endParaRPr lang="en-GB" sz="2500" b="1" dirty="0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7440" y="1286055"/>
            <a:ext cx="8640000" cy="5322799"/>
          </a:xfrm>
        </p:spPr>
        <p:txBody>
          <a:bodyPr lIns="17961" tIns="46698" rIns="17961" bIns="46698"/>
          <a:lstStyle/>
          <a:p>
            <a:pPr marL="306705" indent="-306705">
              <a:lnSpc>
                <a:spcPct val="94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  <a:tab pos="8536305" algn="l"/>
              </a:tabLst>
            </a:pPr>
            <a:r>
              <a:rPr lang="en-GB" sz="3300" dirty="0"/>
              <a:t>Normally, use cases are independent of each other</a:t>
            </a:r>
            <a:endParaRPr lang="en-GB" sz="3300" dirty="0"/>
          </a:p>
          <a:p>
            <a:pPr marL="306705" indent="-306705">
              <a:lnSpc>
                <a:spcPct val="94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  <a:tab pos="8536305" algn="l"/>
              </a:tabLst>
            </a:pPr>
            <a:r>
              <a:rPr lang="en-GB" sz="3300" dirty="0"/>
              <a:t>Implicit dependencies may exist</a:t>
            </a:r>
            <a:endParaRPr lang="en-GB" sz="3300" dirty="0"/>
          </a:p>
          <a:p>
            <a:pPr marL="306705" indent="-306705">
              <a:lnSpc>
                <a:spcPct val="94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  <a:tab pos="8536305" algn="l"/>
              </a:tabLst>
            </a:pPr>
            <a:r>
              <a:rPr lang="en-GB" sz="3300" dirty="0">
                <a:solidFill>
                  <a:srgbClr val="4C38E2"/>
                </a:solidFill>
                <a:latin typeface="Arial Black" panose="020B0A04020102020204" pitchFamily="34" charset="0"/>
              </a:rPr>
              <a:t>Example</a:t>
            </a:r>
            <a:r>
              <a:rPr lang="en-GB" sz="3300" dirty="0"/>
              <a:t>: In Library Automation System, renew-book and reserve-book are independent use cases.</a:t>
            </a:r>
            <a:endParaRPr lang="en-GB" sz="3300" dirty="0"/>
          </a:p>
          <a:p>
            <a:pPr marL="669925" lvl="1" indent="-254635">
              <a:lnSpc>
                <a:spcPct val="94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  <a:tab pos="8536305" algn="l"/>
              </a:tabLst>
            </a:pPr>
            <a:r>
              <a:rPr lang="en-GB" sz="2900" dirty="0"/>
              <a:t>But in actual implementation of renew-book--- </a:t>
            </a:r>
            <a:r>
              <a:rPr lang="en-GB" sz="2900" dirty="0">
                <a:solidFill>
                  <a:srgbClr val="0000FF"/>
                </a:solidFill>
              </a:rPr>
              <a:t>A check is made to see if any book has been reserved using reserve-book.</a:t>
            </a:r>
            <a:endParaRPr lang="en-GB" sz="29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ChangeArrowheads="1"/>
          </p:cNvSpPr>
          <p:nvPr>
            <p:ph type="title"/>
          </p:nvPr>
        </p:nvSpPr>
        <p:spPr>
          <a:xfrm>
            <a:off x="406080" y="182900"/>
            <a:ext cx="7770240" cy="1139159"/>
          </a:xfrm>
        </p:spPr>
        <p:txBody>
          <a:bodyPr lIns="17961" tIns="46698" rIns="17961" bIns="46698"/>
          <a:lstStyle/>
          <a:p>
            <a:pPr>
              <a:lnSpc>
                <a:spcPct val="94000"/>
              </a:lnSpc>
              <a:spcBef>
                <a:spcPts val="1235"/>
              </a:spcBef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5400" b="1" dirty="0"/>
              <a:t>Example Use Cases</a:t>
            </a:r>
            <a:endParaRPr lang="en-GB" sz="5400" b="1" dirty="0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4801" y="1447352"/>
            <a:ext cx="8030880" cy="5438011"/>
          </a:xfrm>
        </p:spPr>
        <p:txBody>
          <a:bodyPr lIns="17961" tIns="46698" rIns="17961" bIns="46698"/>
          <a:lstStyle/>
          <a:p>
            <a:pPr marL="669925" lvl="1" indent="-254635">
              <a:lnSpc>
                <a:spcPct val="94000"/>
              </a:lnSpc>
              <a:spcBef>
                <a:spcPts val="645"/>
              </a:spcBef>
              <a:tabLst>
                <a:tab pos="721360" algn="l"/>
                <a:tab pos="1136015" algn="l"/>
                <a:tab pos="1550670" algn="l"/>
                <a:tab pos="1965325" algn="l"/>
                <a:tab pos="2379980" algn="l"/>
                <a:tab pos="2794635" algn="l"/>
                <a:tab pos="3209290" algn="l"/>
                <a:tab pos="3623945" algn="l"/>
                <a:tab pos="4039235" algn="l"/>
                <a:tab pos="4453890" algn="l"/>
                <a:tab pos="4868545" algn="l"/>
                <a:tab pos="5283200" algn="l"/>
                <a:tab pos="5697855" algn="l"/>
                <a:tab pos="6112510" algn="l"/>
                <a:tab pos="6527165" algn="l"/>
                <a:tab pos="6941820" algn="l"/>
                <a:tab pos="7356475" algn="l"/>
                <a:tab pos="7771765" algn="l"/>
                <a:tab pos="8186420" algn="l"/>
                <a:tab pos="8601075" algn="l"/>
              </a:tabLst>
            </a:pPr>
            <a:r>
              <a:rPr lang="en-GB" sz="4400" dirty="0"/>
              <a:t>Library information system</a:t>
            </a:r>
            <a:endParaRPr lang="en-GB" sz="4400" dirty="0"/>
          </a:p>
          <a:p>
            <a:pPr marL="1036955" lvl="2" indent="-207645">
              <a:lnSpc>
                <a:spcPct val="94000"/>
              </a:lnSpc>
              <a:spcBef>
                <a:spcPts val="645"/>
              </a:spcBef>
              <a:tabLst>
                <a:tab pos="721360" algn="l"/>
                <a:tab pos="1136015" algn="l"/>
                <a:tab pos="1550670" algn="l"/>
                <a:tab pos="1965325" algn="l"/>
                <a:tab pos="2379980" algn="l"/>
                <a:tab pos="2794635" algn="l"/>
                <a:tab pos="3209290" algn="l"/>
                <a:tab pos="3623945" algn="l"/>
                <a:tab pos="4039235" algn="l"/>
                <a:tab pos="4453890" algn="l"/>
                <a:tab pos="4868545" algn="l"/>
                <a:tab pos="5283200" algn="l"/>
                <a:tab pos="5697855" algn="l"/>
                <a:tab pos="6112510" algn="l"/>
                <a:tab pos="6527165" algn="l"/>
                <a:tab pos="6941820" algn="l"/>
                <a:tab pos="7356475" algn="l"/>
                <a:tab pos="7771765" algn="l"/>
                <a:tab pos="8186420" algn="l"/>
                <a:tab pos="8601075" algn="l"/>
              </a:tabLst>
            </a:pPr>
            <a:r>
              <a:rPr lang="en-GB" sz="4000" dirty="0">
                <a:solidFill>
                  <a:srgbClr val="0000FF"/>
                </a:solidFill>
              </a:rPr>
              <a:t>issue-book</a:t>
            </a:r>
            <a:endParaRPr lang="en-GB" sz="4000" dirty="0">
              <a:solidFill>
                <a:srgbClr val="0000FF"/>
              </a:solidFill>
            </a:endParaRPr>
          </a:p>
          <a:p>
            <a:pPr marL="1036955" lvl="2" indent="-207645">
              <a:lnSpc>
                <a:spcPct val="94000"/>
              </a:lnSpc>
              <a:spcBef>
                <a:spcPts val="645"/>
              </a:spcBef>
              <a:tabLst>
                <a:tab pos="721360" algn="l"/>
                <a:tab pos="1136015" algn="l"/>
                <a:tab pos="1550670" algn="l"/>
                <a:tab pos="1965325" algn="l"/>
                <a:tab pos="2379980" algn="l"/>
                <a:tab pos="2794635" algn="l"/>
                <a:tab pos="3209290" algn="l"/>
                <a:tab pos="3623945" algn="l"/>
                <a:tab pos="4039235" algn="l"/>
                <a:tab pos="4453890" algn="l"/>
                <a:tab pos="4868545" algn="l"/>
                <a:tab pos="5283200" algn="l"/>
                <a:tab pos="5697855" algn="l"/>
                <a:tab pos="6112510" algn="l"/>
                <a:tab pos="6527165" algn="l"/>
                <a:tab pos="6941820" algn="l"/>
                <a:tab pos="7356475" algn="l"/>
                <a:tab pos="7771765" algn="l"/>
                <a:tab pos="8186420" algn="l"/>
                <a:tab pos="8601075" algn="l"/>
              </a:tabLst>
            </a:pPr>
            <a:r>
              <a:rPr lang="en-GB" sz="4000" dirty="0">
                <a:solidFill>
                  <a:srgbClr val="0000FF"/>
                </a:solidFill>
              </a:rPr>
              <a:t>query-book</a:t>
            </a:r>
            <a:endParaRPr lang="en-GB" sz="4000" dirty="0">
              <a:solidFill>
                <a:srgbClr val="0000FF"/>
              </a:solidFill>
            </a:endParaRPr>
          </a:p>
          <a:p>
            <a:pPr marL="1036955" lvl="2" indent="-207645">
              <a:lnSpc>
                <a:spcPct val="94000"/>
              </a:lnSpc>
              <a:spcBef>
                <a:spcPts val="645"/>
              </a:spcBef>
              <a:tabLst>
                <a:tab pos="721360" algn="l"/>
                <a:tab pos="1136015" algn="l"/>
                <a:tab pos="1550670" algn="l"/>
                <a:tab pos="1965325" algn="l"/>
                <a:tab pos="2379980" algn="l"/>
                <a:tab pos="2794635" algn="l"/>
                <a:tab pos="3209290" algn="l"/>
                <a:tab pos="3623945" algn="l"/>
                <a:tab pos="4039235" algn="l"/>
                <a:tab pos="4453890" algn="l"/>
                <a:tab pos="4868545" algn="l"/>
                <a:tab pos="5283200" algn="l"/>
                <a:tab pos="5697855" algn="l"/>
                <a:tab pos="6112510" algn="l"/>
                <a:tab pos="6527165" algn="l"/>
                <a:tab pos="6941820" algn="l"/>
                <a:tab pos="7356475" algn="l"/>
                <a:tab pos="7771765" algn="l"/>
                <a:tab pos="8186420" algn="l"/>
                <a:tab pos="8601075" algn="l"/>
              </a:tabLst>
            </a:pPr>
            <a:r>
              <a:rPr lang="en-GB" sz="4000" dirty="0">
                <a:solidFill>
                  <a:srgbClr val="0000FF"/>
                </a:solidFill>
              </a:rPr>
              <a:t>return-book</a:t>
            </a:r>
            <a:endParaRPr lang="en-GB" sz="4000" dirty="0">
              <a:solidFill>
                <a:srgbClr val="0000FF"/>
              </a:solidFill>
            </a:endParaRPr>
          </a:p>
          <a:p>
            <a:pPr marL="1036955" lvl="2" indent="-207645">
              <a:lnSpc>
                <a:spcPct val="94000"/>
              </a:lnSpc>
              <a:spcBef>
                <a:spcPts val="645"/>
              </a:spcBef>
              <a:tabLst>
                <a:tab pos="721360" algn="l"/>
                <a:tab pos="1136015" algn="l"/>
                <a:tab pos="1550670" algn="l"/>
                <a:tab pos="1965325" algn="l"/>
                <a:tab pos="2379980" algn="l"/>
                <a:tab pos="2794635" algn="l"/>
                <a:tab pos="3209290" algn="l"/>
                <a:tab pos="3623945" algn="l"/>
                <a:tab pos="4039235" algn="l"/>
                <a:tab pos="4453890" algn="l"/>
                <a:tab pos="4868545" algn="l"/>
                <a:tab pos="5283200" algn="l"/>
                <a:tab pos="5697855" algn="l"/>
                <a:tab pos="6112510" algn="l"/>
                <a:tab pos="6527165" algn="l"/>
                <a:tab pos="6941820" algn="l"/>
                <a:tab pos="7356475" algn="l"/>
                <a:tab pos="7771765" algn="l"/>
                <a:tab pos="8186420" algn="l"/>
                <a:tab pos="8601075" algn="l"/>
              </a:tabLst>
            </a:pPr>
            <a:r>
              <a:rPr lang="en-GB" sz="4000" dirty="0">
                <a:solidFill>
                  <a:srgbClr val="0000FF"/>
                </a:solidFill>
              </a:rPr>
              <a:t>create-member</a:t>
            </a:r>
            <a:endParaRPr lang="en-GB" sz="4000" dirty="0">
              <a:solidFill>
                <a:srgbClr val="0000FF"/>
              </a:solidFill>
            </a:endParaRPr>
          </a:p>
          <a:p>
            <a:pPr marL="1036955" lvl="2" indent="-207645">
              <a:lnSpc>
                <a:spcPct val="94000"/>
              </a:lnSpc>
              <a:spcBef>
                <a:spcPts val="645"/>
              </a:spcBef>
              <a:tabLst>
                <a:tab pos="721360" algn="l"/>
                <a:tab pos="1136015" algn="l"/>
                <a:tab pos="1550670" algn="l"/>
                <a:tab pos="1965325" algn="l"/>
                <a:tab pos="2379980" algn="l"/>
                <a:tab pos="2794635" algn="l"/>
                <a:tab pos="3209290" algn="l"/>
                <a:tab pos="3623945" algn="l"/>
                <a:tab pos="4039235" algn="l"/>
                <a:tab pos="4453890" algn="l"/>
                <a:tab pos="4868545" algn="l"/>
                <a:tab pos="5283200" algn="l"/>
                <a:tab pos="5697855" algn="l"/>
                <a:tab pos="6112510" algn="l"/>
                <a:tab pos="6527165" algn="l"/>
                <a:tab pos="6941820" algn="l"/>
                <a:tab pos="7356475" algn="l"/>
                <a:tab pos="7771765" algn="l"/>
                <a:tab pos="8186420" algn="l"/>
                <a:tab pos="8601075" algn="l"/>
              </a:tabLst>
            </a:pPr>
            <a:r>
              <a:rPr lang="en-GB" sz="4000" dirty="0">
                <a:solidFill>
                  <a:srgbClr val="0000FF"/>
                </a:solidFill>
              </a:rPr>
              <a:t>add-book, etc.</a:t>
            </a:r>
            <a:endParaRPr lang="en-GB" sz="4000" dirty="0">
              <a:solidFill>
                <a:srgbClr val="0000FF"/>
              </a:solidFill>
            </a:endParaRPr>
          </a:p>
          <a:p>
            <a:pPr marL="1036955" lvl="2" indent="-207645">
              <a:lnSpc>
                <a:spcPct val="94000"/>
              </a:lnSpc>
              <a:spcBef>
                <a:spcPts val="645"/>
              </a:spcBef>
              <a:buNone/>
              <a:tabLst>
                <a:tab pos="721360" algn="l"/>
                <a:tab pos="1136015" algn="l"/>
                <a:tab pos="1550670" algn="l"/>
                <a:tab pos="1965325" algn="l"/>
                <a:tab pos="2379980" algn="l"/>
                <a:tab pos="2794635" algn="l"/>
                <a:tab pos="3209290" algn="l"/>
                <a:tab pos="3623945" algn="l"/>
                <a:tab pos="4039235" algn="l"/>
                <a:tab pos="4453890" algn="l"/>
                <a:tab pos="4868545" algn="l"/>
                <a:tab pos="5283200" algn="l"/>
                <a:tab pos="5697855" algn="l"/>
                <a:tab pos="6112510" algn="l"/>
                <a:tab pos="6527165" algn="l"/>
                <a:tab pos="6941820" algn="l"/>
                <a:tab pos="7356475" algn="l"/>
                <a:tab pos="7771765" algn="l"/>
                <a:tab pos="8186420" algn="l"/>
                <a:tab pos="8601075" algn="l"/>
              </a:tabLst>
            </a:pPr>
            <a:endParaRPr lang="en-GB" sz="4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 noGrp="1" noChangeArrowheads="1"/>
          </p:cNvSpPr>
          <p:nvPr>
            <p:ph type="title"/>
          </p:nvPr>
        </p:nvSpPr>
        <p:spPr>
          <a:xfrm>
            <a:off x="406080" y="182900"/>
            <a:ext cx="7770240" cy="1139159"/>
          </a:xfrm>
        </p:spPr>
        <p:txBody>
          <a:bodyPr lIns="17961" tIns="46698" rIns="17961" bIns="46698"/>
          <a:lstStyle/>
          <a:p>
            <a:pPr>
              <a:lnSpc>
                <a:spcPct val="94000"/>
              </a:lnSpc>
              <a:spcBef>
                <a:spcPts val="1235"/>
              </a:spcBef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4900" b="1" dirty="0"/>
              <a:t>Factoring Use Cases</a:t>
            </a:r>
            <a:endParaRPr lang="en-GB" sz="4900" b="1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6561" y="1216928"/>
            <a:ext cx="8514720" cy="5236390"/>
          </a:xfrm>
        </p:spPr>
        <p:txBody>
          <a:bodyPr lIns="17961" tIns="46698" rIns="17961" bIns="46698"/>
          <a:lstStyle/>
          <a:p>
            <a:pPr marL="306705" indent="-306705">
              <a:spcBef>
                <a:spcPts val="365"/>
              </a:spcBef>
              <a:spcAft>
                <a:spcPts val="225"/>
              </a:spcAft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600" dirty="0"/>
              <a:t>Two main reasons for factoring:</a:t>
            </a:r>
            <a:endParaRPr lang="en-GB" sz="3600" dirty="0"/>
          </a:p>
          <a:p>
            <a:pPr marL="669925" lvl="1" indent="-254635">
              <a:spcBef>
                <a:spcPts val="365"/>
              </a:spcBef>
              <a:spcAft>
                <a:spcPts val="205"/>
              </a:spcAft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300" dirty="0"/>
              <a:t>Complex use cases need to be factored into simpler use cases</a:t>
            </a:r>
            <a:endParaRPr lang="en-GB" sz="3300" dirty="0"/>
          </a:p>
          <a:p>
            <a:pPr marL="669925" lvl="1" indent="-254635">
              <a:spcBef>
                <a:spcPts val="365"/>
              </a:spcBef>
              <a:spcAft>
                <a:spcPts val="205"/>
              </a:spcAft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300" dirty="0"/>
              <a:t>To represent common </a:t>
            </a:r>
            <a:r>
              <a:rPr lang="en-GB" sz="3300" dirty="0" err="1"/>
              <a:t>behavior</a:t>
            </a:r>
            <a:r>
              <a:rPr lang="en-GB" sz="3300" dirty="0"/>
              <a:t> across different use cases</a:t>
            </a:r>
            <a:endParaRPr lang="en-GB" sz="3300" dirty="0"/>
          </a:p>
          <a:p>
            <a:pPr marL="306705" indent="-306705">
              <a:spcBef>
                <a:spcPts val="365"/>
              </a:spcBef>
              <a:spcAft>
                <a:spcPts val="225"/>
              </a:spcAft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600" dirty="0"/>
              <a:t>Three ways of factoring:</a:t>
            </a:r>
            <a:endParaRPr lang="en-GB" sz="3600" dirty="0"/>
          </a:p>
          <a:p>
            <a:pPr marL="669925" lvl="1" indent="-254635">
              <a:spcBef>
                <a:spcPts val="365"/>
              </a:spcBef>
              <a:spcAft>
                <a:spcPts val="205"/>
              </a:spcAft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300" dirty="0" smtClean="0">
                <a:solidFill>
                  <a:srgbClr val="4C38E2"/>
                </a:solidFill>
              </a:rPr>
              <a:t>Association/Generalization</a:t>
            </a:r>
            <a:endParaRPr lang="en-GB" sz="3300" dirty="0">
              <a:solidFill>
                <a:srgbClr val="4C38E2"/>
              </a:solidFill>
            </a:endParaRPr>
          </a:p>
          <a:p>
            <a:pPr marL="669925" lvl="1" indent="-254635">
              <a:spcBef>
                <a:spcPts val="365"/>
              </a:spcBef>
              <a:spcAft>
                <a:spcPts val="205"/>
              </a:spcAft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300" dirty="0">
                <a:solidFill>
                  <a:srgbClr val="4C38E2"/>
                </a:solidFill>
              </a:rPr>
              <a:t>Includes</a:t>
            </a:r>
            <a:endParaRPr lang="en-GB" sz="3300" dirty="0">
              <a:solidFill>
                <a:srgbClr val="4C38E2"/>
              </a:solidFill>
            </a:endParaRPr>
          </a:p>
          <a:p>
            <a:pPr marL="669925" lvl="1" indent="-254635">
              <a:spcBef>
                <a:spcPts val="365"/>
              </a:spcBef>
              <a:spcAft>
                <a:spcPts val="205"/>
              </a:spcAft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300" dirty="0">
                <a:solidFill>
                  <a:srgbClr val="4C38E2"/>
                </a:solidFill>
              </a:rPr>
              <a:t>Extends</a:t>
            </a:r>
            <a:endParaRPr lang="en-GB" sz="3300" dirty="0">
              <a:solidFill>
                <a:srgbClr val="4C38E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ChangeArrowheads="1"/>
          </p:cNvSpPr>
          <p:nvPr>
            <p:ph type="title"/>
          </p:nvPr>
        </p:nvSpPr>
        <p:spPr>
          <a:xfrm>
            <a:off x="406080" y="133935"/>
            <a:ext cx="7770240" cy="1237089"/>
          </a:xfrm>
        </p:spPr>
        <p:txBody>
          <a:bodyPr lIns="17961" tIns="46698" rIns="17961" bIns="46698">
            <a:normAutofit fontScale="90000"/>
          </a:bodyPr>
          <a:lstStyle/>
          <a:p>
            <a:pPr>
              <a:lnSpc>
                <a:spcPct val="94000"/>
              </a:lnSpc>
              <a:spcBef>
                <a:spcPts val="1235"/>
              </a:spcBef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b="1" dirty="0"/>
              <a:t>Factoring Use Cases Using</a:t>
            </a:r>
            <a:br>
              <a:rPr lang="en-GB" b="1" dirty="0"/>
            </a:br>
            <a:r>
              <a:rPr lang="en-GB" b="1" dirty="0"/>
              <a:t>Generalization </a:t>
            </a:r>
            <a:endParaRPr lang="en-GB" b="1" dirty="0"/>
          </a:p>
        </p:txBody>
      </p:sp>
      <p:grpSp>
        <p:nvGrpSpPr>
          <p:cNvPr id="2" name="Group 2"/>
          <p:cNvGrpSpPr/>
          <p:nvPr/>
        </p:nvGrpSpPr>
        <p:grpSpPr bwMode="auto">
          <a:xfrm>
            <a:off x="355680" y="1631692"/>
            <a:ext cx="8432640" cy="4009381"/>
            <a:chOff x="794" y="1270"/>
            <a:chExt cx="4760" cy="2272"/>
          </a:xfrm>
        </p:grpSpPr>
        <p:sp>
          <p:nvSpPr>
            <p:cNvPr id="68611" name="Oval 3"/>
            <p:cNvSpPr>
              <a:spLocks noChangeArrowheads="1"/>
            </p:cNvSpPr>
            <p:nvPr/>
          </p:nvSpPr>
          <p:spPr bwMode="auto">
            <a:xfrm>
              <a:off x="2064" y="1270"/>
              <a:ext cx="2116" cy="688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33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2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Pay membership fee</a:t>
              </a:r>
              <a:endParaRPr lang="en-GB" sz="22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8612" name="Oval 4"/>
            <p:cNvSpPr>
              <a:spLocks noChangeArrowheads="1"/>
            </p:cNvSpPr>
            <p:nvPr/>
          </p:nvSpPr>
          <p:spPr bwMode="auto">
            <a:xfrm>
              <a:off x="3439" y="2856"/>
              <a:ext cx="2116" cy="687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33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Pay through library pay card</a:t>
              </a:r>
              <a:endParaRPr lang="en-GB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8613" name="Oval 5"/>
            <p:cNvSpPr>
              <a:spLocks noChangeArrowheads="1"/>
            </p:cNvSpPr>
            <p:nvPr/>
          </p:nvSpPr>
          <p:spPr bwMode="auto">
            <a:xfrm>
              <a:off x="794" y="2856"/>
              <a:ext cx="2116" cy="687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33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2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Pay through credit card</a:t>
              </a:r>
              <a:endParaRPr lang="en-GB" sz="22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8614" name="Line 6"/>
            <p:cNvSpPr>
              <a:spLocks noChangeShapeType="1"/>
            </p:cNvSpPr>
            <p:nvPr/>
          </p:nvSpPr>
          <p:spPr bwMode="auto">
            <a:xfrm flipV="1">
              <a:off x="1965" y="1934"/>
              <a:ext cx="899" cy="905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miter lim="800000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615" name="Line 7"/>
            <p:cNvSpPr>
              <a:spLocks noChangeShapeType="1"/>
            </p:cNvSpPr>
            <p:nvPr/>
          </p:nvSpPr>
          <p:spPr bwMode="auto">
            <a:xfrm flipH="1" flipV="1">
              <a:off x="3542" y="1901"/>
              <a:ext cx="958" cy="958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miter lim="800000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 noGrp="1" noChangeArrowheads="1"/>
          </p:cNvSpPr>
          <p:nvPr>
            <p:ph type="title"/>
          </p:nvPr>
        </p:nvSpPr>
        <p:spPr>
          <a:xfrm>
            <a:off x="406080" y="-151216"/>
            <a:ext cx="7770240" cy="1808831"/>
          </a:xfrm>
        </p:spPr>
        <p:txBody>
          <a:bodyPr lIns="17961" tIns="46698" rIns="17961" bIns="46698"/>
          <a:lstStyle/>
          <a:p>
            <a:pPr>
              <a:lnSpc>
                <a:spcPct val="94000"/>
              </a:lnSpc>
              <a:spcBef>
                <a:spcPts val="1235"/>
              </a:spcBef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b="1" dirty="0"/>
              <a:t>Factoring Use Cases Using </a:t>
            </a:r>
            <a:br>
              <a:rPr lang="en-GB" b="1" dirty="0"/>
            </a:br>
            <a:r>
              <a:rPr lang="en-GB" b="1" dirty="0"/>
              <a:t>Includes </a:t>
            </a:r>
            <a:endParaRPr lang="en-GB" b="1" dirty="0"/>
          </a:p>
        </p:txBody>
      </p:sp>
      <p:grpSp>
        <p:nvGrpSpPr>
          <p:cNvPr id="2" name="Group 2"/>
          <p:cNvGrpSpPr/>
          <p:nvPr/>
        </p:nvGrpSpPr>
        <p:grpSpPr bwMode="auto">
          <a:xfrm>
            <a:off x="632161" y="1493437"/>
            <a:ext cx="6333120" cy="967782"/>
            <a:chOff x="1408" y="1039"/>
            <a:chExt cx="3438" cy="581"/>
          </a:xfrm>
        </p:grpSpPr>
        <p:sp>
          <p:nvSpPr>
            <p:cNvPr id="69635" name="Oval 3"/>
            <p:cNvSpPr>
              <a:spLocks noChangeArrowheads="1"/>
            </p:cNvSpPr>
            <p:nvPr/>
          </p:nvSpPr>
          <p:spPr bwMode="auto">
            <a:xfrm>
              <a:off x="1408" y="1039"/>
              <a:ext cx="1164" cy="581"/>
            </a:xfrm>
            <a:prstGeom prst="ellipse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2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Base use case</a:t>
              </a:r>
              <a:endParaRPr lang="en-GB" sz="22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9636" name="Oval 4"/>
            <p:cNvSpPr>
              <a:spLocks noChangeArrowheads="1"/>
            </p:cNvSpPr>
            <p:nvPr/>
          </p:nvSpPr>
          <p:spPr bwMode="auto">
            <a:xfrm>
              <a:off x="3682" y="1039"/>
              <a:ext cx="1164" cy="581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2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Common</a:t>
              </a:r>
              <a:endParaRPr lang="en-GB" sz="22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2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 use case</a:t>
              </a:r>
              <a:endParaRPr lang="en-GB" sz="22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9637" name="Line 5"/>
            <p:cNvSpPr>
              <a:spLocks noChangeShapeType="1"/>
            </p:cNvSpPr>
            <p:nvPr/>
          </p:nvSpPr>
          <p:spPr bwMode="auto">
            <a:xfrm>
              <a:off x="2572" y="1355"/>
              <a:ext cx="1111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638" name="Text Box 6"/>
            <p:cNvSpPr txBox="1">
              <a:spLocks noChangeArrowheads="1"/>
            </p:cNvSpPr>
            <p:nvPr/>
          </p:nvSpPr>
          <p:spPr bwMode="auto">
            <a:xfrm>
              <a:off x="2548" y="1126"/>
              <a:ext cx="825" cy="227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100800" tIns="50400" rIns="100800" bIns="5040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&lt;&lt;include&gt;&gt;</a:t>
              </a:r>
              <a:endParaRPr lang="en-GB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0" y="2875982"/>
            <a:ext cx="9144000" cy="3179854"/>
            <a:chOff x="539" y="2139"/>
            <a:chExt cx="5154" cy="2009"/>
          </a:xfrm>
        </p:grpSpPr>
        <p:sp>
          <p:nvSpPr>
            <p:cNvPr id="69640" name="Oval 8"/>
            <p:cNvSpPr>
              <a:spLocks noChangeArrowheads="1"/>
            </p:cNvSpPr>
            <p:nvPr/>
          </p:nvSpPr>
          <p:spPr bwMode="auto">
            <a:xfrm>
              <a:off x="720" y="2139"/>
              <a:ext cx="1164" cy="582"/>
            </a:xfrm>
            <a:prstGeom prst="ellipse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Base use case 2</a:t>
              </a:r>
              <a:endParaRPr lang="en-GB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9641" name="Oval 9"/>
            <p:cNvSpPr>
              <a:spLocks noChangeArrowheads="1"/>
            </p:cNvSpPr>
            <p:nvPr/>
          </p:nvSpPr>
          <p:spPr bwMode="auto">
            <a:xfrm>
              <a:off x="4529" y="3567"/>
              <a:ext cx="1164" cy="581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Common use case</a:t>
              </a:r>
              <a:endParaRPr lang="en-GB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9642" name="Oval 10"/>
            <p:cNvSpPr>
              <a:spLocks noChangeArrowheads="1"/>
            </p:cNvSpPr>
            <p:nvPr/>
          </p:nvSpPr>
          <p:spPr bwMode="auto">
            <a:xfrm>
              <a:off x="3101" y="3567"/>
              <a:ext cx="1164" cy="581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Common use case</a:t>
              </a:r>
              <a:endParaRPr lang="en-GB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9643" name="Oval 11"/>
            <p:cNvSpPr>
              <a:spLocks noChangeArrowheads="1"/>
            </p:cNvSpPr>
            <p:nvPr/>
          </p:nvSpPr>
          <p:spPr bwMode="auto">
            <a:xfrm>
              <a:off x="1672" y="3567"/>
              <a:ext cx="1164" cy="581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Common use case</a:t>
              </a:r>
              <a:endParaRPr lang="en-GB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9644" name="Oval 12"/>
            <p:cNvSpPr>
              <a:spLocks noChangeArrowheads="1"/>
            </p:cNvSpPr>
            <p:nvPr/>
          </p:nvSpPr>
          <p:spPr bwMode="auto">
            <a:xfrm>
              <a:off x="2572" y="2139"/>
              <a:ext cx="1164" cy="582"/>
            </a:xfrm>
            <a:prstGeom prst="ellipse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Base use case 1</a:t>
              </a:r>
              <a:endParaRPr lang="en-GB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9645" name="Line 13"/>
            <p:cNvSpPr>
              <a:spLocks noChangeShapeType="1"/>
            </p:cNvSpPr>
            <p:nvPr/>
          </p:nvSpPr>
          <p:spPr bwMode="auto">
            <a:xfrm>
              <a:off x="1355" y="2721"/>
              <a:ext cx="529" cy="9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646" name="Line 14"/>
            <p:cNvSpPr>
              <a:spLocks noChangeShapeType="1"/>
            </p:cNvSpPr>
            <p:nvPr/>
          </p:nvSpPr>
          <p:spPr bwMode="auto">
            <a:xfrm flipH="1">
              <a:off x="2515" y="2721"/>
              <a:ext cx="482" cy="9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647" name="Line 15"/>
            <p:cNvSpPr>
              <a:spLocks noChangeShapeType="1"/>
            </p:cNvSpPr>
            <p:nvPr/>
          </p:nvSpPr>
          <p:spPr bwMode="auto">
            <a:xfrm>
              <a:off x="3206" y="2721"/>
              <a:ext cx="370" cy="84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648" name="Line 16"/>
            <p:cNvSpPr>
              <a:spLocks noChangeShapeType="1"/>
            </p:cNvSpPr>
            <p:nvPr/>
          </p:nvSpPr>
          <p:spPr bwMode="auto">
            <a:xfrm>
              <a:off x="3523" y="2668"/>
              <a:ext cx="1533" cy="9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649" name="Text Box 17"/>
            <p:cNvSpPr txBox="1">
              <a:spLocks noChangeArrowheads="1"/>
            </p:cNvSpPr>
            <p:nvPr/>
          </p:nvSpPr>
          <p:spPr bwMode="auto">
            <a:xfrm>
              <a:off x="539" y="3147"/>
              <a:ext cx="857" cy="239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100800" tIns="50400" rIns="100800" bIns="5040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&lt;&lt;include&gt;&gt;</a:t>
              </a:r>
              <a:endParaRPr lang="en-GB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9650" name="Text Box 18"/>
            <p:cNvSpPr txBox="1">
              <a:spLocks noChangeArrowheads="1"/>
            </p:cNvSpPr>
            <p:nvPr/>
          </p:nvSpPr>
          <p:spPr bwMode="auto">
            <a:xfrm>
              <a:off x="1755" y="2777"/>
              <a:ext cx="857" cy="239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100800" tIns="50400" rIns="100800" bIns="5040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&lt;&lt;include&gt;&gt;</a:t>
              </a:r>
              <a:endParaRPr lang="en-GB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9651" name="Text Box 19"/>
            <p:cNvSpPr txBox="1">
              <a:spLocks noChangeArrowheads="1"/>
            </p:cNvSpPr>
            <p:nvPr/>
          </p:nvSpPr>
          <p:spPr bwMode="auto">
            <a:xfrm>
              <a:off x="3342" y="3199"/>
              <a:ext cx="857" cy="239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100800" tIns="50400" rIns="100800" bIns="5040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&lt;&lt;include&gt;&gt;</a:t>
              </a:r>
              <a:endParaRPr lang="en-GB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9652" name="Text Box 20"/>
            <p:cNvSpPr txBox="1">
              <a:spLocks noChangeArrowheads="1"/>
            </p:cNvSpPr>
            <p:nvPr/>
          </p:nvSpPr>
          <p:spPr bwMode="auto">
            <a:xfrm>
              <a:off x="4189" y="2882"/>
              <a:ext cx="857" cy="239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100800" tIns="50400" rIns="100800" bIns="5040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&lt;&lt;include&gt;&gt;</a:t>
              </a:r>
              <a:endParaRPr lang="en-GB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080" y="-151216"/>
            <a:ext cx="8313120" cy="1808831"/>
          </a:xfrm>
        </p:spPr>
        <p:txBody>
          <a:bodyPr lIns="17961" tIns="46698" rIns="17961" bIns="46698"/>
          <a:lstStyle/>
          <a:p>
            <a:pPr>
              <a:lnSpc>
                <a:spcPct val="94000"/>
              </a:lnSpc>
              <a:spcBef>
                <a:spcPts val="1235"/>
              </a:spcBef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b="1" dirty="0"/>
              <a:t>Example of Factoring Use Cases Using  Includes </a:t>
            </a:r>
            <a:endParaRPr lang="en-GB" b="1" dirty="0"/>
          </a:p>
        </p:txBody>
      </p:sp>
      <p:grpSp>
        <p:nvGrpSpPr>
          <p:cNvPr id="2" name="Group 22"/>
          <p:cNvGrpSpPr/>
          <p:nvPr/>
        </p:nvGrpSpPr>
        <p:grpSpPr bwMode="auto">
          <a:xfrm>
            <a:off x="977760" y="1700819"/>
            <a:ext cx="6938796" cy="4908035"/>
            <a:chOff x="199" y="1277"/>
            <a:chExt cx="3800" cy="2928"/>
          </a:xfrm>
        </p:grpSpPr>
        <p:sp>
          <p:nvSpPr>
            <p:cNvPr id="328713" name="Oval 9"/>
            <p:cNvSpPr>
              <a:spLocks noChangeArrowheads="1"/>
            </p:cNvSpPr>
            <p:nvPr/>
          </p:nvSpPr>
          <p:spPr bwMode="auto">
            <a:xfrm>
              <a:off x="223" y="1277"/>
              <a:ext cx="1434" cy="848"/>
            </a:xfrm>
            <a:prstGeom prst="ellipse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9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Issue Book</a:t>
              </a:r>
              <a:endParaRPr lang="en-GB" sz="29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28716" name="Oval 12"/>
            <p:cNvSpPr>
              <a:spLocks noChangeArrowheads="1"/>
            </p:cNvSpPr>
            <p:nvPr/>
          </p:nvSpPr>
          <p:spPr bwMode="auto">
            <a:xfrm>
              <a:off x="1396" y="3358"/>
              <a:ext cx="1434" cy="847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2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Check Reservation</a:t>
              </a:r>
              <a:endParaRPr lang="en-GB" sz="22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28717" name="Oval 13"/>
            <p:cNvSpPr>
              <a:spLocks noChangeArrowheads="1"/>
            </p:cNvSpPr>
            <p:nvPr/>
          </p:nvSpPr>
          <p:spPr bwMode="auto">
            <a:xfrm>
              <a:off x="2505" y="1277"/>
              <a:ext cx="1434" cy="848"/>
            </a:xfrm>
            <a:prstGeom prst="ellipse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9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Renew Book</a:t>
              </a:r>
              <a:endParaRPr lang="en-GB" sz="29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28718" name="Line 14"/>
            <p:cNvSpPr>
              <a:spLocks noChangeShapeType="1"/>
            </p:cNvSpPr>
            <p:nvPr/>
          </p:nvSpPr>
          <p:spPr bwMode="auto">
            <a:xfrm>
              <a:off x="1005" y="2125"/>
              <a:ext cx="652" cy="131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prstDash val="dash"/>
              <a:miter lim="800000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719" name="Line 15"/>
            <p:cNvSpPr>
              <a:spLocks noChangeShapeType="1"/>
            </p:cNvSpPr>
            <p:nvPr/>
          </p:nvSpPr>
          <p:spPr bwMode="auto">
            <a:xfrm flipH="1">
              <a:off x="2435" y="2125"/>
              <a:ext cx="593" cy="131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prstDash val="dash"/>
              <a:miter lim="800000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722" name="Text Box 18"/>
            <p:cNvSpPr txBox="1">
              <a:spLocks noChangeArrowheads="1"/>
            </p:cNvSpPr>
            <p:nvPr/>
          </p:nvSpPr>
          <p:spPr bwMode="auto">
            <a:xfrm>
              <a:off x="199" y="2717"/>
              <a:ext cx="1112" cy="290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100800" tIns="50400" rIns="100800" bIns="5040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5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&lt;&lt;include&gt;&gt;</a:t>
              </a:r>
              <a:endParaRPr lang="en-GB" sz="25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28723" name="Text Box 19"/>
            <p:cNvSpPr txBox="1">
              <a:spLocks noChangeArrowheads="1"/>
            </p:cNvSpPr>
            <p:nvPr/>
          </p:nvSpPr>
          <p:spPr bwMode="auto">
            <a:xfrm>
              <a:off x="2887" y="2477"/>
              <a:ext cx="1112" cy="290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100800" tIns="50400" rIns="100800" bIns="5040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5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&lt;&lt;include&gt;&gt;</a:t>
              </a:r>
              <a:endParaRPr lang="en-GB" sz="25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>
            <a:spLocks noGrp="1" noChangeArrowheads="1"/>
          </p:cNvSpPr>
          <p:nvPr>
            <p:ph type="title"/>
          </p:nvPr>
        </p:nvSpPr>
        <p:spPr>
          <a:xfrm>
            <a:off x="406080" y="133935"/>
            <a:ext cx="7770240" cy="1237089"/>
          </a:xfrm>
        </p:spPr>
        <p:txBody>
          <a:bodyPr lIns="17961" tIns="46698" rIns="17961" bIns="46698">
            <a:normAutofit fontScale="90000"/>
          </a:bodyPr>
          <a:lstStyle/>
          <a:p>
            <a:pPr>
              <a:lnSpc>
                <a:spcPct val="94000"/>
              </a:lnSpc>
              <a:spcBef>
                <a:spcPts val="1235"/>
              </a:spcBef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b="1" dirty="0"/>
              <a:t>Factoring Use Cases Using</a:t>
            </a:r>
            <a:br>
              <a:rPr lang="en-GB" b="1" dirty="0"/>
            </a:br>
            <a:r>
              <a:rPr lang="en-GB" b="1" dirty="0"/>
              <a:t>Extends </a:t>
            </a:r>
            <a:endParaRPr lang="en-GB" b="1" dirty="0"/>
          </a:p>
        </p:txBody>
      </p:sp>
      <p:grpSp>
        <p:nvGrpSpPr>
          <p:cNvPr id="2" name="Group 2"/>
          <p:cNvGrpSpPr/>
          <p:nvPr/>
        </p:nvGrpSpPr>
        <p:grpSpPr bwMode="auto">
          <a:xfrm>
            <a:off x="701280" y="2737728"/>
            <a:ext cx="7741440" cy="1520800"/>
            <a:chOff x="1323" y="1905"/>
            <a:chExt cx="3439" cy="581"/>
          </a:xfrm>
        </p:grpSpPr>
        <p:sp>
          <p:nvSpPr>
            <p:cNvPr id="70659" name="Oval 3"/>
            <p:cNvSpPr>
              <a:spLocks noChangeArrowheads="1"/>
            </p:cNvSpPr>
            <p:nvPr/>
          </p:nvSpPr>
          <p:spPr bwMode="auto">
            <a:xfrm>
              <a:off x="1323" y="1905"/>
              <a:ext cx="1164" cy="581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9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Base </a:t>
              </a:r>
              <a:endParaRPr lang="en-GB" sz="29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9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use case</a:t>
              </a:r>
              <a:endParaRPr lang="en-GB" sz="29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0660" name="Oval 4"/>
            <p:cNvSpPr>
              <a:spLocks noChangeArrowheads="1"/>
            </p:cNvSpPr>
            <p:nvPr/>
          </p:nvSpPr>
          <p:spPr bwMode="auto">
            <a:xfrm>
              <a:off x="3598" y="1905"/>
              <a:ext cx="1164" cy="581"/>
            </a:xfrm>
            <a:prstGeom prst="ellipse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9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Common</a:t>
              </a:r>
              <a:endParaRPr lang="en-GB" sz="29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9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 use case</a:t>
              </a:r>
              <a:endParaRPr lang="en-GB" sz="29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0661" name="Line 5"/>
            <p:cNvSpPr>
              <a:spLocks noChangeShapeType="1"/>
            </p:cNvSpPr>
            <p:nvPr/>
          </p:nvSpPr>
          <p:spPr bwMode="auto">
            <a:xfrm>
              <a:off x="2487" y="2221"/>
              <a:ext cx="1111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prstDash val="dash"/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662" name="Text Box 6"/>
            <p:cNvSpPr txBox="1">
              <a:spLocks noChangeArrowheads="1"/>
            </p:cNvSpPr>
            <p:nvPr/>
          </p:nvSpPr>
          <p:spPr bwMode="auto">
            <a:xfrm>
              <a:off x="2475" y="1992"/>
              <a:ext cx="976" cy="186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100800" tIns="50400" rIns="100800" bIns="5040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5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&lt;&lt;extends&gt;&gt;</a:t>
              </a:r>
              <a:endParaRPr lang="en-GB" sz="25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Turban cites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Easier to express complex ideas.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Reduction of complexity.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Enhance and reinforce learning and training.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Manipulation is easier</a:t>
            </a:r>
            <a:endParaRPr lang="en-US" dirty="0" smtClean="0"/>
          </a:p>
          <a:p>
            <a:pPr lvl="1">
              <a:buNone/>
            </a:pPr>
            <a:r>
              <a:rPr lang="en-US" sz="3200" dirty="0" smtClean="0"/>
              <a:t>Key ideas regarding modeling are</a:t>
            </a:r>
            <a:endParaRPr lang="en-US" sz="3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Rarely correct in first try.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Always seek advice and criticism for others.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Avoid excess model revisions.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080" y="133935"/>
            <a:ext cx="7770240" cy="1237089"/>
          </a:xfrm>
        </p:spPr>
        <p:txBody>
          <a:bodyPr lIns="17961" tIns="46698" rIns="17961" bIns="46698">
            <a:normAutofit fontScale="90000"/>
          </a:bodyPr>
          <a:lstStyle/>
          <a:p>
            <a:pPr>
              <a:lnSpc>
                <a:spcPct val="94000"/>
              </a:lnSpc>
              <a:spcBef>
                <a:spcPts val="1235"/>
              </a:spcBef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b="1" dirty="0"/>
              <a:t>Factoring Use Cases Using</a:t>
            </a:r>
            <a:br>
              <a:rPr lang="en-GB" b="1" dirty="0"/>
            </a:br>
            <a:r>
              <a:rPr lang="en-GB" b="1" dirty="0"/>
              <a:t>Extends </a:t>
            </a:r>
            <a:endParaRPr lang="en-GB" b="1" dirty="0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701280" y="2737728"/>
            <a:ext cx="7741440" cy="1520800"/>
            <a:chOff x="1323" y="1905"/>
            <a:chExt cx="3439" cy="581"/>
          </a:xfrm>
        </p:grpSpPr>
        <p:sp>
          <p:nvSpPr>
            <p:cNvPr id="330756" name="Oval 4"/>
            <p:cNvSpPr>
              <a:spLocks noChangeArrowheads="1"/>
            </p:cNvSpPr>
            <p:nvPr/>
          </p:nvSpPr>
          <p:spPr bwMode="auto">
            <a:xfrm>
              <a:off x="1323" y="1905"/>
              <a:ext cx="1164" cy="581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9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Order</a:t>
              </a:r>
              <a:endParaRPr lang="en-GB" sz="29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9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Item</a:t>
              </a:r>
              <a:endParaRPr lang="en-GB" sz="29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30757" name="Oval 5"/>
            <p:cNvSpPr>
              <a:spLocks noChangeArrowheads="1"/>
            </p:cNvSpPr>
            <p:nvPr/>
          </p:nvSpPr>
          <p:spPr bwMode="auto">
            <a:xfrm>
              <a:off x="3598" y="1905"/>
              <a:ext cx="1164" cy="581"/>
            </a:xfrm>
            <a:prstGeom prst="ellipse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9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Show</a:t>
              </a:r>
              <a:endParaRPr lang="en-GB" sz="29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9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 </a:t>
              </a:r>
              <a:r>
                <a:rPr lang="en-GB" sz="2900" b="1" dirty="0" err="1">
                  <a:solidFill>
                    <a:srgbClr val="000000"/>
                  </a:solidFill>
                  <a:latin typeface="Comic Sans MS" panose="030F0702030302020204" pitchFamily="66" charset="0"/>
                </a:rPr>
                <a:t>Catalog</a:t>
              </a:r>
              <a:endParaRPr lang="en-GB" sz="29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30758" name="Line 6"/>
            <p:cNvSpPr>
              <a:spLocks noChangeShapeType="1"/>
            </p:cNvSpPr>
            <p:nvPr/>
          </p:nvSpPr>
          <p:spPr bwMode="auto">
            <a:xfrm>
              <a:off x="2487" y="2221"/>
              <a:ext cx="1111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prstDash val="dash"/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759" name="Text Box 7"/>
            <p:cNvSpPr txBox="1">
              <a:spLocks noChangeArrowheads="1"/>
            </p:cNvSpPr>
            <p:nvPr/>
          </p:nvSpPr>
          <p:spPr bwMode="auto">
            <a:xfrm>
              <a:off x="2475" y="1992"/>
              <a:ext cx="976" cy="186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100800" tIns="50400" rIns="100800" bIns="5040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5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&lt;&lt;extends&gt;&gt;</a:t>
              </a:r>
              <a:endParaRPr lang="en-GB" sz="25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3E20C0-32F7-46E7-8B99-A1790E63EA85}" type="slidenum">
              <a:rPr lang="zh-CN" altLang="en-GB"/>
            </a:fld>
            <a:endParaRPr lang="en-GB" altLang="zh-CN"/>
          </a:p>
        </p:txBody>
      </p:sp>
      <p:sp>
        <p:nvSpPr>
          <p:cNvPr id="819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Class  Diagram</a:t>
            </a:r>
            <a:endParaRPr lang="en-GB" altLang="zh-CN" smtClean="0">
              <a:ea typeface="SimSun" panose="02010600030101010101" pitchFamily="2" charset="-122"/>
            </a:endParaRPr>
          </a:p>
        </p:txBody>
      </p:sp>
      <p:pic>
        <p:nvPicPr>
          <p:cNvPr id="8196" name="Picture 5" descr="classdiagram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5650" y="2349500"/>
            <a:ext cx="5040313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4787900" y="2212975"/>
            <a:ext cx="4356100" cy="1465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r>
              <a:rPr lang="en-GB"/>
              <a:t>Class diagrams show the classes of the system, their interrelationships (including inheritance, aggregation, and association), and the operations and attributes of the classes. </a:t>
            </a:r>
            <a:endParaRPr lang="en-GB"/>
          </a:p>
        </p:txBody>
      </p:sp>
      <p:sp>
        <p:nvSpPr>
          <p:cNvPr id="67591" name="AutoShape 7"/>
          <p:cNvSpPr>
            <a:spLocks noChangeArrowheads="1"/>
          </p:cNvSpPr>
          <p:nvPr/>
        </p:nvSpPr>
        <p:spPr bwMode="auto">
          <a:xfrm>
            <a:off x="1763713" y="2205038"/>
            <a:ext cx="914400" cy="360362"/>
          </a:xfrm>
          <a:prstGeom prst="wedgeRoundRectCallout">
            <a:avLst>
              <a:gd name="adj1" fmla="val -43750"/>
              <a:gd name="adj2" fmla="val 8392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en-US"/>
              <a:t>Name</a:t>
            </a:r>
            <a:endParaRPr lang="en-GB"/>
          </a:p>
        </p:txBody>
      </p:sp>
      <p:sp>
        <p:nvSpPr>
          <p:cNvPr id="67592" name="AutoShape 8"/>
          <p:cNvSpPr>
            <a:spLocks noChangeArrowheads="1"/>
          </p:cNvSpPr>
          <p:nvPr/>
        </p:nvSpPr>
        <p:spPr bwMode="auto">
          <a:xfrm>
            <a:off x="827088" y="4724400"/>
            <a:ext cx="1258887" cy="360363"/>
          </a:xfrm>
          <a:prstGeom prst="wedgeRoundRectCallout">
            <a:avLst>
              <a:gd name="adj1" fmla="val 103218"/>
              <a:gd name="adj2" fmla="val 8392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en-US"/>
              <a:t>Attributes</a:t>
            </a:r>
            <a:endParaRPr lang="en-GB"/>
          </a:p>
        </p:txBody>
      </p:sp>
      <p:sp>
        <p:nvSpPr>
          <p:cNvPr id="67593" name="AutoShape 9"/>
          <p:cNvSpPr>
            <a:spLocks noChangeArrowheads="1"/>
          </p:cNvSpPr>
          <p:nvPr/>
        </p:nvSpPr>
        <p:spPr bwMode="auto">
          <a:xfrm>
            <a:off x="792163" y="5373688"/>
            <a:ext cx="1403350" cy="360362"/>
          </a:xfrm>
          <a:prstGeom prst="wedgeRoundRectCallout">
            <a:avLst>
              <a:gd name="adj1" fmla="val 87444"/>
              <a:gd name="adj2" fmla="val 8392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en-US"/>
              <a:t>Operations</a:t>
            </a:r>
            <a:endParaRPr lang="en-GB"/>
          </a:p>
        </p:txBody>
      </p:sp>
      <p:sp>
        <p:nvSpPr>
          <p:cNvPr id="67594" name="AutoShape 10"/>
          <p:cNvSpPr>
            <a:spLocks noChangeArrowheads="1"/>
          </p:cNvSpPr>
          <p:nvPr/>
        </p:nvSpPr>
        <p:spPr bwMode="auto">
          <a:xfrm>
            <a:off x="5291138" y="4292600"/>
            <a:ext cx="1296987" cy="431800"/>
          </a:xfrm>
          <a:prstGeom prst="wedgeRoundRectCallout">
            <a:avLst>
              <a:gd name="adj1" fmla="val -133231"/>
              <a:gd name="adj2" fmla="val -11397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en-US"/>
              <a:t>Relations</a:t>
            </a:r>
            <a:endParaRPr lang="en-GB"/>
          </a:p>
        </p:txBody>
      </p:sp>
      <p:sp>
        <p:nvSpPr>
          <p:cNvPr id="67595" name="AutoShape 11"/>
          <p:cNvSpPr>
            <a:spLocks noChangeArrowheads="1"/>
          </p:cNvSpPr>
          <p:nvPr/>
        </p:nvSpPr>
        <p:spPr bwMode="auto">
          <a:xfrm>
            <a:off x="6300788" y="3573463"/>
            <a:ext cx="2843212" cy="1655762"/>
          </a:xfrm>
          <a:prstGeom prst="cloudCallout">
            <a:avLst>
              <a:gd name="adj1" fmla="val -40398"/>
              <a:gd name="adj2" fmla="val -58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pPr algn="ctr">
              <a:buFontTx/>
              <a:buChar char="•"/>
            </a:pPr>
            <a:r>
              <a:rPr lang="en-US" dirty="0"/>
              <a:t> Associations</a:t>
            </a:r>
            <a:endParaRPr lang="en-US" dirty="0"/>
          </a:p>
          <a:p>
            <a:pPr algn="ctr">
              <a:buFontTx/>
              <a:buChar char="•"/>
            </a:pPr>
            <a:r>
              <a:rPr lang="en-GB" dirty="0"/>
              <a:t> </a:t>
            </a:r>
            <a:r>
              <a:rPr lang="en-GB" altLang="zh-CN" dirty="0">
                <a:ea typeface="SimSun" panose="02010600030101010101" pitchFamily="2" charset="-122"/>
              </a:rPr>
              <a:t>Aggregation</a:t>
            </a:r>
            <a:endParaRPr lang="en-GB" dirty="0"/>
          </a:p>
          <a:p>
            <a:pPr algn="ctr">
              <a:buFontTx/>
              <a:buChar char="•"/>
            </a:pPr>
            <a:r>
              <a:rPr lang="en-GB" altLang="zh-CN" dirty="0">
                <a:ea typeface="SimSun" panose="02010600030101010101" pitchFamily="2" charset="-122"/>
              </a:rPr>
              <a:t> Generalization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 animBg="1"/>
      <p:bldP spid="67591" grpId="1" animBg="1"/>
      <p:bldP spid="67592" grpId="0" animBg="1"/>
      <p:bldP spid="67592" grpId="1" animBg="1"/>
      <p:bldP spid="67593" grpId="0" animBg="1"/>
      <p:bldP spid="67593" grpId="1" animBg="1"/>
      <p:bldP spid="67594" grpId="0" animBg="1"/>
      <p:bldP spid="6759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Displays objects structure, contents and relationships.</a:t>
            </a:r>
            <a:endParaRPr lang="en-US" dirty="0" smtClean="0"/>
          </a:p>
          <a:p>
            <a:r>
              <a:rPr lang="en-US" dirty="0" smtClean="0"/>
              <a:t>Class diagrams are static – display what interacts but not what happens when interaction occurs.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Classes are represented by a rectangle divided to three parts: class name, attributes and operations.</a:t>
            </a:r>
            <a:endParaRPr lang="en-US" dirty="0" smtClean="0"/>
          </a:p>
          <a:p>
            <a:r>
              <a:rPr lang="en-US" dirty="0" smtClean="0"/>
              <a:t>Attributes are written as: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visibility name [multiplicity] : type-expression = initial-value</a:t>
            </a:r>
            <a:endParaRPr lang="en-US" dirty="0" smtClean="0"/>
          </a:p>
          <a:p>
            <a:r>
              <a:rPr lang="en-US" dirty="0" smtClean="0"/>
              <a:t>Operations are written as: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visibility name (parameter-list) : return type-expression</a:t>
            </a:r>
            <a:endParaRPr lang="en-US" dirty="0" smtClean="0"/>
          </a:p>
          <a:p>
            <a:r>
              <a:rPr lang="en-US" dirty="0" smtClean="0"/>
              <a:t>Visibility is written as: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+ public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# protected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- private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Class Diagrams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143000"/>
            <a:ext cx="8305800" cy="39703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en-US" sz="2400" dirty="0" smtClean="0"/>
              <a:t>Class </a:t>
            </a:r>
            <a:r>
              <a:rPr lang="en-US" sz="2400" dirty="0"/>
              <a:t>Diagrams describe the static structure of a system, or how it is structured rather than how it behaves. These diagrams contain the following elements.</a:t>
            </a:r>
            <a:endParaRPr lang="en-US" sz="2400" dirty="0"/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800" b="1" dirty="0"/>
              <a:t> </a:t>
            </a:r>
            <a:r>
              <a:rPr lang="en-US" sz="2800" b="1" dirty="0"/>
              <a:t>Classes</a:t>
            </a:r>
            <a:r>
              <a:rPr lang="en-US" sz="1800" dirty="0"/>
              <a:t>, </a:t>
            </a:r>
            <a:r>
              <a:rPr lang="en-US" sz="2400" dirty="0"/>
              <a:t>which represent entities with common characteristics or features. These features include attributes, operations and associations.</a:t>
            </a:r>
            <a:endParaRPr lang="en-US" sz="2400" dirty="0"/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800" dirty="0"/>
              <a:t> </a:t>
            </a:r>
            <a:r>
              <a:rPr lang="en-US" sz="2800" b="1" dirty="0"/>
              <a:t>Associations</a:t>
            </a:r>
            <a:r>
              <a:rPr lang="en-US" sz="1800" dirty="0"/>
              <a:t>, </a:t>
            </a:r>
            <a:r>
              <a:rPr lang="en-US" sz="2400" dirty="0"/>
              <a:t>which represent relationships that relate two or more other classes where the relationships have common characteristics or features. These attributes and operations.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0" y="0"/>
            <a:ext cx="7770240" cy="1139160"/>
          </a:xfrm>
        </p:spPr>
        <p:txBody>
          <a:bodyPr lIns="17961" tIns="46698" rIns="17961" bIns="46698"/>
          <a:lstStyle/>
          <a:p>
            <a:pPr>
              <a:lnSpc>
                <a:spcPct val="94000"/>
              </a:lnSpc>
              <a:spcBef>
                <a:spcPts val="1235"/>
              </a:spcBef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5400" b="1" dirty="0"/>
              <a:t>Class Diagram</a:t>
            </a:r>
            <a:endParaRPr lang="en-GB" sz="5400" b="1" dirty="0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6560" y="1147801"/>
            <a:ext cx="8570880" cy="4948199"/>
          </a:xfrm>
        </p:spPr>
        <p:txBody>
          <a:bodyPr lIns="17961" tIns="46698" rIns="17961" bIns="46698">
            <a:normAutofit fontScale="92500" lnSpcReduction="10000"/>
          </a:bodyPr>
          <a:lstStyle/>
          <a:p>
            <a:pPr marL="306705" indent="-306705">
              <a:lnSpc>
                <a:spcPct val="105000"/>
              </a:lnSpc>
              <a:spcBef>
                <a:spcPts val="455"/>
              </a:spcBef>
              <a:spcAft>
                <a:spcPct val="5000"/>
              </a:spcAft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600" dirty="0"/>
              <a:t>Describes static structure of a system</a:t>
            </a:r>
            <a:endParaRPr lang="en-GB" sz="3600" dirty="0"/>
          </a:p>
          <a:p>
            <a:pPr marL="306705" indent="-306705">
              <a:lnSpc>
                <a:spcPct val="105000"/>
              </a:lnSpc>
              <a:spcBef>
                <a:spcPts val="455"/>
              </a:spcBef>
              <a:spcAft>
                <a:spcPct val="5000"/>
              </a:spcAft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600" dirty="0"/>
              <a:t>Main constituents are classes and their relationships:</a:t>
            </a:r>
            <a:endParaRPr lang="en-GB" sz="3600" dirty="0"/>
          </a:p>
          <a:p>
            <a:pPr marL="669925" lvl="1" indent="-254635">
              <a:lnSpc>
                <a:spcPct val="105000"/>
              </a:lnSpc>
              <a:spcBef>
                <a:spcPts val="455"/>
              </a:spcBef>
              <a:spcAft>
                <a:spcPct val="5000"/>
              </a:spcAft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300" dirty="0">
                <a:solidFill>
                  <a:srgbClr val="4C38E2"/>
                </a:solidFill>
              </a:rPr>
              <a:t>Generalization</a:t>
            </a:r>
            <a:endParaRPr lang="en-GB" sz="3300" dirty="0">
              <a:solidFill>
                <a:srgbClr val="4C38E2"/>
              </a:solidFill>
            </a:endParaRPr>
          </a:p>
          <a:p>
            <a:pPr marL="669925" lvl="1" indent="-254635">
              <a:lnSpc>
                <a:spcPct val="105000"/>
              </a:lnSpc>
              <a:spcBef>
                <a:spcPts val="455"/>
              </a:spcBef>
              <a:spcAft>
                <a:spcPct val="5000"/>
              </a:spcAft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300" dirty="0">
                <a:solidFill>
                  <a:srgbClr val="4C38E2"/>
                </a:solidFill>
              </a:rPr>
              <a:t>Aggregation</a:t>
            </a:r>
            <a:endParaRPr lang="en-GB" sz="3300" dirty="0">
              <a:solidFill>
                <a:srgbClr val="4C38E2"/>
              </a:solidFill>
            </a:endParaRPr>
          </a:p>
          <a:p>
            <a:pPr marL="669925" lvl="1" indent="-254635">
              <a:lnSpc>
                <a:spcPct val="105000"/>
              </a:lnSpc>
              <a:spcBef>
                <a:spcPts val="455"/>
              </a:spcBef>
              <a:spcAft>
                <a:spcPct val="5000"/>
              </a:spcAft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300" dirty="0">
                <a:solidFill>
                  <a:srgbClr val="4C38E2"/>
                </a:solidFill>
              </a:rPr>
              <a:t>Association</a:t>
            </a:r>
            <a:endParaRPr lang="en-GB" sz="3300" dirty="0">
              <a:solidFill>
                <a:srgbClr val="4C38E2"/>
              </a:solidFill>
            </a:endParaRPr>
          </a:p>
          <a:p>
            <a:pPr marL="669925" lvl="1" indent="-254635">
              <a:lnSpc>
                <a:spcPct val="105000"/>
              </a:lnSpc>
              <a:spcBef>
                <a:spcPts val="455"/>
              </a:spcBef>
              <a:spcAft>
                <a:spcPct val="5000"/>
              </a:spcAft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300" dirty="0" smtClean="0">
                <a:solidFill>
                  <a:srgbClr val="4C38E2"/>
                </a:solidFill>
              </a:rPr>
              <a:t> dependencies</a:t>
            </a:r>
            <a:endParaRPr lang="en-GB" sz="3600" dirty="0">
              <a:solidFill>
                <a:srgbClr val="4C38E2"/>
              </a:solidFill>
            </a:endParaRPr>
          </a:p>
          <a:p>
            <a:pPr marL="669925" lvl="1" indent="-254635">
              <a:lnSpc>
                <a:spcPct val="105000"/>
              </a:lnSpc>
              <a:spcBef>
                <a:spcPts val="455"/>
              </a:spcBef>
              <a:spcAft>
                <a:spcPct val="5000"/>
              </a:spcAft>
              <a:buNone/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600" dirty="0" smtClean="0"/>
              <a:t>Connected as a graph to each other and to their contents</a:t>
            </a:r>
            <a:endParaRPr lang="en-GB" sz="33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 noGrp="1" noChangeArrowheads="1"/>
          </p:cNvSpPr>
          <p:nvPr>
            <p:ph type="title"/>
          </p:nvPr>
        </p:nvSpPr>
        <p:spPr>
          <a:xfrm>
            <a:off x="406080" y="182900"/>
            <a:ext cx="7770240" cy="1139159"/>
          </a:xfrm>
        </p:spPr>
        <p:txBody>
          <a:bodyPr lIns="17961" tIns="46698" rIns="17961" bIns="46698"/>
          <a:lstStyle/>
          <a:p>
            <a:pPr>
              <a:lnSpc>
                <a:spcPct val="94000"/>
              </a:lnSpc>
              <a:spcBef>
                <a:spcPts val="1235"/>
              </a:spcBef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5400" b="1" dirty="0"/>
              <a:t>Class Diagram</a:t>
            </a:r>
            <a:endParaRPr lang="en-GB" sz="5400" b="1" dirty="0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6560" y="1286055"/>
            <a:ext cx="8501760" cy="5154301"/>
          </a:xfrm>
        </p:spPr>
        <p:txBody>
          <a:bodyPr lIns="17961" tIns="46698" rIns="17961" bIns="46698"/>
          <a:lstStyle/>
          <a:p>
            <a:pPr marL="306705" indent="-306705">
              <a:lnSpc>
                <a:spcPct val="90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300" dirty="0"/>
              <a:t>Entities with common features, i.e. attributes and operations.</a:t>
            </a:r>
            <a:endParaRPr lang="en-GB" sz="3300" dirty="0"/>
          </a:p>
          <a:p>
            <a:pPr marL="306705" indent="-306705">
              <a:lnSpc>
                <a:spcPct val="90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300" dirty="0"/>
              <a:t>Classes are represented as solid outline rectangle with compartments.</a:t>
            </a:r>
            <a:endParaRPr lang="en-GB" sz="3300" dirty="0"/>
          </a:p>
          <a:p>
            <a:pPr marL="306705" indent="-306705">
              <a:lnSpc>
                <a:spcPct val="90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300" dirty="0"/>
              <a:t>Compartments for</a:t>
            </a:r>
            <a:r>
              <a:rPr lang="en-GB" sz="3300" dirty="0">
                <a:solidFill>
                  <a:srgbClr val="4C38E2"/>
                </a:solidFill>
              </a:rPr>
              <a:t> name</a:t>
            </a:r>
            <a:r>
              <a:rPr lang="en-GB" sz="3300" dirty="0"/>
              <a:t>, </a:t>
            </a:r>
            <a:r>
              <a:rPr lang="en-GB" sz="3300" dirty="0">
                <a:solidFill>
                  <a:srgbClr val="4C38E2"/>
                </a:solidFill>
              </a:rPr>
              <a:t>attributes, and</a:t>
            </a:r>
            <a:r>
              <a:rPr lang="en-GB" sz="3300" dirty="0"/>
              <a:t> </a:t>
            </a:r>
            <a:r>
              <a:rPr lang="en-GB" sz="3300" dirty="0">
                <a:solidFill>
                  <a:srgbClr val="4C38E2"/>
                </a:solidFill>
              </a:rPr>
              <a:t>operations.</a:t>
            </a:r>
            <a:endParaRPr lang="en-GB" sz="3300" dirty="0">
              <a:solidFill>
                <a:srgbClr val="4C38E2"/>
              </a:solidFill>
            </a:endParaRPr>
          </a:p>
          <a:p>
            <a:pPr marL="306705" indent="-306705">
              <a:lnSpc>
                <a:spcPct val="90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300" dirty="0"/>
              <a:t>Attribute and operation compartments are optional depending on the purpose of a diagram.</a:t>
            </a:r>
            <a:endParaRPr lang="en-GB" sz="33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5800" y="1524000"/>
            <a:ext cx="7467600" cy="46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66800" y="1905000"/>
            <a:ext cx="6400800" cy="411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snapshot of detailed state of the system at a point of time.</a:t>
            </a:r>
            <a:endParaRPr lang="en-US" dirty="0" smtClean="0"/>
          </a:p>
          <a:p>
            <a:r>
              <a:rPr lang="en-US" dirty="0" smtClean="0"/>
              <a:t>Notation is same a class diagram.</a:t>
            </a:r>
            <a:endParaRPr lang="en-US" dirty="0" smtClean="0"/>
          </a:p>
          <a:p>
            <a:r>
              <a:rPr lang="en-US" dirty="0" smtClean="0"/>
              <a:t>Class diagrams can contain objects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So a class diagram with objects and no classes is an object diagram.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 Model – </a:t>
            </a:r>
            <a:r>
              <a:rPr lang="en-US" sz="2800" dirty="0" smtClean="0"/>
              <a:t>viewed as a snapshot of a system’s parameter at rest at a specific point in time.</a:t>
            </a:r>
            <a:endParaRPr lang="en-US" sz="2800" dirty="0" smtClean="0"/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800" dirty="0" smtClean="0"/>
              <a:t>Represent the structural or static aspect of a system.</a:t>
            </a:r>
            <a:endParaRPr lang="en-US" sz="2800" dirty="0" smtClean="0"/>
          </a:p>
          <a:p>
            <a:r>
              <a:rPr lang="en-US" dirty="0" smtClean="0"/>
              <a:t>Dynamic Model – </a:t>
            </a:r>
            <a:r>
              <a:rPr lang="en-US" sz="2800" dirty="0" smtClean="0"/>
              <a:t>viewed as a collection of procedures or behaviors</a:t>
            </a:r>
            <a:endParaRPr lang="en-US" sz="2800" dirty="0" smtClean="0"/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800" dirty="0" smtClean="0"/>
              <a:t>Reflect the behavior of a system over time.</a:t>
            </a:r>
            <a:endParaRPr lang="en-US" sz="2800" dirty="0" smtClean="0"/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800" dirty="0" smtClean="0"/>
              <a:t>Show how the business objects interact to perform tasks.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Object Diagrams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066801"/>
            <a:ext cx="7924800" cy="48474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en-US" sz="2400" dirty="0" smtClean="0"/>
              <a:t>Object </a:t>
            </a:r>
            <a:r>
              <a:rPr lang="en-US" sz="2400" dirty="0"/>
              <a:t>Diagrams describe the static structure of a system at a particular time. Whereas a class model describes all possible situations, an object model describes a particular situation. Object diagrams contain the following elements:</a:t>
            </a:r>
            <a:endParaRPr lang="en-US" sz="2400" dirty="0"/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800" b="1" dirty="0"/>
              <a:t> </a:t>
            </a:r>
            <a:r>
              <a:rPr lang="en-US" sz="2800" b="1" dirty="0"/>
              <a:t>Objects</a:t>
            </a:r>
            <a:r>
              <a:rPr lang="en-US" sz="1800" dirty="0"/>
              <a:t>, </a:t>
            </a:r>
            <a:r>
              <a:rPr lang="en-US" sz="2400" dirty="0"/>
              <a:t>which represent particular entities. These are instances of classes.</a:t>
            </a:r>
            <a:endParaRPr lang="en-US" sz="2400" dirty="0"/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800" dirty="0"/>
              <a:t> </a:t>
            </a:r>
            <a:r>
              <a:rPr lang="en-US" sz="2800" b="1" dirty="0"/>
              <a:t>Links,</a:t>
            </a:r>
            <a:r>
              <a:rPr lang="en-US" sz="1800" b="1" dirty="0"/>
              <a:t> </a:t>
            </a:r>
            <a:r>
              <a:rPr lang="en-US" sz="2400" dirty="0"/>
              <a:t>which represent particular relationships between objects. These are instances of associations.</a:t>
            </a:r>
            <a:endParaRPr lang="en-US" sz="2400" dirty="0"/>
          </a:p>
          <a:p>
            <a:pPr eaLnBrk="0" hangingPunct="0">
              <a:spcBef>
                <a:spcPct val="50000"/>
              </a:spcBef>
              <a:buFontTx/>
              <a:buChar char="•"/>
            </a:pPr>
            <a:endParaRPr lang="en-US" sz="1800" dirty="0"/>
          </a:p>
          <a:p>
            <a:pPr eaLnBrk="0" hangingPunct="0">
              <a:spcBef>
                <a:spcPct val="50000"/>
              </a:spcBef>
            </a:pPr>
            <a:endParaRPr lang="en-US" sz="1800" b="1" dirty="0"/>
          </a:p>
          <a:p>
            <a:pPr eaLnBrk="0" hangingPunct="0">
              <a:spcBef>
                <a:spcPct val="50000"/>
              </a:spcBef>
              <a:buNone/>
            </a:pPr>
            <a:r>
              <a:rPr lang="en-US" sz="1800" dirty="0"/>
              <a:t>.</a:t>
            </a:r>
            <a:endParaRPr lang="en-US" sz="1800" b="1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 noGrp="1" noChangeArrowheads="1"/>
          </p:cNvSpPr>
          <p:nvPr>
            <p:ph type="title"/>
          </p:nvPr>
        </p:nvSpPr>
        <p:spPr>
          <a:xfrm>
            <a:off x="381600" y="152657"/>
            <a:ext cx="7768800" cy="1139160"/>
          </a:xfrm>
        </p:spPr>
        <p:txBody>
          <a:bodyPr lIns="17961" tIns="46698" rIns="17961" bIns="46698"/>
          <a:lstStyle/>
          <a:p>
            <a:pPr>
              <a:lnSpc>
                <a:spcPct val="94000"/>
              </a:lnSpc>
              <a:spcBef>
                <a:spcPts val="1235"/>
              </a:spcBef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b="1" dirty="0"/>
              <a:t> Object Diagram</a:t>
            </a:r>
            <a:endParaRPr lang="en-GB" b="1" dirty="0"/>
          </a:p>
        </p:txBody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663841" y="5711640"/>
            <a:ext cx="8315089" cy="461661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1436" tIns="45718" rIns="91436" bIns="45718">
            <a:spAutoFit/>
          </a:bodyPr>
          <a:lstStyle/>
          <a:p>
            <a:pPr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Different representations of the </a:t>
            </a:r>
            <a:r>
              <a:rPr lang="en-GB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LibraryMember</a:t>
            </a:r>
            <a:r>
              <a:rPr lang="en-GB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object</a:t>
            </a:r>
            <a:endParaRPr lang="en-GB" sz="24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217441" y="1355183"/>
            <a:ext cx="2904480" cy="4205241"/>
            <a:chOff x="318" y="1217"/>
            <a:chExt cx="1850" cy="2644"/>
          </a:xfrm>
        </p:grpSpPr>
        <p:sp>
          <p:nvSpPr>
            <p:cNvPr id="75780" name="AutoShape 4"/>
            <p:cNvSpPr>
              <a:spLocks noChangeArrowheads="1"/>
            </p:cNvSpPr>
            <p:nvPr/>
          </p:nvSpPr>
          <p:spPr bwMode="auto">
            <a:xfrm>
              <a:off x="318" y="1217"/>
              <a:ext cx="1851" cy="2645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500" b="1" dirty="0" err="1">
                  <a:solidFill>
                    <a:srgbClr val="000000"/>
                  </a:solidFill>
                  <a:latin typeface="Comic Sans MS" panose="030F0702030302020204" pitchFamily="66" charset="0"/>
                </a:rPr>
                <a:t>LibraryMember</a:t>
              </a:r>
              <a:endParaRPr lang="en-GB" sz="15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endParaRPr lang="en-GB" sz="15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500" b="1" dirty="0" err="1">
                  <a:solidFill>
                    <a:srgbClr val="000000"/>
                  </a:solidFill>
                  <a:latin typeface="Comic Sans MS" panose="030F0702030302020204" pitchFamily="66" charset="0"/>
                </a:rPr>
                <a:t>Mritunjay</a:t>
              </a:r>
              <a:endParaRPr lang="en-GB" sz="15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5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B10028</a:t>
              </a:r>
              <a:endParaRPr lang="en-GB" sz="15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5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C-108, </a:t>
              </a:r>
              <a:r>
                <a:rPr lang="en-GB" sz="1500" b="1" dirty="0" err="1">
                  <a:solidFill>
                    <a:srgbClr val="000000"/>
                  </a:solidFill>
                  <a:latin typeface="Comic Sans MS" panose="030F0702030302020204" pitchFamily="66" charset="0"/>
                </a:rPr>
                <a:t>Laksmikant</a:t>
              </a:r>
              <a:r>
                <a:rPr lang="en-GB" sz="15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 Hall</a:t>
              </a:r>
              <a:endParaRPr lang="en-GB" sz="15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5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1119</a:t>
              </a:r>
              <a:endParaRPr lang="en-GB" sz="15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500" b="1" dirty="0" err="1">
                  <a:solidFill>
                    <a:srgbClr val="000000"/>
                  </a:solidFill>
                  <a:latin typeface="Comic Sans MS" panose="030F0702030302020204" pitchFamily="66" charset="0"/>
                </a:rPr>
                <a:t>Mrituj@cse</a:t>
              </a:r>
              <a:endParaRPr lang="en-GB" sz="15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5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25-02-04</a:t>
              </a:r>
              <a:endParaRPr lang="en-GB" sz="15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5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25-03-06</a:t>
              </a:r>
              <a:endParaRPr lang="en-GB" sz="15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5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NIL</a:t>
              </a:r>
              <a:endParaRPr lang="en-GB" sz="15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endParaRPr lang="en-GB" sz="15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500" b="1" dirty="0" err="1">
                  <a:solidFill>
                    <a:srgbClr val="000000"/>
                  </a:solidFill>
                  <a:latin typeface="Comic Sans MS" panose="030F0702030302020204" pitchFamily="66" charset="0"/>
                </a:rPr>
                <a:t>IssueBook</a:t>
              </a:r>
              <a:r>
                <a:rPr lang="en-GB" sz="15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( );</a:t>
              </a:r>
              <a:endParaRPr lang="en-GB" sz="15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500" b="1" dirty="0" err="1">
                  <a:solidFill>
                    <a:srgbClr val="000000"/>
                  </a:solidFill>
                  <a:latin typeface="Comic Sans MS" panose="030F0702030302020204" pitchFamily="66" charset="0"/>
                </a:rPr>
                <a:t>findPendingBooks</a:t>
              </a:r>
              <a:r>
                <a:rPr lang="en-GB" sz="15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( );</a:t>
              </a:r>
              <a:endParaRPr lang="en-GB" sz="15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500" b="1" dirty="0" err="1">
                  <a:solidFill>
                    <a:srgbClr val="000000"/>
                  </a:solidFill>
                  <a:latin typeface="Comic Sans MS" panose="030F0702030302020204" pitchFamily="66" charset="0"/>
                </a:rPr>
                <a:t>findOverdueBooks</a:t>
              </a:r>
              <a:r>
                <a:rPr lang="en-GB" sz="15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( );</a:t>
              </a:r>
              <a:endParaRPr lang="en-GB" sz="15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500" b="1" dirty="0" err="1">
                  <a:solidFill>
                    <a:srgbClr val="000000"/>
                  </a:solidFill>
                  <a:latin typeface="Comic Sans MS" panose="030F0702030302020204" pitchFamily="66" charset="0"/>
                </a:rPr>
                <a:t>returnBook</a:t>
              </a:r>
              <a:r>
                <a:rPr lang="en-GB" sz="15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( );</a:t>
              </a:r>
              <a:endParaRPr lang="en-GB" sz="15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500" b="1" dirty="0" err="1">
                  <a:solidFill>
                    <a:srgbClr val="000000"/>
                  </a:solidFill>
                  <a:latin typeface="Comic Sans MS" panose="030F0702030302020204" pitchFamily="66" charset="0"/>
                </a:rPr>
                <a:t>findMembershipDetails</a:t>
              </a:r>
              <a:r>
                <a:rPr lang="en-GB" sz="15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( );</a:t>
              </a:r>
              <a:endParaRPr lang="en-GB" sz="15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endParaRPr lang="en-GB" sz="15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5781" name="Line 5"/>
            <p:cNvSpPr>
              <a:spLocks noChangeShapeType="1"/>
            </p:cNvSpPr>
            <p:nvPr/>
          </p:nvSpPr>
          <p:spPr bwMode="auto">
            <a:xfrm>
              <a:off x="318" y="1535"/>
              <a:ext cx="1851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782" name="Line 6"/>
            <p:cNvSpPr>
              <a:spLocks noChangeShapeType="1"/>
            </p:cNvSpPr>
            <p:nvPr/>
          </p:nvSpPr>
          <p:spPr bwMode="auto">
            <a:xfrm>
              <a:off x="318" y="2803"/>
              <a:ext cx="1851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783" name="AutoShape 7"/>
          <p:cNvSpPr>
            <a:spLocks noChangeArrowheads="1"/>
          </p:cNvSpPr>
          <p:nvPr/>
        </p:nvSpPr>
        <p:spPr bwMode="auto">
          <a:xfrm>
            <a:off x="3327840" y="1562564"/>
            <a:ext cx="2903040" cy="3387236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91436" tIns="45718" rIns="91436" bIns="45718" anchor="ctr"/>
          <a:lstStyle/>
          <a:p>
            <a:pPr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500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LibraryMember</a:t>
            </a:r>
            <a:endParaRPr lang="en-GB" sz="15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endParaRPr lang="en-GB" sz="15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500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Mritunjay</a:t>
            </a:r>
            <a:endParaRPr lang="en-GB" sz="15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500" b="1" dirty="0">
                <a:solidFill>
                  <a:srgbClr val="000000"/>
                </a:solidFill>
                <a:latin typeface="Comic Sans MS" panose="030F0702030302020204" pitchFamily="66" charset="0"/>
              </a:rPr>
              <a:t>B10028</a:t>
            </a:r>
            <a:endParaRPr lang="en-GB" sz="15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500" b="1" dirty="0">
                <a:solidFill>
                  <a:srgbClr val="000000"/>
                </a:solidFill>
                <a:latin typeface="Comic Sans MS" panose="030F0702030302020204" pitchFamily="66" charset="0"/>
              </a:rPr>
              <a:t>C-108, </a:t>
            </a:r>
            <a:r>
              <a:rPr lang="en-GB" sz="1500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Laksmikant</a:t>
            </a:r>
            <a:r>
              <a:rPr lang="en-GB" sz="1500" b="1" dirty="0">
                <a:solidFill>
                  <a:srgbClr val="000000"/>
                </a:solidFill>
                <a:latin typeface="Comic Sans MS" panose="030F0702030302020204" pitchFamily="66" charset="0"/>
              </a:rPr>
              <a:t> Hall</a:t>
            </a:r>
            <a:endParaRPr lang="en-GB" sz="15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500" b="1" dirty="0">
                <a:solidFill>
                  <a:srgbClr val="000000"/>
                </a:solidFill>
                <a:latin typeface="Comic Sans MS" panose="030F0702030302020204" pitchFamily="66" charset="0"/>
              </a:rPr>
              <a:t>1119</a:t>
            </a:r>
            <a:endParaRPr lang="en-GB" sz="15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500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Mrituj@cse</a:t>
            </a:r>
            <a:endParaRPr lang="en-GB" sz="15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500" b="1" dirty="0">
                <a:solidFill>
                  <a:srgbClr val="000000"/>
                </a:solidFill>
                <a:latin typeface="Comic Sans MS" panose="030F0702030302020204" pitchFamily="66" charset="0"/>
              </a:rPr>
              <a:t>25-02-04</a:t>
            </a:r>
            <a:endParaRPr lang="en-GB" sz="15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500" b="1" dirty="0">
                <a:solidFill>
                  <a:srgbClr val="000000"/>
                </a:solidFill>
                <a:latin typeface="Comic Sans MS" panose="030F0702030302020204" pitchFamily="66" charset="0"/>
              </a:rPr>
              <a:t>25-03-06</a:t>
            </a:r>
            <a:endParaRPr lang="en-GB" sz="15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500" b="1" dirty="0">
                <a:solidFill>
                  <a:srgbClr val="000000"/>
                </a:solidFill>
                <a:latin typeface="Comic Sans MS" panose="030F0702030302020204" pitchFamily="66" charset="0"/>
              </a:rPr>
              <a:t>NIL</a:t>
            </a:r>
            <a:endParaRPr lang="en-GB" sz="15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endParaRPr lang="en-GB" sz="15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endParaRPr lang="en-GB" sz="15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 flipV="1">
            <a:off x="3327840" y="2184710"/>
            <a:ext cx="2903040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5785" name="AutoShape 9"/>
          <p:cNvSpPr>
            <a:spLocks noChangeArrowheads="1"/>
          </p:cNvSpPr>
          <p:nvPr/>
        </p:nvSpPr>
        <p:spPr bwMode="auto">
          <a:xfrm>
            <a:off x="6400801" y="1771386"/>
            <a:ext cx="2249280" cy="620706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91436" tIns="45718" rIns="91436" bIns="45718" anchor="ctr"/>
          <a:lstStyle/>
          <a:p>
            <a:pPr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endParaRPr lang="en-GB" sz="15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500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LibraryMember</a:t>
            </a:r>
            <a:endParaRPr lang="en-GB" sz="15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endParaRPr lang="en-GB" sz="15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Grp="1" noChangeArrowheads="1"/>
          </p:cNvSpPr>
          <p:nvPr>
            <p:ph type="title"/>
          </p:nvPr>
        </p:nvSpPr>
        <p:spPr>
          <a:xfrm>
            <a:off x="406080" y="182900"/>
            <a:ext cx="7770240" cy="1139159"/>
          </a:xfrm>
        </p:spPr>
        <p:txBody>
          <a:bodyPr lIns="17961" tIns="46698" rIns="17961" bIns="46698"/>
          <a:lstStyle/>
          <a:p>
            <a:pPr>
              <a:lnSpc>
                <a:spcPct val="94000"/>
              </a:lnSpc>
              <a:spcBef>
                <a:spcPts val="1235"/>
              </a:spcBef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4900" b="1" dirty="0"/>
              <a:t>Interaction Diagram</a:t>
            </a:r>
            <a:endParaRPr lang="en-GB" sz="4900" b="1" dirty="0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40" y="1523680"/>
            <a:ext cx="7770240" cy="4418384"/>
          </a:xfrm>
        </p:spPr>
        <p:txBody>
          <a:bodyPr lIns="17961" tIns="46698" rIns="17961" bIns="46698"/>
          <a:lstStyle/>
          <a:p>
            <a:pPr marL="306705" indent="-306705">
              <a:lnSpc>
                <a:spcPct val="94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600" dirty="0"/>
              <a:t>Models how groups of objects collaborate to realize some behaviour</a:t>
            </a:r>
            <a:endParaRPr lang="en-GB" sz="3600" dirty="0"/>
          </a:p>
          <a:p>
            <a:pPr marL="306705" indent="-306705">
              <a:lnSpc>
                <a:spcPct val="94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600" dirty="0"/>
              <a:t>Typically each interaction diagram realizes behaviour of a single use case</a:t>
            </a:r>
            <a:endParaRPr lang="en-GB" sz="3600" dirty="0"/>
          </a:p>
          <a:p>
            <a:pPr marL="669925" lvl="1" indent="-254635">
              <a:lnSpc>
                <a:spcPct val="94000"/>
              </a:lnSpc>
              <a:spcBef>
                <a:spcPts val="645"/>
              </a:spcBef>
              <a:buNone/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endParaRPr lang="en-GB" sz="3300" dirty="0"/>
          </a:p>
          <a:p>
            <a:pPr marL="1036955" lvl="2" indent="-207645">
              <a:lnSpc>
                <a:spcPct val="94000"/>
              </a:lnSpc>
              <a:spcBef>
                <a:spcPts val="645"/>
              </a:spcBef>
              <a:buNone/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endParaRPr lang="en-GB" sz="33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ChangeArrowheads="1"/>
          </p:cNvSpPr>
          <p:nvPr>
            <p:ph type="title"/>
          </p:nvPr>
        </p:nvSpPr>
        <p:spPr>
          <a:xfrm>
            <a:off x="406080" y="182900"/>
            <a:ext cx="7770240" cy="1139159"/>
          </a:xfrm>
        </p:spPr>
        <p:txBody>
          <a:bodyPr lIns="17961" tIns="46698" rIns="17961" bIns="46698"/>
          <a:lstStyle/>
          <a:p>
            <a:pPr>
              <a:lnSpc>
                <a:spcPct val="94000"/>
              </a:lnSpc>
              <a:spcBef>
                <a:spcPts val="1235"/>
              </a:spcBef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4900" b="1" dirty="0"/>
              <a:t>Interaction Diagram</a:t>
            </a:r>
            <a:endParaRPr lang="en-GB" sz="4900" b="1" dirty="0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80" y="1355183"/>
            <a:ext cx="8570880" cy="4638727"/>
          </a:xfrm>
        </p:spPr>
        <p:txBody>
          <a:bodyPr lIns="17961" tIns="46698" rIns="17961" bIns="46698"/>
          <a:lstStyle/>
          <a:p>
            <a:pPr marL="306705" indent="-306705">
              <a:lnSpc>
                <a:spcPct val="94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600" dirty="0"/>
              <a:t>Two kinds: </a:t>
            </a:r>
            <a:endParaRPr lang="en-GB" sz="3600" dirty="0"/>
          </a:p>
          <a:p>
            <a:pPr marL="669925" lvl="1" indent="-254635">
              <a:lnSpc>
                <a:spcPct val="94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600" dirty="0">
                <a:solidFill>
                  <a:srgbClr val="4C38E2"/>
                </a:solidFill>
              </a:rPr>
              <a:t>Sequence</a:t>
            </a:r>
            <a:r>
              <a:rPr lang="en-GB" sz="3300" dirty="0"/>
              <a:t> and </a:t>
            </a:r>
            <a:r>
              <a:rPr lang="en-GB" sz="3600" dirty="0">
                <a:solidFill>
                  <a:srgbClr val="4C38E2"/>
                </a:solidFill>
              </a:rPr>
              <a:t>Collaboration</a:t>
            </a:r>
            <a:r>
              <a:rPr lang="en-GB" sz="3300" dirty="0"/>
              <a:t> diagrams.</a:t>
            </a:r>
            <a:endParaRPr lang="en-GB" sz="3300" dirty="0"/>
          </a:p>
          <a:p>
            <a:pPr marL="306705" indent="-306705">
              <a:lnSpc>
                <a:spcPct val="94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600" dirty="0"/>
              <a:t>Two diagrams are equivalent</a:t>
            </a:r>
            <a:endParaRPr lang="en-GB" sz="3600" dirty="0"/>
          </a:p>
          <a:p>
            <a:pPr marL="669925" lvl="1" indent="-254635">
              <a:lnSpc>
                <a:spcPct val="94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300" dirty="0"/>
              <a:t>Portray different perspectives</a:t>
            </a:r>
            <a:endParaRPr lang="en-GB" sz="3300" dirty="0"/>
          </a:p>
          <a:p>
            <a:pPr marL="306705" indent="-306705">
              <a:lnSpc>
                <a:spcPct val="94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600" dirty="0"/>
              <a:t>These diagrams play a very important role in the design process.</a:t>
            </a:r>
            <a:endParaRPr lang="en-GB" sz="3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ChangeArrowheads="1"/>
          </p:cNvSpPr>
          <p:nvPr>
            <p:ph type="title"/>
          </p:nvPr>
        </p:nvSpPr>
        <p:spPr>
          <a:xfrm>
            <a:off x="406080" y="182900"/>
            <a:ext cx="7770240" cy="1139159"/>
          </a:xfrm>
        </p:spPr>
        <p:txBody>
          <a:bodyPr lIns="17961" tIns="46698" rIns="17961" bIns="46698"/>
          <a:lstStyle/>
          <a:p>
            <a:pPr>
              <a:lnSpc>
                <a:spcPct val="94000"/>
              </a:lnSpc>
              <a:spcBef>
                <a:spcPts val="1235"/>
              </a:spcBef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6000" b="1" dirty="0"/>
              <a:t>Sequence Diagram</a:t>
            </a:r>
            <a:endParaRPr lang="en-GB" sz="6000" b="1" dirty="0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0720" y="1147801"/>
            <a:ext cx="8519040" cy="4869151"/>
          </a:xfrm>
        </p:spPr>
        <p:txBody>
          <a:bodyPr lIns="17961" tIns="46698" rIns="17961" bIns="46698"/>
          <a:lstStyle/>
          <a:p>
            <a:pPr marL="306705" indent="-306705">
              <a:lnSpc>
                <a:spcPct val="90000"/>
              </a:lnSpc>
              <a:spcBef>
                <a:spcPts val="63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300" dirty="0"/>
              <a:t>Shows interaction among objects as a two-dimensional chart</a:t>
            </a:r>
            <a:endParaRPr lang="en-GB" sz="3300" dirty="0"/>
          </a:p>
          <a:p>
            <a:pPr marL="306705" indent="-306705">
              <a:lnSpc>
                <a:spcPct val="90000"/>
              </a:lnSpc>
              <a:spcBef>
                <a:spcPts val="63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600" dirty="0">
                <a:solidFill>
                  <a:srgbClr val="4C38E2"/>
                </a:solidFill>
              </a:rPr>
              <a:t>Objects</a:t>
            </a:r>
            <a:r>
              <a:rPr lang="en-GB" sz="3300" dirty="0"/>
              <a:t> are shown as </a:t>
            </a:r>
            <a:r>
              <a:rPr lang="en-GB" sz="3600" dirty="0">
                <a:solidFill>
                  <a:srgbClr val="4C38E2"/>
                </a:solidFill>
              </a:rPr>
              <a:t>boxes </a:t>
            </a:r>
            <a:r>
              <a:rPr lang="en-GB" sz="3300" dirty="0"/>
              <a:t>at top</a:t>
            </a:r>
            <a:endParaRPr lang="en-GB" sz="3300" dirty="0"/>
          </a:p>
          <a:p>
            <a:pPr marL="306705" indent="-306705">
              <a:lnSpc>
                <a:spcPct val="90000"/>
              </a:lnSpc>
              <a:spcBef>
                <a:spcPts val="63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300" dirty="0"/>
              <a:t>If object created during execution then shown at appropriate place</a:t>
            </a:r>
            <a:endParaRPr lang="en-GB" sz="3300" dirty="0"/>
          </a:p>
          <a:p>
            <a:pPr marL="306705" indent="-306705">
              <a:lnSpc>
                <a:spcPct val="90000"/>
              </a:lnSpc>
              <a:spcBef>
                <a:spcPts val="63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600" dirty="0">
                <a:solidFill>
                  <a:srgbClr val="4C38E2"/>
                </a:solidFill>
              </a:rPr>
              <a:t>Objects existence</a:t>
            </a:r>
            <a:r>
              <a:rPr lang="en-GB" sz="3300" dirty="0"/>
              <a:t> are shown as </a:t>
            </a:r>
            <a:r>
              <a:rPr lang="en-GB" sz="3600" dirty="0">
                <a:solidFill>
                  <a:srgbClr val="4C38E2"/>
                </a:solidFill>
              </a:rPr>
              <a:t>dashed lines</a:t>
            </a:r>
            <a:r>
              <a:rPr lang="en-GB" sz="3300" dirty="0"/>
              <a:t> (lifeline)</a:t>
            </a:r>
            <a:r>
              <a:rPr lang="ar-SA" sz="3300" dirty="0">
                <a:cs typeface="Arial" panose="020B0604020202020204" pitchFamily="34" charset="0"/>
              </a:rPr>
              <a:t>‏</a:t>
            </a:r>
            <a:endParaRPr lang="en-GB" sz="3300" dirty="0"/>
          </a:p>
          <a:p>
            <a:pPr marL="306705" indent="-306705">
              <a:lnSpc>
                <a:spcPct val="90000"/>
              </a:lnSpc>
              <a:spcBef>
                <a:spcPts val="63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600" dirty="0">
                <a:solidFill>
                  <a:srgbClr val="4C38E2"/>
                </a:solidFill>
              </a:rPr>
              <a:t>Objects activeness</a:t>
            </a:r>
            <a:r>
              <a:rPr lang="en-GB" sz="3300" dirty="0"/>
              <a:t>, shown as a </a:t>
            </a:r>
            <a:r>
              <a:rPr lang="en-GB" sz="3600" dirty="0">
                <a:solidFill>
                  <a:srgbClr val="4C38E2"/>
                </a:solidFill>
              </a:rPr>
              <a:t>rectangle</a:t>
            </a:r>
            <a:r>
              <a:rPr lang="en-GB" sz="3300" dirty="0"/>
              <a:t> on lifeline</a:t>
            </a:r>
            <a:endParaRPr lang="en-GB" sz="3300" dirty="0"/>
          </a:p>
          <a:p>
            <a:pPr marL="1036955" lvl="2" indent="-207645">
              <a:lnSpc>
                <a:spcPct val="90000"/>
              </a:lnSpc>
              <a:spcBef>
                <a:spcPts val="635"/>
              </a:spcBef>
              <a:buNone/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endParaRPr lang="en-GB" sz="25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CDA781-6197-4D95-BCA8-C8621D577CA7}" type="slidenum">
              <a:rPr lang="zh-CN" altLang="en-GB"/>
            </a:fld>
            <a:endParaRPr lang="en-GB" altLang="zh-CN"/>
          </a:p>
        </p:txBody>
      </p:sp>
      <p:sp>
        <p:nvSpPr>
          <p:cNvPr id="1024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Sequence Diagram</a:t>
            </a:r>
            <a:endParaRPr lang="en-GB" dirty="0" smtClean="0"/>
          </a:p>
        </p:txBody>
      </p:sp>
      <p:pic>
        <p:nvPicPr>
          <p:cNvPr id="10244" name="Picture 5" descr="sequenceDiagramEnrollInSeminar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5650" y="2492375"/>
            <a:ext cx="5329238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84888" y="2276475"/>
            <a:ext cx="3059112" cy="194468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zh-CN" sz="1600" smtClean="0">
                <a:ea typeface="SimSun" panose="02010600030101010101" pitchFamily="2" charset="-122"/>
              </a:rPr>
              <a:t>A </a:t>
            </a:r>
            <a:r>
              <a:rPr lang="en-GB" altLang="zh-CN" sz="1600" b="1" smtClean="0">
                <a:ea typeface="SimSun" panose="02010600030101010101" pitchFamily="2" charset="-122"/>
              </a:rPr>
              <a:t>sequence diagram</a:t>
            </a:r>
            <a:r>
              <a:rPr lang="en-GB" altLang="zh-CN" sz="1600" smtClean="0">
                <a:ea typeface="SimSun" panose="02010600030101010101" pitchFamily="2" charset="-122"/>
              </a:rPr>
              <a:t> is </a:t>
            </a:r>
            <a:endParaRPr lang="en-GB" altLang="zh-CN" sz="1600" smtClean="0">
              <a:ea typeface="SimSun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zh-CN" sz="1600" smtClean="0">
                <a:ea typeface="SimSun" panose="02010600030101010101" pitchFamily="2" charset="-122"/>
              </a:rPr>
              <a:t>An interaction diagram that details how operations are carried out.  </a:t>
            </a:r>
            <a:endParaRPr lang="en-GB" altLang="zh-CN" sz="1600" smtClean="0">
              <a:ea typeface="SimSun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zh-CN" sz="1600" smtClean="0">
                <a:ea typeface="SimSun" panose="02010600030101010101" pitchFamily="2" charset="-122"/>
              </a:rPr>
              <a:t>What messages are sent and when. </a:t>
            </a:r>
            <a:endParaRPr lang="en-GB" altLang="zh-CN" sz="1600" smtClean="0">
              <a:ea typeface="SimSun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zh-CN" sz="1600" smtClean="0">
                <a:ea typeface="SimSun" panose="02010600030101010101" pitchFamily="2" charset="-122"/>
              </a:rPr>
              <a:t>Sequence diagrams are organized according to time </a:t>
            </a:r>
            <a:endParaRPr lang="en-US" altLang="zh-CN" sz="1600" smtClean="0">
              <a:ea typeface="SimSun" panose="02010600030101010101" pitchFamily="2" charset="-122"/>
            </a:endParaRPr>
          </a:p>
        </p:txBody>
      </p:sp>
      <p:sp>
        <p:nvSpPr>
          <p:cNvPr id="10246" name="AutoShape 7"/>
          <p:cNvSpPr>
            <a:spLocks noChangeArrowheads="1"/>
          </p:cNvSpPr>
          <p:nvPr/>
        </p:nvSpPr>
        <p:spPr bwMode="auto">
          <a:xfrm>
            <a:off x="1187450" y="1916113"/>
            <a:ext cx="1871663" cy="360362"/>
          </a:xfrm>
          <a:prstGeom prst="wedgeRoundRectCallout">
            <a:avLst>
              <a:gd name="adj1" fmla="val -45931"/>
              <a:gd name="adj2" fmla="val 14206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en-US"/>
              <a:t>Object: Class</a:t>
            </a:r>
            <a:endParaRPr lang="en-GB"/>
          </a:p>
        </p:txBody>
      </p:sp>
      <p:sp>
        <p:nvSpPr>
          <p:cNvPr id="10247" name="AutoShape 8"/>
          <p:cNvSpPr>
            <a:spLocks noChangeArrowheads="1"/>
          </p:cNvSpPr>
          <p:nvPr/>
        </p:nvSpPr>
        <p:spPr bwMode="auto">
          <a:xfrm>
            <a:off x="3492500" y="5734050"/>
            <a:ext cx="1871663" cy="360363"/>
          </a:xfrm>
          <a:prstGeom prst="wedgeRoundRectCallout">
            <a:avLst>
              <a:gd name="adj1" fmla="val -45931"/>
              <a:gd name="adj2" fmla="val -21828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en-US"/>
              <a:t>Lifeline</a:t>
            </a:r>
            <a:endParaRPr lang="en-GB"/>
          </a:p>
        </p:txBody>
      </p:sp>
      <p:sp>
        <p:nvSpPr>
          <p:cNvPr id="10248" name="AutoShape 9"/>
          <p:cNvSpPr>
            <a:spLocks noChangeArrowheads="1"/>
          </p:cNvSpPr>
          <p:nvPr/>
        </p:nvSpPr>
        <p:spPr bwMode="auto">
          <a:xfrm>
            <a:off x="1403350" y="5157788"/>
            <a:ext cx="1944688" cy="360362"/>
          </a:xfrm>
          <a:prstGeom prst="wedgeRoundRectCallout">
            <a:avLst>
              <a:gd name="adj1" fmla="val 113102"/>
              <a:gd name="adj2" fmla="val -25837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en-US"/>
              <a:t>Operations</a:t>
            </a:r>
            <a:endParaRPr lang="en-GB"/>
          </a:p>
        </p:txBody>
      </p:sp>
      <p:sp>
        <p:nvSpPr>
          <p:cNvPr id="10249" name="AutoShape 10"/>
          <p:cNvSpPr>
            <a:spLocks noChangeArrowheads="1"/>
          </p:cNvSpPr>
          <p:nvPr/>
        </p:nvSpPr>
        <p:spPr bwMode="auto">
          <a:xfrm>
            <a:off x="6227763" y="4797425"/>
            <a:ext cx="1871662" cy="360363"/>
          </a:xfrm>
          <a:prstGeom prst="wedgeRoundRectCallout">
            <a:avLst>
              <a:gd name="adj1" fmla="val -115139"/>
              <a:gd name="adj2" fmla="val -37775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en-US"/>
              <a:t>Message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Grp="1" noChangeArrowheads="1"/>
          </p:cNvSpPr>
          <p:nvPr>
            <p:ph type="title"/>
          </p:nvPr>
        </p:nvSpPr>
        <p:spPr>
          <a:xfrm>
            <a:off x="406080" y="182900"/>
            <a:ext cx="7770240" cy="1139159"/>
          </a:xfrm>
        </p:spPr>
        <p:txBody>
          <a:bodyPr lIns="17961" tIns="46698" rIns="17961" bIns="46698"/>
          <a:lstStyle/>
          <a:p>
            <a:pPr>
              <a:lnSpc>
                <a:spcPct val="94000"/>
              </a:lnSpc>
              <a:spcBef>
                <a:spcPts val="1235"/>
              </a:spcBef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b="1" dirty="0"/>
              <a:t>Sequence Diagram Cont…</a:t>
            </a:r>
            <a:endParaRPr lang="en-GB" b="1" dirty="0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80" y="1216928"/>
            <a:ext cx="8570880" cy="6521005"/>
          </a:xfrm>
        </p:spPr>
        <p:txBody>
          <a:bodyPr lIns="17961" tIns="46698" rIns="17961" bIns="46698"/>
          <a:lstStyle/>
          <a:p>
            <a:pPr marL="306705" indent="-306705">
              <a:lnSpc>
                <a:spcPct val="94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600" dirty="0">
                <a:solidFill>
                  <a:srgbClr val="4C38E2"/>
                </a:solidFill>
              </a:rPr>
              <a:t>Messages</a:t>
            </a:r>
            <a:r>
              <a:rPr lang="en-GB" sz="3300" dirty="0"/>
              <a:t> are shown as </a:t>
            </a:r>
            <a:r>
              <a:rPr lang="en-GB" sz="3600" dirty="0">
                <a:solidFill>
                  <a:srgbClr val="4C38E2"/>
                </a:solidFill>
              </a:rPr>
              <a:t>arrows.</a:t>
            </a:r>
            <a:endParaRPr lang="en-GB" sz="3600" dirty="0">
              <a:solidFill>
                <a:srgbClr val="4C38E2"/>
              </a:solidFill>
            </a:endParaRPr>
          </a:p>
          <a:p>
            <a:pPr marL="306705" indent="-306705">
              <a:lnSpc>
                <a:spcPct val="94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300" dirty="0"/>
              <a:t>Each message labelled with corresponding message name.</a:t>
            </a:r>
            <a:endParaRPr lang="en-GB" sz="3300" dirty="0"/>
          </a:p>
          <a:p>
            <a:pPr marL="306705" indent="-306705">
              <a:lnSpc>
                <a:spcPct val="94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300" dirty="0"/>
              <a:t>Each message can be labelled with some </a:t>
            </a:r>
            <a:r>
              <a:rPr lang="en-GB" sz="3600" dirty="0">
                <a:solidFill>
                  <a:srgbClr val="4C38E2"/>
                </a:solidFill>
              </a:rPr>
              <a:t>control information.</a:t>
            </a:r>
            <a:endParaRPr lang="en-GB" sz="3600" dirty="0">
              <a:solidFill>
                <a:srgbClr val="4C38E2"/>
              </a:solidFill>
            </a:endParaRPr>
          </a:p>
          <a:p>
            <a:pPr marL="306705" indent="-306705">
              <a:lnSpc>
                <a:spcPct val="94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300" dirty="0"/>
              <a:t>Two types of control information:</a:t>
            </a:r>
            <a:endParaRPr lang="en-GB" sz="3300" dirty="0"/>
          </a:p>
          <a:p>
            <a:pPr marL="669925" lvl="1" indent="-254635">
              <a:lnSpc>
                <a:spcPct val="94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300" dirty="0">
                <a:solidFill>
                  <a:srgbClr val="4C38E2"/>
                </a:solidFill>
              </a:rPr>
              <a:t>condition</a:t>
            </a:r>
            <a:r>
              <a:rPr lang="en-GB" sz="2900" dirty="0"/>
              <a:t> ([])</a:t>
            </a:r>
            <a:r>
              <a:rPr lang="ar-SA" sz="2900" dirty="0">
                <a:cs typeface="Arial" panose="020B0604020202020204" pitchFamily="34" charset="0"/>
              </a:rPr>
              <a:t>‏</a:t>
            </a:r>
            <a:endParaRPr lang="en-GB" sz="2900" dirty="0"/>
          </a:p>
          <a:p>
            <a:pPr marL="669925" lvl="1" indent="-254635">
              <a:lnSpc>
                <a:spcPct val="94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300" dirty="0">
                <a:solidFill>
                  <a:srgbClr val="4C38E2"/>
                </a:solidFill>
              </a:rPr>
              <a:t>iteration</a:t>
            </a:r>
            <a:r>
              <a:rPr lang="en-GB" sz="2900" dirty="0"/>
              <a:t> (*)</a:t>
            </a:r>
            <a:r>
              <a:rPr lang="ar-SA" sz="2900" dirty="0">
                <a:cs typeface="Arial" panose="020B0604020202020204" pitchFamily="34" charset="0"/>
              </a:rPr>
              <a:t>‏</a:t>
            </a:r>
            <a:endParaRPr lang="en-GB" sz="2900" dirty="0"/>
          </a:p>
          <a:p>
            <a:pPr marL="669925" lvl="1" indent="-254635">
              <a:lnSpc>
                <a:spcPct val="94000"/>
              </a:lnSpc>
              <a:spcBef>
                <a:spcPts val="645"/>
              </a:spcBef>
              <a:buNone/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endParaRPr lang="en-GB" sz="2900" dirty="0"/>
          </a:p>
          <a:p>
            <a:pPr marL="1036955" lvl="2" indent="-207645">
              <a:lnSpc>
                <a:spcPct val="94000"/>
              </a:lnSpc>
              <a:spcBef>
                <a:spcPts val="645"/>
              </a:spcBef>
              <a:buNone/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endParaRPr lang="en-GB" sz="29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>
            <a:spLocks noGrp="1" noChangeArrowheads="1"/>
          </p:cNvSpPr>
          <p:nvPr>
            <p:ph type="title"/>
          </p:nvPr>
        </p:nvSpPr>
        <p:spPr>
          <a:xfrm>
            <a:off x="671040" y="325474"/>
            <a:ext cx="7800480" cy="1142040"/>
          </a:xfrm>
        </p:spPr>
        <p:txBody>
          <a:bodyPr/>
          <a:lstStyle/>
          <a:p>
            <a:pPr>
              <a:lnSpc>
                <a:spcPct val="92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b="1" dirty="0"/>
              <a:t>Elements of a Sequence Diagram</a:t>
            </a:r>
            <a:endParaRPr lang="en-GB" b="1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1" cstate="print"/>
          <a:srcRect b="17004"/>
          <a:stretch>
            <a:fillRect/>
          </a:stretch>
        </p:blipFill>
        <p:spPr bwMode="auto">
          <a:xfrm>
            <a:off x="1595520" y="1808830"/>
            <a:ext cx="5480640" cy="4293091"/>
          </a:xfrm>
          <a:prstGeom prst="rect">
            <a:avLst/>
          </a:prstGeom>
          <a:noFill/>
          <a:ln w="9525">
            <a:noFill/>
            <a:round/>
          </a:ln>
          <a:effectLst/>
        </p:spPr>
      </p:pic>
      <p:grpSp>
        <p:nvGrpSpPr>
          <p:cNvPr id="2" name="Group 3"/>
          <p:cNvGrpSpPr/>
          <p:nvPr/>
        </p:nvGrpSpPr>
        <p:grpSpPr bwMode="auto">
          <a:xfrm>
            <a:off x="3412800" y="5069331"/>
            <a:ext cx="1821600" cy="972102"/>
            <a:chOff x="2370" y="3520"/>
            <a:chExt cx="1265" cy="675"/>
          </a:xfrm>
        </p:grpSpPr>
        <p:sp>
          <p:nvSpPr>
            <p:cNvPr id="80900" name="Oval 4"/>
            <p:cNvSpPr>
              <a:spLocks noChangeArrowheads="1"/>
            </p:cNvSpPr>
            <p:nvPr/>
          </p:nvSpPr>
          <p:spPr bwMode="auto">
            <a:xfrm>
              <a:off x="2370" y="3520"/>
              <a:ext cx="721" cy="306"/>
            </a:xfrm>
            <a:prstGeom prst="ellipse">
              <a:avLst/>
            </a:prstGeom>
            <a:noFill/>
            <a:ln w="25560">
              <a:solidFill>
                <a:srgbClr val="CC99FF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1" name="Text Box 5"/>
            <p:cNvSpPr txBox="1">
              <a:spLocks noChangeArrowheads="1"/>
            </p:cNvSpPr>
            <p:nvPr/>
          </p:nvSpPr>
          <p:spPr bwMode="auto">
            <a:xfrm>
              <a:off x="2790" y="3911"/>
              <a:ext cx="845" cy="284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100800" tIns="50400" rIns="100800" bIns="50400">
              <a:spAutoFit/>
            </a:bodyPr>
            <a:lstStyle/>
            <a:p>
              <a:pPr algn="ctr">
                <a:buClr>
                  <a:srgbClr val="0000FF"/>
                </a:buCl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000" b="1" dirty="0">
                  <a:solidFill>
                    <a:srgbClr val="0000FF"/>
                  </a:solidFill>
                  <a:latin typeface="Comic Sans MS" panose="030F0702030302020204" pitchFamily="66" charset="0"/>
                </a:rPr>
                <a:t>message</a:t>
              </a:r>
              <a:endParaRPr lang="en-GB" sz="2000" b="1" dirty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80902" name="AutoShape 6"/>
            <p:cNvCxnSpPr>
              <a:cxnSpLocks noChangeShapeType="1"/>
              <a:stCxn id="80901" idx="1"/>
              <a:endCxn id="80900" idx="3"/>
            </p:cNvCxnSpPr>
            <p:nvPr/>
          </p:nvCxnSpPr>
          <p:spPr bwMode="auto">
            <a:xfrm rot="10800000">
              <a:off x="2476" y="3781"/>
              <a:ext cx="314" cy="272"/>
            </a:xfrm>
            <a:prstGeom prst="curvedConnector2">
              <a:avLst/>
            </a:prstGeom>
            <a:noFill/>
            <a:ln w="9360">
              <a:solidFill>
                <a:srgbClr val="0000FF"/>
              </a:solidFill>
              <a:miter lim="800000"/>
              <a:tailEnd type="triangle" w="med" len="med"/>
            </a:ln>
            <a:effectLst/>
          </p:spPr>
        </p:cxnSp>
      </p:grpSp>
      <p:grpSp>
        <p:nvGrpSpPr>
          <p:cNvPr id="3" name="Group 7"/>
          <p:cNvGrpSpPr/>
          <p:nvPr/>
        </p:nvGrpSpPr>
        <p:grpSpPr bwMode="auto">
          <a:xfrm>
            <a:off x="6170401" y="3060322"/>
            <a:ext cx="1873440" cy="3081924"/>
            <a:chOff x="4285" y="2125"/>
            <a:chExt cx="1301" cy="2140"/>
          </a:xfrm>
        </p:grpSpPr>
        <p:sp>
          <p:nvSpPr>
            <p:cNvPr id="80904" name="Oval 8"/>
            <p:cNvSpPr>
              <a:spLocks noChangeArrowheads="1"/>
            </p:cNvSpPr>
            <p:nvPr/>
          </p:nvSpPr>
          <p:spPr bwMode="auto">
            <a:xfrm>
              <a:off x="4285" y="2125"/>
              <a:ext cx="410" cy="2140"/>
            </a:xfrm>
            <a:prstGeom prst="ellipse">
              <a:avLst/>
            </a:prstGeom>
            <a:noFill/>
            <a:ln w="25560">
              <a:solidFill>
                <a:srgbClr val="CC99FF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5" name="Text Box 9"/>
            <p:cNvSpPr txBox="1">
              <a:spLocks noChangeArrowheads="1"/>
            </p:cNvSpPr>
            <p:nvPr/>
          </p:nvSpPr>
          <p:spPr bwMode="auto">
            <a:xfrm>
              <a:off x="4786" y="2614"/>
              <a:ext cx="800" cy="284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100800" tIns="50400" rIns="100800" bIns="50400">
              <a:spAutoFit/>
            </a:bodyPr>
            <a:lstStyle/>
            <a:p>
              <a:pPr algn="ctr">
                <a:buClr>
                  <a:srgbClr val="0000FF"/>
                </a:buCl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000" b="1" dirty="0">
                  <a:solidFill>
                    <a:srgbClr val="0000FF"/>
                  </a:solidFill>
                  <a:latin typeface="Comic Sans MS" panose="030F0702030302020204" pitchFamily="66" charset="0"/>
                </a:rPr>
                <a:t>lifetime</a:t>
              </a:r>
              <a:endParaRPr lang="en-GB" sz="2000" b="1" dirty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80906" name="AutoShape 10"/>
            <p:cNvCxnSpPr>
              <a:cxnSpLocks noChangeShapeType="1"/>
              <a:stCxn id="80905" idx="2"/>
              <a:endCxn id="80904" idx="6"/>
            </p:cNvCxnSpPr>
            <p:nvPr/>
          </p:nvCxnSpPr>
          <p:spPr bwMode="auto">
            <a:xfrm rot="5400000">
              <a:off x="4792" y="2801"/>
              <a:ext cx="297" cy="491"/>
            </a:xfrm>
            <a:prstGeom prst="curvedConnector2">
              <a:avLst/>
            </a:prstGeom>
            <a:noFill/>
            <a:ln w="9360">
              <a:solidFill>
                <a:srgbClr val="0000FF"/>
              </a:solidFill>
              <a:miter lim="800000"/>
              <a:tailEnd type="triangle" w="med" len="med"/>
            </a:ln>
            <a:effectLst/>
          </p:spPr>
        </p:cxnSp>
      </p:grpSp>
      <p:grpSp>
        <p:nvGrpSpPr>
          <p:cNvPr id="4" name="Group 11"/>
          <p:cNvGrpSpPr/>
          <p:nvPr/>
        </p:nvGrpSpPr>
        <p:grpSpPr bwMode="auto">
          <a:xfrm>
            <a:off x="648000" y="3433321"/>
            <a:ext cx="2115360" cy="2526025"/>
            <a:chOff x="450" y="2384"/>
            <a:chExt cx="1469" cy="1754"/>
          </a:xfrm>
        </p:grpSpPr>
        <p:sp>
          <p:nvSpPr>
            <p:cNvPr id="80908" name="Oval 12"/>
            <p:cNvSpPr>
              <a:spLocks noChangeArrowheads="1"/>
            </p:cNvSpPr>
            <p:nvPr/>
          </p:nvSpPr>
          <p:spPr bwMode="auto">
            <a:xfrm>
              <a:off x="1269" y="2384"/>
              <a:ext cx="650" cy="1754"/>
            </a:xfrm>
            <a:prstGeom prst="ellipse">
              <a:avLst/>
            </a:prstGeom>
            <a:noFill/>
            <a:ln w="25560">
              <a:solidFill>
                <a:srgbClr val="CC99FF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9" name="Text Box 13"/>
            <p:cNvSpPr txBox="1">
              <a:spLocks noChangeArrowheads="1"/>
            </p:cNvSpPr>
            <p:nvPr/>
          </p:nvSpPr>
          <p:spPr bwMode="auto">
            <a:xfrm>
              <a:off x="450" y="2557"/>
              <a:ext cx="731" cy="284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100800" tIns="50400" rIns="100800" bIns="50400">
              <a:spAutoFit/>
            </a:bodyPr>
            <a:lstStyle/>
            <a:p>
              <a:pPr algn="ctr">
                <a:buClr>
                  <a:srgbClr val="0000FF"/>
                </a:buCl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000" b="1" dirty="0">
                  <a:solidFill>
                    <a:srgbClr val="0000FF"/>
                  </a:solidFill>
                  <a:latin typeface="Comic Sans MS" panose="030F0702030302020204" pitchFamily="66" charset="0"/>
                </a:rPr>
                <a:t>control</a:t>
              </a:r>
              <a:endParaRPr lang="en-GB" sz="2000" b="1" dirty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80910" name="AutoShape 14"/>
            <p:cNvCxnSpPr>
              <a:cxnSpLocks noChangeShapeType="1"/>
              <a:stCxn id="80909" idx="3"/>
              <a:endCxn id="80908" idx="2"/>
            </p:cNvCxnSpPr>
            <p:nvPr/>
          </p:nvCxnSpPr>
          <p:spPr bwMode="auto">
            <a:xfrm>
              <a:off x="1181" y="2699"/>
              <a:ext cx="88" cy="562"/>
            </a:xfrm>
            <a:prstGeom prst="curvedConnector3">
              <a:avLst>
                <a:gd name="adj1" fmla="val 50000"/>
              </a:avLst>
            </a:prstGeom>
            <a:noFill/>
            <a:ln w="9360">
              <a:solidFill>
                <a:srgbClr val="0000FF"/>
              </a:solidFill>
              <a:miter lim="800000"/>
              <a:tailEnd type="triangle" w="med" len="med"/>
            </a:ln>
            <a:effectLst/>
          </p:spPr>
        </p:cxnSp>
      </p:grpSp>
      <p:grpSp>
        <p:nvGrpSpPr>
          <p:cNvPr id="5" name="Group 15"/>
          <p:cNvGrpSpPr/>
          <p:nvPr/>
        </p:nvGrpSpPr>
        <p:grpSpPr bwMode="auto">
          <a:xfrm>
            <a:off x="784801" y="1942764"/>
            <a:ext cx="2184480" cy="1545282"/>
            <a:chOff x="545" y="1349"/>
            <a:chExt cx="1517" cy="1073"/>
          </a:xfrm>
        </p:grpSpPr>
        <p:sp>
          <p:nvSpPr>
            <p:cNvPr id="80912" name="Oval 16"/>
            <p:cNvSpPr>
              <a:spLocks noChangeArrowheads="1"/>
            </p:cNvSpPr>
            <p:nvPr/>
          </p:nvSpPr>
          <p:spPr bwMode="auto">
            <a:xfrm>
              <a:off x="1277" y="1349"/>
              <a:ext cx="785" cy="952"/>
            </a:xfrm>
            <a:prstGeom prst="ellipse">
              <a:avLst/>
            </a:prstGeom>
            <a:noFill/>
            <a:ln w="25560">
              <a:solidFill>
                <a:srgbClr val="CC99FF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3" name="Text Box 17"/>
            <p:cNvSpPr txBox="1">
              <a:spLocks noChangeArrowheads="1"/>
            </p:cNvSpPr>
            <p:nvPr/>
          </p:nvSpPr>
          <p:spPr bwMode="auto">
            <a:xfrm>
              <a:off x="545" y="2138"/>
              <a:ext cx="687" cy="284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100800" tIns="50400" rIns="100800" bIns="50400">
              <a:spAutoFit/>
            </a:bodyPr>
            <a:lstStyle/>
            <a:p>
              <a:pPr algn="ctr">
                <a:buClr>
                  <a:srgbClr val="0000FF"/>
                </a:buCl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000" b="1" dirty="0">
                  <a:solidFill>
                    <a:srgbClr val="0000FF"/>
                  </a:solidFill>
                  <a:latin typeface="Comic Sans MS" panose="030F0702030302020204" pitchFamily="66" charset="0"/>
                </a:rPr>
                <a:t>object</a:t>
              </a:r>
              <a:endParaRPr lang="en-GB" sz="2000" b="1" dirty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80914" name="AutoShape 18"/>
            <p:cNvCxnSpPr>
              <a:cxnSpLocks noChangeShapeType="1"/>
              <a:stCxn id="80913" idx="3"/>
              <a:endCxn id="80912" idx="2"/>
            </p:cNvCxnSpPr>
            <p:nvPr/>
          </p:nvCxnSpPr>
          <p:spPr bwMode="auto">
            <a:xfrm flipV="1">
              <a:off x="1232" y="1825"/>
              <a:ext cx="45" cy="455"/>
            </a:xfrm>
            <a:prstGeom prst="curvedConnector3">
              <a:avLst>
                <a:gd name="adj1" fmla="val 50000"/>
              </a:avLst>
            </a:prstGeom>
            <a:noFill/>
            <a:ln w="9360">
              <a:solidFill>
                <a:srgbClr val="0000FF"/>
              </a:solidFill>
              <a:miter lim="800000"/>
              <a:tailEnd type="triangle" w="med" len="med"/>
            </a:ln>
            <a:effectLst/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 noGrp="1" noChangeArrowheads="1"/>
          </p:cNvSpPr>
          <p:nvPr>
            <p:ph type="title"/>
          </p:nvPr>
        </p:nvSpPr>
        <p:spPr>
          <a:xfrm>
            <a:off x="671040" y="260668"/>
            <a:ext cx="7800480" cy="1271653"/>
          </a:xfrm>
        </p:spPr>
        <p:txBody>
          <a:bodyPr>
            <a:normAutofit fontScale="90000"/>
          </a:bodyPr>
          <a:lstStyle/>
          <a:p>
            <a:pPr>
              <a:lnSpc>
                <a:spcPct val="92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5400" b="1" dirty="0"/>
              <a:t>Example</a:t>
            </a:r>
            <a:r>
              <a:rPr lang="en-GB" sz="3600" b="1" dirty="0"/>
              <a:t> </a:t>
            </a:r>
            <a:br>
              <a:rPr lang="en-GB" sz="3600" b="1" dirty="0"/>
            </a:br>
            <a:r>
              <a:rPr lang="en-GB" sz="3600" b="1" dirty="0"/>
              <a:t>                                   </a:t>
            </a:r>
            <a:r>
              <a:rPr lang="en-GB" sz="1600" b="1" dirty="0"/>
              <a:t>Cont…</a:t>
            </a:r>
            <a:endParaRPr lang="en-GB" sz="1600" b="1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1" cstate="print"/>
          <a:srcRect b="17004"/>
          <a:stretch>
            <a:fillRect/>
          </a:stretch>
        </p:blipFill>
        <p:spPr bwMode="auto">
          <a:xfrm>
            <a:off x="1595520" y="1808830"/>
            <a:ext cx="5480640" cy="4293091"/>
          </a:xfrm>
          <a:prstGeom prst="rect">
            <a:avLst/>
          </a:prstGeom>
          <a:noFill/>
          <a:ln w="9525">
            <a:noFill/>
            <a:round/>
          </a:ln>
          <a:effectLst/>
        </p:spPr>
      </p:pic>
      <p:grpSp>
        <p:nvGrpSpPr>
          <p:cNvPr id="2" name="Group 3"/>
          <p:cNvGrpSpPr/>
          <p:nvPr/>
        </p:nvGrpSpPr>
        <p:grpSpPr bwMode="auto">
          <a:xfrm>
            <a:off x="1863360" y="3338270"/>
            <a:ext cx="6217920" cy="2455458"/>
            <a:chOff x="1294" y="2318"/>
            <a:chExt cx="4318" cy="1705"/>
          </a:xfrm>
        </p:grpSpPr>
        <p:sp>
          <p:nvSpPr>
            <p:cNvPr id="81924" name="Freeform 4"/>
            <p:cNvSpPr>
              <a:spLocks noChangeArrowheads="1"/>
            </p:cNvSpPr>
            <p:nvPr/>
          </p:nvSpPr>
          <p:spPr bwMode="auto">
            <a:xfrm>
              <a:off x="1294" y="2318"/>
              <a:ext cx="3336" cy="1705"/>
            </a:xfrm>
            <a:custGeom>
              <a:avLst/>
              <a:gdLst/>
              <a:ahLst/>
              <a:cxnLst>
                <a:cxn ang="0">
                  <a:pos x="285" y="51"/>
                </a:cxn>
                <a:cxn ang="0">
                  <a:pos x="876" y="51"/>
                </a:cxn>
                <a:cxn ang="0">
                  <a:pos x="1093" y="358"/>
                </a:cxn>
                <a:cxn ang="0">
                  <a:pos x="1541" y="373"/>
                </a:cxn>
                <a:cxn ang="0">
                  <a:pos x="1601" y="448"/>
                </a:cxn>
                <a:cxn ang="0">
                  <a:pos x="1152" y="500"/>
                </a:cxn>
                <a:cxn ang="0">
                  <a:pos x="1093" y="650"/>
                </a:cxn>
                <a:cxn ang="0">
                  <a:pos x="1182" y="777"/>
                </a:cxn>
                <a:cxn ang="0">
                  <a:pos x="2177" y="799"/>
                </a:cxn>
                <a:cxn ang="0">
                  <a:pos x="2364" y="897"/>
                </a:cxn>
                <a:cxn ang="0">
                  <a:pos x="2865" y="889"/>
                </a:cxn>
                <a:cxn ang="0">
                  <a:pos x="2940" y="949"/>
                </a:cxn>
                <a:cxn ang="0">
                  <a:pos x="2349" y="971"/>
                </a:cxn>
                <a:cxn ang="0">
                  <a:pos x="2245" y="1106"/>
                </a:cxn>
                <a:cxn ang="0">
                  <a:pos x="300" y="1121"/>
                </a:cxn>
                <a:cxn ang="0">
                  <a:pos x="442" y="1233"/>
                </a:cxn>
                <a:cxn ang="0">
                  <a:pos x="2215" y="1248"/>
                </a:cxn>
                <a:cxn ang="0">
                  <a:pos x="2693" y="1390"/>
                </a:cxn>
                <a:cxn ang="0">
                  <a:pos x="2140" y="1495"/>
                </a:cxn>
                <a:cxn ang="0">
                  <a:pos x="2073" y="1547"/>
                </a:cxn>
              </a:cxnLst>
              <a:rect l="0" t="0" r="r" b="b"/>
              <a:pathLst>
                <a:path w="3026" h="1547">
                  <a:moveTo>
                    <a:pt x="285" y="51"/>
                  </a:moveTo>
                  <a:cubicBezTo>
                    <a:pt x="513" y="25"/>
                    <a:pt x="741" y="0"/>
                    <a:pt x="876" y="51"/>
                  </a:cubicBezTo>
                  <a:cubicBezTo>
                    <a:pt x="1011" y="102"/>
                    <a:pt x="982" y="304"/>
                    <a:pt x="1093" y="358"/>
                  </a:cubicBezTo>
                  <a:cubicBezTo>
                    <a:pt x="1204" y="412"/>
                    <a:pt x="1456" y="358"/>
                    <a:pt x="1541" y="373"/>
                  </a:cubicBezTo>
                  <a:cubicBezTo>
                    <a:pt x="1626" y="388"/>
                    <a:pt x="1666" y="427"/>
                    <a:pt x="1601" y="448"/>
                  </a:cubicBezTo>
                  <a:cubicBezTo>
                    <a:pt x="1536" y="469"/>
                    <a:pt x="1237" y="466"/>
                    <a:pt x="1152" y="500"/>
                  </a:cubicBezTo>
                  <a:cubicBezTo>
                    <a:pt x="1067" y="534"/>
                    <a:pt x="1088" y="604"/>
                    <a:pt x="1093" y="650"/>
                  </a:cubicBezTo>
                  <a:cubicBezTo>
                    <a:pt x="1098" y="696"/>
                    <a:pt x="1001" y="752"/>
                    <a:pt x="1182" y="777"/>
                  </a:cubicBezTo>
                  <a:cubicBezTo>
                    <a:pt x="1363" y="802"/>
                    <a:pt x="1980" y="779"/>
                    <a:pt x="2177" y="799"/>
                  </a:cubicBezTo>
                  <a:cubicBezTo>
                    <a:pt x="2374" y="819"/>
                    <a:pt x="2249" y="882"/>
                    <a:pt x="2364" y="897"/>
                  </a:cubicBezTo>
                  <a:cubicBezTo>
                    <a:pt x="2479" y="912"/>
                    <a:pt x="2769" y="880"/>
                    <a:pt x="2865" y="889"/>
                  </a:cubicBezTo>
                  <a:cubicBezTo>
                    <a:pt x="2961" y="898"/>
                    <a:pt x="3026" y="935"/>
                    <a:pt x="2940" y="949"/>
                  </a:cubicBezTo>
                  <a:cubicBezTo>
                    <a:pt x="2854" y="963"/>
                    <a:pt x="2465" y="945"/>
                    <a:pt x="2349" y="971"/>
                  </a:cubicBezTo>
                  <a:cubicBezTo>
                    <a:pt x="2233" y="997"/>
                    <a:pt x="2586" y="1081"/>
                    <a:pt x="2245" y="1106"/>
                  </a:cubicBezTo>
                  <a:cubicBezTo>
                    <a:pt x="1904" y="1131"/>
                    <a:pt x="600" y="1100"/>
                    <a:pt x="300" y="1121"/>
                  </a:cubicBezTo>
                  <a:cubicBezTo>
                    <a:pt x="0" y="1142"/>
                    <a:pt x="123" y="1212"/>
                    <a:pt x="442" y="1233"/>
                  </a:cubicBezTo>
                  <a:cubicBezTo>
                    <a:pt x="761" y="1254"/>
                    <a:pt x="1840" y="1222"/>
                    <a:pt x="2215" y="1248"/>
                  </a:cubicBezTo>
                  <a:cubicBezTo>
                    <a:pt x="2590" y="1274"/>
                    <a:pt x="2705" y="1349"/>
                    <a:pt x="2693" y="1390"/>
                  </a:cubicBezTo>
                  <a:cubicBezTo>
                    <a:pt x="2681" y="1431"/>
                    <a:pt x="2243" y="1469"/>
                    <a:pt x="2140" y="1495"/>
                  </a:cubicBezTo>
                  <a:cubicBezTo>
                    <a:pt x="2037" y="1521"/>
                    <a:pt x="2055" y="1534"/>
                    <a:pt x="2073" y="1547"/>
                  </a:cubicBezTo>
                </a:path>
              </a:pathLst>
            </a:custGeom>
            <a:noFill/>
            <a:ln w="38160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5" name="Text Box 5"/>
            <p:cNvSpPr txBox="1">
              <a:spLocks noChangeArrowheads="1"/>
            </p:cNvSpPr>
            <p:nvPr/>
          </p:nvSpPr>
          <p:spPr bwMode="auto">
            <a:xfrm>
              <a:off x="3128" y="2632"/>
              <a:ext cx="2484" cy="263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100800" tIns="50400" rIns="100800" bIns="50400">
              <a:spAutoFit/>
            </a:bodyPr>
            <a:lstStyle/>
            <a:p>
              <a:pPr>
                <a:buClr>
                  <a:srgbClr val="0000FF"/>
                </a:buCl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Sequence of message sending</a:t>
              </a:r>
              <a:endParaRPr lang="en-GB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424800" y="1562565"/>
            <a:ext cx="8225280" cy="4987243"/>
            <a:chOff x="423" y="1111"/>
            <a:chExt cx="5397" cy="3437"/>
          </a:xfrm>
        </p:grpSpPr>
        <p:sp>
          <p:nvSpPr>
            <p:cNvPr id="82947" name="Rectangle 3"/>
            <p:cNvSpPr>
              <a:spLocks noChangeArrowheads="1"/>
            </p:cNvSpPr>
            <p:nvPr/>
          </p:nvSpPr>
          <p:spPr bwMode="auto">
            <a:xfrm>
              <a:off x="423" y="1111"/>
              <a:ext cx="952" cy="582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:</a:t>
              </a:r>
              <a:r>
                <a:rPr lang="en-GB" sz="1400" b="1" u="sng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Library</a:t>
              </a:r>
              <a:endParaRPr lang="en-GB" sz="1400" b="1" u="sng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u="sng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Boundary</a:t>
              </a:r>
              <a:endParaRPr lang="en-GB" sz="1400" b="1" u="sng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2948" name="Rectangle 4"/>
            <p:cNvSpPr>
              <a:spLocks noChangeArrowheads="1"/>
            </p:cNvSpPr>
            <p:nvPr/>
          </p:nvSpPr>
          <p:spPr bwMode="auto">
            <a:xfrm>
              <a:off x="1534" y="1111"/>
              <a:ext cx="952" cy="582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:</a:t>
              </a:r>
              <a:r>
                <a:rPr lang="en-GB" sz="1400" b="1" u="sng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Library</a:t>
              </a:r>
              <a:endParaRPr lang="en-GB" sz="1400" b="1" u="sng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u="sng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Book</a:t>
              </a:r>
              <a:endParaRPr lang="en-GB" sz="1400" b="1" u="sng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u="sng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Renewal</a:t>
              </a:r>
              <a:endParaRPr lang="en-GB" sz="1400" b="1" u="sng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u="sng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Controller</a:t>
              </a:r>
              <a:endParaRPr lang="en-GB" sz="1400" b="1" u="sng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2949" name="Rectangle 5"/>
            <p:cNvSpPr>
              <a:spLocks noChangeArrowheads="1"/>
            </p:cNvSpPr>
            <p:nvPr/>
          </p:nvSpPr>
          <p:spPr bwMode="auto">
            <a:xfrm>
              <a:off x="2646" y="1111"/>
              <a:ext cx="952" cy="582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:</a:t>
              </a:r>
              <a:r>
                <a:rPr lang="en-GB" sz="1400" b="1" u="sng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Library</a:t>
              </a:r>
              <a:endParaRPr lang="en-GB" sz="1400" b="1" u="sng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u="sng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Book</a:t>
              </a:r>
              <a:endParaRPr lang="en-GB" sz="1400" b="1" u="sng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u="sng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Register</a:t>
              </a:r>
              <a:endParaRPr lang="en-GB" sz="1400" b="1" u="sng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2950" name="Rectangle 6"/>
            <p:cNvSpPr>
              <a:spLocks noChangeArrowheads="1"/>
            </p:cNvSpPr>
            <p:nvPr/>
          </p:nvSpPr>
          <p:spPr bwMode="auto">
            <a:xfrm>
              <a:off x="3757" y="1111"/>
              <a:ext cx="952" cy="582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:</a:t>
              </a:r>
              <a:r>
                <a:rPr lang="en-GB" sz="1400" b="1" u="sng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Book</a:t>
              </a:r>
              <a:endParaRPr lang="en-GB" sz="1400" b="1" u="sng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2951" name="Rectangle 7"/>
            <p:cNvSpPr>
              <a:spLocks noChangeArrowheads="1"/>
            </p:cNvSpPr>
            <p:nvPr/>
          </p:nvSpPr>
          <p:spPr bwMode="auto">
            <a:xfrm>
              <a:off x="4868" y="1111"/>
              <a:ext cx="952" cy="582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:</a:t>
              </a:r>
              <a:r>
                <a:rPr lang="en-GB" sz="1400" b="1" u="sng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Library</a:t>
              </a:r>
              <a:endParaRPr lang="en-GB" sz="1400" b="1" u="sng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u="sng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Member</a:t>
              </a:r>
              <a:endParaRPr lang="en-GB" sz="1400" b="1" u="sng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2952" name="Rectangle 8"/>
            <p:cNvSpPr>
              <a:spLocks noChangeArrowheads="1"/>
            </p:cNvSpPr>
            <p:nvPr/>
          </p:nvSpPr>
          <p:spPr bwMode="auto">
            <a:xfrm>
              <a:off x="846" y="1746"/>
              <a:ext cx="106" cy="2486"/>
            </a:xfrm>
            <a:prstGeom prst="rect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3" name="Line 9"/>
            <p:cNvSpPr>
              <a:spLocks noChangeShapeType="1"/>
            </p:cNvSpPr>
            <p:nvPr/>
          </p:nvSpPr>
          <p:spPr bwMode="auto">
            <a:xfrm>
              <a:off x="899" y="1693"/>
              <a:ext cx="1" cy="259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954" name="Line 10"/>
            <p:cNvSpPr>
              <a:spLocks noChangeShapeType="1"/>
            </p:cNvSpPr>
            <p:nvPr/>
          </p:nvSpPr>
          <p:spPr bwMode="auto">
            <a:xfrm>
              <a:off x="2011" y="1693"/>
              <a:ext cx="1" cy="259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955" name="Line 11"/>
            <p:cNvSpPr>
              <a:spLocks noChangeShapeType="1"/>
            </p:cNvSpPr>
            <p:nvPr/>
          </p:nvSpPr>
          <p:spPr bwMode="auto">
            <a:xfrm>
              <a:off x="3122" y="1693"/>
              <a:ext cx="1" cy="259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956" name="Line 12"/>
            <p:cNvSpPr>
              <a:spLocks noChangeShapeType="1"/>
            </p:cNvSpPr>
            <p:nvPr/>
          </p:nvSpPr>
          <p:spPr bwMode="auto">
            <a:xfrm>
              <a:off x="4233" y="1693"/>
              <a:ext cx="1" cy="259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957" name="Line 13"/>
            <p:cNvSpPr>
              <a:spLocks noChangeShapeType="1"/>
            </p:cNvSpPr>
            <p:nvPr/>
          </p:nvSpPr>
          <p:spPr bwMode="auto">
            <a:xfrm>
              <a:off x="5345" y="1693"/>
              <a:ext cx="1" cy="259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958" name="Rectangle 14"/>
            <p:cNvSpPr>
              <a:spLocks noChangeArrowheads="1"/>
            </p:cNvSpPr>
            <p:nvPr/>
          </p:nvSpPr>
          <p:spPr bwMode="auto">
            <a:xfrm>
              <a:off x="1958" y="1905"/>
              <a:ext cx="106" cy="2222"/>
            </a:xfrm>
            <a:prstGeom prst="rect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9" name="Rectangle 15"/>
            <p:cNvSpPr>
              <a:spLocks noChangeArrowheads="1"/>
            </p:cNvSpPr>
            <p:nvPr/>
          </p:nvSpPr>
          <p:spPr bwMode="auto">
            <a:xfrm>
              <a:off x="3069" y="2275"/>
              <a:ext cx="106" cy="1588"/>
            </a:xfrm>
            <a:prstGeom prst="rect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0" name="Rectangle 16"/>
            <p:cNvSpPr>
              <a:spLocks noChangeArrowheads="1"/>
            </p:cNvSpPr>
            <p:nvPr/>
          </p:nvSpPr>
          <p:spPr bwMode="auto">
            <a:xfrm>
              <a:off x="4181" y="2381"/>
              <a:ext cx="106" cy="1375"/>
            </a:xfrm>
            <a:prstGeom prst="rect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1" name="Rectangle 17"/>
            <p:cNvSpPr>
              <a:spLocks noChangeArrowheads="1"/>
            </p:cNvSpPr>
            <p:nvPr/>
          </p:nvSpPr>
          <p:spPr bwMode="auto">
            <a:xfrm>
              <a:off x="5292" y="1958"/>
              <a:ext cx="106" cy="264"/>
            </a:xfrm>
            <a:prstGeom prst="rect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2" name="Rectangle 18"/>
            <p:cNvSpPr>
              <a:spLocks noChangeArrowheads="1"/>
            </p:cNvSpPr>
            <p:nvPr/>
          </p:nvSpPr>
          <p:spPr bwMode="auto">
            <a:xfrm>
              <a:off x="5292" y="3756"/>
              <a:ext cx="106" cy="264"/>
            </a:xfrm>
            <a:prstGeom prst="rect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3" name="Line 19"/>
            <p:cNvSpPr>
              <a:spLocks noChangeShapeType="1"/>
            </p:cNvSpPr>
            <p:nvPr/>
          </p:nvSpPr>
          <p:spPr bwMode="auto">
            <a:xfrm>
              <a:off x="952" y="2011"/>
              <a:ext cx="100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964" name="Line 20"/>
            <p:cNvSpPr>
              <a:spLocks noChangeShapeType="1"/>
            </p:cNvSpPr>
            <p:nvPr/>
          </p:nvSpPr>
          <p:spPr bwMode="auto">
            <a:xfrm>
              <a:off x="952" y="2221"/>
              <a:ext cx="100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965" name="Line 21"/>
            <p:cNvSpPr>
              <a:spLocks noChangeShapeType="1"/>
            </p:cNvSpPr>
            <p:nvPr/>
          </p:nvSpPr>
          <p:spPr bwMode="auto">
            <a:xfrm>
              <a:off x="952" y="2433"/>
              <a:ext cx="100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966" name="Line 22"/>
            <p:cNvSpPr>
              <a:spLocks noChangeShapeType="1"/>
            </p:cNvSpPr>
            <p:nvPr/>
          </p:nvSpPr>
          <p:spPr bwMode="auto">
            <a:xfrm>
              <a:off x="952" y="3068"/>
              <a:ext cx="100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967" name="Line 23"/>
            <p:cNvSpPr>
              <a:spLocks noChangeShapeType="1"/>
            </p:cNvSpPr>
            <p:nvPr/>
          </p:nvSpPr>
          <p:spPr bwMode="auto">
            <a:xfrm>
              <a:off x="952" y="4074"/>
              <a:ext cx="100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968" name="Line 24"/>
            <p:cNvSpPr>
              <a:spLocks noChangeShapeType="1"/>
            </p:cNvSpPr>
            <p:nvPr/>
          </p:nvSpPr>
          <p:spPr bwMode="auto">
            <a:xfrm>
              <a:off x="2063" y="2062"/>
              <a:ext cx="3228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969" name="Line 25"/>
            <p:cNvSpPr>
              <a:spLocks noChangeShapeType="1"/>
            </p:cNvSpPr>
            <p:nvPr/>
          </p:nvSpPr>
          <p:spPr bwMode="auto">
            <a:xfrm>
              <a:off x="2063" y="2540"/>
              <a:ext cx="100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970" name="Line 26"/>
            <p:cNvSpPr>
              <a:spLocks noChangeShapeType="1"/>
            </p:cNvSpPr>
            <p:nvPr/>
          </p:nvSpPr>
          <p:spPr bwMode="auto">
            <a:xfrm>
              <a:off x="3175" y="2699"/>
              <a:ext cx="100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971" name="Line 27"/>
            <p:cNvSpPr>
              <a:spLocks noChangeShapeType="1"/>
            </p:cNvSpPr>
            <p:nvPr/>
          </p:nvSpPr>
          <p:spPr bwMode="auto">
            <a:xfrm>
              <a:off x="2063" y="2856"/>
              <a:ext cx="100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972" name="Line 28"/>
            <p:cNvSpPr>
              <a:spLocks noChangeShapeType="1"/>
            </p:cNvSpPr>
            <p:nvPr/>
          </p:nvSpPr>
          <p:spPr bwMode="auto">
            <a:xfrm>
              <a:off x="3175" y="3174"/>
              <a:ext cx="100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973" name="Line 29"/>
            <p:cNvSpPr>
              <a:spLocks noChangeShapeType="1"/>
            </p:cNvSpPr>
            <p:nvPr/>
          </p:nvSpPr>
          <p:spPr bwMode="auto">
            <a:xfrm>
              <a:off x="2063" y="3650"/>
              <a:ext cx="100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974" name="Line 30"/>
            <p:cNvSpPr>
              <a:spLocks noChangeShapeType="1"/>
            </p:cNvSpPr>
            <p:nvPr/>
          </p:nvSpPr>
          <p:spPr bwMode="auto">
            <a:xfrm>
              <a:off x="2063" y="3968"/>
              <a:ext cx="3228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975" name="Text Box 31"/>
            <p:cNvSpPr txBox="1">
              <a:spLocks noChangeArrowheads="1"/>
            </p:cNvSpPr>
            <p:nvPr/>
          </p:nvSpPr>
          <p:spPr bwMode="auto">
            <a:xfrm>
              <a:off x="1075" y="1855"/>
              <a:ext cx="594" cy="148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 err="1">
                  <a:solidFill>
                    <a:srgbClr val="000000"/>
                  </a:solidFill>
                  <a:latin typeface="Comic Sans MS" panose="030F0702030302020204" pitchFamily="66" charset="0"/>
                </a:rPr>
                <a:t>renewBook</a:t>
              </a:r>
              <a:endParaRPr lang="en-GB" sz="14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2976" name="Text Box 32"/>
            <p:cNvSpPr txBox="1">
              <a:spLocks noChangeArrowheads="1"/>
            </p:cNvSpPr>
            <p:nvPr/>
          </p:nvSpPr>
          <p:spPr bwMode="auto">
            <a:xfrm>
              <a:off x="947" y="2067"/>
              <a:ext cx="936" cy="148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 err="1">
                  <a:solidFill>
                    <a:srgbClr val="000000"/>
                  </a:solidFill>
                  <a:latin typeface="Comic Sans MS" panose="030F0702030302020204" pitchFamily="66" charset="0"/>
                </a:rPr>
                <a:t>displayBorrowing</a:t>
              </a:r>
              <a:endParaRPr lang="en-GB" sz="14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2977" name="Text Box 33"/>
            <p:cNvSpPr txBox="1">
              <a:spLocks noChangeArrowheads="1"/>
            </p:cNvSpPr>
            <p:nvPr/>
          </p:nvSpPr>
          <p:spPr bwMode="auto">
            <a:xfrm>
              <a:off x="1083" y="2279"/>
              <a:ext cx="659" cy="148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 err="1">
                  <a:solidFill>
                    <a:srgbClr val="000000"/>
                  </a:solidFill>
                  <a:latin typeface="Comic Sans MS" panose="030F0702030302020204" pitchFamily="66" charset="0"/>
                </a:rPr>
                <a:t>selectBooks</a:t>
              </a:r>
              <a:endParaRPr lang="en-GB" sz="14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2978" name="Text Box 34"/>
            <p:cNvSpPr txBox="1">
              <a:spLocks noChangeArrowheads="1"/>
            </p:cNvSpPr>
            <p:nvPr/>
          </p:nvSpPr>
          <p:spPr bwMode="auto">
            <a:xfrm>
              <a:off x="1144" y="2859"/>
              <a:ext cx="585" cy="148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[reserved]</a:t>
              </a:r>
              <a:endParaRPr lang="en-GB" sz="14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2979" name="Text Box 35"/>
            <p:cNvSpPr txBox="1">
              <a:spLocks noChangeArrowheads="1"/>
            </p:cNvSpPr>
            <p:nvPr/>
          </p:nvSpPr>
          <p:spPr bwMode="auto">
            <a:xfrm>
              <a:off x="1175" y="3124"/>
              <a:ext cx="412" cy="148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apology</a:t>
              </a:r>
              <a:endParaRPr lang="en-GB" sz="14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2980" name="Text Box 36"/>
            <p:cNvSpPr txBox="1">
              <a:spLocks noChangeArrowheads="1"/>
            </p:cNvSpPr>
            <p:nvPr/>
          </p:nvSpPr>
          <p:spPr bwMode="auto">
            <a:xfrm>
              <a:off x="1151" y="3865"/>
              <a:ext cx="426" cy="148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confirm</a:t>
              </a:r>
              <a:endParaRPr lang="en-GB" sz="14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2981" name="Text Box 37"/>
            <p:cNvSpPr txBox="1">
              <a:spLocks noChangeArrowheads="1"/>
            </p:cNvSpPr>
            <p:nvPr/>
          </p:nvSpPr>
          <p:spPr bwMode="auto">
            <a:xfrm>
              <a:off x="2865" y="1855"/>
              <a:ext cx="1280" cy="148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find </a:t>
              </a:r>
              <a:r>
                <a:rPr lang="en-GB" sz="1400" b="1" dirty="0" err="1">
                  <a:solidFill>
                    <a:srgbClr val="000000"/>
                  </a:solidFill>
                  <a:latin typeface="Comic Sans MS" panose="030F0702030302020204" pitchFamily="66" charset="0"/>
                </a:rPr>
                <a:t>MemberBorrowing</a:t>
              </a:r>
              <a:endParaRPr lang="en-GB" sz="14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2982" name="Text Box 38"/>
            <p:cNvSpPr txBox="1">
              <a:spLocks noChangeArrowheads="1"/>
            </p:cNvSpPr>
            <p:nvPr/>
          </p:nvSpPr>
          <p:spPr bwMode="auto">
            <a:xfrm>
              <a:off x="2137" y="2331"/>
              <a:ext cx="756" cy="148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 err="1">
                  <a:solidFill>
                    <a:srgbClr val="000000"/>
                  </a:solidFill>
                  <a:latin typeface="Comic Sans MS" panose="030F0702030302020204" pitchFamily="66" charset="0"/>
                </a:rPr>
                <a:t>bookSelected</a:t>
              </a:r>
              <a:endParaRPr lang="en-GB" sz="14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2983" name="Text Box 39"/>
            <p:cNvSpPr txBox="1">
              <a:spLocks noChangeArrowheads="1"/>
            </p:cNvSpPr>
            <p:nvPr/>
          </p:nvSpPr>
          <p:spPr bwMode="auto">
            <a:xfrm>
              <a:off x="3529" y="2501"/>
              <a:ext cx="338" cy="148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* find</a:t>
              </a:r>
              <a:endParaRPr lang="en-GB" sz="14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2984" name="Text Box 40"/>
            <p:cNvSpPr txBox="1">
              <a:spLocks noChangeArrowheads="1"/>
            </p:cNvSpPr>
            <p:nvPr/>
          </p:nvSpPr>
          <p:spPr bwMode="auto">
            <a:xfrm>
              <a:off x="3465" y="2977"/>
              <a:ext cx="381" cy="148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update</a:t>
              </a:r>
              <a:endParaRPr lang="en-GB" sz="14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2985" name="Text Box 41"/>
            <p:cNvSpPr txBox="1">
              <a:spLocks noChangeArrowheads="1"/>
            </p:cNvSpPr>
            <p:nvPr/>
          </p:nvSpPr>
          <p:spPr bwMode="auto">
            <a:xfrm>
              <a:off x="2238" y="2648"/>
              <a:ext cx="585" cy="148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[reserved]</a:t>
              </a:r>
              <a:endParaRPr lang="en-GB" sz="14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2986" name="Text Box 42"/>
            <p:cNvSpPr txBox="1">
              <a:spLocks noChangeArrowheads="1"/>
            </p:cNvSpPr>
            <p:nvPr/>
          </p:nvSpPr>
          <p:spPr bwMode="auto">
            <a:xfrm>
              <a:off x="2286" y="2859"/>
              <a:ext cx="412" cy="148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apology</a:t>
              </a:r>
              <a:endParaRPr lang="en-GB" sz="14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2987" name="Text Box 43"/>
            <p:cNvSpPr txBox="1">
              <a:spLocks noChangeArrowheads="1"/>
            </p:cNvSpPr>
            <p:nvPr/>
          </p:nvSpPr>
          <p:spPr bwMode="auto">
            <a:xfrm>
              <a:off x="2348" y="3439"/>
              <a:ext cx="456" cy="148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confirm</a:t>
              </a:r>
              <a:endParaRPr lang="en-GB" sz="14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2988" name="Text Box 44"/>
            <p:cNvSpPr txBox="1">
              <a:spLocks noChangeArrowheads="1"/>
            </p:cNvSpPr>
            <p:nvPr/>
          </p:nvSpPr>
          <p:spPr bwMode="auto">
            <a:xfrm>
              <a:off x="2686" y="4024"/>
              <a:ext cx="1385" cy="148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 err="1">
                  <a:solidFill>
                    <a:srgbClr val="000000"/>
                  </a:solidFill>
                  <a:latin typeface="Comic Sans MS" panose="030F0702030302020204" pitchFamily="66" charset="0"/>
                </a:rPr>
                <a:t>updateMemberBorrowing</a:t>
              </a:r>
              <a:endParaRPr lang="en-GB" sz="14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2989" name="Text Box 45"/>
            <p:cNvSpPr txBox="1">
              <a:spLocks noChangeArrowheads="1"/>
            </p:cNvSpPr>
            <p:nvPr/>
          </p:nvSpPr>
          <p:spPr bwMode="auto">
            <a:xfrm>
              <a:off x="1261" y="4376"/>
              <a:ext cx="3154" cy="172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Sequence Diagram for the renew book use case</a:t>
              </a:r>
              <a:endParaRPr lang="en-GB" sz="16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82945" name="Rectangle 1"/>
          <p:cNvSpPr>
            <a:spLocks noGrp="1" noChangeArrowheads="1"/>
          </p:cNvSpPr>
          <p:nvPr>
            <p:ph type="title"/>
          </p:nvPr>
        </p:nvSpPr>
        <p:spPr>
          <a:xfrm>
            <a:off x="406080" y="133935"/>
            <a:ext cx="7770240" cy="1237089"/>
          </a:xfrm>
        </p:spPr>
        <p:txBody>
          <a:bodyPr lIns="17961" tIns="46698" rIns="17961" bIns="46698">
            <a:normAutofit fontScale="90000"/>
          </a:bodyPr>
          <a:lstStyle/>
          <a:p>
            <a:pPr>
              <a:lnSpc>
                <a:spcPct val="94000"/>
              </a:lnSpc>
              <a:spcBef>
                <a:spcPts val="1235"/>
              </a:spcBef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b="1" dirty="0"/>
              <a:t>An Example of</a:t>
            </a:r>
            <a:br>
              <a:rPr lang="en-GB" b="1" dirty="0"/>
            </a:br>
            <a:r>
              <a:rPr lang="en-GB" b="1" dirty="0"/>
              <a:t>A Sequence Diagram </a:t>
            </a:r>
            <a:endParaRPr lang="en-GB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 fontScale="90000"/>
          </a:bodyPr>
          <a:lstStyle/>
          <a:p>
            <a:br>
              <a:rPr lang="en-US" b="1" dirty="0" smtClean="0"/>
            </a:br>
            <a:r>
              <a:rPr lang="en-US" b="1" dirty="0" smtClean="0"/>
              <a:t>What is UML?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UML – Unified Modeling Language is a</a:t>
            </a:r>
            <a:endParaRPr lang="en-US" dirty="0" smtClean="0"/>
          </a:p>
          <a:p>
            <a:r>
              <a:rPr lang="en-US" dirty="0" smtClean="0"/>
              <a:t> Standard graphical or modeling language for specifying, visualizing, constructing and documenting the artifacts of software intensive systems.</a:t>
            </a:r>
            <a:endParaRPr lang="en-US" dirty="0" smtClean="0"/>
          </a:p>
          <a:p>
            <a:r>
              <a:rPr lang="en-US" dirty="0" smtClean="0"/>
              <a:t>Collection of best engineering practices that have proven successful in modeling large and complex systems.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0" y="0"/>
            <a:ext cx="7770240" cy="1139160"/>
          </a:xfrm>
        </p:spPr>
        <p:txBody>
          <a:bodyPr lIns="17961" tIns="46698" rIns="17961" bIns="46698"/>
          <a:lstStyle/>
          <a:p>
            <a:pPr>
              <a:lnSpc>
                <a:spcPct val="94000"/>
              </a:lnSpc>
              <a:spcBef>
                <a:spcPts val="1235"/>
              </a:spcBef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b="1" dirty="0"/>
              <a:t>Collaboration Diagram </a:t>
            </a:r>
            <a:endParaRPr lang="en-GB" b="1" dirty="0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6560" y="1078674"/>
            <a:ext cx="8640000" cy="5671315"/>
          </a:xfrm>
        </p:spPr>
        <p:txBody>
          <a:bodyPr lIns="17961" tIns="46698" rIns="17961" bIns="46698"/>
          <a:lstStyle/>
          <a:p>
            <a:pPr marL="306705" indent="-306705">
              <a:spcBef>
                <a:spcPts val="90"/>
              </a:spcBef>
              <a:spcAft>
                <a:spcPts val="180"/>
              </a:spcAft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300" dirty="0"/>
              <a:t>Shows both </a:t>
            </a:r>
            <a:r>
              <a:rPr lang="en-GB" sz="3600" dirty="0">
                <a:solidFill>
                  <a:srgbClr val="4C38E2"/>
                </a:solidFill>
              </a:rPr>
              <a:t>structural</a:t>
            </a:r>
            <a:r>
              <a:rPr lang="en-GB" sz="3300" dirty="0"/>
              <a:t> and </a:t>
            </a:r>
            <a:r>
              <a:rPr lang="en-GB" sz="3600" dirty="0">
                <a:solidFill>
                  <a:srgbClr val="4C38E2"/>
                </a:solidFill>
              </a:rPr>
              <a:t>behavioural </a:t>
            </a:r>
            <a:r>
              <a:rPr lang="en-GB" sz="3300" dirty="0"/>
              <a:t>aspects</a:t>
            </a:r>
            <a:endParaRPr lang="en-GB" sz="3300" dirty="0"/>
          </a:p>
          <a:p>
            <a:pPr marL="306705" indent="-306705">
              <a:spcBef>
                <a:spcPts val="90"/>
              </a:spcBef>
              <a:spcAft>
                <a:spcPts val="180"/>
              </a:spcAft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300" dirty="0"/>
              <a:t>Objects are </a:t>
            </a:r>
            <a:r>
              <a:rPr lang="en-GB" sz="3600" dirty="0">
                <a:solidFill>
                  <a:srgbClr val="4C38E2"/>
                </a:solidFill>
              </a:rPr>
              <a:t>collaborator</a:t>
            </a:r>
            <a:r>
              <a:rPr lang="en-GB" sz="3300" dirty="0"/>
              <a:t>, shown as boxes</a:t>
            </a:r>
            <a:endParaRPr lang="en-GB" sz="3300" dirty="0"/>
          </a:p>
          <a:p>
            <a:pPr marL="306705" indent="-306705">
              <a:spcBef>
                <a:spcPts val="90"/>
              </a:spcBef>
              <a:spcAft>
                <a:spcPts val="205"/>
              </a:spcAft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300" dirty="0"/>
              <a:t>Messages between objects shown as a </a:t>
            </a:r>
            <a:r>
              <a:rPr lang="en-GB" sz="3600" dirty="0">
                <a:solidFill>
                  <a:srgbClr val="4C38E2"/>
                </a:solidFill>
              </a:rPr>
              <a:t>solid line</a:t>
            </a:r>
            <a:endParaRPr lang="en-GB" sz="3600" dirty="0">
              <a:solidFill>
                <a:srgbClr val="4C38E2"/>
              </a:solidFill>
            </a:endParaRPr>
          </a:p>
          <a:p>
            <a:pPr marL="306705" indent="-306705">
              <a:spcBef>
                <a:spcPts val="90"/>
              </a:spcBef>
              <a:spcAft>
                <a:spcPts val="180"/>
              </a:spcAft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300" dirty="0"/>
              <a:t>A message is shown as a </a:t>
            </a:r>
            <a:r>
              <a:rPr lang="en-GB" sz="3600" dirty="0">
                <a:solidFill>
                  <a:srgbClr val="4C38E2"/>
                </a:solidFill>
              </a:rPr>
              <a:t>labelled arrow</a:t>
            </a:r>
            <a:r>
              <a:rPr lang="en-GB" sz="3300" dirty="0"/>
              <a:t> placed near the link</a:t>
            </a:r>
            <a:endParaRPr lang="en-GB" sz="3300" dirty="0"/>
          </a:p>
          <a:p>
            <a:pPr marL="306705" indent="-306705">
              <a:spcBef>
                <a:spcPts val="90"/>
              </a:spcBef>
              <a:spcAft>
                <a:spcPts val="180"/>
              </a:spcAft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300" dirty="0"/>
              <a:t>Messages are prefixed with </a:t>
            </a:r>
            <a:r>
              <a:rPr lang="en-GB" sz="3600" dirty="0">
                <a:solidFill>
                  <a:srgbClr val="4C38E2"/>
                </a:solidFill>
              </a:rPr>
              <a:t>sequence numbers</a:t>
            </a:r>
            <a:r>
              <a:rPr lang="en-GB" sz="3300" dirty="0"/>
              <a:t> to show relative sequencing</a:t>
            </a:r>
            <a:endParaRPr lang="en-GB" sz="3300" dirty="0"/>
          </a:p>
          <a:p>
            <a:pPr marL="669925" lvl="1" indent="-254635">
              <a:spcBef>
                <a:spcPts val="90"/>
              </a:spcBef>
              <a:spcAft>
                <a:spcPts val="160"/>
              </a:spcAft>
              <a:buNone/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endParaRPr lang="en-GB" sz="29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>
            <a:spLocks noGrp="1" noChangeArrowheads="1"/>
          </p:cNvSpPr>
          <p:nvPr>
            <p:ph type="title"/>
          </p:nvPr>
        </p:nvSpPr>
        <p:spPr>
          <a:xfrm>
            <a:off x="406080" y="133935"/>
            <a:ext cx="7770240" cy="1237089"/>
          </a:xfrm>
        </p:spPr>
        <p:txBody>
          <a:bodyPr lIns="17961" tIns="46698" rIns="17961" bIns="46698">
            <a:normAutofit fontScale="90000"/>
          </a:bodyPr>
          <a:lstStyle/>
          <a:p>
            <a:pPr>
              <a:lnSpc>
                <a:spcPct val="94000"/>
              </a:lnSpc>
              <a:spcBef>
                <a:spcPts val="1235"/>
              </a:spcBef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b="1" dirty="0"/>
              <a:t>An Example of</a:t>
            </a:r>
            <a:br>
              <a:rPr lang="en-GB" b="1" dirty="0"/>
            </a:br>
            <a:r>
              <a:rPr lang="en-GB" b="1" dirty="0"/>
              <a:t>A Collaboration Diagram </a:t>
            </a:r>
            <a:endParaRPr lang="en-GB" b="1" dirty="0"/>
          </a:p>
        </p:txBody>
      </p:sp>
      <p:grpSp>
        <p:nvGrpSpPr>
          <p:cNvPr id="2" name="Group 2"/>
          <p:cNvGrpSpPr/>
          <p:nvPr/>
        </p:nvGrpSpPr>
        <p:grpSpPr bwMode="auto">
          <a:xfrm>
            <a:off x="522721" y="1349423"/>
            <a:ext cx="7400160" cy="4975723"/>
            <a:chOff x="363" y="937"/>
            <a:chExt cx="5139" cy="3455"/>
          </a:xfrm>
        </p:grpSpPr>
        <p:sp>
          <p:nvSpPr>
            <p:cNvPr id="84995" name="Rectangle 3"/>
            <p:cNvSpPr>
              <a:spLocks noChangeArrowheads="1"/>
            </p:cNvSpPr>
            <p:nvPr/>
          </p:nvSpPr>
          <p:spPr bwMode="auto">
            <a:xfrm>
              <a:off x="363" y="2087"/>
              <a:ext cx="703" cy="633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:</a:t>
              </a:r>
              <a:r>
                <a:rPr lang="en-GB" sz="1400" b="1" u="sng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Library</a:t>
              </a:r>
              <a:endParaRPr lang="en-GB" sz="1400" b="1" u="sng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u="sng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Boundary</a:t>
              </a:r>
              <a:endParaRPr lang="en-GB" sz="1400" b="1" u="sng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4996" name="Rectangle 4"/>
            <p:cNvSpPr>
              <a:spLocks noChangeArrowheads="1"/>
            </p:cNvSpPr>
            <p:nvPr/>
          </p:nvSpPr>
          <p:spPr bwMode="auto">
            <a:xfrm>
              <a:off x="2148" y="2087"/>
              <a:ext cx="703" cy="633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:</a:t>
              </a:r>
              <a:r>
                <a:rPr lang="en-GB" sz="1400" b="1" u="sng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Library</a:t>
              </a:r>
              <a:endParaRPr lang="en-GB" sz="1400" b="1" u="sng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u="sng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Book</a:t>
              </a:r>
              <a:endParaRPr lang="en-GB" sz="1400" b="1" u="sng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u="sng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Renewal</a:t>
              </a:r>
              <a:endParaRPr lang="en-GB" sz="1400" b="1" u="sng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u="sng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Controller</a:t>
              </a:r>
              <a:endParaRPr lang="en-GB" sz="1400" b="1" u="sng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4997" name="Rectangle 5"/>
            <p:cNvSpPr>
              <a:spLocks noChangeArrowheads="1"/>
            </p:cNvSpPr>
            <p:nvPr/>
          </p:nvSpPr>
          <p:spPr bwMode="auto">
            <a:xfrm>
              <a:off x="3338" y="937"/>
              <a:ext cx="649" cy="633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:</a:t>
              </a:r>
              <a:r>
                <a:rPr lang="en-GB" sz="1400" b="1" u="sng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Library</a:t>
              </a:r>
              <a:endParaRPr lang="en-GB" sz="1400" b="1" u="sng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u="sng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Book</a:t>
              </a:r>
              <a:endParaRPr lang="en-GB" sz="1400" b="1" u="sng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u="sng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Register</a:t>
              </a:r>
              <a:endParaRPr lang="en-GB" sz="1400" b="1" u="sng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4998" name="Rectangle 6"/>
            <p:cNvSpPr>
              <a:spLocks noChangeArrowheads="1"/>
            </p:cNvSpPr>
            <p:nvPr/>
          </p:nvSpPr>
          <p:spPr bwMode="auto">
            <a:xfrm>
              <a:off x="4961" y="937"/>
              <a:ext cx="541" cy="633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:</a:t>
              </a:r>
              <a:r>
                <a:rPr lang="en-GB" sz="1400" b="1" u="sng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Book</a:t>
              </a:r>
              <a:endParaRPr lang="en-GB" sz="1400" b="1" u="sng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4999" name="Rectangle 7"/>
            <p:cNvSpPr>
              <a:spLocks noChangeArrowheads="1"/>
            </p:cNvSpPr>
            <p:nvPr/>
          </p:nvSpPr>
          <p:spPr bwMode="auto">
            <a:xfrm>
              <a:off x="3934" y="3239"/>
              <a:ext cx="649" cy="633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:</a:t>
              </a:r>
              <a:r>
                <a:rPr lang="en-GB" sz="1400" b="1" u="sng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Library</a:t>
              </a:r>
              <a:endParaRPr lang="en-GB" sz="1400" b="1" u="sng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u="sng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Member</a:t>
              </a:r>
              <a:endParaRPr lang="en-GB" sz="1400" b="1" u="sng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5000" name="Text Box 8"/>
            <p:cNvSpPr txBox="1">
              <a:spLocks noChangeArrowheads="1"/>
            </p:cNvSpPr>
            <p:nvPr/>
          </p:nvSpPr>
          <p:spPr bwMode="auto">
            <a:xfrm>
              <a:off x="1174" y="2031"/>
              <a:ext cx="866" cy="150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1: </a:t>
              </a:r>
              <a:r>
                <a:rPr lang="en-GB" sz="1400" b="1" dirty="0" err="1">
                  <a:solidFill>
                    <a:srgbClr val="000000"/>
                  </a:solidFill>
                  <a:latin typeface="Comic Sans MS" panose="030F0702030302020204" pitchFamily="66" charset="0"/>
                </a:rPr>
                <a:t>renewBook</a:t>
              </a:r>
              <a:endParaRPr lang="en-GB" sz="14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5001" name="Text Box 9"/>
            <p:cNvSpPr txBox="1">
              <a:spLocks noChangeArrowheads="1"/>
            </p:cNvSpPr>
            <p:nvPr/>
          </p:nvSpPr>
          <p:spPr bwMode="auto">
            <a:xfrm>
              <a:off x="1254" y="2400"/>
              <a:ext cx="593" cy="299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3: display</a:t>
              </a:r>
              <a:endParaRPr lang="en-GB" sz="14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Borrowing</a:t>
              </a:r>
              <a:endParaRPr lang="en-GB" sz="14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5002" name="Text Box 10"/>
            <p:cNvSpPr txBox="1">
              <a:spLocks noChangeArrowheads="1"/>
            </p:cNvSpPr>
            <p:nvPr/>
          </p:nvSpPr>
          <p:spPr bwMode="auto">
            <a:xfrm>
              <a:off x="1169" y="2840"/>
              <a:ext cx="883" cy="150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4: </a:t>
              </a:r>
              <a:r>
                <a:rPr lang="en-GB" sz="1400" b="1" dirty="0" err="1">
                  <a:solidFill>
                    <a:srgbClr val="000000"/>
                  </a:solidFill>
                  <a:latin typeface="Comic Sans MS" panose="030F0702030302020204" pitchFamily="66" charset="0"/>
                </a:rPr>
                <a:t>selectBooks</a:t>
              </a:r>
              <a:endParaRPr lang="en-GB" sz="14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5003" name="Text Box 11"/>
            <p:cNvSpPr txBox="1">
              <a:spLocks noChangeArrowheads="1"/>
            </p:cNvSpPr>
            <p:nvPr/>
          </p:nvSpPr>
          <p:spPr bwMode="auto">
            <a:xfrm>
              <a:off x="3341" y="2033"/>
              <a:ext cx="619" cy="150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[reserved]</a:t>
              </a:r>
              <a:endParaRPr lang="en-GB" sz="14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5004" name="Text Box 12"/>
            <p:cNvSpPr txBox="1">
              <a:spLocks noChangeArrowheads="1"/>
            </p:cNvSpPr>
            <p:nvPr/>
          </p:nvSpPr>
          <p:spPr bwMode="auto">
            <a:xfrm>
              <a:off x="1233" y="1630"/>
              <a:ext cx="621" cy="150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8: apology</a:t>
              </a:r>
              <a:endParaRPr lang="en-GB" sz="14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5005" name="Text Box 13"/>
            <p:cNvSpPr txBox="1">
              <a:spLocks noChangeArrowheads="1"/>
            </p:cNvSpPr>
            <p:nvPr/>
          </p:nvSpPr>
          <p:spPr bwMode="auto">
            <a:xfrm>
              <a:off x="1300" y="3300"/>
              <a:ext cx="711" cy="150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12: confirm</a:t>
              </a:r>
              <a:endParaRPr lang="en-GB" sz="14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5006" name="Text Box 14"/>
            <p:cNvSpPr txBox="1">
              <a:spLocks noChangeArrowheads="1"/>
            </p:cNvSpPr>
            <p:nvPr/>
          </p:nvSpPr>
          <p:spPr bwMode="auto">
            <a:xfrm>
              <a:off x="3495" y="2955"/>
              <a:ext cx="1485" cy="150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2: </a:t>
              </a:r>
              <a:r>
                <a:rPr lang="en-GB" sz="1400" b="1" dirty="0" err="1">
                  <a:solidFill>
                    <a:srgbClr val="000000"/>
                  </a:solidFill>
                  <a:latin typeface="Comic Sans MS" panose="030F0702030302020204" pitchFamily="66" charset="0"/>
                </a:rPr>
                <a:t>findMemberBorrowing</a:t>
              </a:r>
              <a:endParaRPr lang="en-GB" sz="14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5007" name="Text Box 15"/>
            <p:cNvSpPr txBox="1">
              <a:spLocks noChangeArrowheads="1"/>
            </p:cNvSpPr>
            <p:nvPr/>
          </p:nvSpPr>
          <p:spPr bwMode="auto">
            <a:xfrm>
              <a:off x="2433" y="1688"/>
              <a:ext cx="529" cy="299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5: book</a:t>
              </a:r>
              <a:endParaRPr lang="en-GB" sz="14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Selected</a:t>
              </a:r>
              <a:endParaRPr lang="en-GB" sz="14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5008" name="Text Box 16"/>
            <p:cNvSpPr txBox="1">
              <a:spLocks noChangeArrowheads="1"/>
            </p:cNvSpPr>
            <p:nvPr/>
          </p:nvSpPr>
          <p:spPr bwMode="auto">
            <a:xfrm>
              <a:off x="4252" y="940"/>
              <a:ext cx="542" cy="150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6: * find</a:t>
              </a:r>
              <a:endParaRPr lang="en-GB" sz="14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5009" name="Text Box 17"/>
            <p:cNvSpPr txBox="1">
              <a:spLocks noChangeArrowheads="1"/>
            </p:cNvSpPr>
            <p:nvPr/>
          </p:nvSpPr>
          <p:spPr bwMode="auto">
            <a:xfrm>
              <a:off x="4221" y="1458"/>
              <a:ext cx="588" cy="150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9: update</a:t>
              </a:r>
              <a:endParaRPr lang="en-GB" sz="14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5010" name="Text Box 18"/>
            <p:cNvSpPr txBox="1">
              <a:spLocks noChangeArrowheads="1"/>
            </p:cNvSpPr>
            <p:nvPr/>
          </p:nvSpPr>
          <p:spPr bwMode="auto">
            <a:xfrm>
              <a:off x="1286" y="1285"/>
              <a:ext cx="619" cy="150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[reserved]</a:t>
              </a:r>
              <a:endParaRPr lang="en-GB" sz="14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5011" name="Text Box 19"/>
            <p:cNvSpPr txBox="1">
              <a:spLocks noChangeArrowheads="1"/>
            </p:cNvSpPr>
            <p:nvPr/>
          </p:nvSpPr>
          <p:spPr bwMode="auto">
            <a:xfrm>
              <a:off x="3343" y="2265"/>
              <a:ext cx="621" cy="150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7: apology</a:t>
              </a:r>
              <a:endParaRPr lang="en-GB" sz="14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5012" name="Text Box 20"/>
            <p:cNvSpPr txBox="1">
              <a:spLocks noChangeArrowheads="1"/>
            </p:cNvSpPr>
            <p:nvPr/>
          </p:nvSpPr>
          <p:spPr bwMode="auto">
            <a:xfrm>
              <a:off x="3195" y="1627"/>
              <a:ext cx="629" cy="299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10: confirm</a:t>
              </a:r>
              <a:endParaRPr lang="en-GB" sz="14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5013" name="Text Box 21"/>
            <p:cNvSpPr txBox="1">
              <a:spLocks noChangeArrowheads="1"/>
            </p:cNvSpPr>
            <p:nvPr/>
          </p:nvSpPr>
          <p:spPr bwMode="auto">
            <a:xfrm>
              <a:off x="2602" y="3952"/>
              <a:ext cx="1466" cy="150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 err="1">
                  <a:solidFill>
                    <a:srgbClr val="000000"/>
                  </a:solidFill>
                  <a:latin typeface="Comic Sans MS" panose="030F0702030302020204" pitchFamily="66" charset="0"/>
                </a:rPr>
                <a:t>updateMemberBorrowing</a:t>
              </a:r>
              <a:endParaRPr lang="en-GB" sz="14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5014" name="Text Box 22"/>
            <p:cNvSpPr txBox="1">
              <a:spLocks noChangeArrowheads="1"/>
            </p:cNvSpPr>
            <p:nvPr/>
          </p:nvSpPr>
          <p:spPr bwMode="auto">
            <a:xfrm>
              <a:off x="863" y="4221"/>
              <a:ext cx="3558" cy="171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Collaboration Diagram for the renew book use case</a:t>
              </a:r>
              <a:endParaRPr lang="en-GB" sz="16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5015" name="Line 23"/>
            <p:cNvSpPr>
              <a:spLocks noChangeShapeType="1"/>
            </p:cNvSpPr>
            <p:nvPr/>
          </p:nvSpPr>
          <p:spPr bwMode="auto">
            <a:xfrm>
              <a:off x="1066" y="2260"/>
              <a:ext cx="1081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16" name="Line 24"/>
            <p:cNvSpPr>
              <a:spLocks noChangeShapeType="1"/>
            </p:cNvSpPr>
            <p:nvPr/>
          </p:nvSpPr>
          <p:spPr bwMode="auto">
            <a:xfrm>
              <a:off x="1066" y="2548"/>
              <a:ext cx="1081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17" name="Line 25"/>
            <p:cNvSpPr>
              <a:spLocks noChangeShapeType="1"/>
            </p:cNvSpPr>
            <p:nvPr/>
          </p:nvSpPr>
          <p:spPr bwMode="auto">
            <a:xfrm>
              <a:off x="2851" y="2606"/>
              <a:ext cx="1081" cy="80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18" name="AutoShape 26"/>
            <p:cNvSpPr>
              <a:spLocks noChangeArrowheads="1"/>
            </p:cNvSpPr>
            <p:nvPr/>
          </p:nvSpPr>
          <p:spPr bwMode="auto">
            <a:xfrm rot="7860000">
              <a:off x="605" y="1091"/>
              <a:ext cx="1988" cy="1950"/>
            </a:xfrm>
            <a:custGeom>
              <a:avLst/>
              <a:gdLst>
                <a:gd name="G0" fmla="sin 10800 -5957641"/>
                <a:gd name="G1" fmla="+- G0 10800 0"/>
                <a:gd name="G2" fmla="cos 10800 -5957641"/>
                <a:gd name="G3" fmla="+- G2 10800 0"/>
                <a:gd name="G4" fmla="sin 10800 418808"/>
                <a:gd name="G5" fmla="+- G4 10800 0"/>
                <a:gd name="G6" fmla="cos 10800 418808"/>
                <a:gd name="G7" fmla="+- G6 10800 0"/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0799 w 21600"/>
                <a:gd name="T13" fmla="*/ 0 h 21600"/>
                <a:gd name="T14" fmla="*/ 21599 w 21600"/>
                <a:gd name="T15" fmla="*/ 1197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 stroke="0">
                  <a:moveTo>
                    <a:pt x="10629" y="1"/>
                  </a:moveTo>
                  <a:cubicBezTo>
                    <a:pt x="10685" y="0"/>
                    <a:pt x="10742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1201"/>
                    <a:pt x="21577" y="11602"/>
                    <a:pt x="21532" y="12002"/>
                  </a:cubicBezTo>
                  <a:lnTo>
                    <a:pt x="10800" y="10800"/>
                  </a:lnTo>
                  <a:close/>
                </a:path>
                <a:path w="21600" h="21600" fill="none">
                  <a:moveTo>
                    <a:pt x="10629" y="1"/>
                  </a:moveTo>
                  <a:cubicBezTo>
                    <a:pt x="10685" y="0"/>
                    <a:pt x="10742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1201"/>
                    <a:pt x="21577" y="11602"/>
                    <a:pt x="21532" y="12002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9" name="AutoShape 27"/>
            <p:cNvSpPr>
              <a:spLocks noChangeArrowheads="1"/>
            </p:cNvSpPr>
            <p:nvPr/>
          </p:nvSpPr>
          <p:spPr bwMode="auto">
            <a:xfrm rot="7860000">
              <a:off x="628" y="1325"/>
              <a:ext cx="1968" cy="1940"/>
            </a:xfrm>
            <a:custGeom>
              <a:avLst/>
              <a:gdLst>
                <a:gd name="G0" fmla="sin 10800 -7003906"/>
                <a:gd name="G1" fmla="+- G0 10800 0"/>
                <a:gd name="G2" fmla="cos 10800 -7003906"/>
                <a:gd name="G3" fmla="+- G2 10800 0"/>
                <a:gd name="G4" fmla="sin 10800 1382778"/>
                <a:gd name="G5" fmla="+- G4 10800 0"/>
                <a:gd name="G6" fmla="cos 10800 1382778"/>
                <a:gd name="G7" fmla="+- G6 10800 0"/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7746 w 21600"/>
                <a:gd name="T13" fmla="*/ 0 h 21600"/>
                <a:gd name="T14" fmla="*/ 21599 w 21600"/>
                <a:gd name="T15" fmla="*/ 1474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 stroke="0">
                  <a:moveTo>
                    <a:pt x="7665" y="464"/>
                  </a:moveTo>
                  <a:cubicBezTo>
                    <a:pt x="8681" y="156"/>
                    <a:pt x="9737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2129"/>
                    <a:pt x="21354" y="13447"/>
                    <a:pt x="20876" y="14687"/>
                  </a:cubicBezTo>
                  <a:lnTo>
                    <a:pt x="10800" y="10800"/>
                  </a:lnTo>
                  <a:close/>
                </a:path>
                <a:path w="21600" h="21600" fill="none">
                  <a:moveTo>
                    <a:pt x="7665" y="464"/>
                  </a:moveTo>
                  <a:cubicBezTo>
                    <a:pt x="8681" y="156"/>
                    <a:pt x="9737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2129"/>
                    <a:pt x="21354" y="13447"/>
                    <a:pt x="20876" y="14687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0" name="AutoShape 28"/>
            <p:cNvSpPr>
              <a:spLocks noChangeArrowheads="1"/>
            </p:cNvSpPr>
            <p:nvPr/>
          </p:nvSpPr>
          <p:spPr bwMode="auto">
            <a:xfrm rot="18660000">
              <a:off x="658" y="1547"/>
              <a:ext cx="1956" cy="1939"/>
            </a:xfrm>
            <a:custGeom>
              <a:avLst/>
              <a:gdLst>
                <a:gd name="G0" fmla="sin 10800 -7107281"/>
                <a:gd name="G1" fmla="+- G0 10800 0"/>
                <a:gd name="G2" fmla="cos 10800 -7107281"/>
                <a:gd name="G3" fmla="+- G2 10800 0"/>
                <a:gd name="G4" fmla="sin 10800 1382778"/>
                <a:gd name="G5" fmla="+- G4 10800 0"/>
                <a:gd name="G6" fmla="cos 10800 1382778"/>
                <a:gd name="G7" fmla="+- G6 10800 0"/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7385 w 21600"/>
                <a:gd name="T13" fmla="*/ 0 h 21600"/>
                <a:gd name="T14" fmla="*/ 21599 w 21600"/>
                <a:gd name="T15" fmla="*/ 1474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 stroke="0">
                  <a:moveTo>
                    <a:pt x="7382" y="555"/>
                  </a:moveTo>
                  <a:cubicBezTo>
                    <a:pt x="8484" y="187"/>
                    <a:pt x="9638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2129"/>
                    <a:pt x="21354" y="13447"/>
                    <a:pt x="20876" y="14687"/>
                  </a:cubicBezTo>
                  <a:lnTo>
                    <a:pt x="10800" y="10800"/>
                  </a:lnTo>
                  <a:close/>
                </a:path>
                <a:path w="21600" h="21600" fill="none">
                  <a:moveTo>
                    <a:pt x="7382" y="555"/>
                  </a:moveTo>
                  <a:cubicBezTo>
                    <a:pt x="8484" y="187"/>
                    <a:pt x="9638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2129"/>
                    <a:pt x="21354" y="13447"/>
                    <a:pt x="20876" y="14687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1" name="Line 29"/>
            <p:cNvSpPr>
              <a:spLocks noChangeShapeType="1"/>
            </p:cNvSpPr>
            <p:nvPr/>
          </p:nvSpPr>
          <p:spPr bwMode="auto">
            <a:xfrm flipV="1">
              <a:off x="2851" y="1566"/>
              <a:ext cx="541" cy="58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22" name="Line 30"/>
            <p:cNvSpPr>
              <a:spLocks noChangeShapeType="1"/>
            </p:cNvSpPr>
            <p:nvPr/>
          </p:nvSpPr>
          <p:spPr bwMode="auto">
            <a:xfrm flipH="1">
              <a:off x="2848" y="1570"/>
              <a:ext cx="871" cy="92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23" name="Line 31"/>
            <p:cNvSpPr>
              <a:spLocks noChangeShapeType="1"/>
            </p:cNvSpPr>
            <p:nvPr/>
          </p:nvSpPr>
          <p:spPr bwMode="auto">
            <a:xfrm>
              <a:off x="3284" y="3008"/>
              <a:ext cx="216" cy="17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24" name="Line 32"/>
            <p:cNvSpPr>
              <a:spLocks noChangeShapeType="1"/>
            </p:cNvSpPr>
            <p:nvPr/>
          </p:nvSpPr>
          <p:spPr bwMode="auto">
            <a:xfrm>
              <a:off x="1229" y="3468"/>
              <a:ext cx="21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25" name="Line 33"/>
            <p:cNvSpPr>
              <a:spLocks noChangeShapeType="1"/>
            </p:cNvSpPr>
            <p:nvPr/>
          </p:nvSpPr>
          <p:spPr bwMode="auto">
            <a:xfrm>
              <a:off x="1445" y="3008"/>
              <a:ext cx="324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26" name="Line 34"/>
            <p:cNvSpPr>
              <a:spLocks noChangeShapeType="1"/>
            </p:cNvSpPr>
            <p:nvPr/>
          </p:nvSpPr>
          <p:spPr bwMode="auto">
            <a:xfrm flipH="1">
              <a:off x="1388" y="2721"/>
              <a:ext cx="27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27" name="Line 35"/>
            <p:cNvSpPr>
              <a:spLocks noChangeShapeType="1"/>
            </p:cNvSpPr>
            <p:nvPr/>
          </p:nvSpPr>
          <p:spPr bwMode="auto">
            <a:xfrm>
              <a:off x="1553" y="2318"/>
              <a:ext cx="215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28" name="Line 36"/>
            <p:cNvSpPr>
              <a:spLocks noChangeShapeType="1"/>
            </p:cNvSpPr>
            <p:nvPr/>
          </p:nvSpPr>
          <p:spPr bwMode="auto">
            <a:xfrm flipH="1">
              <a:off x="1441" y="1570"/>
              <a:ext cx="277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29" name="Line 37"/>
            <p:cNvSpPr>
              <a:spLocks noChangeShapeType="1"/>
            </p:cNvSpPr>
            <p:nvPr/>
          </p:nvSpPr>
          <p:spPr bwMode="auto">
            <a:xfrm flipV="1">
              <a:off x="2905" y="1855"/>
              <a:ext cx="162" cy="17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30" name="Line 38"/>
            <p:cNvSpPr>
              <a:spLocks noChangeShapeType="1"/>
            </p:cNvSpPr>
            <p:nvPr/>
          </p:nvSpPr>
          <p:spPr bwMode="auto">
            <a:xfrm flipH="1">
              <a:off x="3118" y="1570"/>
              <a:ext cx="114" cy="11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31" name="Line 39"/>
            <p:cNvSpPr>
              <a:spLocks noChangeShapeType="1"/>
            </p:cNvSpPr>
            <p:nvPr/>
          </p:nvSpPr>
          <p:spPr bwMode="auto">
            <a:xfrm>
              <a:off x="4366" y="1685"/>
              <a:ext cx="271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32" name="Line 40"/>
            <p:cNvSpPr>
              <a:spLocks noChangeShapeType="1"/>
            </p:cNvSpPr>
            <p:nvPr/>
          </p:nvSpPr>
          <p:spPr bwMode="auto">
            <a:xfrm>
              <a:off x="4366" y="1167"/>
              <a:ext cx="271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33" name="Line 41"/>
            <p:cNvSpPr>
              <a:spLocks noChangeShapeType="1"/>
            </p:cNvSpPr>
            <p:nvPr/>
          </p:nvSpPr>
          <p:spPr bwMode="auto">
            <a:xfrm flipV="1">
              <a:off x="3229" y="2142"/>
              <a:ext cx="108" cy="12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34" name="AutoShape 42"/>
            <p:cNvSpPr>
              <a:spLocks noChangeArrowheads="1"/>
            </p:cNvSpPr>
            <p:nvPr/>
          </p:nvSpPr>
          <p:spPr bwMode="auto">
            <a:xfrm rot="10380000">
              <a:off x="2751" y="1510"/>
              <a:ext cx="2056" cy="2187"/>
            </a:xfrm>
            <a:custGeom>
              <a:avLst/>
              <a:gdLst>
                <a:gd name="G0" fmla="sin 10800 17694720"/>
                <a:gd name="G1" fmla="+- G0 10800 0"/>
                <a:gd name="G2" fmla="cos 10800 17694720"/>
                <a:gd name="G3" fmla="+- G2 10800 0"/>
                <a:gd name="G4" fmla="sin 10800 0"/>
                <a:gd name="G5" fmla="+- G4 10800 0"/>
                <a:gd name="G6" fmla="cos 10800 0"/>
                <a:gd name="G7" fmla="+- G6 10800 0"/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0799 w 21600"/>
                <a:gd name="T13" fmla="*/ 0 h 21600"/>
                <a:gd name="T14" fmla="*/ 21599 w 21600"/>
                <a:gd name="T15" fmla="*/ 1079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 stroke="0">
                  <a:moveTo>
                    <a:pt x="10799" y="0"/>
                  </a:moveTo>
                  <a:cubicBezTo>
                    <a:pt x="10799" y="0"/>
                    <a:pt x="10799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lnTo>
                    <a:pt x="10800" y="10800"/>
                  </a:lnTo>
                  <a:close/>
                </a:path>
                <a:path w="21600" h="21600" fill="none">
                  <a:moveTo>
                    <a:pt x="10799" y="0"/>
                  </a:moveTo>
                  <a:cubicBezTo>
                    <a:pt x="10799" y="0"/>
                    <a:pt x="10799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35" name="Line 43"/>
            <p:cNvSpPr>
              <a:spLocks noChangeShapeType="1"/>
            </p:cNvSpPr>
            <p:nvPr/>
          </p:nvSpPr>
          <p:spPr bwMode="auto">
            <a:xfrm>
              <a:off x="3122" y="3296"/>
              <a:ext cx="217" cy="17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36" name="Line 44"/>
            <p:cNvSpPr>
              <a:spLocks noChangeShapeType="1"/>
            </p:cNvSpPr>
            <p:nvPr/>
          </p:nvSpPr>
          <p:spPr bwMode="auto">
            <a:xfrm>
              <a:off x="3987" y="1110"/>
              <a:ext cx="973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37" name="Line 45"/>
            <p:cNvSpPr>
              <a:spLocks noChangeShapeType="1"/>
            </p:cNvSpPr>
            <p:nvPr/>
          </p:nvSpPr>
          <p:spPr bwMode="auto">
            <a:xfrm>
              <a:off x="3987" y="1397"/>
              <a:ext cx="973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30489A-11B3-4A8C-A6DC-2949AD7AA9B7}" type="slidenum">
              <a:rPr lang="zh-CN" altLang="en-GB"/>
            </a:fld>
            <a:endParaRPr lang="en-GB" altLang="zh-CN"/>
          </a:p>
        </p:txBody>
      </p:sp>
      <p:sp>
        <p:nvSpPr>
          <p:cNvPr id="1126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Activities Diagram</a:t>
            </a:r>
            <a:endParaRPr lang="en-GB" smtClean="0"/>
          </a:p>
        </p:txBody>
      </p:sp>
      <p:pic>
        <p:nvPicPr>
          <p:cNvPr id="11268" name="Picture 3" descr="activity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5650" y="1981200"/>
            <a:ext cx="4371975" cy="443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4716463" y="2492375"/>
            <a:ext cx="41402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r>
              <a:rPr lang="en-GB"/>
              <a:t>Activity diagrams describe the workflow behaviour of a system </a:t>
            </a:r>
            <a:endParaRPr lang="en-GB"/>
          </a:p>
        </p:txBody>
      </p:sp>
      <p:sp>
        <p:nvSpPr>
          <p:cNvPr id="114693" name="AutoShape 5"/>
          <p:cNvSpPr>
            <a:spLocks noChangeArrowheads="1"/>
          </p:cNvSpPr>
          <p:nvPr/>
        </p:nvSpPr>
        <p:spPr bwMode="auto">
          <a:xfrm>
            <a:off x="3419475" y="1985962"/>
            <a:ext cx="914400" cy="360363"/>
          </a:xfrm>
          <a:prstGeom prst="wedgeRoundRectCallout">
            <a:avLst>
              <a:gd name="adj1" fmla="val -114583"/>
              <a:gd name="adj2" fmla="val -682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en-US"/>
              <a:t>Start</a:t>
            </a:r>
            <a:endParaRPr lang="en-GB"/>
          </a:p>
        </p:txBody>
      </p:sp>
      <p:sp>
        <p:nvSpPr>
          <p:cNvPr id="114694" name="AutoShape 6"/>
          <p:cNvSpPr>
            <a:spLocks noChangeArrowheads="1"/>
          </p:cNvSpPr>
          <p:nvPr/>
        </p:nvSpPr>
        <p:spPr bwMode="auto">
          <a:xfrm>
            <a:off x="1066800" y="2209800"/>
            <a:ext cx="914400" cy="322262"/>
          </a:xfrm>
          <a:prstGeom prst="wedgeRoundRectCallout">
            <a:avLst>
              <a:gd name="adj1" fmla="val 109722"/>
              <a:gd name="adj2" fmla="val 19925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en-US" dirty="0"/>
              <a:t>Fork</a:t>
            </a:r>
            <a:endParaRPr lang="en-GB" dirty="0"/>
          </a:p>
        </p:txBody>
      </p:sp>
      <p:sp>
        <p:nvSpPr>
          <p:cNvPr id="114695" name="AutoShape 7"/>
          <p:cNvSpPr>
            <a:spLocks noChangeArrowheads="1"/>
          </p:cNvSpPr>
          <p:nvPr/>
        </p:nvSpPr>
        <p:spPr bwMode="auto">
          <a:xfrm>
            <a:off x="2339975" y="3352800"/>
            <a:ext cx="1008063" cy="322262"/>
          </a:xfrm>
          <a:prstGeom prst="wedgeRoundRectCallout">
            <a:avLst>
              <a:gd name="adj1" fmla="val -115986"/>
              <a:gd name="adj2" fmla="val 17118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en-US" dirty="0"/>
              <a:t>Branch</a:t>
            </a:r>
            <a:endParaRPr lang="en-GB" dirty="0"/>
          </a:p>
        </p:txBody>
      </p:sp>
      <p:sp>
        <p:nvSpPr>
          <p:cNvPr id="114696" name="AutoShape 8"/>
          <p:cNvSpPr>
            <a:spLocks noChangeArrowheads="1"/>
          </p:cNvSpPr>
          <p:nvPr/>
        </p:nvSpPr>
        <p:spPr bwMode="auto">
          <a:xfrm>
            <a:off x="0" y="5257800"/>
            <a:ext cx="1008063" cy="322263"/>
          </a:xfrm>
          <a:prstGeom prst="wedgeRoundRectCallout">
            <a:avLst>
              <a:gd name="adj1" fmla="val 101810"/>
              <a:gd name="adj2" fmla="val -15197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en-US"/>
              <a:t>Merge</a:t>
            </a:r>
            <a:endParaRPr lang="en-GB"/>
          </a:p>
        </p:txBody>
      </p:sp>
      <p:sp>
        <p:nvSpPr>
          <p:cNvPr id="114697" name="AutoShape 9"/>
          <p:cNvSpPr>
            <a:spLocks noChangeArrowheads="1"/>
          </p:cNvSpPr>
          <p:nvPr/>
        </p:nvSpPr>
        <p:spPr bwMode="auto">
          <a:xfrm>
            <a:off x="3733800" y="5361296"/>
            <a:ext cx="1081087" cy="322262"/>
          </a:xfrm>
          <a:prstGeom prst="wedgeRoundRectCallout">
            <a:avLst>
              <a:gd name="adj1" fmla="val -126065"/>
              <a:gd name="adj2" fmla="val -6231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en-US" dirty="0"/>
              <a:t>Joint</a:t>
            </a:r>
            <a:endParaRPr lang="en-GB" dirty="0"/>
          </a:p>
        </p:txBody>
      </p:sp>
      <p:sp>
        <p:nvSpPr>
          <p:cNvPr id="114698" name="AutoShape 10"/>
          <p:cNvSpPr>
            <a:spLocks noChangeArrowheads="1"/>
          </p:cNvSpPr>
          <p:nvPr/>
        </p:nvSpPr>
        <p:spPr bwMode="auto">
          <a:xfrm>
            <a:off x="3635375" y="6161087"/>
            <a:ext cx="914400" cy="360363"/>
          </a:xfrm>
          <a:prstGeom prst="wedgeRoundRectCallout">
            <a:avLst>
              <a:gd name="adj1" fmla="val -114583"/>
              <a:gd name="adj2" fmla="val -682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en-US"/>
              <a:t>End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 animBg="1"/>
      <p:bldP spid="114694" grpId="0" animBg="1"/>
      <p:bldP spid="114695" grpId="0" animBg="1"/>
      <p:bldP spid="114696" grpId="0" animBg="1"/>
      <p:bldP spid="114697" grpId="0" animBg="1"/>
      <p:bldP spid="11469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/>
          <p:cNvSpPr>
            <a:spLocks noGrp="1" noChangeArrowheads="1"/>
          </p:cNvSpPr>
          <p:nvPr>
            <p:ph type="title"/>
          </p:nvPr>
        </p:nvSpPr>
        <p:spPr>
          <a:xfrm>
            <a:off x="406080" y="182900"/>
            <a:ext cx="7770240" cy="1139159"/>
          </a:xfrm>
        </p:spPr>
        <p:txBody>
          <a:bodyPr lIns="17961" tIns="46698" rIns="17961" bIns="46698"/>
          <a:lstStyle/>
          <a:p>
            <a:pPr>
              <a:lnSpc>
                <a:spcPct val="94000"/>
              </a:lnSpc>
              <a:spcBef>
                <a:spcPts val="1235"/>
              </a:spcBef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6000" b="1" dirty="0"/>
              <a:t>Activity Diagram </a:t>
            </a:r>
            <a:endParaRPr lang="en-GB" sz="6000" b="1" dirty="0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80" y="1355183"/>
            <a:ext cx="8570880" cy="4496152"/>
          </a:xfrm>
        </p:spPr>
        <p:txBody>
          <a:bodyPr lIns="17961" tIns="46698" rIns="17961" bIns="46698"/>
          <a:lstStyle/>
          <a:p>
            <a:pPr marL="306705" indent="-306705">
              <a:spcBef>
                <a:spcPts val="545"/>
              </a:spcBef>
              <a:spcAft>
                <a:spcPts val="180"/>
              </a:spcAft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300" dirty="0"/>
              <a:t>Not present in earlier modelling techniques:</a:t>
            </a:r>
            <a:endParaRPr lang="en-GB" sz="3300" dirty="0"/>
          </a:p>
          <a:p>
            <a:pPr marL="669925" lvl="1" indent="-254635">
              <a:spcBef>
                <a:spcPts val="545"/>
              </a:spcBef>
              <a:spcAft>
                <a:spcPts val="160"/>
              </a:spcAft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2900" dirty="0"/>
              <a:t>Possibly based on event diagram of </a:t>
            </a:r>
            <a:r>
              <a:rPr lang="en-GB" sz="2900" dirty="0">
                <a:solidFill>
                  <a:srgbClr val="4C38E2"/>
                </a:solidFill>
              </a:rPr>
              <a:t>Odell</a:t>
            </a:r>
            <a:r>
              <a:rPr lang="en-GB" sz="2900" dirty="0"/>
              <a:t> [1992]</a:t>
            </a:r>
            <a:endParaRPr lang="en-GB" sz="2900" dirty="0"/>
          </a:p>
          <a:p>
            <a:pPr marL="306705" indent="-306705">
              <a:spcBef>
                <a:spcPts val="545"/>
              </a:spcBef>
              <a:spcAft>
                <a:spcPts val="180"/>
              </a:spcAft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300" dirty="0"/>
              <a:t>Represents processing activity, may not correspond to methods</a:t>
            </a:r>
            <a:endParaRPr lang="en-GB" sz="3300" dirty="0"/>
          </a:p>
          <a:p>
            <a:pPr marL="306705" indent="-306705">
              <a:spcBef>
                <a:spcPts val="545"/>
              </a:spcBef>
              <a:spcAft>
                <a:spcPts val="180"/>
              </a:spcAft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300" dirty="0"/>
              <a:t>Activity is a state with an internal action and one/many outgoing transitions</a:t>
            </a:r>
            <a:endParaRPr lang="en-GB" sz="3300" dirty="0"/>
          </a:p>
          <a:p>
            <a:pPr marL="306705" indent="-306705">
              <a:spcBef>
                <a:spcPts val="545"/>
              </a:spcBef>
              <a:spcAft>
                <a:spcPts val="180"/>
              </a:spcAft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300" dirty="0"/>
              <a:t>Somewhat related to flowcharts</a:t>
            </a:r>
            <a:endParaRPr lang="en-GB" sz="33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/>
          <p:cNvSpPr>
            <a:spLocks noGrp="1" noChangeArrowheads="1"/>
          </p:cNvSpPr>
          <p:nvPr>
            <p:ph type="title"/>
          </p:nvPr>
        </p:nvSpPr>
        <p:spPr>
          <a:xfrm>
            <a:off x="406080" y="133935"/>
            <a:ext cx="7770240" cy="1237089"/>
          </a:xfrm>
        </p:spPr>
        <p:txBody>
          <a:bodyPr lIns="17961" tIns="46698" rIns="17961" bIns="46698"/>
          <a:lstStyle/>
          <a:p>
            <a:pPr>
              <a:lnSpc>
                <a:spcPct val="94000"/>
              </a:lnSpc>
              <a:spcBef>
                <a:spcPts val="1235"/>
              </a:spcBef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b="1" dirty="0"/>
              <a:t>Activity Diagram </a:t>
            </a:r>
            <a:r>
              <a:rPr lang="en-GB" b="1" dirty="0" err="1"/>
              <a:t>vs</a:t>
            </a:r>
            <a:r>
              <a:rPr lang="en-GB" b="1" dirty="0"/>
              <a:t> Flow Chart</a:t>
            </a:r>
            <a:endParaRPr lang="en-GB" b="1" dirty="0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80" y="1424310"/>
            <a:ext cx="8432640" cy="4211002"/>
          </a:xfrm>
        </p:spPr>
        <p:txBody>
          <a:bodyPr lIns="17961" tIns="46698" rIns="17961" bIns="46698"/>
          <a:lstStyle/>
          <a:p>
            <a:pPr marL="306705" indent="-306705">
              <a:lnSpc>
                <a:spcPct val="90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600" dirty="0"/>
              <a:t>Can represent parallel activity and synchronization aspects</a:t>
            </a:r>
            <a:endParaRPr lang="en-GB" sz="3600" dirty="0"/>
          </a:p>
          <a:p>
            <a:pPr marL="306705" indent="-306705">
              <a:lnSpc>
                <a:spcPct val="90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600" dirty="0">
                <a:solidFill>
                  <a:srgbClr val="4C38E2"/>
                </a:solidFill>
                <a:latin typeface="Arial Black" panose="020B0A04020102020204" pitchFamily="34" charset="0"/>
              </a:rPr>
              <a:t>Swim lanes</a:t>
            </a:r>
            <a:r>
              <a:rPr lang="en-GB" sz="3600" dirty="0"/>
              <a:t> can be used to group activities based on who is performing them</a:t>
            </a:r>
            <a:endParaRPr lang="en-GB" sz="3600" dirty="0"/>
          </a:p>
          <a:p>
            <a:pPr marL="306705" indent="-306705">
              <a:lnSpc>
                <a:spcPct val="90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600" dirty="0">
                <a:solidFill>
                  <a:srgbClr val="0000FF"/>
                </a:solidFill>
              </a:rPr>
              <a:t>Example:</a:t>
            </a:r>
            <a:r>
              <a:rPr lang="en-GB" sz="3600" dirty="0"/>
              <a:t> academic department vs. hostel</a:t>
            </a:r>
            <a:endParaRPr lang="en-GB" sz="3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/>
          <p:cNvSpPr>
            <a:spLocks noGrp="1" noChangeArrowheads="1"/>
          </p:cNvSpPr>
          <p:nvPr>
            <p:ph type="title"/>
          </p:nvPr>
        </p:nvSpPr>
        <p:spPr>
          <a:xfrm>
            <a:off x="406080" y="182900"/>
            <a:ext cx="7770240" cy="1139159"/>
          </a:xfrm>
        </p:spPr>
        <p:txBody>
          <a:bodyPr lIns="17961" tIns="46698" rIns="17961" bIns="46698"/>
          <a:lstStyle/>
          <a:p>
            <a:pPr>
              <a:lnSpc>
                <a:spcPct val="94000"/>
              </a:lnSpc>
              <a:spcBef>
                <a:spcPts val="1235"/>
              </a:spcBef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6000" b="1" dirty="0"/>
              <a:t>Activity Diagram </a:t>
            </a:r>
            <a:endParaRPr lang="en-GB" sz="6000" b="1" dirty="0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601" y="1523680"/>
            <a:ext cx="8457120" cy="4111632"/>
          </a:xfrm>
        </p:spPr>
        <p:txBody>
          <a:bodyPr lIns="17961" tIns="46698" rIns="17961" bIns="46698"/>
          <a:lstStyle/>
          <a:p>
            <a:pPr marL="306705" indent="-306705">
              <a:lnSpc>
                <a:spcPct val="94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4000" dirty="0"/>
              <a:t>Normally employed in business process modelling.</a:t>
            </a:r>
            <a:endParaRPr lang="en-GB" sz="4000" dirty="0"/>
          </a:p>
          <a:p>
            <a:pPr marL="306705" indent="-306705">
              <a:lnSpc>
                <a:spcPct val="94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4000" dirty="0"/>
              <a:t>Carried out during requirements analysis and specification stage.</a:t>
            </a:r>
            <a:endParaRPr lang="en-GB" sz="4000" dirty="0"/>
          </a:p>
          <a:p>
            <a:pPr marL="306705" indent="-306705">
              <a:lnSpc>
                <a:spcPct val="94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4000" dirty="0"/>
              <a:t>Can be used to develop interaction diagrams.</a:t>
            </a:r>
            <a:endParaRPr lang="en-GB" sz="4000" dirty="0"/>
          </a:p>
          <a:p>
            <a:pPr marL="1036955" lvl="2" indent="-207645">
              <a:lnSpc>
                <a:spcPct val="94000"/>
              </a:lnSpc>
              <a:spcBef>
                <a:spcPts val="645"/>
              </a:spcBef>
              <a:buNone/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endParaRPr lang="en-GB" sz="4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>
            <a:spLocks noGrp="1" noChangeArrowheads="1"/>
          </p:cNvSpPr>
          <p:nvPr>
            <p:ph type="title"/>
          </p:nvPr>
        </p:nvSpPr>
        <p:spPr>
          <a:xfrm>
            <a:off x="406080" y="133935"/>
            <a:ext cx="7770240" cy="1237089"/>
          </a:xfrm>
        </p:spPr>
        <p:txBody>
          <a:bodyPr lIns="17961" tIns="46698" rIns="17961" bIns="46698">
            <a:normAutofit fontScale="90000"/>
          </a:bodyPr>
          <a:lstStyle/>
          <a:p>
            <a:pPr>
              <a:lnSpc>
                <a:spcPct val="94000"/>
              </a:lnSpc>
              <a:spcBef>
                <a:spcPts val="1235"/>
              </a:spcBef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b="1" dirty="0"/>
              <a:t>An Example of </a:t>
            </a:r>
            <a:br>
              <a:rPr lang="en-GB" b="1" dirty="0"/>
            </a:br>
            <a:r>
              <a:rPr lang="en-GB" b="1" dirty="0"/>
              <a:t>An Activity Diagram </a:t>
            </a:r>
            <a:endParaRPr lang="en-GB" b="1" dirty="0"/>
          </a:p>
        </p:txBody>
      </p:sp>
      <p:grpSp>
        <p:nvGrpSpPr>
          <p:cNvPr id="2" name="Group 2"/>
          <p:cNvGrpSpPr/>
          <p:nvPr/>
        </p:nvGrpSpPr>
        <p:grpSpPr bwMode="auto">
          <a:xfrm>
            <a:off x="217441" y="1676336"/>
            <a:ext cx="8543520" cy="4872004"/>
            <a:chOff x="318" y="1164"/>
            <a:chExt cx="5766" cy="3396"/>
          </a:xfrm>
        </p:grpSpPr>
        <p:sp>
          <p:nvSpPr>
            <p:cNvPr id="89091" name="Oval 3"/>
            <p:cNvSpPr>
              <a:spLocks noChangeArrowheads="1"/>
            </p:cNvSpPr>
            <p:nvPr/>
          </p:nvSpPr>
          <p:spPr bwMode="auto">
            <a:xfrm>
              <a:off x="371" y="1164"/>
              <a:ext cx="159" cy="159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2" name="Oval 4"/>
            <p:cNvSpPr>
              <a:spLocks noChangeArrowheads="1"/>
            </p:cNvSpPr>
            <p:nvPr/>
          </p:nvSpPr>
          <p:spPr bwMode="auto">
            <a:xfrm>
              <a:off x="371" y="4284"/>
              <a:ext cx="159" cy="159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3" name="Oval 5"/>
            <p:cNvSpPr>
              <a:spLocks noChangeArrowheads="1"/>
            </p:cNvSpPr>
            <p:nvPr/>
          </p:nvSpPr>
          <p:spPr bwMode="auto">
            <a:xfrm>
              <a:off x="318" y="4231"/>
              <a:ext cx="264" cy="265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4" name="AutoShape 6"/>
            <p:cNvSpPr>
              <a:spLocks noChangeArrowheads="1"/>
            </p:cNvSpPr>
            <p:nvPr/>
          </p:nvSpPr>
          <p:spPr bwMode="auto">
            <a:xfrm>
              <a:off x="794" y="1428"/>
              <a:ext cx="635" cy="37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2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check</a:t>
              </a:r>
              <a:endParaRPr lang="en-GB" sz="12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2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student</a:t>
              </a:r>
              <a:endParaRPr lang="en-GB" sz="12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2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records</a:t>
              </a:r>
              <a:endParaRPr lang="en-GB" sz="12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9095" name="Text Box 7"/>
            <p:cNvSpPr txBox="1">
              <a:spLocks noChangeArrowheads="1"/>
            </p:cNvSpPr>
            <p:nvPr/>
          </p:nvSpPr>
          <p:spPr bwMode="auto">
            <a:xfrm>
              <a:off x="612" y="1166"/>
              <a:ext cx="1035" cy="150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Academic Section</a:t>
              </a:r>
              <a:endParaRPr lang="en-GB" sz="14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9096" name="Line 8"/>
            <p:cNvSpPr>
              <a:spLocks noChangeShapeType="1"/>
            </p:cNvSpPr>
            <p:nvPr/>
          </p:nvSpPr>
          <p:spPr bwMode="auto">
            <a:xfrm>
              <a:off x="1588" y="1217"/>
              <a:ext cx="1" cy="296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dash"/>
              <a:miter lim="800000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097" name="Line 9"/>
            <p:cNvSpPr>
              <a:spLocks noChangeShapeType="1"/>
            </p:cNvSpPr>
            <p:nvPr/>
          </p:nvSpPr>
          <p:spPr bwMode="auto">
            <a:xfrm>
              <a:off x="2699" y="1217"/>
              <a:ext cx="1" cy="296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dash"/>
              <a:miter lim="800000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098" name="Line 10"/>
            <p:cNvSpPr>
              <a:spLocks noChangeShapeType="1"/>
            </p:cNvSpPr>
            <p:nvPr/>
          </p:nvSpPr>
          <p:spPr bwMode="auto">
            <a:xfrm>
              <a:off x="3862" y="1217"/>
              <a:ext cx="1" cy="296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dash"/>
              <a:miter lim="800000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099" name="Line 11"/>
            <p:cNvSpPr>
              <a:spLocks noChangeShapeType="1"/>
            </p:cNvSpPr>
            <p:nvPr/>
          </p:nvSpPr>
          <p:spPr bwMode="auto">
            <a:xfrm>
              <a:off x="5026" y="1270"/>
              <a:ext cx="1" cy="296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dash"/>
              <a:miter lim="800000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00" name="AutoShape 12"/>
            <p:cNvSpPr>
              <a:spLocks noChangeArrowheads="1"/>
            </p:cNvSpPr>
            <p:nvPr/>
          </p:nvSpPr>
          <p:spPr bwMode="auto">
            <a:xfrm>
              <a:off x="1799" y="1745"/>
              <a:ext cx="635" cy="37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2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receive</a:t>
              </a:r>
              <a:endParaRPr lang="en-GB" sz="12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2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fees</a:t>
              </a:r>
              <a:endParaRPr lang="en-GB" sz="12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9101" name="AutoShape 13"/>
            <p:cNvSpPr>
              <a:spLocks noChangeArrowheads="1"/>
            </p:cNvSpPr>
            <p:nvPr/>
          </p:nvSpPr>
          <p:spPr bwMode="auto">
            <a:xfrm>
              <a:off x="2963" y="3490"/>
              <a:ext cx="635" cy="37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2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allot</a:t>
              </a:r>
              <a:endParaRPr lang="en-GB" sz="12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2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room</a:t>
              </a:r>
              <a:endParaRPr lang="en-GB" sz="12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9102" name="AutoShape 14"/>
            <p:cNvSpPr>
              <a:spLocks noChangeArrowheads="1"/>
            </p:cNvSpPr>
            <p:nvPr/>
          </p:nvSpPr>
          <p:spPr bwMode="auto">
            <a:xfrm>
              <a:off x="2963" y="2962"/>
              <a:ext cx="635" cy="37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2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receive</a:t>
              </a:r>
              <a:endParaRPr lang="en-GB" sz="12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2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fees</a:t>
              </a:r>
              <a:endParaRPr lang="en-GB" sz="12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9103" name="AutoShape 15"/>
            <p:cNvSpPr>
              <a:spLocks noChangeArrowheads="1"/>
            </p:cNvSpPr>
            <p:nvPr/>
          </p:nvSpPr>
          <p:spPr bwMode="auto">
            <a:xfrm>
              <a:off x="2963" y="2433"/>
              <a:ext cx="635" cy="37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endParaRPr lang="en-GB" sz="12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2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allot</a:t>
              </a:r>
              <a:endParaRPr lang="en-GB" sz="12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2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hostel</a:t>
              </a:r>
              <a:endParaRPr lang="en-GB" sz="12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endParaRPr lang="en-GB" sz="12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9104" name="AutoShape 16"/>
            <p:cNvSpPr>
              <a:spLocks noChangeArrowheads="1"/>
            </p:cNvSpPr>
            <p:nvPr/>
          </p:nvSpPr>
          <p:spPr bwMode="auto">
            <a:xfrm>
              <a:off x="4126" y="2539"/>
              <a:ext cx="635" cy="37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2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create</a:t>
              </a:r>
              <a:endParaRPr lang="en-GB" sz="12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2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hospital</a:t>
              </a:r>
              <a:endParaRPr lang="en-GB" sz="12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2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record</a:t>
              </a:r>
              <a:endParaRPr lang="en-GB" sz="12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9105" name="AutoShape 17"/>
            <p:cNvSpPr>
              <a:spLocks noChangeArrowheads="1"/>
            </p:cNvSpPr>
            <p:nvPr/>
          </p:nvSpPr>
          <p:spPr bwMode="auto">
            <a:xfrm>
              <a:off x="4126" y="3385"/>
              <a:ext cx="740" cy="37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2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conduct</a:t>
              </a:r>
              <a:endParaRPr lang="en-GB" sz="12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2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medical</a:t>
              </a:r>
              <a:endParaRPr lang="en-GB" sz="12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2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examination</a:t>
              </a:r>
              <a:endParaRPr lang="en-GB" sz="12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9106" name="AutoShape 18"/>
            <p:cNvSpPr>
              <a:spLocks noChangeArrowheads="1"/>
            </p:cNvSpPr>
            <p:nvPr/>
          </p:nvSpPr>
          <p:spPr bwMode="auto">
            <a:xfrm>
              <a:off x="5290" y="2962"/>
              <a:ext cx="635" cy="37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2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register</a:t>
              </a:r>
              <a:endParaRPr lang="en-GB" sz="12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2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in</a:t>
              </a:r>
              <a:endParaRPr lang="en-GB" sz="12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2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course</a:t>
              </a:r>
              <a:endParaRPr lang="en-GB" sz="12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9107" name="Line 19"/>
            <p:cNvSpPr>
              <a:spLocks noChangeShapeType="1"/>
            </p:cNvSpPr>
            <p:nvPr/>
          </p:nvSpPr>
          <p:spPr bwMode="auto">
            <a:xfrm>
              <a:off x="1799" y="2274"/>
              <a:ext cx="4231" cy="1"/>
            </a:xfrm>
            <a:prstGeom prst="line">
              <a:avLst/>
            </a:prstGeom>
            <a:noFill/>
            <a:ln w="9360">
              <a:solidFill>
                <a:srgbClr val="0000CC"/>
              </a:solidFill>
              <a:miter lim="800000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08" name="Line 20"/>
            <p:cNvSpPr>
              <a:spLocks noChangeShapeType="1"/>
            </p:cNvSpPr>
            <p:nvPr/>
          </p:nvSpPr>
          <p:spPr bwMode="auto">
            <a:xfrm>
              <a:off x="635" y="4019"/>
              <a:ext cx="5449" cy="1"/>
            </a:xfrm>
            <a:prstGeom prst="line">
              <a:avLst/>
            </a:prstGeom>
            <a:noFill/>
            <a:ln w="9360">
              <a:solidFill>
                <a:srgbClr val="0000CC"/>
              </a:solidFill>
              <a:miter lim="800000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09" name="Text Box 21"/>
            <p:cNvSpPr txBox="1">
              <a:spLocks noChangeArrowheads="1"/>
            </p:cNvSpPr>
            <p:nvPr/>
          </p:nvSpPr>
          <p:spPr bwMode="auto">
            <a:xfrm>
              <a:off x="1651" y="1166"/>
              <a:ext cx="1008" cy="150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Accounts Section</a:t>
              </a:r>
              <a:endParaRPr lang="en-GB" sz="14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9110" name="Text Box 22"/>
            <p:cNvSpPr txBox="1">
              <a:spLocks noChangeArrowheads="1"/>
            </p:cNvSpPr>
            <p:nvPr/>
          </p:nvSpPr>
          <p:spPr bwMode="auto">
            <a:xfrm>
              <a:off x="2856" y="1166"/>
              <a:ext cx="812" cy="150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Hostel Office</a:t>
              </a:r>
              <a:endParaRPr lang="en-GB" sz="14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9111" name="Text Box 23"/>
            <p:cNvSpPr txBox="1">
              <a:spLocks noChangeArrowheads="1"/>
            </p:cNvSpPr>
            <p:nvPr/>
          </p:nvSpPr>
          <p:spPr bwMode="auto">
            <a:xfrm>
              <a:off x="4234" y="1166"/>
              <a:ext cx="473" cy="150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Hospital</a:t>
              </a:r>
              <a:endParaRPr lang="en-GB" sz="14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9112" name="Text Box 24"/>
            <p:cNvSpPr txBox="1">
              <a:spLocks noChangeArrowheads="1"/>
            </p:cNvSpPr>
            <p:nvPr/>
          </p:nvSpPr>
          <p:spPr bwMode="auto">
            <a:xfrm>
              <a:off x="5209" y="1166"/>
              <a:ext cx="687" cy="150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Department</a:t>
              </a:r>
              <a:endParaRPr lang="en-GB" sz="14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9113" name="Freeform 25"/>
            <p:cNvSpPr/>
            <p:nvPr/>
          </p:nvSpPr>
          <p:spPr bwMode="auto">
            <a:xfrm>
              <a:off x="1429" y="1586"/>
              <a:ext cx="688" cy="1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4" y="0"/>
                </a:cxn>
                <a:cxn ang="0">
                  <a:pos x="624" y="144"/>
                </a:cxn>
              </a:cxnLst>
              <a:rect l="0" t="0" r="r" b="b"/>
              <a:pathLst>
                <a:path w="624" h="144">
                  <a:moveTo>
                    <a:pt x="0" y="0"/>
                  </a:moveTo>
                  <a:lnTo>
                    <a:pt x="624" y="0"/>
                  </a:lnTo>
                  <a:lnTo>
                    <a:pt x="624" y="144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4" name="Line 26"/>
            <p:cNvSpPr>
              <a:spLocks noChangeShapeType="1"/>
            </p:cNvSpPr>
            <p:nvPr/>
          </p:nvSpPr>
          <p:spPr bwMode="auto">
            <a:xfrm>
              <a:off x="2116" y="2115"/>
              <a:ext cx="1" cy="15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15" name="Line 27"/>
            <p:cNvSpPr>
              <a:spLocks noChangeShapeType="1"/>
            </p:cNvSpPr>
            <p:nvPr/>
          </p:nvSpPr>
          <p:spPr bwMode="auto">
            <a:xfrm>
              <a:off x="530" y="1270"/>
              <a:ext cx="264" cy="15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16" name="Line 28"/>
            <p:cNvSpPr>
              <a:spLocks noChangeShapeType="1"/>
            </p:cNvSpPr>
            <p:nvPr/>
          </p:nvSpPr>
          <p:spPr bwMode="auto">
            <a:xfrm>
              <a:off x="3279" y="2274"/>
              <a:ext cx="1" cy="15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17" name="Line 29"/>
            <p:cNvSpPr>
              <a:spLocks noChangeShapeType="1"/>
            </p:cNvSpPr>
            <p:nvPr/>
          </p:nvSpPr>
          <p:spPr bwMode="auto">
            <a:xfrm>
              <a:off x="3279" y="2803"/>
              <a:ext cx="1" cy="15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18" name="Line 30"/>
            <p:cNvSpPr>
              <a:spLocks noChangeShapeType="1"/>
            </p:cNvSpPr>
            <p:nvPr/>
          </p:nvSpPr>
          <p:spPr bwMode="auto">
            <a:xfrm>
              <a:off x="3279" y="3332"/>
              <a:ext cx="1" cy="15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19" name="Line 31"/>
            <p:cNvSpPr>
              <a:spLocks noChangeShapeType="1"/>
            </p:cNvSpPr>
            <p:nvPr/>
          </p:nvSpPr>
          <p:spPr bwMode="auto">
            <a:xfrm>
              <a:off x="3279" y="3861"/>
              <a:ext cx="1" cy="15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20" name="Line 32"/>
            <p:cNvSpPr>
              <a:spLocks noChangeShapeType="1"/>
            </p:cNvSpPr>
            <p:nvPr/>
          </p:nvSpPr>
          <p:spPr bwMode="auto">
            <a:xfrm>
              <a:off x="4391" y="2274"/>
              <a:ext cx="1" cy="26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21" name="Line 33"/>
            <p:cNvSpPr>
              <a:spLocks noChangeShapeType="1"/>
            </p:cNvSpPr>
            <p:nvPr/>
          </p:nvSpPr>
          <p:spPr bwMode="auto">
            <a:xfrm>
              <a:off x="4443" y="2909"/>
              <a:ext cx="1" cy="47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22" name="Line 34"/>
            <p:cNvSpPr>
              <a:spLocks noChangeShapeType="1"/>
            </p:cNvSpPr>
            <p:nvPr/>
          </p:nvSpPr>
          <p:spPr bwMode="auto">
            <a:xfrm>
              <a:off x="4497" y="3755"/>
              <a:ext cx="1" cy="26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23" name="Line 35"/>
            <p:cNvSpPr>
              <a:spLocks noChangeShapeType="1"/>
            </p:cNvSpPr>
            <p:nvPr/>
          </p:nvSpPr>
          <p:spPr bwMode="auto">
            <a:xfrm>
              <a:off x="5555" y="2274"/>
              <a:ext cx="1" cy="6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24" name="Line 36"/>
            <p:cNvSpPr>
              <a:spLocks noChangeShapeType="1"/>
            </p:cNvSpPr>
            <p:nvPr/>
          </p:nvSpPr>
          <p:spPr bwMode="auto">
            <a:xfrm>
              <a:off x="5608" y="3332"/>
              <a:ext cx="1" cy="68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25" name="AutoShape 37"/>
            <p:cNvSpPr>
              <a:spLocks noChangeArrowheads="1"/>
            </p:cNvSpPr>
            <p:nvPr/>
          </p:nvSpPr>
          <p:spPr bwMode="auto">
            <a:xfrm>
              <a:off x="794" y="4125"/>
              <a:ext cx="688" cy="26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2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issue</a:t>
              </a:r>
              <a:endParaRPr lang="en-GB" sz="12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2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identity card</a:t>
              </a:r>
              <a:endParaRPr lang="en-GB" sz="12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9126" name="Line 38"/>
            <p:cNvSpPr>
              <a:spLocks noChangeShapeType="1"/>
            </p:cNvSpPr>
            <p:nvPr/>
          </p:nvSpPr>
          <p:spPr bwMode="auto">
            <a:xfrm>
              <a:off x="1111" y="4019"/>
              <a:ext cx="1" cy="10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27" name="Line 39"/>
            <p:cNvSpPr>
              <a:spLocks noChangeShapeType="1"/>
            </p:cNvSpPr>
            <p:nvPr/>
          </p:nvSpPr>
          <p:spPr bwMode="auto">
            <a:xfrm flipH="1">
              <a:off x="578" y="4178"/>
              <a:ext cx="218" cy="10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28" name="Text Box 40"/>
            <p:cNvSpPr txBox="1">
              <a:spLocks noChangeArrowheads="1"/>
            </p:cNvSpPr>
            <p:nvPr/>
          </p:nvSpPr>
          <p:spPr bwMode="auto">
            <a:xfrm>
              <a:off x="1322" y="4317"/>
              <a:ext cx="3991" cy="243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100800" tIns="50400" rIns="100800" bIns="5040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Activity diagram for student admission procedure at IIT</a:t>
              </a:r>
              <a:endParaRPr lang="en-GB" sz="16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/>
          <p:cNvSpPr>
            <a:spLocks noGrp="1" noChangeArrowheads="1"/>
          </p:cNvSpPr>
          <p:nvPr>
            <p:ph type="title"/>
          </p:nvPr>
        </p:nvSpPr>
        <p:spPr>
          <a:xfrm>
            <a:off x="671040" y="325475"/>
            <a:ext cx="7801920" cy="1143480"/>
          </a:xfrm>
        </p:spPr>
        <p:txBody>
          <a:bodyPr/>
          <a:lstStyle/>
          <a:p>
            <a:pPr>
              <a:lnSpc>
                <a:spcPct val="94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b="1" dirty="0"/>
              <a:t>Activity Diagram: Example 2</a:t>
            </a:r>
            <a:endParaRPr lang="en-GB" b="1" dirty="0"/>
          </a:p>
        </p:txBody>
      </p:sp>
      <p:sp>
        <p:nvSpPr>
          <p:cNvPr id="90114" name="AutoShape 2"/>
          <p:cNvSpPr>
            <a:spLocks noChangeArrowheads="1"/>
          </p:cNvSpPr>
          <p:nvPr/>
        </p:nvSpPr>
        <p:spPr bwMode="auto">
          <a:xfrm>
            <a:off x="2960640" y="1971568"/>
            <a:ext cx="1072800" cy="34851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miter lim="800000"/>
          </a:ln>
          <a:effectLst/>
        </p:spPr>
        <p:txBody>
          <a:bodyPr wrap="none" lIns="81639" tIns="42452" rIns="81639" bIns="42452" anchor="ctr"/>
          <a:lstStyle/>
          <a:p>
            <a:pPr algn="ctr">
              <a:lnSpc>
                <a:spcPct val="87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300" b="1" dirty="0">
                <a:solidFill>
                  <a:srgbClr val="000000"/>
                </a:solidFill>
                <a:latin typeface="Comic Sans MS" panose="030F0702030302020204" pitchFamily="66" charset="0"/>
              </a:rPr>
              <a:t>Receive</a:t>
            </a:r>
            <a:endParaRPr lang="en-GB" sz="13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ctr">
              <a:lnSpc>
                <a:spcPct val="87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300" b="1" dirty="0">
                <a:solidFill>
                  <a:srgbClr val="000000"/>
                </a:solidFill>
                <a:latin typeface="Comic Sans MS" panose="030F0702030302020204" pitchFamily="66" charset="0"/>
              </a:rPr>
              <a:t>Order</a:t>
            </a:r>
            <a:endParaRPr lang="en-GB" sz="13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0115" name="AutoShape 3"/>
          <p:cNvSpPr>
            <a:spLocks noChangeArrowheads="1"/>
          </p:cNvSpPr>
          <p:nvPr/>
        </p:nvSpPr>
        <p:spPr bwMode="auto">
          <a:xfrm>
            <a:off x="241920" y="3071843"/>
            <a:ext cx="1072800" cy="347076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miter lim="800000"/>
          </a:ln>
          <a:effectLst/>
        </p:spPr>
        <p:txBody>
          <a:bodyPr wrap="none" lIns="81639" tIns="42452" rIns="81639" bIns="42452" anchor="ctr"/>
          <a:lstStyle/>
          <a:p>
            <a:pPr algn="ctr">
              <a:lnSpc>
                <a:spcPct val="87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300" b="1" dirty="0">
                <a:solidFill>
                  <a:srgbClr val="000000"/>
                </a:solidFill>
                <a:latin typeface="Comic Sans MS" panose="030F0702030302020204" pitchFamily="66" charset="0"/>
              </a:rPr>
              <a:t>Authorize</a:t>
            </a:r>
            <a:endParaRPr lang="en-GB" sz="13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ctr">
              <a:lnSpc>
                <a:spcPct val="87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300" b="1" dirty="0">
                <a:solidFill>
                  <a:srgbClr val="000000"/>
                </a:solidFill>
                <a:latin typeface="Comic Sans MS" panose="030F0702030302020204" pitchFamily="66" charset="0"/>
              </a:rPr>
              <a:t>Payment</a:t>
            </a:r>
            <a:endParaRPr lang="en-GB" sz="13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0116" name="AutoShape 4"/>
          <p:cNvSpPr>
            <a:spLocks noChangeArrowheads="1"/>
          </p:cNvSpPr>
          <p:nvPr/>
        </p:nvSpPr>
        <p:spPr bwMode="auto">
          <a:xfrm>
            <a:off x="2058035" y="3476625"/>
            <a:ext cx="796925" cy="75438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miter lim="800000"/>
          </a:ln>
          <a:effectLst/>
        </p:spPr>
        <p:txBody>
          <a:bodyPr wrap="none" lIns="81639" tIns="42452" rIns="81639" bIns="42452" anchor="ctr"/>
          <a:lstStyle/>
          <a:p>
            <a:pPr algn="ctr">
              <a:lnSpc>
                <a:spcPct val="87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300" b="1" dirty="0">
                <a:solidFill>
                  <a:srgbClr val="000000"/>
                </a:solidFill>
                <a:latin typeface="Comic Sans MS" panose="030F0702030302020204" pitchFamily="66" charset="0"/>
              </a:rPr>
              <a:t>Cancel</a:t>
            </a:r>
            <a:endParaRPr lang="en-GB" sz="13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ctr">
              <a:lnSpc>
                <a:spcPct val="87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300" b="1" dirty="0">
                <a:solidFill>
                  <a:srgbClr val="000000"/>
                </a:solidFill>
                <a:latin typeface="Comic Sans MS" panose="030F0702030302020204" pitchFamily="66" charset="0"/>
              </a:rPr>
              <a:t>Order</a:t>
            </a:r>
            <a:endParaRPr lang="en-GB" sz="13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0117" name="AutoShape 5"/>
          <p:cNvSpPr>
            <a:spLocks noChangeArrowheads="1"/>
          </p:cNvSpPr>
          <p:nvPr/>
        </p:nvSpPr>
        <p:spPr bwMode="auto">
          <a:xfrm>
            <a:off x="3306240" y="2956631"/>
            <a:ext cx="1071360" cy="347076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miter lim="800000"/>
          </a:ln>
          <a:effectLst/>
        </p:spPr>
        <p:txBody>
          <a:bodyPr wrap="none" lIns="81639" tIns="42452" rIns="81639" bIns="42452" anchor="ctr"/>
          <a:lstStyle/>
          <a:p>
            <a:pPr algn="ctr">
              <a:lnSpc>
                <a:spcPct val="87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300" b="1" dirty="0">
                <a:solidFill>
                  <a:srgbClr val="000000"/>
                </a:solidFill>
                <a:latin typeface="Comic Sans MS" panose="030F0702030302020204" pitchFamily="66" charset="0"/>
              </a:rPr>
              <a:t>Check</a:t>
            </a:r>
            <a:endParaRPr lang="en-GB" sz="13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ctr">
              <a:lnSpc>
                <a:spcPct val="87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300" b="1" dirty="0">
                <a:solidFill>
                  <a:srgbClr val="000000"/>
                </a:solidFill>
                <a:latin typeface="Comic Sans MS" panose="030F0702030302020204" pitchFamily="66" charset="0"/>
              </a:rPr>
              <a:t>Line Item</a:t>
            </a:r>
            <a:endParaRPr lang="en-GB" sz="13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0118" name="AutoShape 6"/>
          <p:cNvSpPr>
            <a:spLocks noChangeArrowheads="1"/>
          </p:cNvSpPr>
          <p:nvPr/>
        </p:nvSpPr>
        <p:spPr bwMode="auto">
          <a:xfrm>
            <a:off x="4224960" y="4751060"/>
            <a:ext cx="1149120" cy="347076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miter lim="800000"/>
          </a:ln>
          <a:effectLst/>
        </p:spPr>
        <p:txBody>
          <a:bodyPr wrap="none" lIns="81639" tIns="42452" rIns="81639" bIns="42452" anchor="ctr"/>
          <a:lstStyle/>
          <a:p>
            <a:pPr algn="ctr">
              <a:lnSpc>
                <a:spcPct val="87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300" b="1" dirty="0">
                <a:solidFill>
                  <a:srgbClr val="000000"/>
                </a:solidFill>
                <a:latin typeface="Comic Sans MS" panose="030F0702030302020204" pitchFamily="66" charset="0"/>
              </a:rPr>
              <a:t>Reorder</a:t>
            </a:r>
            <a:endParaRPr lang="en-GB" sz="13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ctr">
              <a:lnSpc>
                <a:spcPct val="87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300" b="1" dirty="0">
                <a:solidFill>
                  <a:srgbClr val="000000"/>
                </a:solidFill>
                <a:latin typeface="Comic Sans MS" panose="030F0702030302020204" pitchFamily="66" charset="0"/>
              </a:rPr>
              <a:t>Item</a:t>
            </a:r>
            <a:endParaRPr lang="en-GB" sz="13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auto">
          <a:xfrm>
            <a:off x="3306240" y="3940254"/>
            <a:ext cx="1071360" cy="34707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miter lim="800000"/>
          </a:ln>
          <a:effectLst/>
        </p:spPr>
        <p:txBody>
          <a:bodyPr wrap="none" lIns="81639" tIns="42452" rIns="81639" bIns="42452" anchor="ctr"/>
          <a:lstStyle/>
          <a:p>
            <a:pPr algn="ctr">
              <a:lnSpc>
                <a:spcPct val="87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300" b="1" dirty="0">
                <a:solidFill>
                  <a:srgbClr val="000000"/>
                </a:solidFill>
                <a:latin typeface="Comic Sans MS" panose="030F0702030302020204" pitchFamily="66" charset="0"/>
              </a:rPr>
              <a:t>Assign to</a:t>
            </a:r>
            <a:endParaRPr lang="en-GB" sz="13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ctr">
              <a:lnSpc>
                <a:spcPct val="87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300" b="1" dirty="0">
                <a:solidFill>
                  <a:srgbClr val="000000"/>
                </a:solidFill>
                <a:latin typeface="Comic Sans MS" panose="030F0702030302020204" pitchFamily="66" charset="0"/>
              </a:rPr>
              <a:t>Order</a:t>
            </a:r>
            <a:endParaRPr lang="en-GB" sz="13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0120" name="AutoShape 8"/>
          <p:cNvSpPr>
            <a:spLocks noChangeArrowheads="1"/>
          </p:cNvSpPr>
          <p:nvPr/>
        </p:nvSpPr>
        <p:spPr bwMode="auto">
          <a:xfrm>
            <a:off x="4991040" y="3882648"/>
            <a:ext cx="1071360" cy="51989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miter lim="800000"/>
          </a:ln>
          <a:effectLst/>
        </p:spPr>
        <p:txBody>
          <a:bodyPr wrap="none" lIns="81639" tIns="42452" rIns="81639" bIns="42452" anchor="ctr"/>
          <a:lstStyle/>
          <a:p>
            <a:pPr algn="ctr">
              <a:lnSpc>
                <a:spcPct val="87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300" b="1" dirty="0">
                <a:solidFill>
                  <a:srgbClr val="000000"/>
                </a:solidFill>
                <a:latin typeface="Comic Sans MS" panose="030F0702030302020204" pitchFamily="66" charset="0"/>
              </a:rPr>
              <a:t>Assign</a:t>
            </a:r>
            <a:endParaRPr lang="en-GB" sz="13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ctr">
              <a:lnSpc>
                <a:spcPct val="87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300" b="1" dirty="0">
                <a:solidFill>
                  <a:srgbClr val="000000"/>
                </a:solidFill>
                <a:latin typeface="Comic Sans MS" panose="030F0702030302020204" pitchFamily="66" charset="0"/>
              </a:rPr>
              <a:t>Goods to</a:t>
            </a:r>
            <a:endParaRPr lang="en-GB" sz="13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ctr">
              <a:lnSpc>
                <a:spcPct val="87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300" b="1" dirty="0">
                <a:solidFill>
                  <a:srgbClr val="000000"/>
                </a:solidFill>
                <a:latin typeface="Comic Sans MS" panose="030F0702030302020204" pitchFamily="66" charset="0"/>
              </a:rPr>
              <a:t>Order</a:t>
            </a:r>
            <a:endParaRPr lang="en-GB" sz="13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0121" name="AutoShape 9"/>
          <p:cNvSpPr>
            <a:spLocks noChangeArrowheads="1"/>
          </p:cNvSpPr>
          <p:nvPr/>
        </p:nvSpPr>
        <p:spPr bwMode="auto">
          <a:xfrm>
            <a:off x="2923200" y="5734682"/>
            <a:ext cx="1071360" cy="34707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miter lim="800000"/>
          </a:ln>
          <a:effectLst/>
        </p:spPr>
        <p:txBody>
          <a:bodyPr wrap="none" lIns="81639" tIns="42452" rIns="81639" bIns="42452" anchor="ctr"/>
          <a:lstStyle/>
          <a:p>
            <a:pPr algn="ctr">
              <a:lnSpc>
                <a:spcPct val="87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300" b="1" dirty="0">
                <a:solidFill>
                  <a:srgbClr val="000000"/>
                </a:solidFill>
                <a:latin typeface="Comic Sans MS" panose="030F0702030302020204" pitchFamily="66" charset="0"/>
              </a:rPr>
              <a:t>Dispatch</a:t>
            </a:r>
            <a:endParaRPr lang="en-GB" sz="13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ctr">
              <a:lnSpc>
                <a:spcPct val="87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300" b="1" dirty="0">
                <a:solidFill>
                  <a:srgbClr val="000000"/>
                </a:solidFill>
                <a:latin typeface="Comic Sans MS" panose="030F0702030302020204" pitchFamily="66" charset="0"/>
              </a:rPr>
              <a:t>Order</a:t>
            </a:r>
            <a:endParaRPr lang="en-GB" sz="13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0122" name="AutoShape 10"/>
          <p:cNvSpPr>
            <a:spLocks noChangeArrowheads="1"/>
          </p:cNvSpPr>
          <p:nvPr/>
        </p:nvSpPr>
        <p:spPr bwMode="auto">
          <a:xfrm>
            <a:off x="4914720" y="2782372"/>
            <a:ext cx="1225440" cy="52133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miter lim="800000"/>
          </a:ln>
          <a:effectLst/>
        </p:spPr>
        <p:txBody>
          <a:bodyPr wrap="none" lIns="81639" tIns="42452" rIns="81639" bIns="42452" anchor="ctr"/>
          <a:lstStyle/>
          <a:p>
            <a:pPr algn="ctr">
              <a:lnSpc>
                <a:spcPct val="87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100" b="1" dirty="0">
                <a:solidFill>
                  <a:srgbClr val="000000"/>
                </a:solidFill>
                <a:latin typeface="Comic Sans MS" panose="030F0702030302020204" pitchFamily="66" charset="0"/>
              </a:rPr>
              <a:t>Choose</a:t>
            </a:r>
            <a:endParaRPr lang="en-GB" sz="11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ctr">
              <a:lnSpc>
                <a:spcPct val="87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100" b="1" dirty="0">
                <a:solidFill>
                  <a:srgbClr val="000000"/>
                </a:solidFill>
                <a:latin typeface="Comic Sans MS" panose="030F0702030302020204" pitchFamily="66" charset="0"/>
              </a:rPr>
              <a:t>Outstanding</a:t>
            </a:r>
            <a:endParaRPr lang="en-GB" sz="11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ctr">
              <a:lnSpc>
                <a:spcPct val="87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100" b="1" dirty="0">
                <a:solidFill>
                  <a:srgbClr val="000000"/>
                </a:solidFill>
                <a:latin typeface="Comic Sans MS" panose="030F0702030302020204" pitchFamily="66" charset="0"/>
              </a:rPr>
              <a:t>Order Items</a:t>
            </a:r>
            <a:endParaRPr lang="en-GB" sz="11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0123" name="Line 11"/>
          <p:cNvSpPr>
            <a:spLocks noChangeShapeType="1"/>
          </p:cNvSpPr>
          <p:nvPr/>
        </p:nvSpPr>
        <p:spPr bwMode="auto">
          <a:xfrm>
            <a:off x="2999521" y="2550509"/>
            <a:ext cx="1378080" cy="144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90124" name="Oval 12"/>
          <p:cNvSpPr>
            <a:spLocks noChangeArrowheads="1"/>
          </p:cNvSpPr>
          <p:nvPr/>
        </p:nvSpPr>
        <p:spPr bwMode="auto">
          <a:xfrm>
            <a:off x="3382560" y="1624490"/>
            <a:ext cx="228960" cy="174259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miter lim="800000"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90125" name="Text Box 13"/>
          <p:cNvSpPr txBox="1">
            <a:spLocks noChangeArrowheads="1"/>
          </p:cNvSpPr>
          <p:nvPr/>
        </p:nvSpPr>
        <p:spPr bwMode="auto">
          <a:xfrm>
            <a:off x="155520" y="1674897"/>
            <a:ext cx="897445" cy="299959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lnSpc>
                <a:spcPct val="87000"/>
              </a:lnSpc>
              <a:buClr>
                <a:srgbClr val="0000FF"/>
              </a:buClr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Finance</a:t>
            </a:r>
            <a:endParaRPr lang="en-GB" sz="16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0126" name="AutoShape 14"/>
          <p:cNvSpPr>
            <a:spLocks noChangeArrowheads="1"/>
          </p:cNvSpPr>
          <p:nvPr/>
        </p:nvSpPr>
        <p:spPr bwMode="auto">
          <a:xfrm>
            <a:off x="6599521" y="2145825"/>
            <a:ext cx="1149120" cy="34707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miter lim="800000"/>
          </a:ln>
          <a:effectLst/>
        </p:spPr>
        <p:txBody>
          <a:bodyPr wrap="none" lIns="81639" tIns="42452" rIns="81639" bIns="42452" anchor="ctr"/>
          <a:lstStyle/>
          <a:p>
            <a:pPr algn="ctr">
              <a:lnSpc>
                <a:spcPct val="87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300" b="1" dirty="0">
                <a:solidFill>
                  <a:srgbClr val="000000"/>
                </a:solidFill>
                <a:latin typeface="Comic Sans MS" panose="030F0702030302020204" pitchFamily="66" charset="0"/>
              </a:rPr>
              <a:t>Receive</a:t>
            </a:r>
            <a:endParaRPr lang="en-GB" sz="13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ctr">
              <a:lnSpc>
                <a:spcPct val="87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300" b="1" dirty="0">
                <a:solidFill>
                  <a:srgbClr val="000000"/>
                </a:solidFill>
                <a:latin typeface="Comic Sans MS" panose="030F0702030302020204" pitchFamily="66" charset="0"/>
              </a:rPr>
              <a:t>Supply</a:t>
            </a:r>
            <a:endParaRPr lang="en-GB" sz="13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0127" name="AutoShape 15"/>
          <p:cNvCxnSpPr>
            <a:cxnSpLocks noChangeShapeType="1"/>
            <a:stCxn id="90124" idx="4"/>
            <a:endCxn id="90114" idx="0"/>
          </p:cNvCxnSpPr>
          <p:nvPr/>
        </p:nvCxnSpPr>
        <p:spPr bwMode="auto">
          <a:xfrm>
            <a:off x="3496320" y="1798749"/>
            <a:ext cx="1440" cy="172818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 lim="800000"/>
            <a:tailEnd type="triangle" w="med" len="med"/>
          </a:ln>
          <a:effectLst/>
        </p:spPr>
      </p:cxnSp>
      <p:cxnSp>
        <p:nvCxnSpPr>
          <p:cNvPr id="90128" name="AutoShape 16"/>
          <p:cNvCxnSpPr>
            <a:cxnSpLocks noChangeShapeType="1"/>
            <a:stCxn id="90117" idx="2"/>
            <a:endCxn id="90119" idx="0"/>
          </p:cNvCxnSpPr>
          <p:nvPr/>
        </p:nvCxnSpPr>
        <p:spPr bwMode="auto">
          <a:xfrm>
            <a:off x="3841920" y="3303707"/>
            <a:ext cx="1440" cy="636547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 lim="800000"/>
            <a:tailEnd type="triangle" w="med" len="med"/>
          </a:ln>
          <a:effectLst/>
        </p:spPr>
      </p:cxnSp>
      <p:sp>
        <p:nvSpPr>
          <p:cNvPr id="90129" name="Oval 17"/>
          <p:cNvSpPr>
            <a:spLocks noChangeArrowheads="1"/>
          </p:cNvSpPr>
          <p:nvPr/>
        </p:nvSpPr>
        <p:spPr bwMode="auto">
          <a:xfrm>
            <a:off x="7058881" y="1566884"/>
            <a:ext cx="228960" cy="174259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miter lim="800000"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cxnSp>
        <p:nvCxnSpPr>
          <p:cNvPr id="90130" name="AutoShape 18"/>
          <p:cNvCxnSpPr>
            <a:cxnSpLocks noChangeShapeType="1"/>
            <a:stCxn id="90129" idx="4"/>
            <a:endCxn id="90126" idx="0"/>
          </p:cNvCxnSpPr>
          <p:nvPr/>
        </p:nvCxnSpPr>
        <p:spPr bwMode="auto">
          <a:xfrm>
            <a:off x="7172641" y="1741144"/>
            <a:ext cx="1440" cy="404682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 lim="800000"/>
            <a:tailEnd type="triangle" w="med" len="med"/>
          </a:ln>
          <a:effectLst/>
        </p:spPr>
      </p:cxnSp>
      <p:cxnSp>
        <p:nvCxnSpPr>
          <p:cNvPr id="90131" name="AutoShape 19"/>
          <p:cNvCxnSpPr>
            <a:cxnSpLocks noChangeShapeType="1"/>
            <a:stCxn id="90126" idx="2"/>
            <a:endCxn id="90122" idx="0"/>
          </p:cNvCxnSpPr>
          <p:nvPr/>
        </p:nvCxnSpPr>
        <p:spPr bwMode="auto">
          <a:xfrm flipH="1">
            <a:off x="5526721" y="2492903"/>
            <a:ext cx="1645920" cy="289470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rgbClr val="000000"/>
            </a:solidFill>
            <a:miter lim="800000"/>
            <a:tailEnd type="triangle" w="med" len="med"/>
          </a:ln>
          <a:effectLst/>
        </p:spPr>
      </p:cxnSp>
      <p:cxnSp>
        <p:nvCxnSpPr>
          <p:cNvPr id="90132" name="AutoShape 20"/>
          <p:cNvCxnSpPr>
            <a:cxnSpLocks noChangeShapeType="1"/>
            <a:stCxn id="90122" idx="2"/>
            <a:endCxn id="90120" idx="0"/>
          </p:cNvCxnSpPr>
          <p:nvPr/>
        </p:nvCxnSpPr>
        <p:spPr bwMode="auto">
          <a:xfrm flipH="1">
            <a:off x="5526720" y="3303707"/>
            <a:ext cx="1440" cy="578941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 lim="800000"/>
            <a:tailEnd type="triangle" w="med" len="med"/>
          </a:ln>
          <a:effectLst/>
        </p:spPr>
      </p:cxnSp>
      <p:sp>
        <p:nvSpPr>
          <p:cNvPr id="90133" name="Line 21"/>
          <p:cNvSpPr>
            <a:spLocks noChangeShapeType="1"/>
          </p:cNvSpPr>
          <p:nvPr/>
        </p:nvSpPr>
        <p:spPr bwMode="auto">
          <a:xfrm>
            <a:off x="2769121" y="5502818"/>
            <a:ext cx="1379520" cy="144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90134" name="Line 22"/>
          <p:cNvSpPr>
            <a:spLocks noChangeShapeType="1"/>
          </p:cNvSpPr>
          <p:nvPr/>
        </p:nvSpPr>
        <p:spPr bwMode="auto">
          <a:xfrm>
            <a:off x="3458880" y="4519194"/>
            <a:ext cx="1378080" cy="1441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90135" name="Line 23"/>
          <p:cNvSpPr>
            <a:spLocks noChangeShapeType="1"/>
          </p:cNvSpPr>
          <p:nvPr/>
        </p:nvSpPr>
        <p:spPr bwMode="auto">
          <a:xfrm>
            <a:off x="3535201" y="2320084"/>
            <a:ext cx="1440" cy="230424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90136" name="Freeform 24"/>
          <p:cNvSpPr/>
          <p:nvPr/>
        </p:nvSpPr>
        <p:spPr bwMode="auto">
          <a:xfrm>
            <a:off x="3458880" y="2550508"/>
            <a:ext cx="383040" cy="40612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2"/>
              </a:cxn>
              <a:cxn ang="0">
                <a:pos x="240" y="192"/>
              </a:cxn>
              <a:cxn ang="0">
                <a:pos x="240" y="336"/>
              </a:cxn>
            </a:cxnLst>
            <a:rect l="0" t="0" r="r" b="b"/>
            <a:pathLst>
              <a:path w="240" h="336">
                <a:moveTo>
                  <a:pt x="0" y="0"/>
                </a:moveTo>
                <a:lnTo>
                  <a:pt x="0" y="192"/>
                </a:lnTo>
                <a:lnTo>
                  <a:pt x="240" y="192"/>
                </a:lnTo>
                <a:lnTo>
                  <a:pt x="240" y="336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tailEnd type="triangle" w="med" len="med"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90137" name="Freeform 25"/>
          <p:cNvSpPr/>
          <p:nvPr/>
        </p:nvSpPr>
        <p:spPr bwMode="auto">
          <a:xfrm>
            <a:off x="777600" y="2550509"/>
            <a:ext cx="2681280" cy="521335"/>
          </a:xfrm>
          <a:custGeom>
            <a:avLst/>
            <a:gdLst/>
            <a:ahLst/>
            <a:cxnLst>
              <a:cxn ang="0">
                <a:pos x="1680" y="0"/>
              </a:cxn>
              <a:cxn ang="0">
                <a:pos x="1680" y="192"/>
              </a:cxn>
              <a:cxn ang="0">
                <a:pos x="0" y="192"/>
              </a:cxn>
              <a:cxn ang="0">
                <a:pos x="0" y="432"/>
              </a:cxn>
            </a:cxnLst>
            <a:rect l="0" t="0" r="r" b="b"/>
            <a:pathLst>
              <a:path w="1680" h="432">
                <a:moveTo>
                  <a:pt x="1680" y="0"/>
                </a:moveTo>
                <a:lnTo>
                  <a:pt x="1680" y="192"/>
                </a:lnTo>
                <a:lnTo>
                  <a:pt x="0" y="192"/>
                </a:lnTo>
                <a:lnTo>
                  <a:pt x="0" y="432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tailEnd type="triangle" w="med" len="med"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90138" name="Freeform 26"/>
          <p:cNvSpPr/>
          <p:nvPr/>
        </p:nvSpPr>
        <p:spPr bwMode="auto">
          <a:xfrm>
            <a:off x="1314720" y="3246101"/>
            <a:ext cx="1225440" cy="23042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68" y="0"/>
              </a:cxn>
              <a:cxn ang="0">
                <a:pos x="768" y="192"/>
              </a:cxn>
            </a:cxnLst>
            <a:rect l="0" t="0" r="r" b="b"/>
            <a:pathLst>
              <a:path w="768" h="192">
                <a:moveTo>
                  <a:pt x="0" y="0"/>
                </a:moveTo>
                <a:lnTo>
                  <a:pt x="768" y="0"/>
                </a:lnTo>
                <a:lnTo>
                  <a:pt x="768" y="192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tailEnd type="triangle" w="med" len="med"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90139" name="Line 27"/>
          <p:cNvSpPr>
            <a:spLocks noChangeShapeType="1"/>
          </p:cNvSpPr>
          <p:nvPr/>
        </p:nvSpPr>
        <p:spPr bwMode="auto">
          <a:xfrm>
            <a:off x="3918241" y="4287331"/>
            <a:ext cx="1440" cy="231864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90140" name="Freeform 28"/>
          <p:cNvSpPr/>
          <p:nvPr/>
        </p:nvSpPr>
        <p:spPr bwMode="auto">
          <a:xfrm>
            <a:off x="777601" y="3418920"/>
            <a:ext cx="2221920" cy="208389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88"/>
              </a:cxn>
              <a:cxn ang="0">
                <a:pos x="1392" y="1488"/>
              </a:cxn>
              <a:cxn ang="0">
                <a:pos x="1392" y="1728"/>
              </a:cxn>
            </a:cxnLst>
            <a:rect l="0" t="0" r="r" b="b"/>
            <a:pathLst>
              <a:path w="1392" h="1728">
                <a:moveTo>
                  <a:pt x="0" y="0"/>
                </a:moveTo>
                <a:lnTo>
                  <a:pt x="0" y="1488"/>
                </a:lnTo>
                <a:lnTo>
                  <a:pt x="1392" y="1488"/>
                </a:lnTo>
                <a:lnTo>
                  <a:pt x="1392" y="1728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tailEnd type="triangle" w="med" len="med"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90141" name="Freeform 29"/>
          <p:cNvSpPr/>
          <p:nvPr/>
        </p:nvSpPr>
        <p:spPr bwMode="auto">
          <a:xfrm>
            <a:off x="3306241" y="4519195"/>
            <a:ext cx="459360" cy="983624"/>
          </a:xfrm>
          <a:custGeom>
            <a:avLst/>
            <a:gdLst/>
            <a:ahLst/>
            <a:cxnLst>
              <a:cxn ang="0">
                <a:pos x="288" y="0"/>
              </a:cxn>
              <a:cxn ang="0">
                <a:pos x="288" y="528"/>
              </a:cxn>
              <a:cxn ang="0">
                <a:pos x="0" y="528"/>
              </a:cxn>
              <a:cxn ang="0">
                <a:pos x="0" y="816"/>
              </a:cxn>
            </a:cxnLst>
            <a:rect l="0" t="0" r="r" b="b"/>
            <a:pathLst>
              <a:path w="288" h="816">
                <a:moveTo>
                  <a:pt x="288" y="0"/>
                </a:moveTo>
                <a:lnTo>
                  <a:pt x="288" y="528"/>
                </a:lnTo>
                <a:lnTo>
                  <a:pt x="0" y="528"/>
                </a:lnTo>
                <a:lnTo>
                  <a:pt x="0" y="816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tailEnd type="triangle" w="med" len="med"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90142" name="Freeform 30"/>
          <p:cNvSpPr/>
          <p:nvPr/>
        </p:nvSpPr>
        <p:spPr bwMode="auto">
          <a:xfrm>
            <a:off x="3918241" y="4519194"/>
            <a:ext cx="306720" cy="40468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6"/>
              </a:cxn>
              <a:cxn ang="0">
                <a:pos x="192" y="336"/>
              </a:cxn>
            </a:cxnLst>
            <a:rect l="0" t="0" r="r" b="b"/>
            <a:pathLst>
              <a:path w="192" h="336">
                <a:moveTo>
                  <a:pt x="0" y="0"/>
                </a:moveTo>
                <a:lnTo>
                  <a:pt x="0" y="336"/>
                </a:lnTo>
                <a:lnTo>
                  <a:pt x="192" y="336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tailEnd type="triangle" w="med" len="med"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90143" name="Freeform 31"/>
          <p:cNvSpPr/>
          <p:nvPr/>
        </p:nvSpPr>
        <p:spPr bwMode="auto">
          <a:xfrm>
            <a:off x="3890880" y="4866272"/>
            <a:ext cx="1660320" cy="625026"/>
          </a:xfrm>
          <a:custGeom>
            <a:avLst/>
            <a:gdLst/>
            <a:ahLst/>
            <a:cxnLst>
              <a:cxn ang="0">
                <a:pos x="1632" y="0"/>
              </a:cxn>
              <a:cxn ang="0">
                <a:pos x="1632" y="336"/>
              </a:cxn>
              <a:cxn ang="0">
                <a:pos x="0" y="336"/>
              </a:cxn>
              <a:cxn ang="0">
                <a:pos x="0" y="576"/>
              </a:cxn>
            </a:cxnLst>
            <a:rect l="0" t="0" r="r" b="b"/>
            <a:pathLst>
              <a:path w="1632" h="576">
                <a:moveTo>
                  <a:pt x="1632" y="0"/>
                </a:moveTo>
                <a:lnTo>
                  <a:pt x="1632" y="336"/>
                </a:lnTo>
                <a:lnTo>
                  <a:pt x="0" y="336"/>
                </a:lnTo>
                <a:lnTo>
                  <a:pt x="0" y="576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tailEnd type="triangle" w="med" len="med"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90144" name="Line 32"/>
          <p:cNvSpPr>
            <a:spLocks noChangeShapeType="1"/>
          </p:cNvSpPr>
          <p:nvPr/>
        </p:nvSpPr>
        <p:spPr bwMode="auto">
          <a:xfrm>
            <a:off x="1697761" y="1624491"/>
            <a:ext cx="1440" cy="4457268"/>
          </a:xfrm>
          <a:prstGeom prst="line">
            <a:avLst/>
          </a:prstGeom>
          <a:noFill/>
          <a:ln w="12600">
            <a:solidFill>
              <a:srgbClr val="0000FF"/>
            </a:solidFill>
            <a:miter lim="800000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90145" name="Line 33"/>
          <p:cNvSpPr>
            <a:spLocks noChangeShapeType="1"/>
          </p:cNvSpPr>
          <p:nvPr/>
        </p:nvSpPr>
        <p:spPr bwMode="auto">
          <a:xfrm>
            <a:off x="6445440" y="1624491"/>
            <a:ext cx="1440" cy="4457268"/>
          </a:xfrm>
          <a:prstGeom prst="line">
            <a:avLst/>
          </a:prstGeom>
          <a:noFill/>
          <a:ln w="12600">
            <a:solidFill>
              <a:srgbClr val="0000FF"/>
            </a:solidFill>
            <a:miter lim="800000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90146" name="Text Box 34"/>
          <p:cNvSpPr txBox="1">
            <a:spLocks noChangeArrowheads="1"/>
          </p:cNvSpPr>
          <p:nvPr/>
        </p:nvSpPr>
        <p:spPr bwMode="auto">
          <a:xfrm>
            <a:off x="1344961" y="3094885"/>
            <a:ext cx="749969" cy="259755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300" b="1" dirty="0">
                <a:solidFill>
                  <a:srgbClr val="000000"/>
                </a:solidFill>
                <a:latin typeface="Comic Sans MS" panose="030F0702030302020204" pitchFamily="66" charset="0"/>
              </a:rPr>
              <a:t>[failed]</a:t>
            </a:r>
            <a:endParaRPr lang="en-GB" sz="13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0147" name="Text Box 35"/>
          <p:cNvSpPr txBox="1">
            <a:spLocks noChangeArrowheads="1"/>
          </p:cNvSpPr>
          <p:nvPr/>
        </p:nvSpPr>
        <p:spPr bwMode="auto">
          <a:xfrm>
            <a:off x="679681" y="4020902"/>
            <a:ext cx="1102630" cy="259755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300" b="1" dirty="0">
                <a:solidFill>
                  <a:srgbClr val="000000"/>
                </a:solidFill>
                <a:latin typeface="Comic Sans MS" panose="030F0702030302020204" pitchFamily="66" charset="0"/>
              </a:rPr>
              <a:t>[succeeded]</a:t>
            </a:r>
            <a:endParaRPr lang="en-GB" sz="13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0148" name="Text Box 36"/>
          <p:cNvSpPr txBox="1">
            <a:spLocks noChangeArrowheads="1"/>
          </p:cNvSpPr>
          <p:nvPr/>
        </p:nvSpPr>
        <p:spPr bwMode="auto">
          <a:xfrm>
            <a:off x="3777121" y="3444841"/>
            <a:ext cx="918284" cy="259755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300" b="1" dirty="0">
                <a:solidFill>
                  <a:srgbClr val="000000"/>
                </a:solidFill>
                <a:latin typeface="Comic Sans MS" panose="030F0702030302020204" pitchFamily="66" charset="0"/>
              </a:rPr>
              <a:t>[in stock]</a:t>
            </a:r>
            <a:endParaRPr lang="en-GB" sz="13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0149" name="Text Box 37"/>
          <p:cNvSpPr txBox="1">
            <a:spLocks noChangeArrowheads="1"/>
          </p:cNvSpPr>
          <p:nvPr/>
        </p:nvSpPr>
        <p:spPr bwMode="auto">
          <a:xfrm>
            <a:off x="3471840" y="2574991"/>
            <a:ext cx="1272548" cy="380301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100" b="1" dirty="0">
                <a:solidFill>
                  <a:srgbClr val="000000"/>
                </a:solidFill>
                <a:latin typeface="Comic Sans MS" panose="030F0702030302020204" pitchFamily="66" charset="0"/>
              </a:rPr>
              <a:t>*[for each line</a:t>
            </a:r>
            <a:endParaRPr lang="en-GB" sz="11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87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100" b="1" dirty="0">
                <a:solidFill>
                  <a:srgbClr val="000000"/>
                </a:solidFill>
                <a:latin typeface="Comic Sans MS" panose="030F0702030302020204" pitchFamily="66" charset="0"/>
              </a:rPr>
              <a:t>  item on order]</a:t>
            </a:r>
            <a:endParaRPr lang="en-GB" sz="11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0150" name="Text Box 38"/>
          <p:cNvSpPr txBox="1">
            <a:spLocks noChangeArrowheads="1"/>
          </p:cNvSpPr>
          <p:nvPr/>
        </p:nvSpPr>
        <p:spPr bwMode="auto">
          <a:xfrm>
            <a:off x="3814560" y="4543677"/>
            <a:ext cx="1583531" cy="259755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300" b="1" dirty="0">
                <a:solidFill>
                  <a:srgbClr val="000000"/>
                </a:solidFill>
                <a:latin typeface="Comic Sans MS" panose="030F0702030302020204" pitchFamily="66" charset="0"/>
              </a:rPr>
              <a:t>[need to reorder]</a:t>
            </a:r>
            <a:endParaRPr lang="en-GB" sz="13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0151" name="Text Box 39"/>
          <p:cNvSpPr txBox="1">
            <a:spLocks noChangeArrowheads="1"/>
          </p:cNvSpPr>
          <p:nvPr/>
        </p:nvSpPr>
        <p:spPr bwMode="auto">
          <a:xfrm>
            <a:off x="4708800" y="5410649"/>
            <a:ext cx="1652459" cy="433777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300" b="1" dirty="0">
                <a:solidFill>
                  <a:srgbClr val="000000"/>
                </a:solidFill>
                <a:latin typeface="Comic Sans MS" panose="030F0702030302020204" pitchFamily="66" charset="0"/>
              </a:rPr>
              <a:t>[all outstanding</a:t>
            </a:r>
            <a:endParaRPr lang="en-GB" sz="13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87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300" b="1" dirty="0">
                <a:solidFill>
                  <a:srgbClr val="000000"/>
                </a:solidFill>
                <a:latin typeface="Comic Sans MS" panose="030F0702030302020204" pitchFamily="66" charset="0"/>
              </a:rPr>
              <a:t>order items filled]</a:t>
            </a:r>
            <a:endParaRPr lang="en-GB" sz="13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0152" name="Text Box 40"/>
          <p:cNvSpPr txBox="1">
            <a:spLocks noChangeArrowheads="1"/>
          </p:cNvSpPr>
          <p:nvPr/>
        </p:nvSpPr>
        <p:spPr bwMode="auto">
          <a:xfrm>
            <a:off x="5433120" y="3328190"/>
            <a:ext cx="1682917" cy="447179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300" b="1" dirty="0">
                <a:solidFill>
                  <a:srgbClr val="000000"/>
                </a:solidFill>
                <a:latin typeface="Comic Sans MS" panose="030F0702030302020204" pitchFamily="66" charset="0"/>
              </a:rPr>
              <a:t>* [for each chosen</a:t>
            </a:r>
            <a:endParaRPr lang="en-GB" sz="13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87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300" b="1" dirty="0">
                <a:solidFill>
                  <a:srgbClr val="000000"/>
                </a:solidFill>
                <a:latin typeface="Comic Sans MS" panose="030F0702030302020204" pitchFamily="66" charset="0"/>
              </a:rPr>
              <a:t>   order item]</a:t>
            </a:r>
            <a:endParaRPr lang="en-GB" sz="13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0153" name="Text Box 41"/>
          <p:cNvSpPr txBox="1">
            <a:spLocks noChangeArrowheads="1"/>
          </p:cNvSpPr>
          <p:nvPr/>
        </p:nvSpPr>
        <p:spPr bwMode="auto">
          <a:xfrm>
            <a:off x="146880" y="5492737"/>
            <a:ext cx="2093286" cy="621201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300" b="1" dirty="0">
                <a:solidFill>
                  <a:srgbClr val="000000"/>
                </a:solidFill>
                <a:latin typeface="Comic Sans MS" panose="030F0702030302020204" pitchFamily="66" charset="0"/>
              </a:rPr>
              <a:t>[stock assigned to all</a:t>
            </a:r>
            <a:endParaRPr lang="en-GB" sz="13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87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300" b="1" dirty="0">
                <a:solidFill>
                  <a:srgbClr val="000000"/>
                </a:solidFill>
                <a:latin typeface="Comic Sans MS" panose="030F0702030302020204" pitchFamily="66" charset="0"/>
              </a:rPr>
              <a:t> line items and payment</a:t>
            </a:r>
            <a:endParaRPr lang="en-GB" sz="13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87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300" b="1" dirty="0">
                <a:solidFill>
                  <a:srgbClr val="000000"/>
                </a:solidFill>
                <a:latin typeface="Comic Sans MS" panose="030F0702030302020204" pitchFamily="66" charset="0"/>
              </a:rPr>
              <a:t> authorized]</a:t>
            </a:r>
            <a:endParaRPr lang="en-GB" sz="13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0154" name="Line 42"/>
          <p:cNvSpPr>
            <a:spLocks noChangeShapeType="1"/>
          </p:cNvSpPr>
          <p:nvPr/>
        </p:nvSpPr>
        <p:spPr bwMode="auto">
          <a:xfrm>
            <a:off x="3458880" y="5502819"/>
            <a:ext cx="1440" cy="231864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90155" name="Text Box 43"/>
          <p:cNvSpPr txBox="1">
            <a:spLocks noChangeArrowheads="1"/>
          </p:cNvSpPr>
          <p:nvPr/>
        </p:nvSpPr>
        <p:spPr bwMode="auto">
          <a:xfrm>
            <a:off x="4184640" y="1669136"/>
            <a:ext cx="1174764" cy="514184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lnSpc>
                <a:spcPct val="87000"/>
              </a:lnSpc>
              <a:buClr>
                <a:srgbClr val="0000FF"/>
              </a:buClr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Order</a:t>
            </a:r>
            <a:endParaRPr lang="en-GB" sz="16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>
              <a:lnSpc>
                <a:spcPct val="87000"/>
              </a:lnSpc>
              <a:buClr>
                <a:srgbClr val="0000FF"/>
              </a:buClr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Processing</a:t>
            </a:r>
            <a:endParaRPr lang="en-GB" sz="16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0156" name="Text Box 44"/>
          <p:cNvSpPr txBox="1">
            <a:spLocks noChangeArrowheads="1"/>
          </p:cNvSpPr>
          <p:nvPr/>
        </p:nvSpPr>
        <p:spPr bwMode="auto">
          <a:xfrm>
            <a:off x="7365601" y="1615850"/>
            <a:ext cx="1378080" cy="514184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81639" tIns="42452" rIns="81639" bIns="42452">
            <a:spAutoFit/>
          </a:bodyPr>
          <a:lstStyle/>
          <a:p>
            <a:pPr>
              <a:lnSpc>
                <a:spcPct val="87000"/>
              </a:lnSpc>
              <a:buClr>
                <a:srgbClr val="0000FF"/>
              </a:buClr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</a:rPr>
              <a:t>Stock</a:t>
            </a:r>
            <a:endParaRPr lang="en-GB" sz="16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>
              <a:lnSpc>
                <a:spcPct val="87000"/>
              </a:lnSpc>
              <a:buClr>
                <a:srgbClr val="0000FF"/>
              </a:buClr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</a:rPr>
              <a:t>Manager</a:t>
            </a:r>
            <a:endParaRPr lang="en-GB" sz="16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90157" name="Line 45"/>
          <p:cNvSpPr>
            <a:spLocks noChangeShapeType="1"/>
          </p:cNvSpPr>
          <p:nvPr/>
        </p:nvSpPr>
        <p:spPr bwMode="auto">
          <a:xfrm>
            <a:off x="5541120" y="4401102"/>
            <a:ext cx="1440" cy="47237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/>
          <p:cNvSpPr>
            <a:spLocks noGrp="1" noChangeArrowheads="1"/>
          </p:cNvSpPr>
          <p:nvPr>
            <p:ph type="title"/>
          </p:nvPr>
        </p:nvSpPr>
        <p:spPr>
          <a:xfrm>
            <a:off x="406080" y="182900"/>
            <a:ext cx="7770240" cy="1139159"/>
          </a:xfrm>
        </p:spPr>
        <p:txBody>
          <a:bodyPr lIns="17961" tIns="46698" rIns="17961" bIns="46698"/>
          <a:lstStyle/>
          <a:p>
            <a:pPr>
              <a:lnSpc>
                <a:spcPct val="94000"/>
              </a:lnSpc>
              <a:spcBef>
                <a:spcPts val="1235"/>
              </a:spcBef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5400" b="1" dirty="0"/>
              <a:t>State Chart Diagram </a:t>
            </a:r>
            <a:endParaRPr lang="en-GB" sz="5400" b="1" dirty="0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40" y="1523680"/>
            <a:ext cx="7770240" cy="4111632"/>
          </a:xfrm>
        </p:spPr>
        <p:txBody>
          <a:bodyPr lIns="17961" tIns="46698" rIns="17961" bIns="46698"/>
          <a:lstStyle/>
          <a:p>
            <a:pPr marL="306705" indent="-306705">
              <a:lnSpc>
                <a:spcPct val="94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4000" dirty="0"/>
              <a:t>Based on the work of </a:t>
            </a:r>
            <a:r>
              <a:rPr lang="en-GB" sz="4000" dirty="0">
                <a:solidFill>
                  <a:srgbClr val="4C38E2"/>
                </a:solidFill>
                <a:latin typeface="Arial Black" panose="020B0A04020102020204" pitchFamily="34" charset="0"/>
              </a:rPr>
              <a:t>David </a:t>
            </a:r>
            <a:r>
              <a:rPr lang="en-GB" sz="4000" dirty="0" err="1">
                <a:solidFill>
                  <a:srgbClr val="4C38E2"/>
                </a:solidFill>
                <a:latin typeface="Arial Black" panose="020B0A04020102020204" pitchFamily="34" charset="0"/>
              </a:rPr>
              <a:t>Harel</a:t>
            </a:r>
            <a:r>
              <a:rPr lang="en-GB" sz="4000" dirty="0"/>
              <a:t> [1990]</a:t>
            </a:r>
            <a:endParaRPr lang="en-GB" sz="4000" dirty="0"/>
          </a:p>
          <a:p>
            <a:pPr marL="306705" indent="-306705">
              <a:lnSpc>
                <a:spcPct val="94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4000" dirty="0"/>
              <a:t>Model how the state of an object changes in its lifetime</a:t>
            </a:r>
            <a:endParaRPr lang="en-GB" sz="4000" dirty="0"/>
          </a:p>
          <a:p>
            <a:pPr marL="306705" indent="-306705">
              <a:lnSpc>
                <a:spcPct val="94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4000" dirty="0"/>
              <a:t>Based on finite state machine (FSM) formalism</a:t>
            </a:r>
            <a:endParaRPr lang="en-GB" sz="4000" dirty="0"/>
          </a:p>
          <a:p>
            <a:pPr marL="1036955" lvl="2" indent="-207645">
              <a:lnSpc>
                <a:spcPct val="94000"/>
              </a:lnSpc>
              <a:spcBef>
                <a:spcPts val="645"/>
              </a:spcBef>
              <a:buNone/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endParaRPr lang="en-GB" sz="4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/>
          <p:cNvSpPr>
            <a:spLocks noGrp="1" noChangeArrowheads="1"/>
          </p:cNvSpPr>
          <p:nvPr>
            <p:ph type="title"/>
          </p:nvPr>
        </p:nvSpPr>
        <p:spPr>
          <a:xfrm>
            <a:off x="406080" y="-38884"/>
            <a:ext cx="8451360" cy="1808831"/>
          </a:xfrm>
        </p:spPr>
        <p:txBody>
          <a:bodyPr lIns="17961" tIns="46698" rIns="17961" bIns="46698"/>
          <a:lstStyle/>
          <a:p>
            <a:pPr>
              <a:lnSpc>
                <a:spcPct val="94000"/>
              </a:lnSpc>
              <a:spcBef>
                <a:spcPts val="1235"/>
              </a:spcBef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4900" b="1" dirty="0"/>
              <a:t>State Chart Diagram            </a:t>
            </a:r>
            <a:br>
              <a:rPr lang="en-GB" sz="4900" b="1" dirty="0"/>
            </a:br>
            <a:r>
              <a:rPr lang="en-GB" sz="4900" b="1" dirty="0"/>
              <a:t>                        </a:t>
            </a:r>
            <a:r>
              <a:rPr lang="en-GB" sz="2500" b="1" dirty="0"/>
              <a:t>Cont…</a:t>
            </a:r>
            <a:endParaRPr lang="en-GB" sz="2500" b="1" dirty="0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80" y="1523680"/>
            <a:ext cx="8501760" cy="4471670"/>
          </a:xfrm>
        </p:spPr>
        <p:txBody>
          <a:bodyPr lIns="17961" tIns="46698" rIns="17961" bIns="46698"/>
          <a:lstStyle/>
          <a:p>
            <a:pPr marL="306705" indent="-306705">
              <a:lnSpc>
                <a:spcPct val="94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4400" dirty="0"/>
              <a:t>State chart avoids the problem of state explosion of FSM.</a:t>
            </a:r>
            <a:endParaRPr lang="en-GB" sz="4400" dirty="0"/>
          </a:p>
          <a:p>
            <a:pPr marL="306705" indent="-306705">
              <a:lnSpc>
                <a:spcPct val="94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4400" dirty="0"/>
              <a:t>Hierarchical model of a system:</a:t>
            </a:r>
            <a:endParaRPr lang="en-GB" sz="4400" dirty="0"/>
          </a:p>
          <a:p>
            <a:pPr lvl="1">
              <a:lnSpc>
                <a:spcPct val="94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4000" dirty="0"/>
              <a:t>Represents composite </a:t>
            </a:r>
            <a:r>
              <a:rPr lang="en-GB" sz="4000" dirty="0">
                <a:solidFill>
                  <a:srgbClr val="4C38E2"/>
                </a:solidFill>
                <a:latin typeface="Arial Black" panose="020B0A04020102020204" pitchFamily="34" charset="0"/>
              </a:rPr>
              <a:t>nested</a:t>
            </a:r>
            <a:r>
              <a:rPr lang="en-GB" sz="4000" dirty="0"/>
              <a:t> states.</a:t>
            </a:r>
            <a:endParaRPr lang="en-GB" sz="4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DBFF5D-07AB-43F3-94B9-78E8F80C702F}" type="slidenum">
              <a:rPr lang="zh-CN" altLang="en-GB"/>
            </a:fld>
            <a:endParaRPr lang="en-GB" altLang="zh-CN" dirty="0"/>
          </a:p>
        </p:txBody>
      </p:sp>
      <p:sp>
        <p:nvSpPr>
          <p:cNvPr id="103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UML Diagram</a:t>
            </a:r>
            <a:r>
              <a:rPr lang="en-US" altLang="zh-CN" dirty="0" smtClean="0">
                <a:ea typeface="SimSun" panose="02010600030101010101" pitchFamily="2" charset="-122"/>
              </a:rPr>
              <a:t> – </a:t>
            </a:r>
            <a:r>
              <a:rPr lang="en-US" altLang="zh-CN" sz="2000" dirty="0" smtClean="0">
                <a:ea typeface="SimSun" panose="02010600030101010101" pitchFamily="2" charset="-122"/>
              </a:rPr>
              <a:t>What is UML?</a:t>
            </a:r>
            <a:endParaRPr lang="en-GB" altLang="zh-CN" sz="2000" dirty="0" smtClean="0">
              <a:ea typeface="SimSun" panose="02010600030101010101" pitchFamily="2" charset="-122"/>
            </a:endParaRP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349500"/>
            <a:ext cx="8382000" cy="490538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ea typeface="SimSun" panose="02010600030101010101" pitchFamily="2" charset="-122"/>
              </a:rPr>
              <a:t>The Unified Modeling Language (UML) is a standard  language for </a:t>
            </a:r>
            <a:endParaRPr lang="en-US" altLang="zh-CN" sz="2800" dirty="0" smtClean="0">
              <a:ea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 dirty="0" smtClean="0">
              <a:ea typeface="SimSun" panose="02010600030101010101" pitchFamily="2" charset="-122"/>
            </a:endParaRPr>
          </a:p>
        </p:txBody>
      </p:sp>
      <p:graphicFrame>
        <p:nvGraphicFramePr>
          <p:cNvPr id="1026" name="Object 20"/>
          <p:cNvGraphicFramePr>
            <a:graphicFrameLocks noChangeAspect="1"/>
          </p:cNvGraphicFramePr>
          <p:nvPr>
            <p:ph sz="quarter" idx="2"/>
          </p:nvPr>
        </p:nvGraphicFramePr>
        <p:xfrm>
          <a:off x="3348038" y="3429000"/>
          <a:ext cx="5762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Clip" r:id="rId1" imgW="4029075" imgH="5229225" progId="">
                  <p:embed/>
                </p:oleObj>
              </mc:Choice>
              <mc:Fallback>
                <p:oleObj name="Clip" r:id="rId1" imgW="4029075" imgH="5229225" progId="">
                  <p:embed/>
                  <p:pic>
                    <p:nvPicPr>
                      <p:cNvPr id="0" name="Object 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8038" y="3429000"/>
                        <a:ext cx="576262" cy="647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/>
          <p:nvPr/>
        </p:nvGrpSpPr>
        <p:grpSpPr bwMode="auto">
          <a:xfrm>
            <a:off x="1116013" y="3357563"/>
            <a:ext cx="1211262" cy="1206500"/>
            <a:chOff x="533" y="2835"/>
            <a:chExt cx="626" cy="617"/>
          </a:xfrm>
        </p:grpSpPr>
        <p:graphicFrame>
          <p:nvGraphicFramePr>
            <p:cNvPr id="1029" name="Object 16"/>
            <p:cNvGraphicFramePr>
              <a:graphicFrameLocks noChangeAspect="1"/>
            </p:cNvGraphicFramePr>
            <p:nvPr/>
          </p:nvGraphicFramePr>
          <p:xfrm>
            <a:off x="676" y="2835"/>
            <a:ext cx="312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CorelDRAW" r:id="rId3" imgW="9525" imgH="9525" progId="">
                    <p:embed/>
                  </p:oleObj>
                </mc:Choice>
                <mc:Fallback>
                  <p:oleObj name="CorelDRAW" r:id="rId3" imgW="9525" imgH="9525" progId="">
                    <p:embed/>
                    <p:pic>
                      <p:nvPicPr>
                        <p:cNvPr id="0" name="Object 1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6" y="2835"/>
                          <a:ext cx="312" cy="39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6" name="Text Box 17"/>
            <p:cNvSpPr txBox="1">
              <a:spLocks noChangeArrowheads="1"/>
            </p:cNvSpPr>
            <p:nvPr/>
          </p:nvSpPr>
          <p:spPr bwMode="auto">
            <a:xfrm>
              <a:off x="533" y="3279"/>
              <a:ext cx="626" cy="173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600" b="1">
                  <a:ea typeface="SimSun" panose="02010600030101010101" pitchFamily="2" charset="-122"/>
                </a:rPr>
                <a:t>Specifying</a:t>
              </a:r>
              <a:endParaRPr lang="en-US" altLang="zh-CN" sz="1600" b="1">
                <a:ea typeface="SimSun" panose="02010600030101010101" pitchFamily="2" charset="-122"/>
              </a:endParaRPr>
            </a:p>
          </p:txBody>
        </p:sp>
      </p:grpSp>
      <p:sp>
        <p:nvSpPr>
          <p:cNvPr id="1034" name="Text Box 22"/>
          <p:cNvSpPr txBox="1">
            <a:spLocks noChangeArrowheads="1"/>
          </p:cNvSpPr>
          <p:nvPr/>
        </p:nvSpPr>
        <p:spPr bwMode="auto">
          <a:xfrm>
            <a:off x="2987675" y="4221163"/>
            <a:ext cx="1246188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600" b="1">
                <a:ea typeface="SimSun" panose="02010600030101010101" pitchFamily="2" charset="-122"/>
              </a:rPr>
              <a:t>Visualizing</a:t>
            </a:r>
            <a:endParaRPr lang="en-US" altLang="zh-CN" sz="1600" b="1">
              <a:ea typeface="SimSun" panose="02010600030101010101" pitchFamily="2" charset="-122"/>
            </a:endParaRPr>
          </a:p>
        </p:txBody>
      </p:sp>
      <p:grpSp>
        <p:nvGrpSpPr>
          <p:cNvPr id="3" name="Group 23"/>
          <p:cNvGrpSpPr/>
          <p:nvPr/>
        </p:nvGrpSpPr>
        <p:grpSpPr bwMode="auto">
          <a:xfrm>
            <a:off x="5148263" y="3357563"/>
            <a:ext cx="647700" cy="792162"/>
            <a:chOff x="243" y="3050"/>
            <a:chExt cx="912" cy="862"/>
          </a:xfrm>
        </p:grpSpPr>
        <p:sp>
          <p:nvSpPr>
            <p:cNvPr id="1041" name="Freeform 24"/>
            <p:cNvSpPr/>
            <p:nvPr/>
          </p:nvSpPr>
          <p:spPr bwMode="auto">
            <a:xfrm>
              <a:off x="547" y="3257"/>
              <a:ext cx="298" cy="241"/>
            </a:xfrm>
            <a:custGeom>
              <a:avLst/>
              <a:gdLst>
                <a:gd name="T0" fmla="*/ 14 w 595"/>
                <a:gd name="T1" fmla="*/ 0 h 481"/>
                <a:gd name="T2" fmla="*/ 62 w 595"/>
                <a:gd name="T3" fmla="*/ 4 h 481"/>
                <a:gd name="T4" fmla="*/ 108 w 595"/>
                <a:gd name="T5" fmla="*/ 29 h 481"/>
                <a:gd name="T6" fmla="*/ 177 w 595"/>
                <a:gd name="T7" fmla="*/ 75 h 481"/>
                <a:gd name="T8" fmla="*/ 242 w 595"/>
                <a:gd name="T9" fmla="*/ 128 h 481"/>
                <a:gd name="T10" fmla="*/ 298 w 595"/>
                <a:gd name="T11" fmla="*/ 183 h 481"/>
                <a:gd name="T12" fmla="*/ 343 w 595"/>
                <a:gd name="T13" fmla="*/ 225 h 481"/>
                <a:gd name="T14" fmla="*/ 390 w 595"/>
                <a:gd name="T15" fmla="*/ 258 h 481"/>
                <a:gd name="T16" fmla="*/ 432 w 595"/>
                <a:gd name="T17" fmla="*/ 288 h 481"/>
                <a:gd name="T18" fmla="*/ 477 w 595"/>
                <a:gd name="T19" fmla="*/ 326 h 481"/>
                <a:gd name="T20" fmla="*/ 533 w 595"/>
                <a:gd name="T21" fmla="*/ 341 h 481"/>
                <a:gd name="T22" fmla="*/ 573 w 595"/>
                <a:gd name="T23" fmla="*/ 352 h 481"/>
                <a:gd name="T24" fmla="*/ 595 w 595"/>
                <a:gd name="T25" fmla="*/ 376 h 481"/>
                <a:gd name="T26" fmla="*/ 580 w 595"/>
                <a:gd name="T27" fmla="*/ 416 h 481"/>
                <a:gd name="T28" fmla="*/ 534 w 595"/>
                <a:gd name="T29" fmla="*/ 448 h 481"/>
                <a:gd name="T30" fmla="*/ 506 w 595"/>
                <a:gd name="T31" fmla="*/ 476 h 481"/>
                <a:gd name="T32" fmla="*/ 466 w 595"/>
                <a:gd name="T33" fmla="*/ 481 h 481"/>
                <a:gd name="T34" fmla="*/ 443 w 595"/>
                <a:gd name="T35" fmla="*/ 457 h 481"/>
                <a:gd name="T36" fmla="*/ 425 w 595"/>
                <a:gd name="T37" fmla="*/ 416 h 481"/>
                <a:gd name="T38" fmla="*/ 440 w 595"/>
                <a:gd name="T39" fmla="*/ 356 h 481"/>
                <a:gd name="T40" fmla="*/ 361 w 595"/>
                <a:gd name="T41" fmla="*/ 288 h 481"/>
                <a:gd name="T42" fmla="*/ 289 w 595"/>
                <a:gd name="T43" fmla="*/ 240 h 481"/>
                <a:gd name="T44" fmla="*/ 224 w 595"/>
                <a:gd name="T45" fmla="*/ 194 h 481"/>
                <a:gd name="T46" fmla="*/ 159 w 595"/>
                <a:gd name="T47" fmla="*/ 161 h 481"/>
                <a:gd name="T48" fmla="*/ 86 w 595"/>
                <a:gd name="T49" fmla="*/ 141 h 481"/>
                <a:gd name="T50" fmla="*/ 34 w 595"/>
                <a:gd name="T51" fmla="*/ 100 h 481"/>
                <a:gd name="T52" fmla="*/ 5 w 595"/>
                <a:gd name="T53" fmla="*/ 54 h 481"/>
                <a:gd name="T54" fmla="*/ 0 w 595"/>
                <a:gd name="T55" fmla="*/ 18 h 481"/>
                <a:gd name="T56" fmla="*/ 14 w 595"/>
                <a:gd name="T57" fmla="*/ 0 h 48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95"/>
                <a:gd name="T88" fmla="*/ 0 h 481"/>
                <a:gd name="T89" fmla="*/ 595 w 595"/>
                <a:gd name="T90" fmla="*/ 481 h 48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95" h="481">
                  <a:moveTo>
                    <a:pt x="14" y="0"/>
                  </a:moveTo>
                  <a:lnTo>
                    <a:pt x="62" y="4"/>
                  </a:lnTo>
                  <a:lnTo>
                    <a:pt x="108" y="29"/>
                  </a:lnTo>
                  <a:lnTo>
                    <a:pt x="177" y="75"/>
                  </a:lnTo>
                  <a:lnTo>
                    <a:pt x="242" y="128"/>
                  </a:lnTo>
                  <a:lnTo>
                    <a:pt x="298" y="183"/>
                  </a:lnTo>
                  <a:lnTo>
                    <a:pt x="343" y="225"/>
                  </a:lnTo>
                  <a:lnTo>
                    <a:pt x="390" y="258"/>
                  </a:lnTo>
                  <a:lnTo>
                    <a:pt x="432" y="288"/>
                  </a:lnTo>
                  <a:lnTo>
                    <a:pt x="477" y="326"/>
                  </a:lnTo>
                  <a:lnTo>
                    <a:pt x="533" y="341"/>
                  </a:lnTo>
                  <a:lnTo>
                    <a:pt x="573" y="352"/>
                  </a:lnTo>
                  <a:lnTo>
                    <a:pt x="595" y="376"/>
                  </a:lnTo>
                  <a:lnTo>
                    <a:pt x="580" y="416"/>
                  </a:lnTo>
                  <a:lnTo>
                    <a:pt x="534" y="448"/>
                  </a:lnTo>
                  <a:lnTo>
                    <a:pt x="506" y="476"/>
                  </a:lnTo>
                  <a:lnTo>
                    <a:pt x="466" y="481"/>
                  </a:lnTo>
                  <a:lnTo>
                    <a:pt x="443" y="457"/>
                  </a:lnTo>
                  <a:lnTo>
                    <a:pt x="425" y="416"/>
                  </a:lnTo>
                  <a:lnTo>
                    <a:pt x="440" y="356"/>
                  </a:lnTo>
                  <a:lnTo>
                    <a:pt x="361" y="288"/>
                  </a:lnTo>
                  <a:lnTo>
                    <a:pt x="289" y="240"/>
                  </a:lnTo>
                  <a:lnTo>
                    <a:pt x="224" y="194"/>
                  </a:lnTo>
                  <a:lnTo>
                    <a:pt x="159" y="161"/>
                  </a:lnTo>
                  <a:lnTo>
                    <a:pt x="86" y="141"/>
                  </a:lnTo>
                  <a:lnTo>
                    <a:pt x="34" y="100"/>
                  </a:lnTo>
                  <a:lnTo>
                    <a:pt x="5" y="54"/>
                  </a:lnTo>
                  <a:lnTo>
                    <a:pt x="0" y="1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25"/>
            <p:cNvGrpSpPr/>
            <p:nvPr/>
          </p:nvGrpSpPr>
          <p:grpSpPr bwMode="auto">
            <a:xfrm>
              <a:off x="476" y="3255"/>
              <a:ext cx="242" cy="657"/>
              <a:chOff x="476" y="3255"/>
              <a:chExt cx="242" cy="657"/>
            </a:xfrm>
          </p:grpSpPr>
          <p:sp>
            <p:nvSpPr>
              <p:cNvPr id="1053" name="Freeform 26"/>
              <p:cNvSpPr/>
              <p:nvPr/>
            </p:nvSpPr>
            <p:spPr bwMode="auto">
              <a:xfrm>
                <a:off x="497" y="3255"/>
                <a:ext cx="152" cy="314"/>
              </a:xfrm>
              <a:custGeom>
                <a:avLst/>
                <a:gdLst>
                  <a:gd name="T0" fmla="*/ 60 w 304"/>
                  <a:gd name="T1" fmla="*/ 8 h 629"/>
                  <a:gd name="T2" fmla="*/ 102 w 304"/>
                  <a:gd name="T3" fmla="*/ 0 h 629"/>
                  <a:gd name="T4" fmla="*/ 154 w 304"/>
                  <a:gd name="T5" fmla="*/ 15 h 629"/>
                  <a:gd name="T6" fmla="*/ 192 w 304"/>
                  <a:gd name="T7" fmla="*/ 41 h 629"/>
                  <a:gd name="T8" fmla="*/ 226 w 304"/>
                  <a:gd name="T9" fmla="*/ 91 h 629"/>
                  <a:gd name="T10" fmla="*/ 247 w 304"/>
                  <a:gd name="T11" fmla="*/ 146 h 629"/>
                  <a:gd name="T12" fmla="*/ 269 w 304"/>
                  <a:gd name="T13" fmla="*/ 209 h 629"/>
                  <a:gd name="T14" fmla="*/ 283 w 304"/>
                  <a:gd name="T15" fmla="*/ 264 h 629"/>
                  <a:gd name="T16" fmla="*/ 296 w 304"/>
                  <a:gd name="T17" fmla="*/ 334 h 629"/>
                  <a:gd name="T18" fmla="*/ 300 w 304"/>
                  <a:gd name="T19" fmla="*/ 384 h 629"/>
                  <a:gd name="T20" fmla="*/ 304 w 304"/>
                  <a:gd name="T21" fmla="*/ 449 h 629"/>
                  <a:gd name="T22" fmla="*/ 304 w 304"/>
                  <a:gd name="T23" fmla="*/ 510 h 629"/>
                  <a:gd name="T24" fmla="*/ 285 w 304"/>
                  <a:gd name="T25" fmla="*/ 556 h 629"/>
                  <a:gd name="T26" fmla="*/ 264 w 304"/>
                  <a:gd name="T27" fmla="*/ 599 h 629"/>
                  <a:gd name="T28" fmla="*/ 223 w 304"/>
                  <a:gd name="T29" fmla="*/ 622 h 629"/>
                  <a:gd name="T30" fmla="*/ 164 w 304"/>
                  <a:gd name="T31" fmla="*/ 629 h 629"/>
                  <a:gd name="T32" fmla="*/ 109 w 304"/>
                  <a:gd name="T33" fmla="*/ 619 h 629"/>
                  <a:gd name="T34" fmla="*/ 76 w 304"/>
                  <a:gd name="T35" fmla="*/ 597 h 629"/>
                  <a:gd name="T36" fmla="*/ 55 w 304"/>
                  <a:gd name="T37" fmla="*/ 563 h 629"/>
                  <a:gd name="T38" fmla="*/ 42 w 304"/>
                  <a:gd name="T39" fmla="*/ 495 h 629"/>
                  <a:gd name="T40" fmla="*/ 50 w 304"/>
                  <a:gd name="T41" fmla="*/ 436 h 629"/>
                  <a:gd name="T42" fmla="*/ 70 w 304"/>
                  <a:gd name="T43" fmla="*/ 376 h 629"/>
                  <a:gd name="T44" fmla="*/ 81 w 304"/>
                  <a:gd name="T45" fmla="*/ 324 h 629"/>
                  <a:gd name="T46" fmla="*/ 70 w 304"/>
                  <a:gd name="T47" fmla="*/ 283 h 629"/>
                  <a:gd name="T48" fmla="*/ 46 w 304"/>
                  <a:gd name="T49" fmla="*/ 229 h 629"/>
                  <a:gd name="T50" fmla="*/ 19 w 304"/>
                  <a:gd name="T51" fmla="*/ 188 h 629"/>
                  <a:gd name="T52" fmla="*/ 0 w 304"/>
                  <a:gd name="T53" fmla="*/ 126 h 629"/>
                  <a:gd name="T54" fmla="*/ 0 w 304"/>
                  <a:gd name="T55" fmla="*/ 76 h 629"/>
                  <a:gd name="T56" fmla="*/ 15 w 304"/>
                  <a:gd name="T57" fmla="*/ 39 h 629"/>
                  <a:gd name="T58" fmla="*/ 60 w 304"/>
                  <a:gd name="T59" fmla="*/ 8 h 62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304"/>
                  <a:gd name="T91" fmla="*/ 0 h 629"/>
                  <a:gd name="T92" fmla="*/ 304 w 304"/>
                  <a:gd name="T93" fmla="*/ 629 h 629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304" h="629">
                    <a:moveTo>
                      <a:pt x="60" y="8"/>
                    </a:moveTo>
                    <a:lnTo>
                      <a:pt x="102" y="0"/>
                    </a:lnTo>
                    <a:lnTo>
                      <a:pt x="154" y="15"/>
                    </a:lnTo>
                    <a:lnTo>
                      <a:pt x="192" y="41"/>
                    </a:lnTo>
                    <a:lnTo>
                      <a:pt x="226" y="91"/>
                    </a:lnTo>
                    <a:lnTo>
                      <a:pt x="247" y="146"/>
                    </a:lnTo>
                    <a:lnTo>
                      <a:pt x="269" y="209"/>
                    </a:lnTo>
                    <a:lnTo>
                      <a:pt x="283" y="264"/>
                    </a:lnTo>
                    <a:lnTo>
                      <a:pt x="296" y="334"/>
                    </a:lnTo>
                    <a:lnTo>
                      <a:pt x="300" y="384"/>
                    </a:lnTo>
                    <a:lnTo>
                      <a:pt x="304" y="449"/>
                    </a:lnTo>
                    <a:lnTo>
                      <a:pt x="304" y="510"/>
                    </a:lnTo>
                    <a:lnTo>
                      <a:pt x="285" y="556"/>
                    </a:lnTo>
                    <a:lnTo>
                      <a:pt x="264" y="599"/>
                    </a:lnTo>
                    <a:lnTo>
                      <a:pt x="223" y="622"/>
                    </a:lnTo>
                    <a:lnTo>
                      <a:pt x="164" y="629"/>
                    </a:lnTo>
                    <a:lnTo>
                      <a:pt x="109" y="619"/>
                    </a:lnTo>
                    <a:lnTo>
                      <a:pt x="76" y="597"/>
                    </a:lnTo>
                    <a:lnTo>
                      <a:pt x="55" y="563"/>
                    </a:lnTo>
                    <a:lnTo>
                      <a:pt x="42" y="495"/>
                    </a:lnTo>
                    <a:lnTo>
                      <a:pt x="50" y="436"/>
                    </a:lnTo>
                    <a:lnTo>
                      <a:pt x="70" y="376"/>
                    </a:lnTo>
                    <a:lnTo>
                      <a:pt x="81" y="324"/>
                    </a:lnTo>
                    <a:lnTo>
                      <a:pt x="70" y="283"/>
                    </a:lnTo>
                    <a:lnTo>
                      <a:pt x="46" y="229"/>
                    </a:lnTo>
                    <a:lnTo>
                      <a:pt x="19" y="188"/>
                    </a:lnTo>
                    <a:lnTo>
                      <a:pt x="0" y="126"/>
                    </a:lnTo>
                    <a:lnTo>
                      <a:pt x="0" y="76"/>
                    </a:lnTo>
                    <a:lnTo>
                      <a:pt x="15" y="39"/>
                    </a:lnTo>
                    <a:lnTo>
                      <a:pt x="60" y="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" name="Freeform 27"/>
              <p:cNvSpPr/>
              <p:nvPr/>
            </p:nvSpPr>
            <p:spPr bwMode="auto">
              <a:xfrm>
                <a:off x="476" y="3514"/>
                <a:ext cx="119" cy="398"/>
              </a:xfrm>
              <a:custGeom>
                <a:avLst/>
                <a:gdLst>
                  <a:gd name="T0" fmla="*/ 121 w 237"/>
                  <a:gd name="T1" fmla="*/ 153 h 795"/>
                  <a:gd name="T2" fmla="*/ 123 w 237"/>
                  <a:gd name="T3" fmla="*/ 51 h 795"/>
                  <a:gd name="T4" fmla="*/ 148 w 237"/>
                  <a:gd name="T5" fmla="*/ 0 h 795"/>
                  <a:gd name="T6" fmla="*/ 206 w 237"/>
                  <a:gd name="T7" fmla="*/ 0 h 795"/>
                  <a:gd name="T8" fmla="*/ 237 w 237"/>
                  <a:gd name="T9" fmla="*/ 65 h 795"/>
                  <a:gd name="T10" fmla="*/ 237 w 237"/>
                  <a:gd name="T11" fmla="*/ 127 h 795"/>
                  <a:gd name="T12" fmla="*/ 216 w 237"/>
                  <a:gd name="T13" fmla="*/ 218 h 795"/>
                  <a:gd name="T14" fmla="*/ 185 w 237"/>
                  <a:gd name="T15" fmla="*/ 313 h 795"/>
                  <a:gd name="T16" fmla="*/ 168 w 237"/>
                  <a:gd name="T17" fmla="*/ 399 h 795"/>
                  <a:gd name="T18" fmla="*/ 169 w 237"/>
                  <a:gd name="T19" fmla="*/ 452 h 795"/>
                  <a:gd name="T20" fmla="*/ 179 w 237"/>
                  <a:gd name="T21" fmla="*/ 515 h 795"/>
                  <a:gd name="T22" fmla="*/ 178 w 237"/>
                  <a:gd name="T23" fmla="*/ 581 h 795"/>
                  <a:gd name="T24" fmla="*/ 178 w 237"/>
                  <a:gd name="T25" fmla="*/ 624 h 795"/>
                  <a:gd name="T26" fmla="*/ 193 w 237"/>
                  <a:gd name="T27" fmla="*/ 659 h 795"/>
                  <a:gd name="T28" fmla="*/ 183 w 237"/>
                  <a:gd name="T29" fmla="*/ 682 h 795"/>
                  <a:gd name="T30" fmla="*/ 159 w 237"/>
                  <a:gd name="T31" fmla="*/ 700 h 795"/>
                  <a:gd name="T32" fmla="*/ 117 w 237"/>
                  <a:gd name="T33" fmla="*/ 725 h 795"/>
                  <a:gd name="T34" fmla="*/ 86 w 237"/>
                  <a:gd name="T35" fmla="*/ 765 h 795"/>
                  <a:gd name="T36" fmla="*/ 76 w 237"/>
                  <a:gd name="T37" fmla="*/ 795 h 795"/>
                  <a:gd name="T38" fmla="*/ 58 w 237"/>
                  <a:gd name="T39" fmla="*/ 794 h 795"/>
                  <a:gd name="T40" fmla="*/ 34 w 237"/>
                  <a:gd name="T41" fmla="*/ 780 h 795"/>
                  <a:gd name="T42" fmla="*/ 0 w 237"/>
                  <a:gd name="T43" fmla="*/ 738 h 795"/>
                  <a:gd name="T44" fmla="*/ 11 w 237"/>
                  <a:gd name="T45" fmla="*/ 700 h 795"/>
                  <a:gd name="T46" fmla="*/ 63 w 237"/>
                  <a:gd name="T47" fmla="*/ 672 h 795"/>
                  <a:gd name="T48" fmla="*/ 110 w 237"/>
                  <a:gd name="T49" fmla="*/ 649 h 795"/>
                  <a:gd name="T50" fmla="*/ 137 w 237"/>
                  <a:gd name="T51" fmla="*/ 617 h 795"/>
                  <a:gd name="T52" fmla="*/ 138 w 237"/>
                  <a:gd name="T53" fmla="*/ 583 h 795"/>
                  <a:gd name="T54" fmla="*/ 126 w 237"/>
                  <a:gd name="T55" fmla="*/ 512 h 795"/>
                  <a:gd name="T56" fmla="*/ 117 w 237"/>
                  <a:gd name="T57" fmla="*/ 445 h 795"/>
                  <a:gd name="T58" fmla="*/ 115 w 237"/>
                  <a:gd name="T59" fmla="*/ 370 h 795"/>
                  <a:gd name="T60" fmla="*/ 111 w 237"/>
                  <a:gd name="T61" fmla="*/ 289 h 795"/>
                  <a:gd name="T62" fmla="*/ 117 w 237"/>
                  <a:gd name="T63" fmla="*/ 218 h 795"/>
                  <a:gd name="T64" fmla="*/ 121 w 237"/>
                  <a:gd name="T65" fmla="*/ 153 h 7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37"/>
                  <a:gd name="T100" fmla="*/ 0 h 795"/>
                  <a:gd name="T101" fmla="*/ 237 w 237"/>
                  <a:gd name="T102" fmla="*/ 795 h 7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37" h="795">
                    <a:moveTo>
                      <a:pt x="121" y="153"/>
                    </a:moveTo>
                    <a:lnTo>
                      <a:pt x="123" y="51"/>
                    </a:lnTo>
                    <a:lnTo>
                      <a:pt x="148" y="0"/>
                    </a:lnTo>
                    <a:lnTo>
                      <a:pt x="206" y="0"/>
                    </a:lnTo>
                    <a:lnTo>
                      <a:pt x="237" y="65"/>
                    </a:lnTo>
                    <a:lnTo>
                      <a:pt x="237" y="127"/>
                    </a:lnTo>
                    <a:lnTo>
                      <a:pt x="216" y="218"/>
                    </a:lnTo>
                    <a:lnTo>
                      <a:pt x="185" y="313"/>
                    </a:lnTo>
                    <a:lnTo>
                      <a:pt x="168" y="399"/>
                    </a:lnTo>
                    <a:lnTo>
                      <a:pt x="169" y="452"/>
                    </a:lnTo>
                    <a:lnTo>
                      <a:pt x="179" y="515"/>
                    </a:lnTo>
                    <a:lnTo>
                      <a:pt x="178" y="581"/>
                    </a:lnTo>
                    <a:lnTo>
                      <a:pt x="178" y="624"/>
                    </a:lnTo>
                    <a:lnTo>
                      <a:pt x="193" y="659"/>
                    </a:lnTo>
                    <a:lnTo>
                      <a:pt x="183" y="682"/>
                    </a:lnTo>
                    <a:lnTo>
                      <a:pt x="159" y="700"/>
                    </a:lnTo>
                    <a:lnTo>
                      <a:pt x="117" y="725"/>
                    </a:lnTo>
                    <a:lnTo>
                      <a:pt x="86" y="765"/>
                    </a:lnTo>
                    <a:lnTo>
                      <a:pt x="76" y="795"/>
                    </a:lnTo>
                    <a:lnTo>
                      <a:pt x="58" y="794"/>
                    </a:lnTo>
                    <a:lnTo>
                      <a:pt x="34" y="780"/>
                    </a:lnTo>
                    <a:lnTo>
                      <a:pt x="0" y="738"/>
                    </a:lnTo>
                    <a:lnTo>
                      <a:pt x="11" y="700"/>
                    </a:lnTo>
                    <a:lnTo>
                      <a:pt x="63" y="672"/>
                    </a:lnTo>
                    <a:lnTo>
                      <a:pt x="110" y="649"/>
                    </a:lnTo>
                    <a:lnTo>
                      <a:pt x="137" y="617"/>
                    </a:lnTo>
                    <a:lnTo>
                      <a:pt x="138" y="583"/>
                    </a:lnTo>
                    <a:lnTo>
                      <a:pt x="126" y="512"/>
                    </a:lnTo>
                    <a:lnTo>
                      <a:pt x="117" y="445"/>
                    </a:lnTo>
                    <a:lnTo>
                      <a:pt x="115" y="370"/>
                    </a:lnTo>
                    <a:lnTo>
                      <a:pt x="111" y="289"/>
                    </a:lnTo>
                    <a:lnTo>
                      <a:pt x="117" y="218"/>
                    </a:lnTo>
                    <a:lnTo>
                      <a:pt x="121" y="15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" name="Freeform 28"/>
              <p:cNvSpPr/>
              <p:nvPr/>
            </p:nvSpPr>
            <p:spPr bwMode="auto">
              <a:xfrm>
                <a:off x="584" y="3504"/>
                <a:ext cx="134" cy="337"/>
              </a:xfrm>
              <a:custGeom>
                <a:avLst/>
                <a:gdLst>
                  <a:gd name="T0" fmla="*/ 32 w 268"/>
                  <a:gd name="T1" fmla="*/ 10 h 674"/>
                  <a:gd name="T2" fmla="*/ 64 w 268"/>
                  <a:gd name="T3" fmla="*/ 0 h 674"/>
                  <a:gd name="T4" fmla="*/ 104 w 268"/>
                  <a:gd name="T5" fmla="*/ 25 h 674"/>
                  <a:gd name="T6" fmla="*/ 125 w 268"/>
                  <a:gd name="T7" fmla="*/ 81 h 674"/>
                  <a:gd name="T8" fmla="*/ 170 w 268"/>
                  <a:gd name="T9" fmla="*/ 167 h 674"/>
                  <a:gd name="T10" fmla="*/ 196 w 268"/>
                  <a:gd name="T11" fmla="*/ 248 h 674"/>
                  <a:gd name="T12" fmla="*/ 208 w 268"/>
                  <a:gd name="T13" fmla="*/ 302 h 674"/>
                  <a:gd name="T14" fmla="*/ 202 w 268"/>
                  <a:gd name="T15" fmla="*/ 348 h 674"/>
                  <a:gd name="T16" fmla="*/ 185 w 268"/>
                  <a:gd name="T17" fmla="*/ 393 h 674"/>
                  <a:gd name="T18" fmla="*/ 137 w 268"/>
                  <a:gd name="T19" fmla="*/ 461 h 674"/>
                  <a:gd name="T20" fmla="*/ 90 w 268"/>
                  <a:gd name="T21" fmla="*/ 527 h 674"/>
                  <a:gd name="T22" fmla="*/ 74 w 268"/>
                  <a:gd name="T23" fmla="*/ 578 h 674"/>
                  <a:gd name="T24" fmla="*/ 74 w 268"/>
                  <a:gd name="T25" fmla="*/ 601 h 674"/>
                  <a:gd name="T26" fmla="*/ 99 w 268"/>
                  <a:gd name="T27" fmla="*/ 618 h 674"/>
                  <a:gd name="T28" fmla="*/ 153 w 268"/>
                  <a:gd name="T29" fmla="*/ 613 h 674"/>
                  <a:gd name="T30" fmla="*/ 208 w 268"/>
                  <a:gd name="T31" fmla="*/ 601 h 674"/>
                  <a:gd name="T32" fmla="*/ 234 w 268"/>
                  <a:gd name="T33" fmla="*/ 603 h 674"/>
                  <a:gd name="T34" fmla="*/ 250 w 268"/>
                  <a:gd name="T35" fmla="*/ 618 h 674"/>
                  <a:gd name="T36" fmla="*/ 268 w 268"/>
                  <a:gd name="T37" fmla="*/ 638 h 674"/>
                  <a:gd name="T38" fmla="*/ 265 w 268"/>
                  <a:gd name="T39" fmla="*/ 662 h 674"/>
                  <a:gd name="T40" fmla="*/ 237 w 268"/>
                  <a:gd name="T41" fmla="*/ 669 h 674"/>
                  <a:gd name="T42" fmla="*/ 182 w 268"/>
                  <a:gd name="T43" fmla="*/ 659 h 674"/>
                  <a:gd name="T44" fmla="*/ 119 w 268"/>
                  <a:gd name="T45" fmla="*/ 659 h 674"/>
                  <a:gd name="T46" fmla="*/ 67 w 268"/>
                  <a:gd name="T47" fmla="*/ 669 h 674"/>
                  <a:gd name="T48" fmla="*/ 42 w 268"/>
                  <a:gd name="T49" fmla="*/ 674 h 674"/>
                  <a:gd name="T50" fmla="*/ 18 w 268"/>
                  <a:gd name="T51" fmla="*/ 656 h 674"/>
                  <a:gd name="T52" fmla="*/ 11 w 268"/>
                  <a:gd name="T53" fmla="*/ 637 h 674"/>
                  <a:gd name="T54" fmla="*/ 28 w 268"/>
                  <a:gd name="T55" fmla="*/ 593 h 674"/>
                  <a:gd name="T56" fmla="*/ 42 w 268"/>
                  <a:gd name="T57" fmla="*/ 542 h 674"/>
                  <a:gd name="T58" fmla="*/ 64 w 268"/>
                  <a:gd name="T59" fmla="*/ 476 h 674"/>
                  <a:gd name="T60" fmla="*/ 95 w 268"/>
                  <a:gd name="T61" fmla="*/ 429 h 674"/>
                  <a:gd name="T62" fmla="*/ 119 w 268"/>
                  <a:gd name="T63" fmla="*/ 370 h 674"/>
                  <a:gd name="T64" fmla="*/ 140 w 268"/>
                  <a:gd name="T65" fmla="*/ 338 h 674"/>
                  <a:gd name="T66" fmla="*/ 135 w 268"/>
                  <a:gd name="T67" fmla="*/ 307 h 674"/>
                  <a:gd name="T68" fmla="*/ 111 w 268"/>
                  <a:gd name="T69" fmla="*/ 254 h 674"/>
                  <a:gd name="T70" fmla="*/ 70 w 268"/>
                  <a:gd name="T71" fmla="*/ 192 h 674"/>
                  <a:gd name="T72" fmla="*/ 33 w 268"/>
                  <a:gd name="T73" fmla="*/ 146 h 674"/>
                  <a:gd name="T74" fmla="*/ 12 w 268"/>
                  <a:gd name="T75" fmla="*/ 106 h 674"/>
                  <a:gd name="T76" fmla="*/ 0 w 268"/>
                  <a:gd name="T77" fmla="*/ 69 h 674"/>
                  <a:gd name="T78" fmla="*/ 5 w 268"/>
                  <a:gd name="T79" fmla="*/ 23 h 674"/>
                  <a:gd name="T80" fmla="*/ 49 w 268"/>
                  <a:gd name="T81" fmla="*/ 3 h 674"/>
                  <a:gd name="T82" fmla="*/ 32 w 268"/>
                  <a:gd name="T83" fmla="*/ 10 h 67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8"/>
                  <a:gd name="T127" fmla="*/ 0 h 674"/>
                  <a:gd name="T128" fmla="*/ 268 w 268"/>
                  <a:gd name="T129" fmla="*/ 674 h 67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8" h="674">
                    <a:moveTo>
                      <a:pt x="32" y="10"/>
                    </a:moveTo>
                    <a:lnTo>
                      <a:pt x="64" y="0"/>
                    </a:lnTo>
                    <a:lnTo>
                      <a:pt x="104" y="25"/>
                    </a:lnTo>
                    <a:lnTo>
                      <a:pt x="125" y="81"/>
                    </a:lnTo>
                    <a:lnTo>
                      <a:pt x="170" y="167"/>
                    </a:lnTo>
                    <a:lnTo>
                      <a:pt x="196" y="248"/>
                    </a:lnTo>
                    <a:lnTo>
                      <a:pt x="208" y="302"/>
                    </a:lnTo>
                    <a:lnTo>
                      <a:pt x="202" y="348"/>
                    </a:lnTo>
                    <a:lnTo>
                      <a:pt x="185" y="393"/>
                    </a:lnTo>
                    <a:lnTo>
                      <a:pt x="137" y="461"/>
                    </a:lnTo>
                    <a:lnTo>
                      <a:pt x="90" y="527"/>
                    </a:lnTo>
                    <a:lnTo>
                      <a:pt x="74" y="578"/>
                    </a:lnTo>
                    <a:lnTo>
                      <a:pt x="74" y="601"/>
                    </a:lnTo>
                    <a:lnTo>
                      <a:pt x="99" y="618"/>
                    </a:lnTo>
                    <a:lnTo>
                      <a:pt x="153" y="613"/>
                    </a:lnTo>
                    <a:lnTo>
                      <a:pt x="208" y="601"/>
                    </a:lnTo>
                    <a:lnTo>
                      <a:pt x="234" y="603"/>
                    </a:lnTo>
                    <a:lnTo>
                      <a:pt x="250" y="618"/>
                    </a:lnTo>
                    <a:lnTo>
                      <a:pt x="268" y="638"/>
                    </a:lnTo>
                    <a:lnTo>
                      <a:pt x="265" y="662"/>
                    </a:lnTo>
                    <a:lnTo>
                      <a:pt x="237" y="669"/>
                    </a:lnTo>
                    <a:lnTo>
                      <a:pt x="182" y="659"/>
                    </a:lnTo>
                    <a:lnTo>
                      <a:pt x="119" y="659"/>
                    </a:lnTo>
                    <a:lnTo>
                      <a:pt x="67" y="669"/>
                    </a:lnTo>
                    <a:lnTo>
                      <a:pt x="42" y="674"/>
                    </a:lnTo>
                    <a:lnTo>
                      <a:pt x="18" y="656"/>
                    </a:lnTo>
                    <a:lnTo>
                      <a:pt x="11" y="637"/>
                    </a:lnTo>
                    <a:lnTo>
                      <a:pt x="28" y="593"/>
                    </a:lnTo>
                    <a:lnTo>
                      <a:pt x="42" y="542"/>
                    </a:lnTo>
                    <a:lnTo>
                      <a:pt x="64" y="476"/>
                    </a:lnTo>
                    <a:lnTo>
                      <a:pt x="95" y="429"/>
                    </a:lnTo>
                    <a:lnTo>
                      <a:pt x="119" y="370"/>
                    </a:lnTo>
                    <a:lnTo>
                      <a:pt x="140" y="338"/>
                    </a:lnTo>
                    <a:lnTo>
                      <a:pt x="135" y="307"/>
                    </a:lnTo>
                    <a:lnTo>
                      <a:pt x="111" y="254"/>
                    </a:lnTo>
                    <a:lnTo>
                      <a:pt x="70" y="192"/>
                    </a:lnTo>
                    <a:lnTo>
                      <a:pt x="33" y="146"/>
                    </a:lnTo>
                    <a:lnTo>
                      <a:pt x="12" y="106"/>
                    </a:lnTo>
                    <a:lnTo>
                      <a:pt x="0" y="69"/>
                    </a:lnTo>
                    <a:lnTo>
                      <a:pt x="5" y="23"/>
                    </a:lnTo>
                    <a:lnTo>
                      <a:pt x="49" y="3"/>
                    </a:lnTo>
                    <a:lnTo>
                      <a:pt x="32" y="1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3" name="Freeform 29"/>
            <p:cNvSpPr/>
            <p:nvPr/>
          </p:nvSpPr>
          <p:spPr bwMode="auto">
            <a:xfrm>
              <a:off x="249" y="3367"/>
              <a:ext cx="587" cy="389"/>
            </a:xfrm>
            <a:custGeom>
              <a:avLst/>
              <a:gdLst>
                <a:gd name="T0" fmla="*/ 1090 w 1175"/>
                <a:gd name="T1" fmla="*/ 11 h 778"/>
                <a:gd name="T2" fmla="*/ 1079 w 1175"/>
                <a:gd name="T3" fmla="*/ 0 h 778"/>
                <a:gd name="T4" fmla="*/ 976 w 1175"/>
                <a:gd name="T5" fmla="*/ 41 h 778"/>
                <a:gd name="T6" fmla="*/ 912 w 1175"/>
                <a:gd name="T7" fmla="*/ 67 h 778"/>
                <a:gd name="T8" fmla="*/ 717 w 1175"/>
                <a:gd name="T9" fmla="*/ 191 h 778"/>
                <a:gd name="T10" fmla="*/ 524 w 1175"/>
                <a:gd name="T11" fmla="*/ 312 h 778"/>
                <a:gd name="T12" fmla="*/ 353 w 1175"/>
                <a:gd name="T13" fmla="*/ 401 h 778"/>
                <a:gd name="T14" fmla="*/ 237 w 1175"/>
                <a:gd name="T15" fmla="*/ 459 h 778"/>
                <a:gd name="T16" fmla="*/ 94 w 1175"/>
                <a:gd name="T17" fmla="*/ 537 h 778"/>
                <a:gd name="T18" fmla="*/ 0 w 1175"/>
                <a:gd name="T19" fmla="*/ 591 h 778"/>
                <a:gd name="T20" fmla="*/ 10 w 1175"/>
                <a:gd name="T21" fmla="*/ 636 h 778"/>
                <a:gd name="T22" fmla="*/ 48 w 1175"/>
                <a:gd name="T23" fmla="*/ 709 h 778"/>
                <a:gd name="T24" fmla="*/ 85 w 1175"/>
                <a:gd name="T25" fmla="*/ 757 h 778"/>
                <a:gd name="T26" fmla="*/ 114 w 1175"/>
                <a:gd name="T27" fmla="*/ 778 h 778"/>
                <a:gd name="T28" fmla="*/ 308 w 1175"/>
                <a:gd name="T29" fmla="*/ 667 h 778"/>
                <a:gd name="T30" fmla="*/ 543 w 1175"/>
                <a:gd name="T31" fmla="*/ 532 h 778"/>
                <a:gd name="T32" fmla="*/ 690 w 1175"/>
                <a:gd name="T33" fmla="*/ 446 h 778"/>
                <a:gd name="T34" fmla="*/ 808 w 1175"/>
                <a:gd name="T35" fmla="*/ 373 h 778"/>
                <a:gd name="T36" fmla="*/ 991 w 1175"/>
                <a:gd name="T37" fmla="*/ 268 h 778"/>
                <a:gd name="T38" fmla="*/ 1090 w 1175"/>
                <a:gd name="T39" fmla="*/ 212 h 778"/>
                <a:gd name="T40" fmla="*/ 1139 w 1175"/>
                <a:gd name="T41" fmla="*/ 158 h 778"/>
                <a:gd name="T42" fmla="*/ 1175 w 1175"/>
                <a:gd name="T43" fmla="*/ 102 h 778"/>
                <a:gd name="T44" fmla="*/ 1138 w 1175"/>
                <a:gd name="T45" fmla="*/ 67 h 778"/>
                <a:gd name="T46" fmla="*/ 1109 w 1175"/>
                <a:gd name="T47" fmla="*/ 37 h 778"/>
                <a:gd name="T48" fmla="*/ 1093 w 1175"/>
                <a:gd name="T49" fmla="*/ 1 h 778"/>
                <a:gd name="T50" fmla="*/ 1090 w 1175"/>
                <a:gd name="T51" fmla="*/ 11 h 77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75"/>
                <a:gd name="T79" fmla="*/ 0 h 778"/>
                <a:gd name="T80" fmla="*/ 1175 w 1175"/>
                <a:gd name="T81" fmla="*/ 778 h 77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75" h="778">
                  <a:moveTo>
                    <a:pt x="1090" y="11"/>
                  </a:moveTo>
                  <a:lnTo>
                    <a:pt x="1079" y="0"/>
                  </a:lnTo>
                  <a:lnTo>
                    <a:pt x="976" y="41"/>
                  </a:lnTo>
                  <a:lnTo>
                    <a:pt x="912" y="67"/>
                  </a:lnTo>
                  <a:lnTo>
                    <a:pt x="717" y="191"/>
                  </a:lnTo>
                  <a:lnTo>
                    <a:pt x="524" y="312"/>
                  </a:lnTo>
                  <a:lnTo>
                    <a:pt x="353" y="401"/>
                  </a:lnTo>
                  <a:lnTo>
                    <a:pt x="237" y="459"/>
                  </a:lnTo>
                  <a:lnTo>
                    <a:pt x="94" y="537"/>
                  </a:lnTo>
                  <a:lnTo>
                    <a:pt x="0" y="591"/>
                  </a:lnTo>
                  <a:lnTo>
                    <a:pt x="10" y="636"/>
                  </a:lnTo>
                  <a:lnTo>
                    <a:pt x="48" y="709"/>
                  </a:lnTo>
                  <a:lnTo>
                    <a:pt x="85" y="757"/>
                  </a:lnTo>
                  <a:lnTo>
                    <a:pt x="114" y="778"/>
                  </a:lnTo>
                  <a:lnTo>
                    <a:pt x="308" y="667"/>
                  </a:lnTo>
                  <a:lnTo>
                    <a:pt x="543" y="532"/>
                  </a:lnTo>
                  <a:lnTo>
                    <a:pt x="690" y="446"/>
                  </a:lnTo>
                  <a:lnTo>
                    <a:pt x="808" y="373"/>
                  </a:lnTo>
                  <a:lnTo>
                    <a:pt x="991" y="268"/>
                  </a:lnTo>
                  <a:lnTo>
                    <a:pt x="1090" y="212"/>
                  </a:lnTo>
                  <a:lnTo>
                    <a:pt x="1139" y="158"/>
                  </a:lnTo>
                  <a:lnTo>
                    <a:pt x="1175" y="102"/>
                  </a:lnTo>
                  <a:lnTo>
                    <a:pt x="1138" y="67"/>
                  </a:lnTo>
                  <a:lnTo>
                    <a:pt x="1109" y="37"/>
                  </a:lnTo>
                  <a:lnTo>
                    <a:pt x="1093" y="1"/>
                  </a:lnTo>
                  <a:lnTo>
                    <a:pt x="1090" y="11"/>
                  </a:lnTo>
                  <a:close/>
                </a:path>
              </a:pathLst>
            </a:custGeom>
            <a:solidFill>
              <a:srgbClr val="B89941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30"/>
            <p:cNvSpPr/>
            <p:nvPr/>
          </p:nvSpPr>
          <p:spPr bwMode="auto">
            <a:xfrm>
              <a:off x="726" y="3054"/>
              <a:ext cx="422" cy="422"/>
            </a:xfrm>
            <a:custGeom>
              <a:avLst/>
              <a:gdLst>
                <a:gd name="T0" fmla="*/ 707 w 843"/>
                <a:gd name="T1" fmla="*/ 495 h 842"/>
                <a:gd name="T2" fmla="*/ 543 w 843"/>
                <a:gd name="T3" fmla="*/ 267 h 842"/>
                <a:gd name="T4" fmla="*/ 514 w 843"/>
                <a:gd name="T5" fmla="*/ 254 h 842"/>
                <a:gd name="T6" fmla="*/ 477 w 843"/>
                <a:gd name="T7" fmla="*/ 242 h 842"/>
                <a:gd name="T8" fmla="*/ 452 w 843"/>
                <a:gd name="T9" fmla="*/ 191 h 842"/>
                <a:gd name="T10" fmla="*/ 370 w 843"/>
                <a:gd name="T11" fmla="*/ 131 h 842"/>
                <a:gd name="T12" fmla="*/ 275 w 843"/>
                <a:gd name="T13" fmla="*/ 77 h 842"/>
                <a:gd name="T14" fmla="*/ 190 w 843"/>
                <a:gd name="T15" fmla="*/ 32 h 842"/>
                <a:gd name="T16" fmla="*/ 99 w 843"/>
                <a:gd name="T17" fmla="*/ 0 h 842"/>
                <a:gd name="T18" fmla="*/ 88 w 843"/>
                <a:gd name="T19" fmla="*/ 15 h 842"/>
                <a:gd name="T20" fmla="*/ 271 w 843"/>
                <a:gd name="T21" fmla="*/ 161 h 842"/>
                <a:gd name="T22" fmla="*/ 241 w 843"/>
                <a:gd name="T23" fmla="*/ 153 h 842"/>
                <a:gd name="T24" fmla="*/ 26 w 843"/>
                <a:gd name="T25" fmla="*/ 72 h 842"/>
                <a:gd name="T26" fmla="*/ 0 w 843"/>
                <a:gd name="T27" fmla="*/ 95 h 842"/>
                <a:gd name="T28" fmla="*/ 127 w 843"/>
                <a:gd name="T29" fmla="*/ 168 h 842"/>
                <a:gd name="T30" fmla="*/ 226 w 843"/>
                <a:gd name="T31" fmla="*/ 242 h 842"/>
                <a:gd name="T32" fmla="*/ 279 w 843"/>
                <a:gd name="T33" fmla="*/ 282 h 842"/>
                <a:gd name="T34" fmla="*/ 295 w 843"/>
                <a:gd name="T35" fmla="*/ 333 h 842"/>
                <a:gd name="T36" fmla="*/ 380 w 843"/>
                <a:gd name="T37" fmla="*/ 410 h 842"/>
                <a:gd name="T38" fmla="*/ 380 w 843"/>
                <a:gd name="T39" fmla="*/ 476 h 842"/>
                <a:gd name="T40" fmla="*/ 190 w 843"/>
                <a:gd name="T41" fmla="*/ 597 h 842"/>
                <a:gd name="T42" fmla="*/ 139 w 843"/>
                <a:gd name="T43" fmla="*/ 623 h 842"/>
                <a:gd name="T44" fmla="*/ 122 w 843"/>
                <a:gd name="T45" fmla="*/ 678 h 842"/>
                <a:gd name="T46" fmla="*/ 149 w 843"/>
                <a:gd name="T47" fmla="*/ 713 h 842"/>
                <a:gd name="T48" fmla="*/ 193 w 843"/>
                <a:gd name="T49" fmla="*/ 724 h 842"/>
                <a:gd name="T50" fmla="*/ 230 w 843"/>
                <a:gd name="T51" fmla="*/ 729 h 842"/>
                <a:gd name="T52" fmla="*/ 256 w 843"/>
                <a:gd name="T53" fmla="*/ 678 h 842"/>
                <a:gd name="T54" fmla="*/ 468 w 843"/>
                <a:gd name="T55" fmla="*/ 572 h 842"/>
                <a:gd name="T56" fmla="*/ 519 w 843"/>
                <a:gd name="T57" fmla="*/ 626 h 842"/>
                <a:gd name="T58" fmla="*/ 548 w 843"/>
                <a:gd name="T59" fmla="*/ 638 h 842"/>
                <a:gd name="T60" fmla="*/ 580 w 843"/>
                <a:gd name="T61" fmla="*/ 647 h 842"/>
                <a:gd name="T62" fmla="*/ 603 w 843"/>
                <a:gd name="T63" fmla="*/ 667 h 842"/>
                <a:gd name="T64" fmla="*/ 618 w 843"/>
                <a:gd name="T65" fmla="*/ 707 h 842"/>
                <a:gd name="T66" fmla="*/ 614 w 843"/>
                <a:gd name="T67" fmla="*/ 739 h 842"/>
                <a:gd name="T68" fmla="*/ 593 w 843"/>
                <a:gd name="T69" fmla="*/ 779 h 842"/>
                <a:gd name="T70" fmla="*/ 634 w 843"/>
                <a:gd name="T71" fmla="*/ 842 h 842"/>
                <a:gd name="T72" fmla="*/ 712 w 843"/>
                <a:gd name="T73" fmla="*/ 839 h 842"/>
                <a:gd name="T74" fmla="*/ 756 w 843"/>
                <a:gd name="T75" fmla="*/ 821 h 842"/>
                <a:gd name="T76" fmla="*/ 811 w 843"/>
                <a:gd name="T77" fmla="*/ 773 h 842"/>
                <a:gd name="T78" fmla="*/ 833 w 843"/>
                <a:gd name="T79" fmla="*/ 732 h 842"/>
                <a:gd name="T80" fmla="*/ 843 w 843"/>
                <a:gd name="T81" fmla="*/ 684 h 842"/>
                <a:gd name="T82" fmla="*/ 798 w 843"/>
                <a:gd name="T83" fmla="*/ 618 h 842"/>
                <a:gd name="T84" fmla="*/ 752 w 843"/>
                <a:gd name="T85" fmla="*/ 618 h 842"/>
                <a:gd name="T86" fmla="*/ 712 w 843"/>
                <a:gd name="T87" fmla="*/ 597 h 842"/>
                <a:gd name="T88" fmla="*/ 694 w 843"/>
                <a:gd name="T89" fmla="*/ 588 h 842"/>
                <a:gd name="T90" fmla="*/ 682 w 843"/>
                <a:gd name="T91" fmla="*/ 552 h 842"/>
                <a:gd name="T92" fmla="*/ 694 w 843"/>
                <a:gd name="T93" fmla="*/ 517 h 842"/>
                <a:gd name="T94" fmla="*/ 707 w 843"/>
                <a:gd name="T95" fmla="*/ 495 h 84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43"/>
                <a:gd name="T145" fmla="*/ 0 h 842"/>
                <a:gd name="T146" fmla="*/ 843 w 843"/>
                <a:gd name="T147" fmla="*/ 842 h 84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43" h="842">
                  <a:moveTo>
                    <a:pt x="707" y="495"/>
                  </a:moveTo>
                  <a:lnTo>
                    <a:pt x="543" y="267"/>
                  </a:lnTo>
                  <a:lnTo>
                    <a:pt x="514" y="254"/>
                  </a:lnTo>
                  <a:lnTo>
                    <a:pt x="477" y="242"/>
                  </a:lnTo>
                  <a:lnTo>
                    <a:pt x="452" y="191"/>
                  </a:lnTo>
                  <a:lnTo>
                    <a:pt x="370" y="131"/>
                  </a:lnTo>
                  <a:lnTo>
                    <a:pt x="275" y="77"/>
                  </a:lnTo>
                  <a:lnTo>
                    <a:pt x="190" y="32"/>
                  </a:lnTo>
                  <a:lnTo>
                    <a:pt x="99" y="0"/>
                  </a:lnTo>
                  <a:lnTo>
                    <a:pt x="88" y="15"/>
                  </a:lnTo>
                  <a:lnTo>
                    <a:pt x="271" y="161"/>
                  </a:lnTo>
                  <a:lnTo>
                    <a:pt x="241" y="153"/>
                  </a:lnTo>
                  <a:lnTo>
                    <a:pt x="26" y="72"/>
                  </a:lnTo>
                  <a:lnTo>
                    <a:pt x="0" y="95"/>
                  </a:lnTo>
                  <a:lnTo>
                    <a:pt x="127" y="168"/>
                  </a:lnTo>
                  <a:lnTo>
                    <a:pt x="226" y="242"/>
                  </a:lnTo>
                  <a:lnTo>
                    <a:pt x="279" y="282"/>
                  </a:lnTo>
                  <a:lnTo>
                    <a:pt x="295" y="333"/>
                  </a:lnTo>
                  <a:lnTo>
                    <a:pt x="380" y="410"/>
                  </a:lnTo>
                  <a:lnTo>
                    <a:pt x="380" y="476"/>
                  </a:lnTo>
                  <a:lnTo>
                    <a:pt x="190" y="597"/>
                  </a:lnTo>
                  <a:lnTo>
                    <a:pt x="139" y="623"/>
                  </a:lnTo>
                  <a:lnTo>
                    <a:pt x="122" y="678"/>
                  </a:lnTo>
                  <a:lnTo>
                    <a:pt x="149" y="713"/>
                  </a:lnTo>
                  <a:lnTo>
                    <a:pt x="193" y="724"/>
                  </a:lnTo>
                  <a:lnTo>
                    <a:pt x="230" y="729"/>
                  </a:lnTo>
                  <a:lnTo>
                    <a:pt x="256" y="678"/>
                  </a:lnTo>
                  <a:lnTo>
                    <a:pt x="468" y="572"/>
                  </a:lnTo>
                  <a:lnTo>
                    <a:pt x="519" y="626"/>
                  </a:lnTo>
                  <a:lnTo>
                    <a:pt x="548" y="638"/>
                  </a:lnTo>
                  <a:lnTo>
                    <a:pt x="580" y="647"/>
                  </a:lnTo>
                  <a:lnTo>
                    <a:pt x="603" y="667"/>
                  </a:lnTo>
                  <a:lnTo>
                    <a:pt x="618" y="707"/>
                  </a:lnTo>
                  <a:lnTo>
                    <a:pt x="614" y="739"/>
                  </a:lnTo>
                  <a:lnTo>
                    <a:pt x="593" y="779"/>
                  </a:lnTo>
                  <a:lnTo>
                    <a:pt x="634" y="842"/>
                  </a:lnTo>
                  <a:lnTo>
                    <a:pt x="712" y="839"/>
                  </a:lnTo>
                  <a:lnTo>
                    <a:pt x="756" y="821"/>
                  </a:lnTo>
                  <a:lnTo>
                    <a:pt x="811" y="773"/>
                  </a:lnTo>
                  <a:lnTo>
                    <a:pt x="833" y="732"/>
                  </a:lnTo>
                  <a:lnTo>
                    <a:pt x="843" y="684"/>
                  </a:lnTo>
                  <a:lnTo>
                    <a:pt x="798" y="618"/>
                  </a:lnTo>
                  <a:lnTo>
                    <a:pt x="752" y="618"/>
                  </a:lnTo>
                  <a:lnTo>
                    <a:pt x="712" y="597"/>
                  </a:lnTo>
                  <a:lnTo>
                    <a:pt x="694" y="588"/>
                  </a:lnTo>
                  <a:lnTo>
                    <a:pt x="682" y="552"/>
                  </a:lnTo>
                  <a:lnTo>
                    <a:pt x="694" y="517"/>
                  </a:lnTo>
                  <a:lnTo>
                    <a:pt x="707" y="495"/>
                  </a:lnTo>
                  <a:close/>
                </a:path>
              </a:pathLst>
            </a:custGeom>
            <a:solidFill>
              <a:srgbClr val="CECECE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31"/>
            <p:cNvSpPr/>
            <p:nvPr/>
          </p:nvSpPr>
          <p:spPr bwMode="auto">
            <a:xfrm>
              <a:off x="444" y="3077"/>
              <a:ext cx="187" cy="164"/>
            </a:xfrm>
            <a:custGeom>
              <a:avLst/>
              <a:gdLst>
                <a:gd name="T0" fmla="*/ 252 w 373"/>
                <a:gd name="T1" fmla="*/ 175 h 329"/>
                <a:gd name="T2" fmla="*/ 239 w 373"/>
                <a:gd name="T3" fmla="*/ 127 h 329"/>
                <a:gd name="T4" fmla="*/ 216 w 373"/>
                <a:gd name="T5" fmla="*/ 77 h 329"/>
                <a:gd name="T6" fmla="*/ 189 w 373"/>
                <a:gd name="T7" fmla="*/ 45 h 329"/>
                <a:gd name="T8" fmla="*/ 167 w 373"/>
                <a:gd name="T9" fmla="*/ 20 h 329"/>
                <a:gd name="T10" fmla="*/ 143 w 373"/>
                <a:gd name="T11" fmla="*/ 8 h 329"/>
                <a:gd name="T12" fmla="*/ 117 w 373"/>
                <a:gd name="T13" fmla="*/ 0 h 329"/>
                <a:gd name="T14" fmla="*/ 85 w 373"/>
                <a:gd name="T15" fmla="*/ 3 h 329"/>
                <a:gd name="T16" fmla="*/ 51 w 373"/>
                <a:gd name="T17" fmla="*/ 18 h 329"/>
                <a:gd name="T18" fmla="*/ 24 w 373"/>
                <a:gd name="T19" fmla="*/ 45 h 329"/>
                <a:gd name="T20" fmla="*/ 0 w 373"/>
                <a:gd name="T21" fmla="*/ 93 h 329"/>
                <a:gd name="T22" fmla="*/ 0 w 373"/>
                <a:gd name="T23" fmla="*/ 139 h 329"/>
                <a:gd name="T24" fmla="*/ 3 w 373"/>
                <a:gd name="T25" fmla="*/ 185 h 329"/>
                <a:gd name="T26" fmla="*/ 15 w 373"/>
                <a:gd name="T27" fmla="*/ 230 h 329"/>
                <a:gd name="T28" fmla="*/ 42 w 373"/>
                <a:gd name="T29" fmla="*/ 263 h 329"/>
                <a:gd name="T30" fmla="*/ 70 w 373"/>
                <a:gd name="T31" fmla="*/ 293 h 329"/>
                <a:gd name="T32" fmla="*/ 97 w 373"/>
                <a:gd name="T33" fmla="*/ 310 h 329"/>
                <a:gd name="T34" fmla="*/ 142 w 373"/>
                <a:gd name="T35" fmla="*/ 324 h 329"/>
                <a:gd name="T36" fmla="*/ 188 w 373"/>
                <a:gd name="T37" fmla="*/ 329 h 329"/>
                <a:gd name="T38" fmla="*/ 219 w 373"/>
                <a:gd name="T39" fmla="*/ 324 h 329"/>
                <a:gd name="T40" fmla="*/ 245 w 373"/>
                <a:gd name="T41" fmla="*/ 303 h 329"/>
                <a:gd name="T42" fmla="*/ 252 w 373"/>
                <a:gd name="T43" fmla="*/ 269 h 329"/>
                <a:gd name="T44" fmla="*/ 252 w 373"/>
                <a:gd name="T45" fmla="*/ 237 h 329"/>
                <a:gd name="T46" fmla="*/ 256 w 373"/>
                <a:gd name="T47" fmla="*/ 215 h 329"/>
                <a:gd name="T48" fmla="*/ 308 w 373"/>
                <a:gd name="T49" fmla="*/ 220 h 329"/>
                <a:gd name="T50" fmla="*/ 349 w 373"/>
                <a:gd name="T51" fmla="*/ 237 h 329"/>
                <a:gd name="T52" fmla="*/ 369 w 373"/>
                <a:gd name="T53" fmla="*/ 232 h 329"/>
                <a:gd name="T54" fmla="*/ 373 w 373"/>
                <a:gd name="T55" fmla="*/ 210 h 329"/>
                <a:gd name="T56" fmla="*/ 363 w 373"/>
                <a:gd name="T57" fmla="*/ 189 h 329"/>
                <a:gd name="T58" fmla="*/ 338 w 373"/>
                <a:gd name="T59" fmla="*/ 181 h 329"/>
                <a:gd name="T60" fmla="*/ 292 w 373"/>
                <a:gd name="T61" fmla="*/ 175 h 329"/>
                <a:gd name="T62" fmla="*/ 252 w 373"/>
                <a:gd name="T63" fmla="*/ 175 h 32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73"/>
                <a:gd name="T97" fmla="*/ 0 h 329"/>
                <a:gd name="T98" fmla="*/ 373 w 373"/>
                <a:gd name="T99" fmla="*/ 329 h 32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73" h="329">
                  <a:moveTo>
                    <a:pt x="252" y="175"/>
                  </a:moveTo>
                  <a:lnTo>
                    <a:pt x="239" y="127"/>
                  </a:lnTo>
                  <a:lnTo>
                    <a:pt x="216" y="77"/>
                  </a:lnTo>
                  <a:lnTo>
                    <a:pt x="189" y="45"/>
                  </a:lnTo>
                  <a:lnTo>
                    <a:pt x="167" y="20"/>
                  </a:lnTo>
                  <a:lnTo>
                    <a:pt x="143" y="8"/>
                  </a:lnTo>
                  <a:lnTo>
                    <a:pt x="117" y="0"/>
                  </a:lnTo>
                  <a:lnTo>
                    <a:pt x="85" y="3"/>
                  </a:lnTo>
                  <a:lnTo>
                    <a:pt x="51" y="18"/>
                  </a:lnTo>
                  <a:lnTo>
                    <a:pt x="24" y="45"/>
                  </a:lnTo>
                  <a:lnTo>
                    <a:pt x="0" y="93"/>
                  </a:lnTo>
                  <a:lnTo>
                    <a:pt x="0" y="139"/>
                  </a:lnTo>
                  <a:lnTo>
                    <a:pt x="3" y="185"/>
                  </a:lnTo>
                  <a:lnTo>
                    <a:pt x="15" y="230"/>
                  </a:lnTo>
                  <a:lnTo>
                    <a:pt x="42" y="263"/>
                  </a:lnTo>
                  <a:lnTo>
                    <a:pt x="70" y="293"/>
                  </a:lnTo>
                  <a:lnTo>
                    <a:pt x="97" y="310"/>
                  </a:lnTo>
                  <a:lnTo>
                    <a:pt x="142" y="324"/>
                  </a:lnTo>
                  <a:lnTo>
                    <a:pt x="188" y="329"/>
                  </a:lnTo>
                  <a:lnTo>
                    <a:pt x="219" y="324"/>
                  </a:lnTo>
                  <a:lnTo>
                    <a:pt x="245" y="303"/>
                  </a:lnTo>
                  <a:lnTo>
                    <a:pt x="252" y="269"/>
                  </a:lnTo>
                  <a:lnTo>
                    <a:pt x="252" y="237"/>
                  </a:lnTo>
                  <a:lnTo>
                    <a:pt x="256" y="215"/>
                  </a:lnTo>
                  <a:lnTo>
                    <a:pt x="308" y="220"/>
                  </a:lnTo>
                  <a:lnTo>
                    <a:pt x="349" y="237"/>
                  </a:lnTo>
                  <a:lnTo>
                    <a:pt x="369" y="232"/>
                  </a:lnTo>
                  <a:lnTo>
                    <a:pt x="373" y="210"/>
                  </a:lnTo>
                  <a:lnTo>
                    <a:pt x="363" y="189"/>
                  </a:lnTo>
                  <a:lnTo>
                    <a:pt x="338" y="181"/>
                  </a:lnTo>
                  <a:lnTo>
                    <a:pt x="292" y="175"/>
                  </a:lnTo>
                  <a:lnTo>
                    <a:pt x="252" y="17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32"/>
            <p:cNvSpPr/>
            <p:nvPr/>
          </p:nvSpPr>
          <p:spPr bwMode="auto">
            <a:xfrm>
              <a:off x="441" y="3283"/>
              <a:ext cx="118" cy="321"/>
            </a:xfrm>
            <a:custGeom>
              <a:avLst/>
              <a:gdLst>
                <a:gd name="T0" fmla="*/ 83 w 237"/>
                <a:gd name="T1" fmla="*/ 125 h 641"/>
                <a:gd name="T2" fmla="*/ 94 w 237"/>
                <a:gd name="T3" fmla="*/ 64 h 641"/>
                <a:gd name="T4" fmla="*/ 106 w 237"/>
                <a:gd name="T5" fmla="*/ 24 h 641"/>
                <a:gd name="T6" fmla="*/ 141 w 237"/>
                <a:gd name="T7" fmla="*/ 0 h 641"/>
                <a:gd name="T8" fmla="*/ 164 w 237"/>
                <a:gd name="T9" fmla="*/ 20 h 641"/>
                <a:gd name="T10" fmla="*/ 185 w 237"/>
                <a:gd name="T11" fmla="*/ 65 h 641"/>
                <a:gd name="T12" fmla="*/ 162 w 237"/>
                <a:gd name="T13" fmla="*/ 109 h 641"/>
                <a:gd name="T14" fmla="*/ 147 w 237"/>
                <a:gd name="T15" fmla="*/ 137 h 641"/>
                <a:gd name="T16" fmla="*/ 120 w 237"/>
                <a:gd name="T17" fmla="*/ 177 h 641"/>
                <a:gd name="T18" fmla="*/ 94 w 237"/>
                <a:gd name="T19" fmla="*/ 243 h 641"/>
                <a:gd name="T20" fmla="*/ 65 w 237"/>
                <a:gd name="T21" fmla="*/ 297 h 641"/>
                <a:gd name="T22" fmla="*/ 58 w 237"/>
                <a:gd name="T23" fmla="*/ 344 h 641"/>
                <a:gd name="T24" fmla="*/ 68 w 237"/>
                <a:gd name="T25" fmla="*/ 402 h 641"/>
                <a:gd name="T26" fmla="*/ 94 w 237"/>
                <a:gd name="T27" fmla="*/ 450 h 641"/>
                <a:gd name="T28" fmla="*/ 127 w 237"/>
                <a:gd name="T29" fmla="*/ 484 h 641"/>
                <a:gd name="T30" fmla="*/ 148 w 237"/>
                <a:gd name="T31" fmla="*/ 494 h 641"/>
                <a:gd name="T32" fmla="*/ 185 w 237"/>
                <a:gd name="T33" fmla="*/ 475 h 641"/>
                <a:gd name="T34" fmla="*/ 210 w 237"/>
                <a:gd name="T35" fmla="*/ 449 h 641"/>
                <a:gd name="T36" fmla="*/ 237 w 237"/>
                <a:gd name="T37" fmla="*/ 459 h 641"/>
                <a:gd name="T38" fmla="*/ 237 w 237"/>
                <a:gd name="T39" fmla="*/ 490 h 641"/>
                <a:gd name="T40" fmla="*/ 203 w 237"/>
                <a:gd name="T41" fmla="*/ 511 h 641"/>
                <a:gd name="T42" fmla="*/ 164 w 237"/>
                <a:gd name="T43" fmla="*/ 519 h 641"/>
                <a:gd name="T44" fmla="*/ 154 w 237"/>
                <a:gd name="T45" fmla="*/ 535 h 641"/>
                <a:gd name="T46" fmla="*/ 157 w 237"/>
                <a:gd name="T47" fmla="*/ 575 h 641"/>
                <a:gd name="T48" fmla="*/ 169 w 237"/>
                <a:gd name="T49" fmla="*/ 601 h 641"/>
                <a:gd name="T50" fmla="*/ 188 w 237"/>
                <a:gd name="T51" fmla="*/ 623 h 641"/>
                <a:gd name="T52" fmla="*/ 174 w 237"/>
                <a:gd name="T53" fmla="*/ 641 h 641"/>
                <a:gd name="T54" fmla="*/ 133 w 237"/>
                <a:gd name="T55" fmla="*/ 641 h 641"/>
                <a:gd name="T56" fmla="*/ 126 w 237"/>
                <a:gd name="T57" fmla="*/ 595 h 641"/>
                <a:gd name="T58" fmla="*/ 120 w 237"/>
                <a:gd name="T59" fmla="*/ 544 h 641"/>
                <a:gd name="T60" fmla="*/ 106 w 237"/>
                <a:gd name="T61" fmla="*/ 535 h 641"/>
                <a:gd name="T62" fmla="*/ 85 w 237"/>
                <a:gd name="T63" fmla="*/ 557 h 641"/>
                <a:gd name="T64" fmla="*/ 75 w 237"/>
                <a:gd name="T65" fmla="*/ 605 h 641"/>
                <a:gd name="T66" fmla="*/ 47 w 237"/>
                <a:gd name="T67" fmla="*/ 601 h 641"/>
                <a:gd name="T68" fmla="*/ 38 w 237"/>
                <a:gd name="T69" fmla="*/ 562 h 641"/>
                <a:gd name="T70" fmla="*/ 59 w 237"/>
                <a:gd name="T71" fmla="*/ 526 h 641"/>
                <a:gd name="T72" fmla="*/ 73 w 237"/>
                <a:gd name="T73" fmla="*/ 510 h 641"/>
                <a:gd name="T74" fmla="*/ 75 w 237"/>
                <a:gd name="T75" fmla="*/ 485 h 641"/>
                <a:gd name="T76" fmla="*/ 47 w 237"/>
                <a:gd name="T77" fmla="*/ 450 h 641"/>
                <a:gd name="T78" fmla="*/ 23 w 237"/>
                <a:gd name="T79" fmla="*/ 405 h 641"/>
                <a:gd name="T80" fmla="*/ 0 w 237"/>
                <a:gd name="T81" fmla="*/ 347 h 641"/>
                <a:gd name="T82" fmla="*/ 0 w 237"/>
                <a:gd name="T83" fmla="*/ 304 h 641"/>
                <a:gd name="T84" fmla="*/ 27 w 237"/>
                <a:gd name="T85" fmla="*/ 262 h 641"/>
                <a:gd name="T86" fmla="*/ 49 w 237"/>
                <a:gd name="T87" fmla="*/ 206 h 641"/>
                <a:gd name="T88" fmla="*/ 65 w 237"/>
                <a:gd name="T89" fmla="*/ 160 h 641"/>
                <a:gd name="T90" fmla="*/ 83 w 237"/>
                <a:gd name="T91" fmla="*/ 125 h 64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37"/>
                <a:gd name="T139" fmla="*/ 0 h 641"/>
                <a:gd name="T140" fmla="*/ 237 w 237"/>
                <a:gd name="T141" fmla="*/ 641 h 64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37" h="641">
                  <a:moveTo>
                    <a:pt x="83" y="125"/>
                  </a:moveTo>
                  <a:lnTo>
                    <a:pt x="94" y="64"/>
                  </a:lnTo>
                  <a:lnTo>
                    <a:pt x="106" y="24"/>
                  </a:lnTo>
                  <a:lnTo>
                    <a:pt x="141" y="0"/>
                  </a:lnTo>
                  <a:lnTo>
                    <a:pt x="164" y="20"/>
                  </a:lnTo>
                  <a:lnTo>
                    <a:pt x="185" y="65"/>
                  </a:lnTo>
                  <a:lnTo>
                    <a:pt x="162" y="109"/>
                  </a:lnTo>
                  <a:lnTo>
                    <a:pt x="147" y="137"/>
                  </a:lnTo>
                  <a:lnTo>
                    <a:pt x="120" y="177"/>
                  </a:lnTo>
                  <a:lnTo>
                    <a:pt x="94" y="243"/>
                  </a:lnTo>
                  <a:lnTo>
                    <a:pt x="65" y="297"/>
                  </a:lnTo>
                  <a:lnTo>
                    <a:pt x="58" y="344"/>
                  </a:lnTo>
                  <a:lnTo>
                    <a:pt x="68" y="402"/>
                  </a:lnTo>
                  <a:lnTo>
                    <a:pt x="94" y="450"/>
                  </a:lnTo>
                  <a:lnTo>
                    <a:pt x="127" y="484"/>
                  </a:lnTo>
                  <a:lnTo>
                    <a:pt x="148" y="494"/>
                  </a:lnTo>
                  <a:lnTo>
                    <a:pt x="185" y="475"/>
                  </a:lnTo>
                  <a:lnTo>
                    <a:pt x="210" y="449"/>
                  </a:lnTo>
                  <a:lnTo>
                    <a:pt x="237" y="459"/>
                  </a:lnTo>
                  <a:lnTo>
                    <a:pt x="237" y="490"/>
                  </a:lnTo>
                  <a:lnTo>
                    <a:pt x="203" y="511"/>
                  </a:lnTo>
                  <a:lnTo>
                    <a:pt x="164" y="519"/>
                  </a:lnTo>
                  <a:lnTo>
                    <a:pt x="154" y="535"/>
                  </a:lnTo>
                  <a:lnTo>
                    <a:pt x="157" y="575"/>
                  </a:lnTo>
                  <a:lnTo>
                    <a:pt x="169" y="601"/>
                  </a:lnTo>
                  <a:lnTo>
                    <a:pt x="188" y="623"/>
                  </a:lnTo>
                  <a:lnTo>
                    <a:pt x="174" y="641"/>
                  </a:lnTo>
                  <a:lnTo>
                    <a:pt x="133" y="641"/>
                  </a:lnTo>
                  <a:lnTo>
                    <a:pt x="126" y="595"/>
                  </a:lnTo>
                  <a:lnTo>
                    <a:pt x="120" y="544"/>
                  </a:lnTo>
                  <a:lnTo>
                    <a:pt x="106" y="535"/>
                  </a:lnTo>
                  <a:lnTo>
                    <a:pt x="85" y="557"/>
                  </a:lnTo>
                  <a:lnTo>
                    <a:pt x="75" y="605"/>
                  </a:lnTo>
                  <a:lnTo>
                    <a:pt x="47" y="601"/>
                  </a:lnTo>
                  <a:lnTo>
                    <a:pt x="38" y="562"/>
                  </a:lnTo>
                  <a:lnTo>
                    <a:pt x="59" y="526"/>
                  </a:lnTo>
                  <a:lnTo>
                    <a:pt x="73" y="510"/>
                  </a:lnTo>
                  <a:lnTo>
                    <a:pt x="75" y="485"/>
                  </a:lnTo>
                  <a:lnTo>
                    <a:pt x="47" y="450"/>
                  </a:lnTo>
                  <a:lnTo>
                    <a:pt x="23" y="405"/>
                  </a:lnTo>
                  <a:lnTo>
                    <a:pt x="0" y="347"/>
                  </a:lnTo>
                  <a:lnTo>
                    <a:pt x="0" y="304"/>
                  </a:lnTo>
                  <a:lnTo>
                    <a:pt x="27" y="262"/>
                  </a:lnTo>
                  <a:lnTo>
                    <a:pt x="49" y="206"/>
                  </a:lnTo>
                  <a:lnTo>
                    <a:pt x="65" y="160"/>
                  </a:lnTo>
                  <a:lnTo>
                    <a:pt x="83" y="12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33"/>
            <p:cNvGrpSpPr/>
            <p:nvPr/>
          </p:nvGrpSpPr>
          <p:grpSpPr bwMode="auto">
            <a:xfrm>
              <a:off x="243" y="3050"/>
              <a:ext cx="912" cy="709"/>
              <a:chOff x="243" y="3050"/>
              <a:chExt cx="912" cy="709"/>
            </a:xfrm>
          </p:grpSpPr>
          <p:sp>
            <p:nvSpPr>
              <p:cNvPr id="1048" name="Freeform 34"/>
              <p:cNvSpPr/>
              <p:nvPr/>
            </p:nvSpPr>
            <p:spPr bwMode="auto">
              <a:xfrm>
                <a:off x="243" y="3279"/>
                <a:ext cx="727" cy="480"/>
              </a:xfrm>
              <a:custGeom>
                <a:avLst/>
                <a:gdLst>
                  <a:gd name="T0" fmla="*/ 1356 w 1454"/>
                  <a:gd name="T1" fmla="*/ 0 h 960"/>
                  <a:gd name="T2" fmla="*/ 1232 w 1454"/>
                  <a:gd name="T3" fmla="*/ 83 h 960"/>
                  <a:gd name="T4" fmla="*/ 1105 w 1454"/>
                  <a:gd name="T5" fmla="*/ 164 h 960"/>
                  <a:gd name="T6" fmla="*/ 1008 w 1454"/>
                  <a:gd name="T7" fmla="*/ 198 h 960"/>
                  <a:gd name="T8" fmla="*/ 912 w 1454"/>
                  <a:gd name="T9" fmla="*/ 237 h 960"/>
                  <a:gd name="T10" fmla="*/ 764 w 1454"/>
                  <a:gd name="T11" fmla="*/ 329 h 960"/>
                  <a:gd name="T12" fmla="*/ 530 w 1454"/>
                  <a:gd name="T13" fmla="*/ 475 h 960"/>
                  <a:gd name="T14" fmla="*/ 313 w 1454"/>
                  <a:gd name="T15" fmla="*/ 591 h 960"/>
                  <a:gd name="T16" fmla="*/ 128 w 1454"/>
                  <a:gd name="T17" fmla="*/ 690 h 960"/>
                  <a:gd name="T18" fmla="*/ 0 w 1454"/>
                  <a:gd name="T19" fmla="*/ 762 h 960"/>
                  <a:gd name="T20" fmla="*/ 12 w 1454"/>
                  <a:gd name="T21" fmla="*/ 821 h 960"/>
                  <a:gd name="T22" fmla="*/ 45 w 1454"/>
                  <a:gd name="T23" fmla="*/ 874 h 960"/>
                  <a:gd name="T24" fmla="*/ 85 w 1454"/>
                  <a:gd name="T25" fmla="*/ 934 h 960"/>
                  <a:gd name="T26" fmla="*/ 137 w 1454"/>
                  <a:gd name="T27" fmla="*/ 960 h 960"/>
                  <a:gd name="T28" fmla="*/ 552 w 1454"/>
                  <a:gd name="T29" fmla="*/ 717 h 960"/>
                  <a:gd name="T30" fmla="*/ 828 w 1454"/>
                  <a:gd name="T31" fmla="*/ 554 h 960"/>
                  <a:gd name="T32" fmla="*/ 1040 w 1454"/>
                  <a:gd name="T33" fmla="*/ 429 h 960"/>
                  <a:gd name="T34" fmla="*/ 1115 w 1454"/>
                  <a:gd name="T35" fmla="*/ 389 h 960"/>
                  <a:gd name="T36" fmla="*/ 1185 w 1454"/>
                  <a:gd name="T37" fmla="*/ 308 h 960"/>
                  <a:gd name="T38" fmla="*/ 1237 w 1454"/>
                  <a:gd name="T39" fmla="*/ 227 h 960"/>
                  <a:gd name="T40" fmla="*/ 1346 w 1454"/>
                  <a:gd name="T41" fmla="*/ 172 h 960"/>
                  <a:gd name="T42" fmla="*/ 1454 w 1454"/>
                  <a:gd name="T43" fmla="*/ 126 h 960"/>
                  <a:gd name="T44" fmla="*/ 1436 w 1454"/>
                  <a:gd name="T45" fmla="*/ 101 h 960"/>
                  <a:gd name="T46" fmla="*/ 1252 w 1454"/>
                  <a:gd name="T47" fmla="*/ 197 h 960"/>
                  <a:gd name="T48" fmla="*/ 1222 w 1454"/>
                  <a:gd name="T49" fmla="*/ 213 h 960"/>
                  <a:gd name="T50" fmla="*/ 1204 w 1454"/>
                  <a:gd name="T51" fmla="*/ 237 h 960"/>
                  <a:gd name="T52" fmla="*/ 1160 w 1454"/>
                  <a:gd name="T53" fmla="*/ 297 h 960"/>
                  <a:gd name="T54" fmla="*/ 1114 w 1454"/>
                  <a:gd name="T55" fmla="*/ 359 h 960"/>
                  <a:gd name="T56" fmla="*/ 1074 w 1454"/>
                  <a:gd name="T57" fmla="*/ 389 h 960"/>
                  <a:gd name="T58" fmla="*/ 882 w 1454"/>
                  <a:gd name="T59" fmla="*/ 498 h 960"/>
                  <a:gd name="T60" fmla="*/ 707 w 1454"/>
                  <a:gd name="T61" fmla="*/ 604 h 960"/>
                  <a:gd name="T62" fmla="*/ 522 w 1454"/>
                  <a:gd name="T63" fmla="*/ 707 h 960"/>
                  <a:gd name="T64" fmla="*/ 354 w 1454"/>
                  <a:gd name="T65" fmla="*/ 806 h 960"/>
                  <a:gd name="T66" fmla="*/ 214 w 1454"/>
                  <a:gd name="T67" fmla="*/ 889 h 960"/>
                  <a:gd name="T68" fmla="*/ 128 w 1454"/>
                  <a:gd name="T69" fmla="*/ 938 h 960"/>
                  <a:gd name="T70" fmla="*/ 92 w 1454"/>
                  <a:gd name="T71" fmla="*/ 913 h 960"/>
                  <a:gd name="T72" fmla="*/ 66 w 1454"/>
                  <a:gd name="T73" fmla="*/ 868 h 960"/>
                  <a:gd name="T74" fmla="*/ 40 w 1454"/>
                  <a:gd name="T75" fmla="*/ 821 h 960"/>
                  <a:gd name="T76" fmla="*/ 30 w 1454"/>
                  <a:gd name="T77" fmla="*/ 766 h 960"/>
                  <a:gd name="T78" fmla="*/ 214 w 1454"/>
                  <a:gd name="T79" fmla="*/ 666 h 960"/>
                  <a:gd name="T80" fmla="*/ 496 w 1454"/>
                  <a:gd name="T81" fmla="*/ 516 h 960"/>
                  <a:gd name="T82" fmla="*/ 699 w 1454"/>
                  <a:gd name="T83" fmla="*/ 397 h 960"/>
                  <a:gd name="T84" fmla="*/ 866 w 1454"/>
                  <a:gd name="T85" fmla="*/ 289 h 960"/>
                  <a:gd name="T86" fmla="*/ 957 w 1454"/>
                  <a:gd name="T87" fmla="*/ 242 h 960"/>
                  <a:gd name="T88" fmla="*/ 1060 w 1454"/>
                  <a:gd name="T89" fmla="*/ 198 h 960"/>
                  <a:gd name="T90" fmla="*/ 1129 w 1454"/>
                  <a:gd name="T91" fmla="*/ 173 h 960"/>
                  <a:gd name="T92" fmla="*/ 1376 w 1454"/>
                  <a:gd name="T93" fmla="*/ 21 h 960"/>
                  <a:gd name="T94" fmla="*/ 1356 w 1454"/>
                  <a:gd name="T95" fmla="*/ 0 h 96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454"/>
                  <a:gd name="T145" fmla="*/ 0 h 960"/>
                  <a:gd name="T146" fmla="*/ 1454 w 1454"/>
                  <a:gd name="T147" fmla="*/ 960 h 96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454" h="960">
                    <a:moveTo>
                      <a:pt x="1356" y="0"/>
                    </a:moveTo>
                    <a:lnTo>
                      <a:pt x="1232" y="83"/>
                    </a:lnTo>
                    <a:lnTo>
                      <a:pt x="1105" y="164"/>
                    </a:lnTo>
                    <a:lnTo>
                      <a:pt x="1008" y="198"/>
                    </a:lnTo>
                    <a:lnTo>
                      <a:pt x="912" y="237"/>
                    </a:lnTo>
                    <a:lnTo>
                      <a:pt x="764" y="329"/>
                    </a:lnTo>
                    <a:lnTo>
                      <a:pt x="530" y="475"/>
                    </a:lnTo>
                    <a:lnTo>
                      <a:pt x="313" y="591"/>
                    </a:lnTo>
                    <a:lnTo>
                      <a:pt x="128" y="690"/>
                    </a:lnTo>
                    <a:lnTo>
                      <a:pt x="0" y="762"/>
                    </a:lnTo>
                    <a:lnTo>
                      <a:pt x="12" y="821"/>
                    </a:lnTo>
                    <a:lnTo>
                      <a:pt x="45" y="874"/>
                    </a:lnTo>
                    <a:lnTo>
                      <a:pt x="85" y="934"/>
                    </a:lnTo>
                    <a:lnTo>
                      <a:pt x="137" y="960"/>
                    </a:lnTo>
                    <a:lnTo>
                      <a:pt x="552" y="717"/>
                    </a:lnTo>
                    <a:lnTo>
                      <a:pt x="828" y="554"/>
                    </a:lnTo>
                    <a:lnTo>
                      <a:pt x="1040" y="429"/>
                    </a:lnTo>
                    <a:lnTo>
                      <a:pt x="1115" y="389"/>
                    </a:lnTo>
                    <a:lnTo>
                      <a:pt x="1185" y="308"/>
                    </a:lnTo>
                    <a:lnTo>
                      <a:pt x="1237" y="227"/>
                    </a:lnTo>
                    <a:lnTo>
                      <a:pt x="1346" y="172"/>
                    </a:lnTo>
                    <a:lnTo>
                      <a:pt x="1454" y="126"/>
                    </a:lnTo>
                    <a:lnTo>
                      <a:pt x="1436" y="101"/>
                    </a:lnTo>
                    <a:lnTo>
                      <a:pt x="1252" y="197"/>
                    </a:lnTo>
                    <a:lnTo>
                      <a:pt x="1222" y="213"/>
                    </a:lnTo>
                    <a:lnTo>
                      <a:pt x="1204" y="237"/>
                    </a:lnTo>
                    <a:lnTo>
                      <a:pt x="1160" y="297"/>
                    </a:lnTo>
                    <a:lnTo>
                      <a:pt x="1114" y="359"/>
                    </a:lnTo>
                    <a:lnTo>
                      <a:pt x="1074" y="389"/>
                    </a:lnTo>
                    <a:lnTo>
                      <a:pt x="882" y="498"/>
                    </a:lnTo>
                    <a:lnTo>
                      <a:pt x="707" y="604"/>
                    </a:lnTo>
                    <a:lnTo>
                      <a:pt x="522" y="707"/>
                    </a:lnTo>
                    <a:lnTo>
                      <a:pt x="354" y="806"/>
                    </a:lnTo>
                    <a:lnTo>
                      <a:pt x="214" y="889"/>
                    </a:lnTo>
                    <a:lnTo>
                      <a:pt x="128" y="938"/>
                    </a:lnTo>
                    <a:lnTo>
                      <a:pt x="92" y="913"/>
                    </a:lnTo>
                    <a:lnTo>
                      <a:pt x="66" y="868"/>
                    </a:lnTo>
                    <a:lnTo>
                      <a:pt x="40" y="821"/>
                    </a:lnTo>
                    <a:lnTo>
                      <a:pt x="30" y="766"/>
                    </a:lnTo>
                    <a:lnTo>
                      <a:pt x="214" y="666"/>
                    </a:lnTo>
                    <a:lnTo>
                      <a:pt x="496" y="516"/>
                    </a:lnTo>
                    <a:lnTo>
                      <a:pt x="699" y="397"/>
                    </a:lnTo>
                    <a:lnTo>
                      <a:pt x="866" y="289"/>
                    </a:lnTo>
                    <a:lnTo>
                      <a:pt x="957" y="242"/>
                    </a:lnTo>
                    <a:lnTo>
                      <a:pt x="1060" y="198"/>
                    </a:lnTo>
                    <a:lnTo>
                      <a:pt x="1129" y="173"/>
                    </a:lnTo>
                    <a:lnTo>
                      <a:pt x="1376" y="21"/>
                    </a:lnTo>
                    <a:lnTo>
                      <a:pt x="135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" name="Freeform 35"/>
              <p:cNvSpPr/>
              <p:nvPr/>
            </p:nvSpPr>
            <p:spPr bwMode="auto">
              <a:xfrm>
                <a:off x="716" y="3050"/>
                <a:ext cx="369" cy="294"/>
              </a:xfrm>
              <a:custGeom>
                <a:avLst/>
                <a:gdLst>
                  <a:gd name="T0" fmla="*/ 737 w 737"/>
                  <a:gd name="T1" fmla="*/ 507 h 589"/>
                  <a:gd name="T2" fmla="*/ 563 w 737"/>
                  <a:gd name="T3" fmla="*/ 270 h 589"/>
                  <a:gd name="T4" fmla="*/ 524 w 737"/>
                  <a:gd name="T5" fmla="*/ 250 h 589"/>
                  <a:gd name="T6" fmla="*/ 498 w 737"/>
                  <a:gd name="T7" fmla="*/ 239 h 589"/>
                  <a:gd name="T8" fmla="*/ 489 w 737"/>
                  <a:gd name="T9" fmla="*/ 204 h 589"/>
                  <a:gd name="T10" fmla="*/ 416 w 737"/>
                  <a:gd name="T11" fmla="*/ 142 h 589"/>
                  <a:gd name="T12" fmla="*/ 326 w 737"/>
                  <a:gd name="T13" fmla="*/ 95 h 589"/>
                  <a:gd name="T14" fmla="*/ 235 w 737"/>
                  <a:gd name="T15" fmla="*/ 41 h 589"/>
                  <a:gd name="T16" fmla="*/ 128 w 737"/>
                  <a:gd name="T17" fmla="*/ 4 h 589"/>
                  <a:gd name="T18" fmla="*/ 106 w 737"/>
                  <a:gd name="T19" fmla="*/ 0 h 589"/>
                  <a:gd name="T20" fmla="*/ 86 w 737"/>
                  <a:gd name="T21" fmla="*/ 25 h 589"/>
                  <a:gd name="T22" fmla="*/ 119 w 737"/>
                  <a:gd name="T23" fmla="*/ 47 h 589"/>
                  <a:gd name="T24" fmla="*/ 203 w 737"/>
                  <a:gd name="T25" fmla="*/ 112 h 589"/>
                  <a:gd name="T26" fmla="*/ 254 w 737"/>
                  <a:gd name="T27" fmla="*/ 148 h 589"/>
                  <a:gd name="T28" fmla="*/ 159 w 737"/>
                  <a:gd name="T29" fmla="*/ 112 h 589"/>
                  <a:gd name="T30" fmla="*/ 97 w 737"/>
                  <a:gd name="T31" fmla="*/ 87 h 589"/>
                  <a:gd name="T32" fmla="*/ 40 w 737"/>
                  <a:gd name="T33" fmla="*/ 66 h 589"/>
                  <a:gd name="T34" fmla="*/ 0 w 737"/>
                  <a:gd name="T35" fmla="*/ 105 h 589"/>
                  <a:gd name="T36" fmla="*/ 40 w 737"/>
                  <a:gd name="T37" fmla="*/ 126 h 589"/>
                  <a:gd name="T38" fmla="*/ 137 w 737"/>
                  <a:gd name="T39" fmla="*/ 182 h 589"/>
                  <a:gd name="T40" fmla="*/ 214 w 737"/>
                  <a:gd name="T41" fmla="*/ 238 h 589"/>
                  <a:gd name="T42" fmla="*/ 294 w 737"/>
                  <a:gd name="T43" fmla="*/ 299 h 589"/>
                  <a:gd name="T44" fmla="*/ 304 w 737"/>
                  <a:gd name="T45" fmla="*/ 347 h 589"/>
                  <a:gd name="T46" fmla="*/ 334 w 737"/>
                  <a:gd name="T47" fmla="*/ 377 h 589"/>
                  <a:gd name="T48" fmla="*/ 388 w 737"/>
                  <a:gd name="T49" fmla="*/ 427 h 589"/>
                  <a:gd name="T50" fmla="*/ 400 w 737"/>
                  <a:gd name="T51" fmla="*/ 478 h 589"/>
                  <a:gd name="T52" fmla="*/ 406 w 737"/>
                  <a:gd name="T53" fmla="*/ 499 h 589"/>
                  <a:gd name="T54" fmla="*/ 482 w 737"/>
                  <a:gd name="T55" fmla="*/ 589 h 589"/>
                  <a:gd name="T56" fmla="*/ 502 w 737"/>
                  <a:gd name="T57" fmla="*/ 579 h 589"/>
                  <a:gd name="T58" fmla="*/ 464 w 737"/>
                  <a:gd name="T59" fmla="*/ 509 h 589"/>
                  <a:gd name="T60" fmla="*/ 421 w 737"/>
                  <a:gd name="T61" fmla="*/ 469 h 589"/>
                  <a:gd name="T62" fmla="*/ 413 w 737"/>
                  <a:gd name="T63" fmla="*/ 423 h 589"/>
                  <a:gd name="T64" fmla="*/ 366 w 737"/>
                  <a:gd name="T65" fmla="*/ 375 h 589"/>
                  <a:gd name="T66" fmla="*/ 321 w 737"/>
                  <a:gd name="T67" fmla="*/ 340 h 589"/>
                  <a:gd name="T68" fmla="*/ 306 w 737"/>
                  <a:gd name="T69" fmla="*/ 285 h 589"/>
                  <a:gd name="T70" fmla="*/ 264 w 737"/>
                  <a:gd name="T71" fmla="*/ 245 h 589"/>
                  <a:gd name="T72" fmla="*/ 199 w 737"/>
                  <a:gd name="T73" fmla="*/ 207 h 589"/>
                  <a:gd name="T74" fmla="*/ 144 w 737"/>
                  <a:gd name="T75" fmla="*/ 163 h 589"/>
                  <a:gd name="T76" fmla="*/ 68 w 737"/>
                  <a:gd name="T77" fmla="*/ 126 h 589"/>
                  <a:gd name="T78" fmla="*/ 35 w 737"/>
                  <a:gd name="T79" fmla="*/ 102 h 589"/>
                  <a:gd name="T80" fmla="*/ 55 w 737"/>
                  <a:gd name="T81" fmla="*/ 92 h 589"/>
                  <a:gd name="T82" fmla="*/ 261 w 737"/>
                  <a:gd name="T83" fmla="*/ 177 h 589"/>
                  <a:gd name="T84" fmla="*/ 324 w 737"/>
                  <a:gd name="T85" fmla="*/ 214 h 589"/>
                  <a:gd name="T86" fmla="*/ 355 w 737"/>
                  <a:gd name="T87" fmla="*/ 235 h 589"/>
                  <a:gd name="T88" fmla="*/ 370 w 737"/>
                  <a:gd name="T89" fmla="*/ 207 h 589"/>
                  <a:gd name="T90" fmla="*/ 280 w 737"/>
                  <a:gd name="T91" fmla="*/ 141 h 589"/>
                  <a:gd name="T92" fmla="*/ 225 w 737"/>
                  <a:gd name="T93" fmla="*/ 97 h 589"/>
                  <a:gd name="T94" fmla="*/ 152 w 737"/>
                  <a:gd name="T95" fmla="*/ 47 h 589"/>
                  <a:gd name="T96" fmla="*/ 122 w 737"/>
                  <a:gd name="T97" fmla="*/ 19 h 589"/>
                  <a:gd name="T98" fmla="*/ 210 w 737"/>
                  <a:gd name="T99" fmla="*/ 50 h 589"/>
                  <a:gd name="T100" fmla="*/ 304 w 737"/>
                  <a:gd name="T101" fmla="*/ 101 h 589"/>
                  <a:gd name="T102" fmla="*/ 396 w 737"/>
                  <a:gd name="T103" fmla="*/ 156 h 589"/>
                  <a:gd name="T104" fmla="*/ 461 w 737"/>
                  <a:gd name="T105" fmla="*/ 207 h 589"/>
                  <a:gd name="T106" fmla="*/ 476 w 737"/>
                  <a:gd name="T107" fmla="*/ 235 h 589"/>
                  <a:gd name="T108" fmla="*/ 483 w 737"/>
                  <a:gd name="T109" fmla="*/ 264 h 589"/>
                  <a:gd name="T110" fmla="*/ 534 w 737"/>
                  <a:gd name="T111" fmla="*/ 274 h 589"/>
                  <a:gd name="T112" fmla="*/ 568 w 737"/>
                  <a:gd name="T113" fmla="*/ 306 h 589"/>
                  <a:gd name="T114" fmla="*/ 629 w 737"/>
                  <a:gd name="T115" fmla="*/ 401 h 589"/>
                  <a:gd name="T116" fmla="*/ 700 w 737"/>
                  <a:gd name="T117" fmla="*/ 498 h 589"/>
                  <a:gd name="T118" fmla="*/ 720 w 737"/>
                  <a:gd name="T119" fmla="*/ 517 h 589"/>
                  <a:gd name="T120" fmla="*/ 737 w 737"/>
                  <a:gd name="T121" fmla="*/ 507 h 58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7"/>
                  <a:gd name="T184" fmla="*/ 0 h 589"/>
                  <a:gd name="T185" fmla="*/ 737 w 737"/>
                  <a:gd name="T186" fmla="*/ 589 h 58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7" h="589">
                    <a:moveTo>
                      <a:pt x="737" y="507"/>
                    </a:moveTo>
                    <a:lnTo>
                      <a:pt x="563" y="270"/>
                    </a:lnTo>
                    <a:lnTo>
                      <a:pt x="524" y="250"/>
                    </a:lnTo>
                    <a:lnTo>
                      <a:pt x="498" y="239"/>
                    </a:lnTo>
                    <a:lnTo>
                      <a:pt x="489" y="204"/>
                    </a:lnTo>
                    <a:lnTo>
                      <a:pt x="416" y="142"/>
                    </a:lnTo>
                    <a:lnTo>
                      <a:pt x="326" y="95"/>
                    </a:lnTo>
                    <a:lnTo>
                      <a:pt x="235" y="41"/>
                    </a:lnTo>
                    <a:lnTo>
                      <a:pt x="128" y="4"/>
                    </a:lnTo>
                    <a:lnTo>
                      <a:pt x="106" y="0"/>
                    </a:lnTo>
                    <a:lnTo>
                      <a:pt x="86" y="25"/>
                    </a:lnTo>
                    <a:lnTo>
                      <a:pt x="119" y="47"/>
                    </a:lnTo>
                    <a:lnTo>
                      <a:pt x="203" y="112"/>
                    </a:lnTo>
                    <a:lnTo>
                      <a:pt x="254" y="148"/>
                    </a:lnTo>
                    <a:lnTo>
                      <a:pt x="159" y="112"/>
                    </a:lnTo>
                    <a:lnTo>
                      <a:pt x="97" y="87"/>
                    </a:lnTo>
                    <a:lnTo>
                      <a:pt x="40" y="66"/>
                    </a:lnTo>
                    <a:lnTo>
                      <a:pt x="0" y="105"/>
                    </a:lnTo>
                    <a:lnTo>
                      <a:pt x="40" y="126"/>
                    </a:lnTo>
                    <a:lnTo>
                      <a:pt x="137" y="182"/>
                    </a:lnTo>
                    <a:lnTo>
                      <a:pt x="214" y="238"/>
                    </a:lnTo>
                    <a:lnTo>
                      <a:pt x="294" y="299"/>
                    </a:lnTo>
                    <a:lnTo>
                      <a:pt x="304" y="347"/>
                    </a:lnTo>
                    <a:lnTo>
                      <a:pt x="334" y="377"/>
                    </a:lnTo>
                    <a:lnTo>
                      <a:pt x="388" y="427"/>
                    </a:lnTo>
                    <a:lnTo>
                      <a:pt x="400" y="478"/>
                    </a:lnTo>
                    <a:lnTo>
                      <a:pt x="406" y="499"/>
                    </a:lnTo>
                    <a:lnTo>
                      <a:pt x="482" y="589"/>
                    </a:lnTo>
                    <a:lnTo>
                      <a:pt x="502" y="579"/>
                    </a:lnTo>
                    <a:lnTo>
                      <a:pt x="464" y="509"/>
                    </a:lnTo>
                    <a:lnTo>
                      <a:pt x="421" y="469"/>
                    </a:lnTo>
                    <a:lnTo>
                      <a:pt x="413" y="423"/>
                    </a:lnTo>
                    <a:lnTo>
                      <a:pt x="366" y="375"/>
                    </a:lnTo>
                    <a:lnTo>
                      <a:pt x="321" y="340"/>
                    </a:lnTo>
                    <a:lnTo>
                      <a:pt x="306" y="285"/>
                    </a:lnTo>
                    <a:lnTo>
                      <a:pt x="264" y="245"/>
                    </a:lnTo>
                    <a:lnTo>
                      <a:pt x="199" y="207"/>
                    </a:lnTo>
                    <a:lnTo>
                      <a:pt x="144" y="163"/>
                    </a:lnTo>
                    <a:lnTo>
                      <a:pt x="68" y="126"/>
                    </a:lnTo>
                    <a:lnTo>
                      <a:pt x="35" y="102"/>
                    </a:lnTo>
                    <a:lnTo>
                      <a:pt x="55" y="92"/>
                    </a:lnTo>
                    <a:lnTo>
                      <a:pt x="261" y="177"/>
                    </a:lnTo>
                    <a:lnTo>
                      <a:pt x="324" y="214"/>
                    </a:lnTo>
                    <a:lnTo>
                      <a:pt x="355" y="235"/>
                    </a:lnTo>
                    <a:lnTo>
                      <a:pt x="370" y="207"/>
                    </a:lnTo>
                    <a:lnTo>
                      <a:pt x="280" y="141"/>
                    </a:lnTo>
                    <a:lnTo>
                      <a:pt x="225" y="97"/>
                    </a:lnTo>
                    <a:lnTo>
                      <a:pt x="152" y="47"/>
                    </a:lnTo>
                    <a:lnTo>
                      <a:pt x="122" y="19"/>
                    </a:lnTo>
                    <a:lnTo>
                      <a:pt x="210" y="50"/>
                    </a:lnTo>
                    <a:lnTo>
                      <a:pt x="304" y="101"/>
                    </a:lnTo>
                    <a:lnTo>
                      <a:pt x="396" y="156"/>
                    </a:lnTo>
                    <a:lnTo>
                      <a:pt x="461" y="207"/>
                    </a:lnTo>
                    <a:lnTo>
                      <a:pt x="476" y="235"/>
                    </a:lnTo>
                    <a:lnTo>
                      <a:pt x="483" y="264"/>
                    </a:lnTo>
                    <a:lnTo>
                      <a:pt x="534" y="274"/>
                    </a:lnTo>
                    <a:lnTo>
                      <a:pt x="568" y="306"/>
                    </a:lnTo>
                    <a:lnTo>
                      <a:pt x="629" y="401"/>
                    </a:lnTo>
                    <a:lnTo>
                      <a:pt x="700" y="498"/>
                    </a:lnTo>
                    <a:lnTo>
                      <a:pt x="720" y="517"/>
                    </a:lnTo>
                    <a:lnTo>
                      <a:pt x="737" y="50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" name="Freeform 36"/>
              <p:cNvSpPr/>
              <p:nvPr/>
            </p:nvSpPr>
            <p:spPr bwMode="auto">
              <a:xfrm>
                <a:off x="987" y="3237"/>
                <a:ext cx="50" cy="60"/>
              </a:xfrm>
              <a:custGeom>
                <a:avLst/>
                <a:gdLst>
                  <a:gd name="T0" fmla="*/ 22 w 102"/>
                  <a:gd name="T1" fmla="*/ 0 h 119"/>
                  <a:gd name="T2" fmla="*/ 52 w 102"/>
                  <a:gd name="T3" fmla="*/ 14 h 119"/>
                  <a:gd name="T4" fmla="*/ 83 w 102"/>
                  <a:gd name="T5" fmla="*/ 55 h 119"/>
                  <a:gd name="T6" fmla="*/ 102 w 102"/>
                  <a:gd name="T7" fmla="*/ 97 h 119"/>
                  <a:gd name="T8" fmla="*/ 96 w 102"/>
                  <a:gd name="T9" fmla="*/ 119 h 119"/>
                  <a:gd name="T10" fmla="*/ 61 w 102"/>
                  <a:gd name="T11" fmla="*/ 112 h 119"/>
                  <a:gd name="T12" fmla="*/ 13 w 102"/>
                  <a:gd name="T13" fmla="*/ 61 h 119"/>
                  <a:gd name="T14" fmla="*/ 0 w 102"/>
                  <a:gd name="T15" fmla="*/ 33 h 119"/>
                  <a:gd name="T16" fmla="*/ 0 w 102"/>
                  <a:gd name="T17" fmla="*/ 6 h 119"/>
                  <a:gd name="T18" fmla="*/ 22 w 102"/>
                  <a:gd name="T19" fmla="*/ 0 h 11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2"/>
                  <a:gd name="T31" fmla="*/ 0 h 119"/>
                  <a:gd name="T32" fmla="*/ 102 w 102"/>
                  <a:gd name="T33" fmla="*/ 119 h 11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2" h="119">
                    <a:moveTo>
                      <a:pt x="22" y="0"/>
                    </a:moveTo>
                    <a:lnTo>
                      <a:pt x="52" y="14"/>
                    </a:lnTo>
                    <a:lnTo>
                      <a:pt x="83" y="55"/>
                    </a:lnTo>
                    <a:lnTo>
                      <a:pt x="102" y="97"/>
                    </a:lnTo>
                    <a:lnTo>
                      <a:pt x="96" y="119"/>
                    </a:lnTo>
                    <a:lnTo>
                      <a:pt x="61" y="112"/>
                    </a:lnTo>
                    <a:lnTo>
                      <a:pt x="13" y="61"/>
                    </a:lnTo>
                    <a:lnTo>
                      <a:pt x="0" y="33"/>
                    </a:lnTo>
                    <a:lnTo>
                      <a:pt x="0" y="6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" name="Freeform 37"/>
              <p:cNvSpPr/>
              <p:nvPr/>
            </p:nvSpPr>
            <p:spPr bwMode="auto">
              <a:xfrm>
                <a:off x="954" y="3297"/>
                <a:ext cx="201" cy="184"/>
              </a:xfrm>
              <a:custGeom>
                <a:avLst/>
                <a:gdLst>
                  <a:gd name="T0" fmla="*/ 236 w 402"/>
                  <a:gd name="T1" fmla="*/ 0 h 370"/>
                  <a:gd name="T2" fmla="*/ 223 w 402"/>
                  <a:gd name="T3" fmla="*/ 38 h 370"/>
                  <a:gd name="T4" fmla="*/ 216 w 402"/>
                  <a:gd name="T5" fmla="*/ 62 h 370"/>
                  <a:gd name="T6" fmla="*/ 226 w 402"/>
                  <a:gd name="T7" fmla="*/ 94 h 370"/>
                  <a:gd name="T8" fmla="*/ 242 w 402"/>
                  <a:gd name="T9" fmla="*/ 120 h 370"/>
                  <a:gd name="T10" fmla="*/ 289 w 402"/>
                  <a:gd name="T11" fmla="*/ 140 h 370"/>
                  <a:gd name="T12" fmla="*/ 318 w 402"/>
                  <a:gd name="T13" fmla="*/ 146 h 370"/>
                  <a:gd name="T14" fmla="*/ 335 w 402"/>
                  <a:gd name="T15" fmla="*/ 150 h 370"/>
                  <a:gd name="T16" fmla="*/ 375 w 402"/>
                  <a:gd name="T17" fmla="*/ 202 h 370"/>
                  <a:gd name="T18" fmla="*/ 364 w 402"/>
                  <a:gd name="T19" fmla="*/ 252 h 370"/>
                  <a:gd name="T20" fmla="*/ 325 w 402"/>
                  <a:gd name="T21" fmla="*/ 295 h 370"/>
                  <a:gd name="T22" fmla="*/ 272 w 402"/>
                  <a:gd name="T23" fmla="*/ 334 h 370"/>
                  <a:gd name="T24" fmla="*/ 226 w 402"/>
                  <a:gd name="T25" fmla="*/ 344 h 370"/>
                  <a:gd name="T26" fmla="*/ 179 w 402"/>
                  <a:gd name="T27" fmla="*/ 342 h 370"/>
                  <a:gd name="T28" fmla="*/ 146 w 402"/>
                  <a:gd name="T29" fmla="*/ 289 h 370"/>
                  <a:gd name="T30" fmla="*/ 164 w 402"/>
                  <a:gd name="T31" fmla="*/ 246 h 370"/>
                  <a:gd name="T32" fmla="*/ 164 w 402"/>
                  <a:gd name="T33" fmla="*/ 207 h 370"/>
                  <a:gd name="T34" fmla="*/ 149 w 402"/>
                  <a:gd name="T35" fmla="*/ 167 h 370"/>
                  <a:gd name="T36" fmla="*/ 115 w 402"/>
                  <a:gd name="T37" fmla="*/ 143 h 370"/>
                  <a:gd name="T38" fmla="*/ 72 w 402"/>
                  <a:gd name="T39" fmla="*/ 135 h 370"/>
                  <a:gd name="T40" fmla="*/ 11 w 402"/>
                  <a:gd name="T41" fmla="*/ 74 h 370"/>
                  <a:gd name="T42" fmla="*/ 0 w 402"/>
                  <a:gd name="T43" fmla="*/ 94 h 370"/>
                  <a:gd name="T44" fmla="*/ 51 w 402"/>
                  <a:gd name="T45" fmla="*/ 146 h 370"/>
                  <a:gd name="T46" fmla="*/ 74 w 402"/>
                  <a:gd name="T47" fmla="*/ 156 h 370"/>
                  <a:gd name="T48" fmla="*/ 115 w 402"/>
                  <a:gd name="T49" fmla="*/ 164 h 370"/>
                  <a:gd name="T50" fmla="*/ 140 w 402"/>
                  <a:gd name="T51" fmla="*/ 192 h 370"/>
                  <a:gd name="T52" fmla="*/ 146 w 402"/>
                  <a:gd name="T53" fmla="*/ 232 h 370"/>
                  <a:gd name="T54" fmla="*/ 136 w 402"/>
                  <a:gd name="T55" fmla="*/ 273 h 370"/>
                  <a:gd name="T56" fmla="*/ 118 w 402"/>
                  <a:gd name="T57" fmla="*/ 295 h 370"/>
                  <a:gd name="T58" fmla="*/ 164 w 402"/>
                  <a:gd name="T59" fmla="*/ 365 h 370"/>
                  <a:gd name="T60" fmla="*/ 218 w 402"/>
                  <a:gd name="T61" fmla="*/ 370 h 370"/>
                  <a:gd name="T62" fmla="*/ 278 w 402"/>
                  <a:gd name="T63" fmla="*/ 359 h 370"/>
                  <a:gd name="T64" fmla="*/ 305 w 402"/>
                  <a:gd name="T65" fmla="*/ 342 h 370"/>
                  <a:gd name="T66" fmla="*/ 339 w 402"/>
                  <a:gd name="T67" fmla="*/ 310 h 370"/>
                  <a:gd name="T68" fmla="*/ 377 w 402"/>
                  <a:gd name="T69" fmla="*/ 278 h 370"/>
                  <a:gd name="T70" fmla="*/ 387 w 402"/>
                  <a:gd name="T71" fmla="*/ 252 h 370"/>
                  <a:gd name="T72" fmla="*/ 402 w 402"/>
                  <a:gd name="T73" fmla="*/ 197 h 370"/>
                  <a:gd name="T74" fmla="*/ 341 w 402"/>
                  <a:gd name="T75" fmla="*/ 120 h 370"/>
                  <a:gd name="T76" fmla="*/ 305 w 402"/>
                  <a:gd name="T77" fmla="*/ 125 h 370"/>
                  <a:gd name="T78" fmla="*/ 268 w 402"/>
                  <a:gd name="T79" fmla="*/ 108 h 370"/>
                  <a:gd name="T80" fmla="*/ 238 w 402"/>
                  <a:gd name="T81" fmla="*/ 88 h 370"/>
                  <a:gd name="T82" fmla="*/ 238 w 402"/>
                  <a:gd name="T83" fmla="*/ 58 h 370"/>
                  <a:gd name="T84" fmla="*/ 246 w 402"/>
                  <a:gd name="T85" fmla="*/ 32 h 370"/>
                  <a:gd name="T86" fmla="*/ 253 w 402"/>
                  <a:gd name="T87" fmla="*/ 7 h 370"/>
                  <a:gd name="T88" fmla="*/ 236 w 402"/>
                  <a:gd name="T89" fmla="*/ 0 h 37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02"/>
                  <a:gd name="T136" fmla="*/ 0 h 370"/>
                  <a:gd name="T137" fmla="*/ 402 w 402"/>
                  <a:gd name="T138" fmla="*/ 370 h 370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02" h="370">
                    <a:moveTo>
                      <a:pt x="236" y="0"/>
                    </a:moveTo>
                    <a:lnTo>
                      <a:pt x="223" y="38"/>
                    </a:lnTo>
                    <a:lnTo>
                      <a:pt x="216" y="62"/>
                    </a:lnTo>
                    <a:lnTo>
                      <a:pt x="226" y="94"/>
                    </a:lnTo>
                    <a:lnTo>
                      <a:pt x="242" y="120"/>
                    </a:lnTo>
                    <a:lnTo>
                      <a:pt x="289" y="140"/>
                    </a:lnTo>
                    <a:lnTo>
                      <a:pt x="318" y="146"/>
                    </a:lnTo>
                    <a:lnTo>
                      <a:pt x="335" y="150"/>
                    </a:lnTo>
                    <a:lnTo>
                      <a:pt x="375" y="202"/>
                    </a:lnTo>
                    <a:lnTo>
                      <a:pt x="364" y="252"/>
                    </a:lnTo>
                    <a:lnTo>
                      <a:pt x="325" y="295"/>
                    </a:lnTo>
                    <a:lnTo>
                      <a:pt x="272" y="334"/>
                    </a:lnTo>
                    <a:lnTo>
                      <a:pt x="226" y="344"/>
                    </a:lnTo>
                    <a:lnTo>
                      <a:pt x="179" y="342"/>
                    </a:lnTo>
                    <a:lnTo>
                      <a:pt x="146" y="289"/>
                    </a:lnTo>
                    <a:lnTo>
                      <a:pt x="164" y="246"/>
                    </a:lnTo>
                    <a:lnTo>
                      <a:pt x="164" y="207"/>
                    </a:lnTo>
                    <a:lnTo>
                      <a:pt x="149" y="167"/>
                    </a:lnTo>
                    <a:lnTo>
                      <a:pt x="115" y="143"/>
                    </a:lnTo>
                    <a:lnTo>
                      <a:pt x="72" y="135"/>
                    </a:lnTo>
                    <a:lnTo>
                      <a:pt x="11" y="74"/>
                    </a:lnTo>
                    <a:lnTo>
                      <a:pt x="0" y="94"/>
                    </a:lnTo>
                    <a:lnTo>
                      <a:pt x="51" y="146"/>
                    </a:lnTo>
                    <a:lnTo>
                      <a:pt x="74" y="156"/>
                    </a:lnTo>
                    <a:lnTo>
                      <a:pt x="115" y="164"/>
                    </a:lnTo>
                    <a:lnTo>
                      <a:pt x="140" y="192"/>
                    </a:lnTo>
                    <a:lnTo>
                      <a:pt x="146" y="232"/>
                    </a:lnTo>
                    <a:lnTo>
                      <a:pt x="136" y="273"/>
                    </a:lnTo>
                    <a:lnTo>
                      <a:pt x="118" y="295"/>
                    </a:lnTo>
                    <a:lnTo>
                      <a:pt x="164" y="365"/>
                    </a:lnTo>
                    <a:lnTo>
                      <a:pt x="218" y="370"/>
                    </a:lnTo>
                    <a:lnTo>
                      <a:pt x="278" y="359"/>
                    </a:lnTo>
                    <a:lnTo>
                      <a:pt x="305" y="342"/>
                    </a:lnTo>
                    <a:lnTo>
                      <a:pt x="339" y="310"/>
                    </a:lnTo>
                    <a:lnTo>
                      <a:pt x="377" y="278"/>
                    </a:lnTo>
                    <a:lnTo>
                      <a:pt x="387" y="252"/>
                    </a:lnTo>
                    <a:lnTo>
                      <a:pt x="402" y="197"/>
                    </a:lnTo>
                    <a:lnTo>
                      <a:pt x="341" y="120"/>
                    </a:lnTo>
                    <a:lnTo>
                      <a:pt x="305" y="125"/>
                    </a:lnTo>
                    <a:lnTo>
                      <a:pt x="268" y="108"/>
                    </a:lnTo>
                    <a:lnTo>
                      <a:pt x="238" y="88"/>
                    </a:lnTo>
                    <a:lnTo>
                      <a:pt x="238" y="58"/>
                    </a:lnTo>
                    <a:lnTo>
                      <a:pt x="246" y="32"/>
                    </a:lnTo>
                    <a:lnTo>
                      <a:pt x="253" y="7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2" name="Freeform 38"/>
              <p:cNvSpPr/>
              <p:nvPr/>
            </p:nvSpPr>
            <p:spPr bwMode="auto">
              <a:xfrm>
                <a:off x="1038" y="3383"/>
                <a:ext cx="80" cy="61"/>
              </a:xfrm>
              <a:custGeom>
                <a:avLst/>
                <a:gdLst>
                  <a:gd name="T0" fmla="*/ 159 w 159"/>
                  <a:gd name="T1" fmla="*/ 0 h 124"/>
                  <a:gd name="T2" fmla="*/ 143 w 159"/>
                  <a:gd name="T3" fmla="*/ 49 h 124"/>
                  <a:gd name="T4" fmla="*/ 110 w 159"/>
                  <a:gd name="T5" fmla="*/ 95 h 124"/>
                  <a:gd name="T6" fmla="*/ 62 w 159"/>
                  <a:gd name="T7" fmla="*/ 124 h 124"/>
                  <a:gd name="T8" fmla="*/ 0 w 159"/>
                  <a:gd name="T9" fmla="*/ 124 h 124"/>
                  <a:gd name="T10" fmla="*/ 36 w 159"/>
                  <a:gd name="T11" fmla="*/ 108 h 124"/>
                  <a:gd name="T12" fmla="*/ 90 w 159"/>
                  <a:gd name="T13" fmla="*/ 81 h 124"/>
                  <a:gd name="T14" fmla="*/ 127 w 159"/>
                  <a:gd name="T15" fmla="*/ 46 h 124"/>
                  <a:gd name="T16" fmla="*/ 159 w 159"/>
                  <a:gd name="T17" fmla="*/ 0 h 1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9"/>
                  <a:gd name="T28" fmla="*/ 0 h 124"/>
                  <a:gd name="T29" fmla="*/ 159 w 159"/>
                  <a:gd name="T30" fmla="*/ 124 h 12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9" h="124">
                    <a:moveTo>
                      <a:pt x="159" y="0"/>
                    </a:moveTo>
                    <a:lnTo>
                      <a:pt x="143" y="49"/>
                    </a:lnTo>
                    <a:lnTo>
                      <a:pt x="110" y="95"/>
                    </a:lnTo>
                    <a:lnTo>
                      <a:pt x="62" y="124"/>
                    </a:lnTo>
                    <a:lnTo>
                      <a:pt x="0" y="124"/>
                    </a:lnTo>
                    <a:lnTo>
                      <a:pt x="36" y="108"/>
                    </a:lnTo>
                    <a:lnTo>
                      <a:pt x="90" y="81"/>
                    </a:lnTo>
                    <a:lnTo>
                      <a:pt x="127" y="4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36" name="Text Box 39"/>
          <p:cNvSpPr txBox="1">
            <a:spLocks noChangeArrowheads="1"/>
          </p:cNvSpPr>
          <p:nvPr/>
        </p:nvSpPr>
        <p:spPr bwMode="auto">
          <a:xfrm>
            <a:off x="4767263" y="4192588"/>
            <a:ext cx="144780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600" b="1">
                <a:ea typeface="SimSun" panose="02010600030101010101" pitchFamily="2" charset="-122"/>
              </a:rPr>
              <a:t>Constructing</a:t>
            </a:r>
            <a:endParaRPr lang="en-US" altLang="zh-CN" sz="1600" b="1">
              <a:ea typeface="SimSun" panose="02010600030101010101" pitchFamily="2" charset="-122"/>
            </a:endParaRPr>
          </a:p>
        </p:txBody>
      </p:sp>
      <p:pic>
        <p:nvPicPr>
          <p:cNvPr id="1037" name="Picture 4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4388" y="3357563"/>
            <a:ext cx="431800" cy="706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1038" name="Text Box 41"/>
          <p:cNvSpPr txBox="1">
            <a:spLocks noChangeArrowheads="1"/>
          </p:cNvSpPr>
          <p:nvPr/>
        </p:nvSpPr>
        <p:spPr bwMode="auto">
          <a:xfrm>
            <a:off x="6640513" y="4192588"/>
            <a:ext cx="1481137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600" b="1">
                <a:ea typeface="SimSun" panose="02010600030101010101" pitchFamily="2" charset="-122"/>
              </a:rPr>
              <a:t>Documenting</a:t>
            </a:r>
            <a:endParaRPr lang="en-US" altLang="zh-CN" sz="1600" b="1">
              <a:ea typeface="SimSun" panose="02010600030101010101" pitchFamily="2" charset="-122"/>
            </a:endParaRPr>
          </a:p>
        </p:txBody>
      </p:sp>
      <p:sp>
        <p:nvSpPr>
          <p:cNvPr id="1039" name="Text Box 44"/>
          <p:cNvSpPr txBox="1">
            <a:spLocks noChangeArrowheads="1"/>
          </p:cNvSpPr>
          <p:nvPr/>
        </p:nvSpPr>
        <p:spPr bwMode="auto">
          <a:xfrm>
            <a:off x="381000" y="4800600"/>
            <a:ext cx="74676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ea typeface="SimSun" panose="02010600030101010101" pitchFamily="2" charset="-122"/>
              </a:rPr>
              <a:t>the artifacts of software intensive system.</a:t>
            </a:r>
            <a:endParaRPr lang="en-US" altLang="zh-CN" sz="2400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28C2B6-6765-4C02-AFF3-CABF2561DE40}" type="slidenum">
              <a:rPr lang="zh-CN" altLang="en-GB"/>
            </a:fld>
            <a:endParaRPr lang="en-GB" altLang="zh-CN"/>
          </a:p>
        </p:txBody>
      </p:sp>
      <p:sp>
        <p:nvSpPr>
          <p:cNvPr id="1229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State Machine Diagram</a:t>
            </a:r>
            <a:endParaRPr lang="en-GB" smtClean="0"/>
          </a:p>
        </p:txBody>
      </p:sp>
      <p:pic>
        <p:nvPicPr>
          <p:cNvPr id="12292" name="Picture 4" descr="state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5650" y="2349500"/>
            <a:ext cx="4537075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64163" y="2276475"/>
            <a:ext cx="3455987" cy="1498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smtClean="0">
                <a:ea typeface="SimSun" panose="02010600030101010101" pitchFamily="2" charset="-122"/>
              </a:rPr>
              <a:t>A </a:t>
            </a:r>
            <a:r>
              <a:rPr lang="en-GB" altLang="zh-CN" sz="1600" b="1" smtClean="0">
                <a:ea typeface="SimSun" panose="02010600030101010101" pitchFamily="2" charset="-122"/>
              </a:rPr>
              <a:t>State Machine diagram</a:t>
            </a:r>
            <a:endParaRPr lang="en-GB" altLang="zh-CN" sz="1600" b="1" smtClean="0">
              <a:ea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smtClean="0">
                <a:ea typeface="SimSun" panose="02010600030101010101" pitchFamily="2" charset="-122"/>
              </a:rPr>
              <a:t>shows the possible states of</a:t>
            </a:r>
            <a:endParaRPr lang="en-GB" altLang="zh-CN" sz="1600" smtClean="0">
              <a:ea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smtClean="0">
                <a:ea typeface="SimSun" panose="02010600030101010101" pitchFamily="2" charset="-122"/>
              </a:rPr>
              <a:t>the object and the transitions</a:t>
            </a:r>
            <a:endParaRPr lang="en-GB" altLang="zh-CN" sz="1600" smtClean="0">
              <a:ea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smtClean="0">
                <a:ea typeface="SimSun" panose="02010600030101010101" pitchFamily="2" charset="-122"/>
              </a:rPr>
              <a:t>that cause a change in state. </a:t>
            </a:r>
            <a:endParaRPr lang="en-US" altLang="zh-CN" sz="1600" smtClean="0">
              <a:ea typeface="SimSun" panose="02010600030101010101" pitchFamily="2" charset="-122"/>
            </a:endParaRPr>
          </a:p>
        </p:txBody>
      </p:sp>
      <p:sp>
        <p:nvSpPr>
          <p:cNvPr id="112646" name="AutoShape 6"/>
          <p:cNvSpPr>
            <a:spLocks noChangeArrowheads="1"/>
          </p:cNvSpPr>
          <p:nvPr/>
        </p:nvSpPr>
        <p:spPr bwMode="auto">
          <a:xfrm>
            <a:off x="5508625" y="3860800"/>
            <a:ext cx="914400" cy="914400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/>
              <a:t>?</a:t>
            </a:r>
            <a:endParaRPr lang="en-GB"/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6640513" y="4024313"/>
            <a:ext cx="2252662" cy="1190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/>
              <a:t>What is different between activities and Statemachine diagram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6" grpId="0" animBg="1"/>
      <p:bldP spid="11264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/>
          <p:cNvSpPr>
            <a:spLocks noGrp="1" noChangeArrowheads="1"/>
          </p:cNvSpPr>
          <p:nvPr>
            <p:ph type="title"/>
          </p:nvPr>
        </p:nvSpPr>
        <p:spPr>
          <a:xfrm>
            <a:off x="406080" y="133935"/>
            <a:ext cx="7770240" cy="1237089"/>
          </a:xfrm>
        </p:spPr>
        <p:txBody>
          <a:bodyPr lIns="17961" tIns="46698" rIns="17961" bIns="46698">
            <a:normAutofit fontScale="90000"/>
          </a:bodyPr>
          <a:lstStyle/>
          <a:p>
            <a:pPr>
              <a:lnSpc>
                <a:spcPct val="94000"/>
              </a:lnSpc>
              <a:spcBef>
                <a:spcPts val="1235"/>
              </a:spcBef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4900" b="1" dirty="0"/>
              <a:t>State Chart Diagram</a:t>
            </a:r>
            <a:r>
              <a:rPr lang="en-GB" sz="3600" b="1" dirty="0"/>
              <a:t> </a:t>
            </a:r>
            <a:br>
              <a:rPr lang="en-GB" sz="3600" b="1" dirty="0"/>
            </a:br>
            <a:r>
              <a:rPr lang="en-GB" sz="3600" b="1" dirty="0"/>
              <a:t>                               </a:t>
            </a:r>
            <a:r>
              <a:rPr lang="en-GB" sz="1600" b="1" dirty="0"/>
              <a:t>Cont…</a:t>
            </a:r>
            <a:endParaRPr lang="en-GB" sz="1600" b="1" dirty="0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121" y="1424310"/>
            <a:ext cx="8995680" cy="5438011"/>
          </a:xfrm>
        </p:spPr>
        <p:txBody>
          <a:bodyPr lIns="17961" tIns="46698" rIns="17961" bIns="46698"/>
          <a:lstStyle/>
          <a:p>
            <a:pPr>
              <a:lnSpc>
                <a:spcPct val="94000"/>
              </a:lnSpc>
              <a:spcBef>
                <a:spcPts val="645"/>
              </a:spcBef>
              <a:tabLst>
                <a:tab pos="721360" algn="l"/>
                <a:tab pos="1136015" algn="l"/>
                <a:tab pos="1550670" algn="l"/>
                <a:tab pos="1965325" algn="l"/>
                <a:tab pos="2379980" algn="l"/>
                <a:tab pos="2794635" algn="l"/>
                <a:tab pos="3209290" algn="l"/>
                <a:tab pos="3623945" algn="l"/>
                <a:tab pos="4039235" algn="l"/>
                <a:tab pos="4453890" algn="l"/>
                <a:tab pos="4868545" algn="l"/>
                <a:tab pos="5283200" algn="l"/>
                <a:tab pos="5697855" algn="l"/>
                <a:tab pos="6112510" algn="l"/>
                <a:tab pos="6527165" algn="l"/>
                <a:tab pos="6941820" algn="l"/>
                <a:tab pos="7356475" algn="l"/>
                <a:tab pos="7771765" algn="l"/>
                <a:tab pos="8186420" algn="l"/>
                <a:tab pos="8601075" algn="l"/>
              </a:tabLst>
            </a:pPr>
            <a:r>
              <a:rPr lang="en-GB" sz="3600" dirty="0"/>
              <a:t>Elements of state chart diagram</a:t>
            </a:r>
            <a:endParaRPr lang="en-GB" sz="3600" dirty="0"/>
          </a:p>
          <a:p>
            <a:pPr>
              <a:lnSpc>
                <a:spcPct val="94000"/>
              </a:lnSpc>
              <a:spcBef>
                <a:spcPts val="645"/>
              </a:spcBef>
              <a:tabLst>
                <a:tab pos="721360" algn="l"/>
                <a:tab pos="1136015" algn="l"/>
                <a:tab pos="1550670" algn="l"/>
                <a:tab pos="1965325" algn="l"/>
                <a:tab pos="2379980" algn="l"/>
                <a:tab pos="2794635" algn="l"/>
                <a:tab pos="3209290" algn="l"/>
                <a:tab pos="3623945" algn="l"/>
                <a:tab pos="4039235" algn="l"/>
                <a:tab pos="4453890" algn="l"/>
                <a:tab pos="4868545" algn="l"/>
                <a:tab pos="5283200" algn="l"/>
                <a:tab pos="5697855" algn="l"/>
                <a:tab pos="6112510" algn="l"/>
                <a:tab pos="6527165" algn="l"/>
                <a:tab pos="6941820" algn="l"/>
                <a:tab pos="7356475" algn="l"/>
                <a:tab pos="7771765" algn="l"/>
                <a:tab pos="8186420" algn="l"/>
                <a:tab pos="8601075" algn="l"/>
              </a:tabLst>
            </a:pPr>
            <a:r>
              <a:rPr lang="en-GB" sz="3600" dirty="0">
                <a:solidFill>
                  <a:srgbClr val="4C38E2"/>
                </a:solidFill>
              </a:rPr>
              <a:t>Initial State: </a:t>
            </a:r>
            <a:r>
              <a:rPr lang="en-GB" sz="3600" dirty="0"/>
              <a:t>A filled circle</a:t>
            </a:r>
            <a:endParaRPr lang="en-GB" sz="3600" dirty="0"/>
          </a:p>
          <a:p>
            <a:pPr>
              <a:lnSpc>
                <a:spcPct val="94000"/>
              </a:lnSpc>
              <a:spcBef>
                <a:spcPts val="645"/>
              </a:spcBef>
              <a:tabLst>
                <a:tab pos="721360" algn="l"/>
                <a:tab pos="1136015" algn="l"/>
                <a:tab pos="1550670" algn="l"/>
                <a:tab pos="1965325" algn="l"/>
                <a:tab pos="2379980" algn="l"/>
                <a:tab pos="2794635" algn="l"/>
                <a:tab pos="3209290" algn="l"/>
                <a:tab pos="3623945" algn="l"/>
                <a:tab pos="4039235" algn="l"/>
                <a:tab pos="4453890" algn="l"/>
                <a:tab pos="4868545" algn="l"/>
                <a:tab pos="5283200" algn="l"/>
                <a:tab pos="5697855" algn="l"/>
                <a:tab pos="6112510" algn="l"/>
                <a:tab pos="6527165" algn="l"/>
                <a:tab pos="6941820" algn="l"/>
                <a:tab pos="7356475" algn="l"/>
                <a:tab pos="7771765" algn="l"/>
                <a:tab pos="8186420" algn="l"/>
                <a:tab pos="8601075" algn="l"/>
              </a:tabLst>
            </a:pPr>
            <a:r>
              <a:rPr lang="en-GB" sz="3600" dirty="0">
                <a:solidFill>
                  <a:srgbClr val="4C38E2"/>
                </a:solidFill>
              </a:rPr>
              <a:t>Final State:</a:t>
            </a:r>
            <a:r>
              <a:rPr lang="en-GB" sz="3600" dirty="0"/>
              <a:t> A filled circle inside a larger circle</a:t>
            </a:r>
            <a:endParaRPr lang="en-GB" sz="3600" dirty="0"/>
          </a:p>
          <a:p>
            <a:pPr>
              <a:lnSpc>
                <a:spcPct val="94000"/>
              </a:lnSpc>
              <a:spcBef>
                <a:spcPts val="645"/>
              </a:spcBef>
              <a:tabLst>
                <a:tab pos="721360" algn="l"/>
                <a:tab pos="1136015" algn="l"/>
                <a:tab pos="1550670" algn="l"/>
                <a:tab pos="1965325" algn="l"/>
                <a:tab pos="2379980" algn="l"/>
                <a:tab pos="2794635" algn="l"/>
                <a:tab pos="3209290" algn="l"/>
                <a:tab pos="3623945" algn="l"/>
                <a:tab pos="4039235" algn="l"/>
                <a:tab pos="4453890" algn="l"/>
                <a:tab pos="4868545" algn="l"/>
                <a:tab pos="5283200" algn="l"/>
                <a:tab pos="5697855" algn="l"/>
                <a:tab pos="6112510" algn="l"/>
                <a:tab pos="6527165" algn="l"/>
                <a:tab pos="6941820" algn="l"/>
                <a:tab pos="7356475" algn="l"/>
                <a:tab pos="7771765" algn="l"/>
                <a:tab pos="8186420" algn="l"/>
                <a:tab pos="8601075" algn="l"/>
              </a:tabLst>
            </a:pPr>
            <a:r>
              <a:rPr lang="en-GB" sz="3600" dirty="0">
                <a:solidFill>
                  <a:srgbClr val="4C38E2"/>
                </a:solidFill>
              </a:rPr>
              <a:t>State:</a:t>
            </a:r>
            <a:r>
              <a:rPr lang="en-GB" sz="3600" dirty="0"/>
              <a:t> Rectangle with rounded corners</a:t>
            </a:r>
            <a:endParaRPr lang="en-GB" sz="3600" dirty="0"/>
          </a:p>
          <a:p>
            <a:pPr>
              <a:lnSpc>
                <a:spcPct val="94000"/>
              </a:lnSpc>
              <a:spcBef>
                <a:spcPts val="645"/>
              </a:spcBef>
              <a:tabLst>
                <a:tab pos="721360" algn="l"/>
                <a:tab pos="1136015" algn="l"/>
                <a:tab pos="1550670" algn="l"/>
                <a:tab pos="1965325" algn="l"/>
                <a:tab pos="2379980" algn="l"/>
                <a:tab pos="2794635" algn="l"/>
                <a:tab pos="3209290" algn="l"/>
                <a:tab pos="3623945" algn="l"/>
                <a:tab pos="4039235" algn="l"/>
                <a:tab pos="4453890" algn="l"/>
                <a:tab pos="4868545" algn="l"/>
                <a:tab pos="5283200" algn="l"/>
                <a:tab pos="5697855" algn="l"/>
                <a:tab pos="6112510" algn="l"/>
                <a:tab pos="6527165" algn="l"/>
                <a:tab pos="6941820" algn="l"/>
                <a:tab pos="7356475" algn="l"/>
                <a:tab pos="7771765" algn="l"/>
                <a:tab pos="8186420" algn="l"/>
                <a:tab pos="8601075" algn="l"/>
              </a:tabLst>
            </a:pPr>
            <a:r>
              <a:rPr lang="en-GB" sz="3600" dirty="0">
                <a:solidFill>
                  <a:srgbClr val="4C38E2"/>
                </a:solidFill>
              </a:rPr>
              <a:t>Transitions:</a:t>
            </a:r>
            <a:r>
              <a:rPr lang="en-GB" sz="3600" dirty="0"/>
              <a:t> Arrow between states, also </a:t>
            </a:r>
            <a:r>
              <a:rPr lang="en-GB" sz="3600" dirty="0" err="1"/>
              <a:t>boolean</a:t>
            </a:r>
            <a:r>
              <a:rPr lang="en-GB" sz="3600" dirty="0"/>
              <a:t> logic condition (</a:t>
            </a:r>
            <a:r>
              <a:rPr lang="en-GB" sz="3600" dirty="0">
                <a:solidFill>
                  <a:srgbClr val="4C38E2"/>
                </a:solidFill>
              </a:rPr>
              <a:t>guard</a:t>
            </a:r>
            <a:r>
              <a:rPr lang="en-GB" sz="3600" dirty="0"/>
              <a:t>)</a:t>
            </a:r>
            <a:r>
              <a:rPr lang="ar-SA" sz="3600" dirty="0">
                <a:cs typeface="Arial" panose="020B0604020202020204" pitchFamily="34" charset="0"/>
              </a:rPr>
              <a:t>‏</a:t>
            </a:r>
            <a:endParaRPr lang="en-GB" sz="3600" dirty="0"/>
          </a:p>
          <a:p>
            <a:pPr marL="1036955" lvl="2" indent="-207645">
              <a:lnSpc>
                <a:spcPct val="94000"/>
              </a:lnSpc>
              <a:spcBef>
                <a:spcPts val="645"/>
              </a:spcBef>
              <a:buNone/>
              <a:tabLst>
                <a:tab pos="721360" algn="l"/>
                <a:tab pos="1136015" algn="l"/>
                <a:tab pos="1550670" algn="l"/>
                <a:tab pos="1965325" algn="l"/>
                <a:tab pos="2379980" algn="l"/>
                <a:tab pos="2794635" algn="l"/>
                <a:tab pos="3209290" algn="l"/>
                <a:tab pos="3623945" algn="l"/>
                <a:tab pos="4039235" algn="l"/>
                <a:tab pos="4453890" algn="l"/>
                <a:tab pos="4868545" algn="l"/>
                <a:tab pos="5283200" algn="l"/>
                <a:tab pos="5697855" algn="l"/>
                <a:tab pos="6112510" algn="l"/>
                <a:tab pos="6527165" algn="l"/>
                <a:tab pos="6941820" algn="l"/>
                <a:tab pos="7356475" algn="l"/>
                <a:tab pos="7771765" algn="l"/>
                <a:tab pos="8186420" algn="l"/>
                <a:tab pos="8601075" algn="l"/>
              </a:tabLst>
            </a:pPr>
            <a:endParaRPr lang="en-GB" sz="33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/>
          <p:cNvSpPr>
            <a:spLocks noGrp="1" noChangeArrowheads="1"/>
          </p:cNvSpPr>
          <p:nvPr>
            <p:ph type="title"/>
          </p:nvPr>
        </p:nvSpPr>
        <p:spPr>
          <a:xfrm>
            <a:off x="406080" y="133935"/>
            <a:ext cx="7770240" cy="1237089"/>
          </a:xfrm>
        </p:spPr>
        <p:txBody>
          <a:bodyPr lIns="17961" tIns="46698" rIns="17961" bIns="46698">
            <a:normAutofit fontScale="90000"/>
          </a:bodyPr>
          <a:lstStyle/>
          <a:p>
            <a:pPr>
              <a:lnSpc>
                <a:spcPct val="94000"/>
              </a:lnSpc>
              <a:spcBef>
                <a:spcPts val="1235"/>
              </a:spcBef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b="1" dirty="0"/>
              <a:t>An Example of A State Chart Diagram </a:t>
            </a:r>
            <a:endParaRPr lang="en-GB" b="1" dirty="0"/>
          </a:p>
        </p:txBody>
      </p:sp>
      <p:grpSp>
        <p:nvGrpSpPr>
          <p:cNvPr id="2" name="Group 2"/>
          <p:cNvGrpSpPr/>
          <p:nvPr/>
        </p:nvGrpSpPr>
        <p:grpSpPr bwMode="auto">
          <a:xfrm>
            <a:off x="838080" y="1523680"/>
            <a:ext cx="7892640" cy="5041970"/>
            <a:chOff x="582" y="1058"/>
            <a:chExt cx="5481" cy="3501"/>
          </a:xfrm>
        </p:grpSpPr>
        <p:sp>
          <p:nvSpPr>
            <p:cNvPr id="94211" name="AutoShape 3"/>
            <p:cNvSpPr>
              <a:spLocks noChangeArrowheads="1"/>
            </p:cNvSpPr>
            <p:nvPr/>
          </p:nvSpPr>
          <p:spPr bwMode="auto">
            <a:xfrm>
              <a:off x="2221" y="1375"/>
              <a:ext cx="1005" cy="423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Unprocessed</a:t>
              </a:r>
              <a:endParaRPr lang="en-GB" sz="16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Order</a:t>
              </a:r>
              <a:endParaRPr lang="en-GB" sz="16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4212" name="AutoShape 4"/>
            <p:cNvSpPr>
              <a:spLocks noChangeArrowheads="1"/>
            </p:cNvSpPr>
            <p:nvPr/>
          </p:nvSpPr>
          <p:spPr bwMode="auto">
            <a:xfrm>
              <a:off x="4814" y="3121"/>
              <a:ext cx="1005" cy="422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Fulfilled</a:t>
              </a:r>
              <a:endParaRPr lang="en-GB" sz="16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Order</a:t>
              </a:r>
              <a:endParaRPr lang="en-GB" sz="16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4213" name="AutoShape 5"/>
            <p:cNvSpPr>
              <a:spLocks noChangeArrowheads="1"/>
            </p:cNvSpPr>
            <p:nvPr/>
          </p:nvSpPr>
          <p:spPr bwMode="auto">
            <a:xfrm>
              <a:off x="2592" y="3121"/>
              <a:ext cx="1005" cy="422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Pending</a:t>
              </a:r>
              <a:endParaRPr lang="en-GB" sz="16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Order</a:t>
              </a:r>
              <a:endParaRPr lang="en-GB" sz="16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4214" name="AutoShape 6"/>
            <p:cNvSpPr>
              <a:spLocks noChangeArrowheads="1"/>
            </p:cNvSpPr>
            <p:nvPr/>
          </p:nvSpPr>
          <p:spPr bwMode="auto">
            <a:xfrm>
              <a:off x="3703" y="2062"/>
              <a:ext cx="1005" cy="423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Accepted</a:t>
              </a:r>
              <a:endParaRPr lang="en-GB" sz="16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Order</a:t>
              </a:r>
              <a:endParaRPr lang="en-GB" sz="16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4215" name="AutoShape 7"/>
            <p:cNvSpPr>
              <a:spLocks noChangeArrowheads="1"/>
            </p:cNvSpPr>
            <p:nvPr/>
          </p:nvSpPr>
          <p:spPr bwMode="auto">
            <a:xfrm>
              <a:off x="582" y="2062"/>
              <a:ext cx="1005" cy="423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Rejected</a:t>
              </a:r>
              <a:endParaRPr lang="en-GB" sz="16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algn="ctr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Order</a:t>
              </a:r>
              <a:endParaRPr lang="en-GB" sz="16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4216" name="Oval 8"/>
            <p:cNvSpPr>
              <a:spLocks noChangeArrowheads="1"/>
            </p:cNvSpPr>
            <p:nvPr/>
          </p:nvSpPr>
          <p:spPr bwMode="auto">
            <a:xfrm>
              <a:off x="2646" y="1058"/>
              <a:ext cx="159" cy="159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7" name="Oval 9"/>
            <p:cNvSpPr>
              <a:spLocks noChangeArrowheads="1"/>
            </p:cNvSpPr>
            <p:nvPr/>
          </p:nvSpPr>
          <p:spPr bwMode="auto">
            <a:xfrm>
              <a:off x="2697" y="4019"/>
              <a:ext cx="159" cy="159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8" name="Oval 10"/>
            <p:cNvSpPr>
              <a:spLocks noChangeArrowheads="1"/>
            </p:cNvSpPr>
            <p:nvPr/>
          </p:nvSpPr>
          <p:spPr bwMode="auto">
            <a:xfrm>
              <a:off x="2646" y="3967"/>
              <a:ext cx="265" cy="264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9" name="Freeform 11"/>
            <p:cNvSpPr/>
            <p:nvPr/>
          </p:nvSpPr>
          <p:spPr bwMode="auto">
            <a:xfrm>
              <a:off x="1058" y="2486"/>
              <a:ext cx="1587" cy="15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40"/>
                </a:cxn>
                <a:cxn ang="0">
                  <a:pos x="1440" y="1440"/>
                </a:cxn>
              </a:cxnLst>
              <a:rect l="0" t="0" r="r" b="b"/>
              <a:pathLst>
                <a:path w="1440" h="1440">
                  <a:moveTo>
                    <a:pt x="0" y="0"/>
                  </a:moveTo>
                  <a:lnTo>
                    <a:pt x="0" y="1440"/>
                  </a:lnTo>
                  <a:lnTo>
                    <a:pt x="1440" y="144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0" name="Freeform 12"/>
            <p:cNvSpPr/>
            <p:nvPr/>
          </p:nvSpPr>
          <p:spPr bwMode="auto">
            <a:xfrm>
              <a:off x="2909" y="3543"/>
              <a:ext cx="2434" cy="529"/>
            </a:xfrm>
            <a:custGeom>
              <a:avLst/>
              <a:gdLst/>
              <a:ahLst/>
              <a:cxnLst>
                <a:cxn ang="0">
                  <a:pos x="2208" y="0"/>
                </a:cxn>
                <a:cxn ang="0">
                  <a:pos x="2208" y="480"/>
                </a:cxn>
                <a:cxn ang="0">
                  <a:pos x="0" y="480"/>
                </a:cxn>
              </a:cxnLst>
              <a:rect l="0" t="0" r="r" b="b"/>
              <a:pathLst>
                <a:path w="2208" h="480">
                  <a:moveTo>
                    <a:pt x="2208" y="0"/>
                  </a:moveTo>
                  <a:lnTo>
                    <a:pt x="2208" y="480"/>
                  </a:lnTo>
                  <a:lnTo>
                    <a:pt x="0" y="48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1" name="Line 13"/>
            <p:cNvSpPr>
              <a:spLocks noChangeShapeType="1"/>
            </p:cNvSpPr>
            <p:nvPr/>
          </p:nvSpPr>
          <p:spPr bwMode="auto">
            <a:xfrm flipH="1">
              <a:off x="1583" y="1799"/>
              <a:ext cx="1117" cy="31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222" name="Line 14"/>
            <p:cNvSpPr>
              <a:spLocks noChangeShapeType="1"/>
            </p:cNvSpPr>
            <p:nvPr/>
          </p:nvSpPr>
          <p:spPr bwMode="auto">
            <a:xfrm>
              <a:off x="2804" y="1799"/>
              <a:ext cx="900" cy="31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223" name="Line 15"/>
            <p:cNvSpPr>
              <a:spLocks noChangeShapeType="1"/>
            </p:cNvSpPr>
            <p:nvPr/>
          </p:nvSpPr>
          <p:spPr bwMode="auto">
            <a:xfrm flipH="1">
              <a:off x="3065" y="2486"/>
              <a:ext cx="905" cy="63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224" name="Line 16"/>
            <p:cNvSpPr>
              <a:spLocks noChangeShapeType="1"/>
            </p:cNvSpPr>
            <p:nvPr/>
          </p:nvSpPr>
          <p:spPr bwMode="auto">
            <a:xfrm>
              <a:off x="4444" y="2486"/>
              <a:ext cx="899" cy="63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225" name="Line 17"/>
            <p:cNvSpPr>
              <a:spLocks noChangeShapeType="1"/>
            </p:cNvSpPr>
            <p:nvPr/>
          </p:nvSpPr>
          <p:spPr bwMode="auto">
            <a:xfrm>
              <a:off x="3597" y="3332"/>
              <a:ext cx="1217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226" name="Line 18"/>
            <p:cNvSpPr>
              <a:spLocks noChangeShapeType="1"/>
            </p:cNvSpPr>
            <p:nvPr/>
          </p:nvSpPr>
          <p:spPr bwMode="auto">
            <a:xfrm>
              <a:off x="2731" y="1217"/>
              <a:ext cx="1" cy="15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227" name="Text Box 19"/>
            <p:cNvSpPr txBox="1">
              <a:spLocks noChangeArrowheads="1"/>
            </p:cNvSpPr>
            <p:nvPr/>
          </p:nvSpPr>
          <p:spPr bwMode="auto">
            <a:xfrm>
              <a:off x="2777" y="1220"/>
              <a:ext cx="861" cy="150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order received</a:t>
              </a:r>
              <a:endParaRPr lang="en-GB" sz="14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4228" name="Text Box 20"/>
            <p:cNvSpPr txBox="1">
              <a:spLocks noChangeArrowheads="1"/>
            </p:cNvSpPr>
            <p:nvPr/>
          </p:nvSpPr>
          <p:spPr bwMode="auto">
            <a:xfrm>
              <a:off x="1089" y="1696"/>
              <a:ext cx="977" cy="150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[reject] checked</a:t>
              </a:r>
              <a:endParaRPr lang="en-GB" sz="14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4229" name="Text Box 21"/>
            <p:cNvSpPr txBox="1">
              <a:spLocks noChangeArrowheads="1"/>
            </p:cNvSpPr>
            <p:nvPr/>
          </p:nvSpPr>
          <p:spPr bwMode="auto">
            <a:xfrm>
              <a:off x="3290" y="1749"/>
              <a:ext cx="1031" cy="150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[accept] checked </a:t>
              </a:r>
              <a:endParaRPr lang="en-GB" sz="14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4230" name="Text Box 22"/>
            <p:cNvSpPr txBox="1">
              <a:spLocks noChangeArrowheads="1"/>
            </p:cNvSpPr>
            <p:nvPr/>
          </p:nvSpPr>
          <p:spPr bwMode="auto">
            <a:xfrm>
              <a:off x="2212" y="2593"/>
              <a:ext cx="1168" cy="299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[some items not</a:t>
              </a:r>
              <a:endParaRPr lang="en-GB" sz="14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available] processed</a:t>
              </a:r>
              <a:endParaRPr lang="en-GB" sz="14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4231" name="Text Box 23"/>
            <p:cNvSpPr txBox="1">
              <a:spLocks noChangeArrowheads="1"/>
            </p:cNvSpPr>
            <p:nvPr/>
          </p:nvSpPr>
          <p:spPr bwMode="auto">
            <a:xfrm>
              <a:off x="3872" y="3031"/>
              <a:ext cx="579" cy="449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[all items</a:t>
              </a:r>
              <a:endParaRPr lang="en-GB" sz="14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available] </a:t>
              </a:r>
              <a:endParaRPr lang="en-GB" sz="14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dirty="0" err="1">
                  <a:solidFill>
                    <a:srgbClr val="000000"/>
                  </a:solidFill>
                  <a:latin typeface="Comic Sans MS" panose="030F0702030302020204" pitchFamily="66" charset="0"/>
                </a:rPr>
                <a:t>newsupply</a:t>
              </a:r>
              <a:endParaRPr lang="en-GB" sz="14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4232" name="Text Box 24"/>
            <p:cNvSpPr txBox="1">
              <a:spLocks noChangeArrowheads="1"/>
            </p:cNvSpPr>
            <p:nvPr/>
          </p:nvSpPr>
          <p:spPr bwMode="auto">
            <a:xfrm>
              <a:off x="4790" y="2489"/>
              <a:ext cx="1273" cy="310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[some items available]</a:t>
              </a:r>
              <a:endParaRPr lang="en-GB" sz="14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4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 processed / deliver</a:t>
              </a:r>
              <a:endParaRPr lang="en-GB" sz="14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4233" name="Text Box 25"/>
            <p:cNvSpPr txBox="1">
              <a:spLocks noChangeArrowheads="1"/>
            </p:cNvSpPr>
            <p:nvPr/>
          </p:nvSpPr>
          <p:spPr bwMode="auto">
            <a:xfrm>
              <a:off x="1207" y="4317"/>
              <a:ext cx="3680" cy="242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100800" tIns="50400" rIns="100800" bIns="50400">
              <a:spAutoFit/>
            </a:bodyPr>
            <a:lstStyle/>
            <a:p>
              <a:pP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Example: State chart diagram for an order object</a:t>
              </a:r>
              <a:endParaRPr lang="en-GB" sz="16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/>
          <p:cNvSpPr>
            <a:spLocks noGrp="1" noChangeArrowheads="1"/>
          </p:cNvSpPr>
          <p:nvPr>
            <p:ph type="title"/>
          </p:nvPr>
        </p:nvSpPr>
        <p:spPr>
          <a:xfrm>
            <a:off x="632161" y="0"/>
            <a:ext cx="7986240" cy="1140600"/>
          </a:xfrm>
        </p:spPr>
        <p:txBody>
          <a:bodyPr/>
          <a:lstStyle/>
          <a:p>
            <a:pPr marL="340995" indent="-340995">
              <a:lnSpc>
                <a:spcPct val="94000"/>
              </a:lnSpc>
              <a:tabLst>
                <a:tab pos="340995" algn="l"/>
                <a:tab pos="755650" algn="l"/>
                <a:tab pos="1170305" algn="l"/>
                <a:tab pos="1584960" algn="l"/>
                <a:tab pos="1999615" algn="l"/>
                <a:tab pos="2414905" algn="l"/>
                <a:tab pos="2829560" algn="l"/>
                <a:tab pos="3244215" algn="l"/>
                <a:tab pos="3658870" algn="l"/>
                <a:tab pos="4073525" algn="l"/>
                <a:tab pos="4488180" algn="l"/>
                <a:tab pos="4902835" algn="l"/>
                <a:tab pos="5317490" algn="l"/>
                <a:tab pos="5732145" algn="l"/>
                <a:tab pos="6147435" algn="l"/>
                <a:tab pos="6562090" algn="l"/>
                <a:tab pos="6976745" algn="l"/>
                <a:tab pos="7391400" algn="l"/>
                <a:tab pos="7806055" algn="l"/>
                <a:tab pos="8220710" algn="l"/>
                <a:tab pos="8635365" algn="l"/>
              </a:tabLst>
            </a:pPr>
            <a:r>
              <a:rPr lang="en-GB" sz="4900" b="1" dirty="0"/>
              <a:t>Package Diagrams</a:t>
            </a:r>
            <a:endParaRPr lang="en-GB" sz="4900" b="1" dirty="0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721" y="1228450"/>
            <a:ext cx="4566240" cy="2739168"/>
          </a:xfrm>
        </p:spPr>
        <p:txBody>
          <a:bodyPr/>
          <a:lstStyle/>
          <a:p>
            <a:pPr marL="514350" indent="-514350">
              <a:spcBef>
                <a:spcPts val="54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tabLst>
                <a:tab pos="542290" algn="l"/>
                <a:tab pos="957580" algn="l"/>
                <a:tab pos="1372235" algn="l"/>
                <a:tab pos="1786890" algn="l"/>
                <a:tab pos="2201545" algn="l"/>
                <a:tab pos="2616200" algn="l"/>
                <a:tab pos="3030855" algn="l"/>
                <a:tab pos="3445510" algn="l"/>
                <a:tab pos="3860165" algn="l"/>
                <a:tab pos="4274820" algn="l"/>
                <a:tab pos="4690110" algn="l"/>
                <a:tab pos="5104765" algn="l"/>
                <a:tab pos="5519420" algn="l"/>
                <a:tab pos="5934075" algn="l"/>
                <a:tab pos="6348730" algn="l"/>
                <a:tab pos="6763385" algn="l"/>
                <a:tab pos="7178040" algn="l"/>
                <a:tab pos="7592695" algn="l"/>
                <a:tab pos="8007350" algn="l"/>
                <a:tab pos="8422640" algn="l"/>
              </a:tabLst>
            </a:pPr>
            <a:r>
              <a:rPr lang="en-GB" sz="2200" dirty="0">
                <a:solidFill>
                  <a:srgbClr val="3333CC"/>
                </a:solidFill>
              </a:rPr>
              <a:t>A package is a grouping of several classes:</a:t>
            </a:r>
            <a:endParaRPr lang="en-GB" sz="2200" dirty="0">
              <a:solidFill>
                <a:srgbClr val="3333CC"/>
              </a:solidFill>
            </a:endParaRPr>
          </a:p>
          <a:p>
            <a:pPr marL="1036955" lvl="1" indent="-345440">
              <a:spcBef>
                <a:spcPts val="45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–"/>
              <a:tabLst>
                <a:tab pos="542290" algn="l"/>
                <a:tab pos="957580" algn="l"/>
                <a:tab pos="1372235" algn="l"/>
                <a:tab pos="1786890" algn="l"/>
                <a:tab pos="2201545" algn="l"/>
                <a:tab pos="2616200" algn="l"/>
                <a:tab pos="3030855" algn="l"/>
                <a:tab pos="3445510" algn="l"/>
                <a:tab pos="3860165" algn="l"/>
                <a:tab pos="4274820" algn="l"/>
                <a:tab pos="4690110" algn="l"/>
                <a:tab pos="5104765" algn="l"/>
                <a:tab pos="5519420" algn="l"/>
                <a:tab pos="5934075" algn="l"/>
                <a:tab pos="6348730" algn="l"/>
                <a:tab pos="6763385" algn="l"/>
                <a:tab pos="7178040" algn="l"/>
                <a:tab pos="7592695" algn="l"/>
                <a:tab pos="8007350" algn="l"/>
                <a:tab pos="8422640" algn="l"/>
              </a:tabLst>
            </a:pPr>
            <a:r>
              <a:rPr lang="en-GB" sz="1800" dirty="0"/>
              <a:t>Java packages are a good example</a:t>
            </a:r>
            <a:endParaRPr lang="en-GB" sz="1800" dirty="0"/>
          </a:p>
          <a:p>
            <a:pPr marL="514350" indent="-514350">
              <a:spcBef>
                <a:spcPts val="54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tabLst>
                <a:tab pos="542290" algn="l"/>
                <a:tab pos="957580" algn="l"/>
                <a:tab pos="1372235" algn="l"/>
                <a:tab pos="1786890" algn="l"/>
                <a:tab pos="2201545" algn="l"/>
                <a:tab pos="2616200" algn="l"/>
                <a:tab pos="3030855" algn="l"/>
                <a:tab pos="3445510" algn="l"/>
                <a:tab pos="3860165" algn="l"/>
                <a:tab pos="4274820" algn="l"/>
                <a:tab pos="4690110" algn="l"/>
                <a:tab pos="5104765" algn="l"/>
                <a:tab pos="5519420" algn="l"/>
                <a:tab pos="5934075" algn="l"/>
                <a:tab pos="6348730" algn="l"/>
                <a:tab pos="6763385" algn="l"/>
                <a:tab pos="7178040" algn="l"/>
                <a:tab pos="7592695" algn="l"/>
                <a:tab pos="8007350" algn="l"/>
                <a:tab pos="8422640" algn="l"/>
              </a:tabLst>
            </a:pPr>
            <a:r>
              <a:rPr lang="en-GB" sz="2200" dirty="0"/>
              <a:t>Package diagrams show module dependencies.</a:t>
            </a:r>
            <a:endParaRPr lang="en-GB" sz="2200" dirty="0"/>
          </a:p>
          <a:p>
            <a:pPr marL="514350" indent="-514350">
              <a:spcBef>
                <a:spcPts val="54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tabLst>
                <a:tab pos="542290" algn="l"/>
                <a:tab pos="957580" algn="l"/>
                <a:tab pos="1372235" algn="l"/>
                <a:tab pos="1786890" algn="l"/>
                <a:tab pos="2201545" algn="l"/>
                <a:tab pos="2616200" algn="l"/>
                <a:tab pos="3030855" algn="l"/>
                <a:tab pos="3445510" algn="l"/>
                <a:tab pos="3860165" algn="l"/>
                <a:tab pos="4274820" algn="l"/>
                <a:tab pos="4690110" algn="l"/>
                <a:tab pos="5104765" algn="l"/>
                <a:tab pos="5519420" algn="l"/>
                <a:tab pos="5934075" algn="l"/>
                <a:tab pos="6348730" algn="l"/>
                <a:tab pos="6763385" algn="l"/>
                <a:tab pos="7178040" algn="l"/>
                <a:tab pos="7592695" algn="l"/>
                <a:tab pos="8007350" algn="l"/>
                <a:tab pos="8422640" algn="l"/>
              </a:tabLst>
            </a:pPr>
            <a:r>
              <a:rPr lang="en-GB" sz="2200" dirty="0"/>
              <a:t>Useful for large projects with multiple binary files </a:t>
            </a:r>
            <a:endParaRPr lang="en-GB" sz="2200" dirty="0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2743201" y="5486976"/>
            <a:ext cx="1293120" cy="911616"/>
            <a:chOff x="1905" y="3810"/>
            <a:chExt cx="898" cy="633"/>
          </a:xfrm>
        </p:grpSpPr>
        <p:sp>
          <p:nvSpPr>
            <p:cNvPr id="95236" name="Rectangle 4"/>
            <p:cNvSpPr>
              <a:spLocks noChangeArrowheads="1"/>
            </p:cNvSpPr>
            <p:nvPr/>
          </p:nvSpPr>
          <p:spPr bwMode="auto">
            <a:xfrm>
              <a:off x="1905" y="3810"/>
              <a:ext cx="422" cy="159"/>
            </a:xfrm>
            <a:prstGeom prst="rect">
              <a:avLst/>
            </a:prstGeom>
            <a:solidFill>
              <a:srgbClr val="CCFF66"/>
            </a:solidFill>
            <a:ln w="126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7" name="Rectangle 5"/>
            <p:cNvSpPr>
              <a:spLocks noChangeArrowheads="1"/>
            </p:cNvSpPr>
            <p:nvPr/>
          </p:nvSpPr>
          <p:spPr bwMode="auto">
            <a:xfrm>
              <a:off x="1905" y="3969"/>
              <a:ext cx="899" cy="475"/>
            </a:xfrm>
            <a:prstGeom prst="rect">
              <a:avLst/>
            </a:prstGeom>
            <a:solidFill>
              <a:srgbClr val="CCFF66"/>
            </a:solidFill>
            <a:ln w="1260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 algn="ctr">
                <a:lnSpc>
                  <a:spcPct val="87000"/>
                </a:lnSpc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Database</a:t>
              </a:r>
              <a:endParaRPr lang="en-GB" sz="16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87000"/>
                </a:lnSpc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Interface</a:t>
              </a:r>
              <a:endParaRPr lang="en-GB" sz="16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87000"/>
                </a:lnSpc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{abstract}</a:t>
              </a:r>
              <a:endParaRPr lang="en-GB" sz="16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6"/>
          <p:cNvGrpSpPr/>
          <p:nvPr/>
        </p:nvGrpSpPr>
        <p:grpSpPr bwMode="auto">
          <a:xfrm>
            <a:off x="228961" y="4190840"/>
            <a:ext cx="1291680" cy="911616"/>
            <a:chOff x="159" y="2910"/>
            <a:chExt cx="897" cy="633"/>
          </a:xfrm>
        </p:grpSpPr>
        <p:sp>
          <p:nvSpPr>
            <p:cNvPr id="95239" name="Rectangle 7"/>
            <p:cNvSpPr>
              <a:spLocks noChangeArrowheads="1"/>
            </p:cNvSpPr>
            <p:nvPr/>
          </p:nvSpPr>
          <p:spPr bwMode="auto">
            <a:xfrm>
              <a:off x="159" y="2910"/>
              <a:ext cx="422" cy="159"/>
            </a:xfrm>
            <a:prstGeom prst="rect">
              <a:avLst/>
            </a:prstGeom>
            <a:solidFill>
              <a:srgbClr val="CCFF66"/>
            </a:solidFill>
            <a:ln w="126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0" name="Rectangle 8"/>
            <p:cNvSpPr>
              <a:spLocks noChangeArrowheads="1"/>
            </p:cNvSpPr>
            <p:nvPr/>
          </p:nvSpPr>
          <p:spPr bwMode="auto">
            <a:xfrm>
              <a:off x="159" y="3068"/>
              <a:ext cx="898" cy="476"/>
            </a:xfrm>
            <a:prstGeom prst="rect">
              <a:avLst/>
            </a:prstGeom>
            <a:solidFill>
              <a:srgbClr val="CCFF66"/>
            </a:solidFill>
            <a:ln w="1260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 algn="ctr">
                <a:lnSpc>
                  <a:spcPct val="87000"/>
                </a:lnSpc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Oracle</a:t>
              </a:r>
              <a:endParaRPr lang="en-GB" sz="16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87000"/>
                </a:lnSpc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Interface</a:t>
              </a:r>
              <a:endParaRPr lang="en-GB" sz="16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9"/>
          <p:cNvGrpSpPr/>
          <p:nvPr/>
        </p:nvGrpSpPr>
        <p:grpSpPr bwMode="auto">
          <a:xfrm>
            <a:off x="228961" y="5486976"/>
            <a:ext cx="1291680" cy="911616"/>
            <a:chOff x="159" y="3810"/>
            <a:chExt cx="897" cy="633"/>
          </a:xfrm>
        </p:grpSpPr>
        <p:sp>
          <p:nvSpPr>
            <p:cNvPr id="95242" name="Rectangle 10"/>
            <p:cNvSpPr>
              <a:spLocks noChangeArrowheads="1"/>
            </p:cNvSpPr>
            <p:nvPr/>
          </p:nvSpPr>
          <p:spPr bwMode="auto">
            <a:xfrm>
              <a:off x="159" y="3810"/>
              <a:ext cx="422" cy="159"/>
            </a:xfrm>
            <a:prstGeom prst="rect">
              <a:avLst/>
            </a:prstGeom>
            <a:solidFill>
              <a:srgbClr val="CCFF66"/>
            </a:solidFill>
            <a:ln w="126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3" name="Rectangle 11"/>
            <p:cNvSpPr>
              <a:spLocks noChangeArrowheads="1"/>
            </p:cNvSpPr>
            <p:nvPr/>
          </p:nvSpPr>
          <p:spPr bwMode="auto">
            <a:xfrm>
              <a:off x="159" y="3969"/>
              <a:ext cx="898" cy="475"/>
            </a:xfrm>
            <a:prstGeom prst="rect">
              <a:avLst/>
            </a:prstGeom>
            <a:solidFill>
              <a:srgbClr val="CCFF66"/>
            </a:solidFill>
            <a:ln w="1260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 algn="ctr">
                <a:lnSpc>
                  <a:spcPct val="87000"/>
                </a:lnSpc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Sybase</a:t>
              </a:r>
              <a:endParaRPr lang="en-GB" sz="16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87000"/>
                </a:lnSpc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Interface</a:t>
              </a:r>
              <a:endParaRPr lang="en-GB" sz="16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95244" name="Rectangle 12"/>
          <p:cNvSpPr>
            <a:spLocks noChangeArrowheads="1"/>
          </p:cNvSpPr>
          <p:nvPr/>
        </p:nvSpPr>
        <p:spPr bwMode="auto">
          <a:xfrm>
            <a:off x="2743201" y="4090030"/>
            <a:ext cx="838080" cy="485331"/>
          </a:xfrm>
          <a:prstGeom prst="rect">
            <a:avLst/>
          </a:prstGeom>
          <a:solidFill>
            <a:srgbClr val="CCFF66"/>
          </a:solidFill>
          <a:ln w="12600">
            <a:solidFill>
              <a:srgbClr val="000000"/>
            </a:solidFill>
            <a:miter lim="800000"/>
          </a:ln>
          <a:effectLst/>
        </p:spPr>
        <p:txBody>
          <a:bodyPr wrap="none" lIns="91436" tIns="45718" rIns="91436" bIns="45718" anchor="ctr"/>
          <a:lstStyle/>
          <a:p>
            <a:pPr algn="ctr">
              <a:lnSpc>
                <a:spcPct val="87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500" b="1" dirty="0">
                <a:solidFill>
                  <a:srgbClr val="000000"/>
                </a:solidFill>
                <a:latin typeface="Arial" panose="020B0604020202020204" pitchFamily="34" charset="0"/>
              </a:rPr>
              <a:t>Common</a:t>
            </a:r>
            <a:endParaRPr lang="en-GB" sz="15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87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500" b="1" dirty="0">
                <a:solidFill>
                  <a:srgbClr val="000000"/>
                </a:solidFill>
                <a:latin typeface="Arial" panose="020B0604020202020204" pitchFamily="34" charset="0"/>
              </a:rPr>
              <a:t>{global}</a:t>
            </a:r>
            <a:endParaRPr lang="en-GB" sz="15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2743200" y="4572480"/>
            <a:ext cx="1296000" cy="685512"/>
          </a:xfrm>
          <a:prstGeom prst="rect">
            <a:avLst/>
          </a:prstGeom>
          <a:solidFill>
            <a:srgbClr val="CCFF66"/>
          </a:solidFill>
          <a:ln w="12600">
            <a:solidFill>
              <a:srgbClr val="000000"/>
            </a:solidFill>
            <a:miter lim="800000"/>
          </a:ln>
          <a:effectLst/>
        </p:spPr>
        <p:txBody>
          <a:bodyPr wrap="none" lIns="91436" tIns="45718" rIns="91436" bIns="45718" anchor="ctr"/>
          <a:lstStyle/>
          <a:p>
            <a:pPr>
              <a:lnSpc>
                <a:spcPct val="87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600" b="1" dirty="0">
                <a:solidFill>
                  <a:srgbClr val="000000"/>
                </a:solidFill>
                <a:latin typeface="Arial" panose="020B0604020202020204" pitchFamily="34" charset="0"/>
              </a:rPr>
              <a:t>Quantity</a:t>
            </a:r>
            <a:endParaRPr lang="en-GB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7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600" b="1" dirty="0">
                <a:solidFill>
                  <a:srgbClr val="000000"/>
                </a:solidFill>
                <a:latin typeface="Arial" panose="020B0604020202020204" pitchFamily="34" charset="0"/>
              </a:rPr>
              <a:t>Money</a:t>
            </a:r>
            <a:endParaRPr lang="en-GB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7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DateRange</a:t>
            </a:r>
            <a:endParaRPr lang="en-GB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95246" name="AutoShape 14"/>
          <p:cNvCxnSpPr>
            <a:cxnSpLocks noChangeShapeType="1"/>
            <a:endCxn id="95237" idx="3"/>
          </p:cNvCxnSpPr>
          <p:nvPr/>
        </p:nvCxnSpPr>
        <p:spPr bwMode="auto">
          <a:xfrm flipH="1">
            <a:off x="4037760" y="5674196"/>
            <a:ext cx="754560" cy="384521"/>
          </a:xfrm>
          <a:prstGeom prst="straightConnector1">
            <a:avLst/>
          </a:prstGeom>
          <a:noFill/>
          <a:ln w="12600">
            <a:solidFill>
              <a:srgbClr val="000000"/>
            </a:solidFill>
            <a:prstDash val="lgDash"/>
            <a:miter lim="800000"/>
            <a:tailEnd type="triangle" w="med" len="med"/>
          </a:ln>
          <a:effectLst/>
        </p:spPr>
      </p:cxnSp>
      <p:sp>
        <p:nvSpPr>
          <p:cNvPr id="95247" name="AutoShape 15"/>
          <p:cNvSpPr>
            <a:spLocks noChangeArrowheads="1"/>
          </p:cNvSpPr>
          <p:nvPr/>
        </p:nvSpPr>
        <p:spPr bwMode="auto">
          <a:xfrm rot="5400000">
            <a:off x="2471030" y="5854233"/>
            <a:ext cx="217462" cy="34416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12600">
            <a:solidFill>
              <a:srgbClr val="000000"/>
            </a:solidFill>
            <a:miter lim="800000"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cxnSp>
        <p:nvCxnSpPr>
          <p:cNvPr id="95248" name="AutoShape 16"/>
          <p:cNvCxnSpPr>
            <a:cxnSpLocks noChangeShapeType="1"/>
          </p:cNvCxnSpPr>
          <p:nvPr/>
        </p:nvCxnSpPr>
        <p:spPr bwMode="auto">
          <a:xfrm flipH="1">
            <a:off x="1509121" y="6024153"/>
            <a:ext cx="897120" cy="70567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rgbClr val="000000"/>
            </a:solidFill>
            <a:miter lim="800000"/>
          </a:ln>
          <a:effectLst/>
        </p:spPr>
      </p:cxnSp>
      <p:cxnSp>
        <p:nvCxnSpPr>
          <p:cNvPr id="95249" name="AutoShape 17"/>
          <p:cNvCxnSpPr>
            <a:cxnSpLocks noChangeShapeType="1"/>
          </p:cNvCxnSpPr>
          <p:nvPr/>
        </p:nvCxnSpPr>
        <p:spPr bwMode="auto">
          <a:xfrm flipH="1" flipV="1">
            <a:off x="1509121" y="4919557"/>
            <a:ext cx="897120" cy="1104596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rgbClr val="000000"/>
            </a:solidFill>
            <a:miter lim="800000"/>
          </a:ln>
          <a:effectLst/>
        </p:spPr>
      </p:cxnSp>
      <p:grpSp>
        <p:nvGrpSpPr>
          <p:cNvPr id="5" name="Group 18"/>
          <p:cNvGrpSpPr/>
          <p:nvPr/>
        </p:nvGrpSpPr>
        <p:grpSpPr bwMode="auto">
          <a:xfrm>
            <a:off x="4800961" y="1267333"/>
            <a:ext cx="4105440" cy="5129819"/>
            <a:chOff x="3334" y="880"/>
            <a:chExt cx="2851" cy="3562"/>
          </a:xfrm>
        </p:grpSpPr>
        <p:grpSp>
          <p:nvGrpSpPr>
            <p:cNvPr id="6" name="Group 19"/>
            <p:cNvGrpSpPr/>
            <p:nvPr/>
          </p:nvGrpSpPr>
          <p:grpSpPr bwMode="auto">
            <a:xfrm>
              <a:off x="3334" y="3239"/>
              <a:ext cx="2748" cy="1203"/>
              <a:chOff x="3334" y="3239"/>
              <a:chExt cx="2748" cy="1203"/>
            </a:xfrm>
          </p:grpSpPr>
          <p:sp>
            <p:nvSpPr>
              <p:cNvPr id="95252" name="Rectangle 20"/>
              <p:cNvSpPr>
                <a:spLocks noChangeArrowheads="1"/>
              </p:cNvSpPr>
              <p:nvPr/>
            </p:nvSpPr>
            <p:spPr bwMode="auto">
              <a:xfrm>
                <a:off x="3334" y="3239"/>
                <a:ext cx="647" cy="207"/>
              </a:xfrm>
              <a:prstGeom prst="rect">
                <a:avLst/>
              </a:prstGeom>
              <a:solidFill>
                <a:srgbClr val="CCFF66"/>
              </a:solidFill>
              <a:ln w="12600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lIns="100800" tIns="50400" rIns="100800" bIns="50400" anchor="ctr"/>
              <a:lstStyle/>
              <a:p>
                <a:pPr algn="ctr">
                  <a:lnSpc>
                    <a:spcPct val="87000"/>
                  </a:lnSpc>
                  <a:tabLst>
                    <a:tab pos="0" algn="l"/>
                    <a:tab pos="414655" algn="l"/>
                    <a:tab pos="829310" algn="l"/>
                    <a:tab pos="1243965" algn="l"/>
                    <a:tab pos="1658620" algn="l"/>
                    <a:tab pos="2073275" algn="l"/>
                    <a:tab pos="2487930" algn="l"/>
                    <a:tab pos="2902585" algn="l"/>
                    <a:tab pos="3317240" algn="l"/>
                    <a:tab pos="3732530" algn="l"/>
                    <a:tab pos="4147185" algn="l"/>
                    <a:tab pos="4561840" algn="l"/>
                    <a:tab pos="4976495" algn="l"/>
                    <a:tab pos="5391150" algn="l"/>
                    <a:tab pos="5805805" algn="l"/>
                    <a:tab pos="6220460" algn="l"/>
                    <a:tab pos="6635115" algn="l"/>
                    <a:tab pos="7049770" algn="l"/>
                    <a:tab pos="7465060" algn="l"/>
                    <a:tab pos="7879715" algn="l"/>
                    <a:tab pos="8294370" algn="l"/>
                  </a:tabLst>
                </a:pPr>
                <a:r>
                  <a:rPr lang="en-GB" sz="16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Domain</a:t>
                </a:r>
                <a:endParaRPr lang="en-GB" sz="16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5253" name="Rectangle 21"/>
              <p:cNvSpPr>
                <a:spLocks noChangeArrowheads="1"/>
              </p:cNvSpPr>
              <p:nvPr/>
            </p:nvSpPr>
            <p:spPr bwMode="auto">
              <a:xfrm>
                <a:off x="3334" y="3447"/>
                <a:ext cx="2749" cy="996"/>
              </a:xfrm>
              <a:prstGeom prst="rect">
                <a:avLst/>
              </a:prstGeom>
              <a:solidFill>
                <a:srgbClr val="CCFF66"/>
              </a:solidFill>
              <a:ln w="12600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2"/>
            <p:cNvGrpSpPr/>
            <p:nvPr/>
          </p:nvGrpSpPr>
          <p:grpSpPr bwMode="auto">
            <a:xfrm>
              <a:off x="3645" y="3691"/>
              <a:ext cx="880" cy="600"/>
              <a:chOff x="3645" y="3691"/>
              <a:chExt cx="880" cy="600"/>
            </a:xfrm>
          </p:grpSpPr>
          <p:sp>
            <p:nvSpPr>
              <p:cNvPr id="95255" name="Rectangle 23"/>
              <p:cNvSpPr>
                <a:spLocks noChangeArrowheads="1"/>
              </p:cNvSpPr>
              <p:nvPr/>
            </p:nvSpPr>
            <p:spPr bwMode="auto">
              <a:xfrm>
                <a:off x="3645" y="3691"/>
                <a:ext cx="414" cy="149"/>
              </a:xfrm>
              <a:prstGeom prst="rect">
                <a:avLst/>
              </a:prstGeom>
              <a:solidFill>
                <a:srgbClr val="FFFFFF"/>
              </a:solidFill>
              <a:ln w="12600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56" name="Rectangle 24"/>
              <p:cNvSpPr>
                <a:spLocks noChangeArrowheads="1"/>
              </p:cNvSpPr>
              <p:nvPr/>
            </p:nvSpPr>
            <p:spPr bwMode="auto">
              <a:xfrm>
                <a:off x="3645" y="3841"/>
                <a:ext cx="881" cy="451"/>
              </a:xfrm>
              <a:prstGeom prst="rect">
                <a:avLst/>
              </a:prstGeom>
              <a:solidFill>
                <a:srgbClr val="FFFFFF"/>
              </a:solidFill>
              <a:ln w="12600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lIns="100800" tIns="50400" rIns="100800" bIns="50400" anchor="ctr"/>
              <a:lstStyle/>
              <a:p>
                <a:pPr algn="ctr">
                  <a:lnSpc>
                    <a:spcPct val="87000"/>
                  </a:lnSpc>
                  <a:tabLst>
                    <a:tab pos="0" algn="l"/>
                    <a:tab pos="414655" algn="l"/>
                    <a:tab pos="829310" algn="l"/>
                    <a:tab pos="1243965" algn="l"/>
                    <a:tab pos="1658620" algn="l"/>
                    <a:tab pos="2073275" algn="l"/>
                    <a:tab pos="2487930" algn="l"/>
                    <a:tab pos="2902585" algn="l"/>
                    <a:tab pos="3317240" algn="l"/>
                    <a:tab pos="3732530" algn="l"/>
                    <a:tab pos="4147185" algn="l"/>
                    <a:tab pos="4561840" algn="l"/>
                    <a:tab pos="4976495" algn="l"/>
                    <a:tab pos="5391150" algn="l"/>
                    <a:tab pos="5805805" algn="l"/>
                    <a:tab pos="6220460" algn="l"/>
                    <a:tab pos="6635115" algn="l"/>
                    <a:tab pos="7049770" algn="l"/>
                    <a:tab pos="7465060" algn="l"/>
                    <a:tab pos="7879715" algn="l"/>
                    <a:tab pos="8294370" algn="l"/>
                  </a:tabLst>
                </a:pPr>
                <a:r>
                  <a:rPr lang="en-GB" sz="16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Orders</a:t>
                </a:r>
                <a:endParaRPr lang="en-GB" sz="16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" name="Group 25"/>
            <p:cNvGrpSpPr/>
            <p:nvPr/>
          </p:nvGrpSpPr>
          <p:grpSpPr bwMode="auto">
            <a:xfrm>
              <a:off x="4994" y="3691"/>
              <a:ext cx="880" cy="600"/>
              <a:chOff x="4994" y="3691"/>
              <a:chExt cx="880" cy="600"/>
            </a:xfrm>
          </p:grpSpPr>
          <p:sp>
            <p:nvSpPr>
              <p:cNvPr id="95258" name="Rectangle 26"/>
              <p:cNvSpPr>
                <a:spLocks noChangeArrowheads="1"/>
              </p:cNvSpPr>
              <p:nvPr/>
            </p:nvSpPr>
            <p:spPr bwMode="auto">
              <a:xfrm>
                <a:off x="4994" y="3691"/>
                <a:ext cx="414" cy="149"/>
              </a:xfrm>
              <a:prstGeom prst="rect">
                <a:avLst/>
              </a:prstGeom>
              <a:solidFill>
                <a:srgbClr val="FFFFFF"/>
              </a:solidFill>
              <a:ln w="12600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59" name="Rectangle 27"/>
              <p:cNvSpPr>
                <a:spLocks noChangeArrowheads="1"/>
              </p:cNvSpPr>
              <p:nvPr/>
            </p:nvSpPr>
            <p:spPr bwMode="auto">
              <a:xfrm>
                <a:off x="4994" y="3841"/>
                <a:ext cx="881" cy="451"/>
              </a:xfrm>
              <a:prstGeom prst="rect">
                <a:avLst/>
              </a:prstGeom>
              <a:solidFill>
                <a:srgbClr val="FFFFFF"/>
              </a:solidFill>
              <a:ln w="12600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lIns="100800" tIns="50400" rIns="100800" bIns="50400" anchor="ctr"/>
              <a:lstStyle/>
              <a:p>
                <a:pPr algn="ctr">
                  <a:lnSpc>
                    <a:spcPct val="87000"/>
                  </a:lnSpc>
                  <a:tabLst>
                    <a:tab pos="0" algn="l"/>
                    <a:tab pos="414655" algn="l"/>
                    <a:tab pos="829310" algn="l"/>
                    <a:tab pos="1243965" algn="l"/>
                    <a:tab pos="1658620" algn="l"/>
                    <a:tab pos="2073275" algn="l"/>
                    <a:tab pos="2487930" algn="l"/>
                    <a:tab pos="2902585" algn="l"/>
                    <a:tab pos="3317240" algn="l"/>
                    <a:tab pos="3732530" algn="l"/>
                    <a:tab pos="4147185" algn="l"/>
                    <a:tab pos="4561840" algn="l"/>
                    <a:tab pos="4976495" algn="l"/>
                    <a:tab pos="5391150" algn="l"/>
                    <a:tab pos="5805805" algn="l"/>
                    <a:tab pos="6220460" algn="l"/>
                    <a:tab pos="6635115" algn="l"/>
                    <a:tab pos="7049770" algn="l"/>
                    <a:tab pos="7465060" algn="l"/>
                    <a:tab pos="7879715" algn="l"/>
                    <a:tab pos="8294370" algn="l"/>
                  </a:tabLst>
                </a:pPr>
                <a:r>
                  <a:rPr lang="en-GB" sz="16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Customers</a:t>
                </a:r>
                <a:endParaRPr lang="en-GB" sz="16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95260" name="AutoShape 28"/>
            <p:cNvCxnSpPr>
              <a:cxnSpLocks noChangeShapeType="1"/>
              <a:stCxn id="95256" idx="3"/>
              <a:endCxn id="95259" idx="1"/>
            </p:cNvCxnSpPr>
            <p:nvPr/>
          </p:nvCxnSpPr>
          <p:spPr bwMode="auto">
            <a:xfrm>
              <a:off x="4526" y="4066"/>
              <a:ext cx="468" cy="1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prstDash val="lgDash"/>
              <a:miter lim="800000"/>
              <a:tailEnd type="triangle" w="med" len="med"/>
            </a:ln>
            <a:effectLst/>
          </p:spPr>
        </p:cxnSp>
        <p:grpSp>
          <p:nvGrpSpPr>
            <p:cNvPr id="9" name="Group 29"/>
            <p:cNvGrpSpPr/>
            <p:nvPr/>
          </p:nvGrpSpPr>
          <p:grpSpPr bwMode="auto">
            <a:xfrm>
              <a:off x="3334" y="1984"/>
              <a:ext cx="983" cy="599"/>
              <a:chOff x="3334" y="1984"/>
              <a:chExt cx="983" cy="599"/>
            </a:xfrm>
          </p:grpSpPr>
          <p:sp>
            <p:nvSpPr>
              <p:cNvPr id="95262" name="Rectangle 30"/>
              <p:cNvSpPr>
                <a:spLocks noChangeArrowheads="1"/>
              </p:cNvSpPr>
              <p:nvPr/>
            </p:nvSpPr>
            <p:spPr bwMode="auto">
              <a:xfrm>
                <a:off x="3334" y="1984"/>
                <a:ext cx="463" cy="149"/>
              </a:xfrm>
              <a:prstGeom prst="rect">
                <a:avLst/>
              </a:prstGeom>
              <a:solidFill>
                <a:srgbClr val="CCFF66"/>
              </a:solidFill>
              <a:ln w="12600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63" name="Rectangle 31"/>
              <p:cNvSpPr>
                <a:spLocks noChangeArrowheads="1"/>
              </p:cNvSpPr>
              <p:nvPr/>
            </p:nvSpPr>
            <p:spPr bwMode="auto">
              <a:xfrm>
                <a:off x="3334" y="2134"/>
                <a:ext cx="984" cy="450"/>
              </a:xfrm>
              <a:prstGeom prst="rect">
                <a:avLst/>
              </a:prstGeom>
              <a:solidFill>
                <a:srgbClr val="CCFF66"/>
              </a:solidFill>
              <a:ln w="12600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lIns="100800" tIns="50400" rIns="100800" bIns="50400" anchor="ctr"/>
              <a:lstStyle/>
              <a:p>
                <a:pPr algn="ctr">
                  <a:lnSpc>
                    <a:spcPct val="87000"/>
                  </a:lnSpc>
                  <a:tabLst>
                    <a:tab pos="0" algn="l"/>
                    <a:tab pos="414655" algn="l"/>
                    <a:tab pos="829310" algn="l"/>
                    <a:tab pos="1243965" algn="l"/>
                    <a:tab pos="1658620" algn="l"/>
                    <a:tab pos="2073275" algn="l"/>
                    <a:tab pos="2487930" algn="l"/>
                    <a:tab pos="2902585" algn="l"/>
                    <a:tab pos="3317240" algn="l"/>
                    <a:tab pos="3732530" algn="l"/>
                    <a:tab pos="4147185" algn="l"/>
                    <a:tab pos="4561840" algn="l"/>
                    <a:tab pos="4976495" algn="l"/>
                    <a:tab pos="5391150" algn="l"/>
                    <a:tab pos="5805805" algn="l"/>
                    <a:tab pos="6220460" algn="l"/>
                    <a:tab pos="6635115" algn="l"/>
                    <a:tab pos="7049770" algn="l"/>
                    <a:tab pos="7465060" algn="l"/>
                    <a:tab pos="7879715" algn="l"/>
                    <a:tab pos="8294370" algn="l"/>
                  </a:tabLst>
                </a:pPr>
                <a:r>
                  <a:rPr lang="en-GB" sz="16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Order Capture</a:t>
                </a:r>
                <a:endParaRPr lang="en-GB" sz="16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>
                  <a:lnSpc>
                    <a:spcPct val="87000"/>
                  </a:lnSpc>
                  <a:tabLst>
                    <a:tab pos="0" algn="l"/>
                    <a:tab pos="414655" algn="l"/>
                    <a:tab pos="829310" algn="l"/>
                    <a:tab pos="1243965" algn="l"/>
                    <a:tab pos="1658620" algn="l"/>
                    <a:tab pos="2073275" algn="l"/>
                    <a:tab pos="2487930" algn="l"/>
                    <a:tab pos="2902585" algn="l"/>
                    <a:tab pos="3317240" algn="l"/>
                    <a:tab pos="3732530" algn="l"/>
                    <a:tab pos="4147185" algn="l"/>
                    <a:tab pos="4561840" algn="l"/>
                    <a:tab pos="4976495" algn="l"/>
                    <a:tab pos="5391150" algn="l"/>
                    <a:tab pos="5805805" algn="l"/>
                    <a:tab pos="6220460" algn="l"/>
                    <a:tab pos="6635115" algn="l"/>
                    <a:tab pos="7049770" algn="l"/>
                    <a:tab pos="7465060" algn="l"/>
                    <a:tab pos="7879715" algn="l"/>
                    <a:tab pos="8294370" algn="l"/>
                  </a:tabLst>
                </a:pPr>
                <a:r>
                  <a:rPr lang="en-GB" sz="16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Application</a:t>
                </a:r>
                <a:endParaRPr lang="en-GB" sz="16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0" name="Group 32"/>
            <p:cNvGrpSpPr/>
            <p:nvPr/>
          </p:nvGrpSpPr>
          <p:grpSpPr bwMode="auto">
            <a:xfrm>
              <a:off x="3359" y="880"/>
              <a:ext cx="932" cy="600"/>
              <a:chOff x="3359" y="880"/>
              <a:chExt cx="932" cy="600"/>
            </a:xfrm>
          </p:grpSpPr>
          <p:sp>
            <p:nvSpPr>
              <p:cNvPr id="95265" name="Rectangle 33"/>
              <p:cNvSpPr>
                <a:spLocks noChangeArrowheads="1"/>
              </p:cNvSpPr>
              <p:nvPr/>
            </p:nvSpPr>
            <p:spPr bwMode="auto">
              <a:xfrm>
                <a:off x="3359" y="880"/>
                <a:ext cx="440" cy="149"/>
              </a:xfrm>
              <a:prstGeom prst="rect">
                <a:avLst/>
              </a:prstGeom>
              <a:solidFill>
                <a:srgbClr val="CCFF66"/>
              </a:solidFill>
              <a:ln w="12600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66" name="Rectangle 34"/>
              <p:cNvSpPr>
                <a:spLocks noChangeArrowheads="1"/>
              </p:cNvSpPr>
              <p:nvPr/>
            </p:nvSpPr>
            <p:spPr bwMode="auto">
              <a:xfrm>
                <a:off x="3359" y="1030"/>
                <a:ext cx="933" cy="451"/>
              </a:xfrm>
              <a:prstGeom prst="rect">
                <a:avLst/>
              </a:prstGeom>
              <a:solidFill>
                <a:srgbClr val="CCFF66"/>
              </a:solidFill>
              <a:ln w="12600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lIns="100800" tIns="50400" rIns="100800" bIns="50400" anchor="ctr"/>
              <a:lstStyle/>
              <a:p>
                <a:pPr algn="ctr">
                  <a:lnSpc>
                    <a:spcPct val="87000"/>
                  </a:lnSpc>
                  <a:tabLst>
                    <a:tab pos="0" algn="l"/>
                    <a:tab pos="414655" algn="l"/>
                    <a:tab pos="829310" algn="l"/>
                    <a:tab pos="1243965" algn="l"/>
                    <a:tab pos="1658620" algn="l"/>
                    <a:tab pos="2073275" algn="l"/>
                    <a:tab pos="2487930" algn="l"/>
                    <a:tab pos="2902585" algn="l"/>
                    <a:tab pos="3317240" algn="l"/>
                    <a:tab pos="3732530" algn="l"/>
                    <a:tab pos="4147185" algn="l"/>
                    <a:tab pos="4561840" algn="l"/>
                    <a:tab pos="4976495" algn="l"/>
                    <a:tab pos="5391150" algn="l"/>
                    <a:tab pos="5805805" algn="l"/>
                    <a:tab pos="6220460" algn="l"/>
                    <a:tab pos="6635115" algn="l"/>
                    <a:tab pos="7049770" algn="l"/>
                    <a:tab pos="7465060" algn="l"/>
                    <a:tab pos="7879715" algn="l"/>
                    <a:tab pos="8294370" algn="l"/>
                  </a:tabLst>
                </a:pPr>
                <a:r>
                  <a:rPr lang="en-GB" sz="16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Order Capture</a:t>
                </a:r>
                <a:endParaRPr lang="en-GB" sz="16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>
                  <a:lnSpc>
                    <a:spcPct val="87000"/>
                  </a:lnSpc>
                  <a:tabLst>
                    <a:tab pos="0" algn="l"/>
                    <a:tab pos="414655" algn="l"/>
                    <a:tab pos="829310" algn="l"/>
                    <a:tab pos="1243965" algn="l"/>
                    <a:tab pos="1658620" algn="l"/>
                    <a:tab pos="2073275" algn="l"/>
                    <a:tab pos="2487930" algn="l"/>
                    <a:tab pos="2902585" algn="l"/>
                    <a:tab pos="3317240" algn="l"/>
                    <a:tab pos="3732530" algn="l"/>
                    <a:tab pos="4147185" algn="l"/>
                    <a:tab pos="4561840" algn="l"/>
                    <a:tab pos="4976495" algn="l"/>
                    <a:tab pos="5391150" algn="l"/>
                    <a:tab pos="5805805" algn="l"/>
                    <a:tab pos="6220460" algn="l"/>
                    <a:tab pos="6635115" algn="l"/>
                    <a:tab pos="7049770" algn="l"/>
                    <a:tab pos="7465060" algn="l"/>
                    <a:tab pos="7879715" algn="l"/>
                    <a:tab pos="8294370" algn="l"/>
                  </a:tabLst>
                </a:pPr>
                <a:r>
                  <a:rPr lang="en-GB" sz="16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UI</a:t>
                </a:r>
                <a:endParaRPr lang="en-GB" sz="16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" name="Group 35"/>
            <p:cNvGrpSpPr/>
            <p:nvPr/>
          </p:nvGrpSpPr>
          <p:grpSpPr bwMode="auto">
            <a:xfrm>
              <a:off x="4579" y="880"/>
              <a:ext cx="465" cy="600"/>
              <a:chOff x="4579" y="880"/>
              <a:chExt cx="465" cy="600"/>
            </a:xfrm>
          </p:grpSpPr>
          <p:sp>
            <p:nvSpPr>
              <p:cNvPr id="95268" name="Rectangle 36"/>
              <p:cNvSpPr>
                <a:spLocks noChangeArrowheads="1"/>
              </p:cNvSpPr>
              <p:nvPr/>
            </p:nvSpPr>
            <p:spPr bwMode="auto">
              <a:xfrm>
                <a:off x="4579" y="880"/>
                <a:ext cx="220" cy="149"/>
              </a:xfrm>
              <a:prstGeom prst="rect">
                <a:avLst/>
              </a:prstGeom>
              <a:solidFill>
                <a:srgbClr val="CCFF66"/>
              </a:solidFill>
              <a:ln w="12600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69" name="Rectangle 37"/>
              <p:cNvSpPr>
                <a:spLocks noChangeArrowheads="1"/>
              </p:cNvSpPr>
              <p:nvPr/>
            </p:nvSpPr>
            <p:spPr bwMode="auto">
              <a:xfrm>
                <a:off x="4579" y="1030"/>
                <a:ext cx="466" cy="451"/>
              </a:xfrm>
              <a:prstGeom prst="rect">
                <a:avLst/>
              </a:prstGeom>
              <a:solidFill>
                <a:srgbClr val="CCFF66"/>
              </a:solidFill>
              <a:ln w="12600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lIns="100800" tIns="50400" rIns="100800" bIns="50400" anchor="ctr"/>
              <a:lstStyle/>
              <a:p>
                <a:pPr algn="ctr">
                  <a:lnSpc>
                    <a:spcPct val="87000"/>
                  </a:lnSpc>
                  <a:tabLst>
                    <a:tab pos="0" algn="l"/>
                    <a:tab pos="414655" algn="l"/>
                    <a:tab pos="829310" algn="l"/>
                    <a:tab pos="1243965" algn="l"/>
                    <a:tab pos="1658620" algn="l"/>
                    <a:tab pos="2073275" algn="l"/>
                    <a:tab pos="2487930" algn="l"/>
                    <a:tab pos="2902585" algn="l"/>
                    <a:tab pos="3317240" algn="l"/>
                    <a:tab pos="3732530" algn="l"/>
                    <a:tab pos="4147185" algn="l"/>
                    <a:tab pos="4561840" algn="l"/>
                    <a:tab pos="4976495" algn="l"/>
                    <a:tab pos="5391150" algn="l"/>
                    <a:tab pos="5805805" algn="l"/>
                    <a:tab pos="6220460" algn="l"/>
                    <a:tab pos="6635115" algn="l"/>
                    <a:tab pos="7049770" algn="l"/>
                    <a:tab pos="7465060" algn="l"/>
                    <a:tab pos="7879715" algn="l"/>
                    <a:tab pos="8294370" algn="l"/>
                  </a:tabLst>
                </a:pPr>
                <a:r>
                  <a:rPr lang="en-GB" sz="16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AWT</a:t>
                </a:r>
                <a:endParaRPr lang="en-GB" sz="16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2" name="Group 38"/>
            <p:cNvGrpSpPr/>
            <p:nvPr/>
          </p:nvGrpSpPr>
          <p:grpSpPr bwMode="auto">
            <a:xfrm>
              <a:off x="5358" y="880"/>
              <a:ext cx="827" cy="600"/>
              <a:chOff x="5358" y="880"/>
              <a:chExt cx="827" cy="600"/>
            </a:xfrm>
          </p:grpSpPr>
          <p:sp>
            <p:nvSpPr>
              <p:cNvPr id="95271" name="Rectangle 39"/>
              <p:cNvSpPr>
                <a:spLocks noChangeArrowheads="1"/>
              </p:cNvSpPr>
              <p:nvPr/>
            </p:nvSpPr>
            <p:spPr bwMode="auto">
              <a:xfrm>
                <a:off x="5358" y="880"/>
                <a:ext cx="390" cy="149"/>
              </a:xfrm>
              <a:prstGeom prst="rect">
                <a:avLst/>
              </a:prstGeom>
              <a:solidFill>
                <a:srgbClr val="CCFF66"/>
              </a:solidFill>
              <a:ln w="12600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72" name="Rectangle 40"/>
              <p:cNvSpPr>
                <a:spLocks noChangeArrowheads="1"/>
              </p:cNvSpPr>
              <p:nvPr/>
            </p:nvSpPr>
            <p:spPr bwMode="auto">
              <a:xfrm>
                <a:off x="5358" y="1030"/>
                <a:ext cx="828" cy="451"/>
              </a:xfrm>
              <a:prstGeom prst="rect">
                <a:avLst/>
              </a:prstGeom>
              <a:solidFill>
                <a:srgbClr val="CCFF66"/>
              </a:solidFill>
              <a:ln w="12600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lIns="100800" tIns="50400" rIns="100800" bIns="50400" anchor="ctr"/>
              <a:lstStyle/>
              <a:p>
                <a:pPr algn="ctr">
                  <a:lnSpc>
                    <a:spcPct val="87000"/>
                  </a:lnSpc>
                  <a:tabLst>
                    <a:tab pos="0" algn="l"/>
                    <a:tab pos="414655" algn="l"/>
                    <a:tab pos="829310" algn="l"/>
                    <a:tab pos="1243965" algn="l"/>
                    <a:tab pos="1658620" algn="l"/>
                    <a:tab pos="2073275" algn="l"/>
                    <a:tab pos="2487930" algn="l"/>
                    <a:tab pos="2902585" algn="l"/>
                    <a:tab pos="3317240" algn="l"/>
                    <a:tab pos="3732530" algn="l"/>
                    <a:tab pos="4147185" algn="l"/>
                    <a:tab pos="4561840" algn="l"/>
                    <a:tab pos="4976495" algn="l"/>
                    <a:tab pos="5391150" algn="l"/>
                    <a:tab pos="5805805" algn="l"/>
                    <a:tab pos="6220460" algn="l"/>
                    <a:tab pos="6635115" algn="l"/>
                    <a:tab pos="7049770" algn="l"/>
                    <a:tab pos="7465060" algn="l"/>
                    <a:tab pos="7879715" algn="l"/>
                    <a:tab pos="8294370" algn="l"/>
                  </a:tabLst>
                </a:pPr>
                <a:r>
                  <a:rPr lang="en-GB" sz="16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Mailing List</a:t>
                </a:r>
                <a:endParaRPr lang="en-GB" sz="16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>
                  <a:lnSpc>
                    <a:spcPct val="87000"/>
                  </a:lnSpc>
                  <a:tabLst>
                    <a:tab pos="0" algn="l"/>
                    <a:tab pos="414655" algn="l"/>
                    <a:tab pos="829310" algn="l"/>
                    <a:tab pos="1243965" algn="l"/>
                    <a:tab pos="1658620" algn="l"/>
                    <a:tab pos="2073275" algn="l"/>
                    <a:tab pos="2487930" algn="l"/>
                    <a:tab pos="2902585" algn="l"/>
                    <a:tab pos="3317240" algn="l"/>
                    <a:tab pos="3732530" algn="l"/>
                    <a:tab pos="4147185" algn="l"/>
                    <a:tab pos="4561840" algn="l"/>
                    <a:tab pos="4976495" algn="l"/>
                    <a:tab pos="5391150" algn="l"/>
                    <a:tab pos="5805805" algn="l"/>
                    <a:tab pos="6220460" algn="l"/>
                    <a:tab pos="6635115" algn="l"/>
                    <a:tab pos="7049770" algn="l"/>
                    <a:tab pos="7465060" algn="l"/>
                    <a:tab pos="7879715" algn="l"/>
                    <a:tab pos="8294370" algn="l"/>
                  </a:tabLst>
                </a:pPr>
                <a:r>
                  <a:rPr lang="en-GB" sz="16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UI</a:t>
                </a:r>
                <a:endParaRPr lang="en-GB" sz="16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3" name="Group 41"/>
            <p:cNvGrpSpPr/>
            <p:nvPr/>
          </p:nvGrpSpPr>
          <p:grpSpPr bwMode="auto">
            <a:xfrm>
              <a:off x="5306" y="1984"/>
              <a:ext cx="879" cy="599"/>
              <a:chOff x="5306" y="1984"/>
              <a:chExt cx="879" cy="599"/>
            </a:xfrm>
          </p:grpSpPr>
          <p:sp>
            <p:nvSpPr>
              <p:cNvPr id="95274" name="Rectangle 42"/>
              <p:cNvSpPr>
                <a:spLocks noChangeArrowheads="1"/>
              </p:cNvSpPr>
              <p:nvPr/>
            </p:nvSpPr>
            <p:spPr bwMode="auto">
              <a:xfrm>
                <a:off x="5306" y="1984"/>
                <a:ext cx="415" cy="149"/>
              </a:xfrm>
              <a:prstGeom prst="rect">
                <a:avLst/>
              </a:prstGeom>
              <a:solidFill>
                <a:srgbClr val="CCFF66"/>
              </a:solidFill>
              <a:ln w="12600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75" name="Rectangle 43"/>
              <p:cNvSpPr>
                <a:spLocks noChangeArrowheads="1"/>
              </p:cNvSpPr>
              <p:nvPr/>
            </p:nvSpPr>
            <p:spPr bwMode="auto">
              <a:xfrm>
                <a:off x="5306" y="2134"/>
                <a:ext cx="880" cy="450"/>
              </a:xfrm>
              <a:prstGeom prst="rect">
                <a:avLst/>
              </a:prstGeom>
              <a:solidFill>
                <a:srgbClr val="CCFF66"/>
              </a:solidFill>
              <a:ln w="12600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lIns="100800" tIns="50400" rIns="100800" bIns="50400" anchor="ctr"/>
              <a:lstStyle/>
              <a:p>
                <a:pPr algn="ctr">
                  <a:lnSpc>
                    <a:spcPct val="87000"/>
                  </a:lnSpc>
                  <a:tabLst>
                    <a:tab pos="0" algn="l"/>
                    <a:tab pos="414655" algn="l"/>
                    <a:tab pos="829310" algn="l"/>
                    <a:tab pos="1243965" algn="l"/>
                    <a:tab pos="1658620" algn="l"/>
                    <a:tab pos="2073275" algn="l"/>
                    <a:tab pos="2487930" algn="l"/>
                    <a:tab pos="2902585" algn="l"/>
                    <a:tab pos="3317240" algn="l"/>
                    <a:tab pos="3732530" algn="l"/>
                    <a:tab pos="4147185" algn="l"/>
                    <a:tab pos="4561840" algn="l"/>
                    <a:tab pos="4976495" algn="l"/>
                    <a:tab pos="5391150" algn="l"/>
                    <a:tab pos="5805805" algn="l"/>
                    <a:tab pos="6220460" algn="l"/>
                    <a:tab pos="6635115" algn="l"/>
                    <a:tab pos="7049770" algn="l"/>
                    <a:tab pos="7465060" algn="l"/>
                    <a:tab pos="7879715" algn="l"/>
                    <a:tab pos="8294370" algn="l"/>
                  </a:tabLst>
                </a:pPr>
                <a:r>
                  <a:rPr lang="en-GB" sz="16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Mailing List</a:t>
                </a:r>
                <a:endParaRPr lang="en-GB" sz="16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>
                  <a:lnSpc>
                    <a:spcPct val="87000"/>
                  </a:lnSpc>
                  <a:tabLst>
                    <a:tab pos="0" algn="l"/>
                    <a:tab pos="414655" algn="l"/>
                    <a:tab pos="829310" algn="l"/>
                    <a:tab pos="1243965" algn="l"/>
                    <a:tab pos="1658620" algn="l"/>
                    <a:tab pos="2073275" algn="l"/>
                    <a:tab pos="2487930" algn="l"/>
                    <a:tab pos="2902585" algn="l"/>
                    <a:tab pos="3317240" algn="l"/>
                    <a:tab pos="3732530" algn="l"/>
                    <a:tab pos="4147185" algn="l"/>
                    <a:tab pos="4561840" algn="l"/>
                    <a:tab pos="4976495" algn="l"/>
                    <a:tab pos="5391150" algn="l"/>
                    <a:tab pos="5805805" algn="l"/>
                    <a:tab pos="6220460" algn="l"/>
                    <a:tab pos="6635115" algn="l"/>
                    <a:tab pos="7049770" algn="l"/>
                    <a:tab pos="7465060" algn="l"/>
                    <a:tab pos="7879715" algn="l"/>
                    <a:tab pos="8294370" algn="l"/>
                  </a:tabLst>
                </a:pPr>
                <a:r>
                  <a:rPr lang="en-GB" sz="16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Application</a:t>
                </a:r>
                <a:endParaRPr lang="en-GB" sz="16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95276" name="AutoShape 44"/>
            <p:cNvCxnSpPr>
              <a:cxnSpLocks noChangeShapeType="1"/>
              <a:stCxn id="95263" idx="2"/>
              <a:endCxn id="95253" idx="0"/>
            </p:cNvCxnSpPr>
            <p:nvPr/>
          </p:nvCxnSpPr>
          <p:spPr bwMode="auto">
            <a:xfrm>
              <a:off x="3826" y="2584"/>
              <a:ext cx="883" cy="863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prstDash val="lgDash"/>
              <a:miter lim="800000"/>
              <a:tailEnd type="triangle" w="med" len="med"/>
            </a:ln>
            <a:effectLst/>
          </p:spPr>
        </p:cxnSp>
        <p:cxnSp>
          <p:nvCxnSpPr>
            <p:cNvPr id="95277" name="AutoShape 45"/>
            <p:cNvCxnSpPr>
              <a:cxnSpLocks noChangeShapeType="1"/>
              <a:endCxn id="95263" idx="0"/>
            </p:cNvCxnSpPr>
            <p:nvPr/>
          </p:nvCxnSpPr>
          <p:spPr bwMode="auto">
            <a:xfrm flipH="1">
              <a:off x="3826" y="1480"/>
              <a:ext cx="4" cy="654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prstDash val="lgDash"/>
              <a:miter lim="800000"/>
              <a:tailEnd type="triangle" w="med" len="med"/>
            </a:ln>
            <a:effectLst/>
          </p:spPr>
        </p:cxnSp>
        <p:cxnSp>
          <p:nvCxnSpPr>
            <p:cNvPr id="95278" name="AutoShape 46"/>
            <p:cNvCxnSpPr>
              <a:cxnSpLocks noChangeShapeType="1"/>
              <a:stCxn id="95266" idx="3"/>
              <a:endCxn id="95269" idx="1"/>
            </p:cNvCxnSpPr>
            <p:nvPr/>
          </p:nvCxnSpPr>
          <p:spPr bwMode="auto">
            <a:xfrm>
              <a:off x="4292" y="1255"/>
              <a:ext cx="287" cy="1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prstDash val="lgDash"/>
              <a:miter lim="800000"/>
              <a:tailEnd type="triangle" w="med" len="med"/>
            </a:ln>
            <a:effectLst/>
          </p:spPr>
        </p:cxnSp>
        <p:cxnSp>
          <p:nvCxnSpPr>
            <p:cNvPr id="95279" name="AutoShape 47"/>
            <p:cNvCxnSpPr>
              <a:cxnSpLocks noChangeShapeType="1"/>
            </p:cNvCxnSpPr>
            <p:nvPr/>
          </p:nvCxnSpPr>
          <p:spPr bwMode="auto">
            <a:xfrm flipH="1">
              <a:off x="5046" y="1275"/>
              <a:ext cx="282" cy="1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prstDash val="lgDash"/>
              <a:miter lim="800000"/>
              <a:tailEnd type="triangle" w="med" len="med"/>
            </a:ln>
            <a:effectLst/>
          </p:spPr>
        </p:cxnSp>
        <p:cxnSp>
          <p:nvCxnSpPr>
            <p:cNvPr id="95280" name="AutoShape 48"/>
            <p:cNvCxnSpPr>
              <a:cxnSpLocks noChangeShapeType="1"/>
              <a:endCxn id="95275" idx="0"/>
            </p:cNvCxnSpPr>
            <p:nvPr/>
          </p:nvCxnSpPr>
          <p:spPr bwMode="auto">
            <a:xfrm flipH="1">
              <a:off x="5746" y="1495"/>
              <a:ext cx="124" cy="639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prstDash val="lgDash"/>
              <a:miter lim="800000"/>
              <a:tailEnd type="triangle" w="med" len="med"/>
            </a:ln>
            <a:effectLst/>
          </p:spPr>
        </p:cxnSp>
        <p:cxnSp>
          <p:nvCxnSpPr>
            <p:cNvPr id="95281" name="AutoShape 49"/>
            <p:cNvCxnSpPr>
              <a:cxnSpLocks noChangeShapeType="1"/>
              <a:stCxn id="95275" idx="2"/>
              <a:endCxn id="95253" idx="0"/>
            </p:cNvCxnSpPr>
            <p:nvPr/>
          </p:nvCxnSpPr>
          <p:spPr bwMode="auto">
            <a:xfrm flipH="1">
              <a:off x="4708" y="2584"/>
              <a:ext cx="1037" cy="863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prstDash val="lgDash"/>
              <a:miter lim="800000"/>
              <a:tailEnd type="triangle" w="med" len="med"/>
            </a:ln>
            <a:effectLst/>
          </p:spPr>
        </p:cxnSp>
        <p:sp>
          <p:nvSpPr>
            <p:cNvPr id="95282" name="AutoShape 50"/>
            <p:cNvSpPr>
              <a:spLocks noChangeArrowheads="1"/>
            </p:cNvSpPr>
            <p:nvPr/>
          </p:nvSpPr>
          <p:spPr bwMode="auto">
            <a:xfrm>
              <a:off x="4227" y="2700"/>
              <a:ext cx="831" cy="201"/>
            </a:xfrm>
            <a:prstGeom prst="wedgeRoundRectCallout">
              <a:avLst>
                <a:gd name="adj1" fmla="val -57292"/>
                <a:gd name="adj2" fmla="val 89065"/>
                <a:gd name="adj3" fmla="val 16667"/>
              </a:avLst>
            </a:prstGeom>
            <a:solidFill>
              <a:srgbClr val="FFFFFF"/>
            </a:solidFill>
            <a:ln w="1260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 algn="ctr">
                <a:lnSpc>
                  <a:spcPct val="87000"/>
                </a:lnSpc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600" b="1" i="1" dirty="0">
                  <a:solidFill>
                    <a:srgbClr val="000000"/>
                  </a:solidFill>
                  <a:latin typeface="Arial" panose="020B0604020202020204" pitchFamily="34" charset="0"/>
                </a:rPr>
                <a:t>Dependency</a:t>
              </a:r>
              <a:endParaRPr lang="en-GB" sz="1600" b="1" i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/>
          <p:cNvSpPr>
            <a:spLocks noGrp="1" noChangeArrowheads="1"/>
          </p:cNvSpPr>
          <p:nvPr>
            <p:ph type="title"/>
          </p:nvPr>
        </p:nvSpPr>
        <p:spPr>
          <a:xfrm>
            <a:off x="380160" y="102252"/>
            <a:ext cx="8134560" cy="784882"/>
          </a:xfrm>
        </p:spPr>
        <p:txBody>
          <a:bodyPr lIns="83598" tIns="41799" rIns="83598" bIns="41799">
            <a:normAutofit fontScale="90000"/>
          </a:bodyPr>
          <a:lstStyle/>
          <a:p>
            <a:pPr>
              <a:lnSpc>
                <a:spcPct val="94000"/>
              </a:lnSpc>
              <a:buSzPct val="100000"/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4900" b="1" dirty="0"/>
              <a:t>Component Diagram</a:t>
            </a:r>
            <a:endParaRPr lang="en-GB" sz="4900" b="1" dirty="0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990824"/>
            <a:ext cx="8000640" cy="5030449"/>
          </a:xfrm>
        </p:spPr>
        <p:txBody>
          <a:bodyPr lIns="81639" tIns="42452" rIns="81639" bIns="42452"/>
          <a:lstStyle/>
          <a:p>
            <a:pPr>
              <a:lnSpc>
                <a:spcPct val="94000"/>
              </a:lnSpc>
              <a:spcBef>
                <a:spcPts val="1700"/>
              </a:spcBef>
              <a:spcAft>
                <a:spcPct val="0"/>
              </a:spcAft>
              <a:tabLst>
                <a:tab pos="411480" algn="l"/>
                <a:tab pos="826135" algn="l"/>
                <a:tab pos="1240790" algn="l"/>
                <a:tab pos="1655445" algn="l"/>
                <a:tab pos="2070735" algn="l"/>
                <a:tab pos="2485390" algn="l"/>
                <a:tab pos="2900045" algn="l"/>
                <a:tab pos="3314700" algn="l"/>
                <a:tab pos="3729355" algn="l"/>
                <a:tab pos="4144010" algn="l"/>
                <a:tab pos="4558665" algn="l"/>
                <a:tab pos="4973320" algn="l"/>
                <a:tab pos="5387975" algn="l"/>
                <a:tab pos="5803265" algn="l"/>
                <a:tab pos="6217920" algn="l"/>
                <a:tab pos="6632575" algn="l"/>
                <a:tab pos="7047230" algn="l"/>
                <a:tab pos="7461885" algn="l"/>
                <a:tab pos="7876540" algn="l"/>
                <a:tab pos="8291195" algn="l"/>
              </a:tabLst>
            </a:pPr>
            <a:r>
              <a:rPr lang="en-GB" dirty="0"/>
              <a:t>Captures the physical structure of the implementation (</a:t>
            </a:r>
            <a:r>
              <a:rPr lang="en-GB" sz="2200" dirty="0"/>
              <a:t>code components</a:t>
            </a:r>
            <a:r>
              <a:rPr lang="en-GB" dirty="0"/>
              <a:t>)</a:t>
            </a:r>
            <a:r>
              <a:rPr lang="ar-SA" dirty="0">
                <a:cs typeface="Arial" panose="020B0604020202020204" pitchFamily="34" charset="0"/>
              </a:rPr>
              <a:t>‏</a:t>
            </a:r>
            <a:endParaRPr lang="en-GB" dirty="0"/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178561" y="3789038"/>
            <a:ext cx="1513440" cy="186314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81639" tIns="42452" rIns="81639" bIns="42452">
            <a:spAutoFit/>
          </a:bodyPr>
          <a:lstStyle/>
          <a:p>
            <a:pPr>
              <a:spcBef>
                <a:spcPts val="795"/>
              </a:spcBef>
              <a:buClr>
                <a:srgbClr val="FF0000"/>
              </a:buClr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300" b="1" dirty="0">
                <a:solidFill>
                  <a:srgbClr val="3333CC"/>
                </a:solidFill>
                <a:latin typeface="Arial" panose="020B0604020202020204" pitchFamily="34" charset="0"/>
              </a:rPr>
              <a:t>Components:</a:t>
            </a:r>
            <a:endParaRPr lang="en-GB" sz="1300" b="1" dirty="0">
              <a:solidFill>
                <a:srgbClr val="3333CC"/>
              </a:solidFill>
              <a:latin typeface="Arial" panose="020B0604020202020204" pitchFamily="34" charset="0"/>
            </a:endParaRPr>
          </a:p>
          <a:p>
            <a:pPr>
              <a:spcBef>
                <a:spcPts val="795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300" b="1" dirty="0">
                <a:solidFill>
                  <a:srgbClr val="3333CC"/>
                </a:solidFill>
                <a:latin typeface="Arial" panose="020B0604020202020204" pitchFamily="34" charset="0"/>
              </a:rPr>
              <a:t> Executables</a:t>
            </a:r>
            <a:endParaRPr lang="en-GB" sz="1300" b="1" dirty="0">
              <a:solidFill>
                <a:srgbClr val="3333CC"/>
              </a:solidFill>
              <a:latin typeface="Arial" panose="020B0604020202020204" pitchFamily="34" charset="0"/>
            </a:endParaRPr>
          </a:p>
          <a:p>
            <a:pPr>
              <a:spcBef>
                <a:spcPts val="795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300" b="1" dirty="0">
                <a:solidFill>
                  <a:srgbClr val="3333CC"/>
                </a:solidFill>
                <a:latin typeface="Arial" panose="020B0604020202020204" pitchFamily="34" charset="0"/>
              </a:rPr>
              <a:t> Library</a:t>
            </a:r>
            <a:endParaRPr lang="en-GB" sz="1300" b="1" dirty="0">
              <a:solidFill>
                <a:srgbClr val="3333CC"/>
              </a:solidFill>
              <a:latin typeface="Arial" panose="020B0604020202020204" pitchFamily="34" charset="0"/>
            </a:endParaRPr>
          </a:p>
          <a:p>
            <a:pPr>
              <a:spcBef>
                <a:spcPts val="795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300" b="1" dirty="0">
                <a:solidFill>
                  <a:srgbClr val="3333CC"/>
                </a:solidFill>
                <a:latin typeface="Arial" panose="020B0604020202020204" pitchFamily="34" charset="0"/>
              </a:rPr>
              <a:t> Table</a:t>
            </a:r>
            <a:endParaRPr lang="en-GB" sz="1300" b="1" dirty="0">
              <a:solidFill>
                <a:srgbClr val="3333CC"/>
              </a:solidFill>
              <a:latin typeface="Arial" panose="020B0604020202020204" pitchFamily="34" charset="0"/>
            </a:endParaRPr>
          </a:p>
          <a:p>
            <a:pPr>
              <a:spcBef>
                <a:spcPts val="795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300" b="1" dirty="0">
                <a:solidFill>
                  <a:srgbClr val="3333CC"/>
                </a:solidFill>
                <a:latin typeface="Arial" panose="020B0604020202020204" pitchFamily="34" charset="0"/>
              </a:rPr>
              <a:t> File</a:t>
            </a:r>
            <a:endParaRPr lang="en-GB" sz="1300" b="1" dirty="0">
              <a:solidFill>
                <a:srgbClr val="3333CC"/>
              </a:solidFill>
              <a:latin typeface="Arial" panose="020B0604020202020204" pitchFamily="34" charset="0"/>
            </a:endParaRPr>
          </a:p>
          <a:p>
            <a:pPr>
              <a:spcBef>
                <a:spcPts val="795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300" b="1" dirty="0">
                <a:solidFill>
                  <a:srgbClr val="3333CC"/>
                </a:solidFill>
                <a:latin typeface="Arial" panose="020B0604020202020204" pitchFamily="34" charset="0"/>
              </a:rPr>
              <a:t> Document</a:t>
            </a:r>
            <a:endParaRPr lang="en-GB" sz="1300" b="1" dirty="0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802880" y="2227915"/>
            <a:ext cx="5220000" cy="3571574"/>
            <a:chOff x="1252" y="1547"/>
            <a:chExt cx="3625" cy="2480"/>
          </a:xfrm>
        </p:grpSpPr>
        <p:pic>
          <p:nvPicPr>
            <p:cNvPr id="96261" name="Picture 5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252" y="1547"/>
              <a:ext cx="3625" cy="2480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</p:pic>
        <p:sp>
          <p:nvSpPr>
            <p:cNvPr id="96262" name="Text Box 6"/>
            <p:cNvSpPr txBox="1">
              <a:spLocks noChangeArrowheads="1"/>
            </p:cNvSpPr>
            <p:nvPr/>
          </p:nvSpPr>
          <p:spPr bwMode="auto">
            <a:xfrm>
              <a:off x="2975" y="2081"/>
              <a:ext cx="1300" cy="205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795"/>
                </a:spcBef>
                <a:buClr>
                  <a:srgbClr val="FF0000"/>
                </a:buCl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3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dependency</a:t>
              </a:r>
              <a:endParaRPr lang="en-GB" sz="13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title"/>
          </p:nvPr>
        </p:nvSpPr>
        <p:spPr>
          <a:xfrm>
            <a:off x="380160" y="133935"/>
            <a:ext cx="8134560" cy="722956"/>
          </a:xfrm>
        </p:spPr>
        <p:txBody>
          <a:bodyPr lIns="83598" tIns="41799" rIns="83598" bIns="41799"/>
          <a:lstStyle/>
          <a:p>
            <a:pPr>
              <a:lnSpc>
                <a:spcPct val="94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b="1" dirty="0"/>
              <a:t>Component Diagram</a:t>
            </a:r>
            <a:endParaRPr lang="en-GB" b="1" dirty="0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990825"/>
            <a:ext cx="8000640" cy="5476895"/>
          </a:xfrm>
        </p:spPr>
        <p:txBody>
          <a:bodyPr lIns="81639" tIns="42452" rIns="81639" bIns="42452"/>
          <a:lstStyle/>
          <a:p>
            <a:pPr>
              <a:lnSpc>
                <a:spcPct val="94000"/>
              </a:lnSpc>
              <a:spcBef>
                <a:spcPts val="1700"/>
              </a:spcBef>
              <a:spcAft>
                <a:spcPct val="0"/>
              </a:spcAft>
              <a:tabLst>
                <a:tab pos="411480" algn="l"/>
                <a:tab pos="826135" algn="l"/>
                <a:tab pos="1240790" algn="l"/>
                <a:tab pos="1655445" algn="l"/>
                <a:tab pos="2070735" algn="l"/>
                <a:tab pos="2485390" algn="l"/>
                <a:tab pos="2900045" algn="l"/>
                <a:tab pos="3314700" algn="l"/>
                <a:tab pos="3729355" algn="l"/>
                <a:tab pos="4144010" algn="l"/>
                <a:tab pos="4558665" algn="l"/>
                <a:tab pos="4973320" algn="l"/>
                <a:tab pos="5387975" algn="l"/>
                <a:tab pos="5803265" algn="l"/>
                <a:tab pos="6217920" algn="l"/>
                <a:tab pos="6632575" algn="l"/>
                <a:tab pos="7047230" algn="l"/>
                <a:tab pos="7461885" algn="l"/>
                <a:tab pos="7876540" algn="l"/>
                <a:tab pos="8291195" algn="l"/>
              </a:tabLst>
            </a:pPr>
            <a:r>
              <a:rPr lang="en-GB" sz="3300" dirty="0"/>
              <a:t>Captures the physical structure of the implementation</a:t>
            </a:r>
            <a:endParaRPr lang="en-GB" sz="3300" dirty="0"/>
          </a:p>
          <a:p>
            <a:pPr>
              <a:lnSpc>
                <a:spcPct val="94000"/>
              </a:lnSpc>
              <a:spcBef>
                <a:spcPts val="1700"/>
              </a:spcBef>
              <a:spcAft>
                <a:spcPct val="0"/>
              </a:spcAft>
              <a:tabLst>
                <a:tab pos="411480" algn="l"/>
                <a:tab pos="826135" algn="l"/>
                <a:tab pos="1240790" algn="l"/>
                <a:tab pos="1655445" algn="l"/>
                <a:tab pos="2070735" algn="l"/>
                <a:tab pos="2485390" algn="l"/>
                <a:tab pos="2900045" algn="l"/>
                <a:tab pos="3314700" algn="l"/>
                <a:tab pos="3729355" algn="l"/>
                <a:tab pos="4144010" algn="l"/>
                <a:tab pos="4558665" algn="l"/>
                <a:tab pos="4973320" algn="l"/>
                <a:tab pos="5387975" algn="l"/>
                <a:tab pos="5803265" algn="l"/>
                <a:tab pos="6217920" algn="l"/>
                <a:tab pos="6632575" algn="l"/>
                <a:tab pos="7047230" algn="l"/>
                <a:tab pos="7461885" algn="l"/>
                <a:tab pos="7876540" algn="l"/>
                <a:tab pos="8291195" algn="l"/>
              </a:tabLst>
            </a:pPr>
            <a:r>
              <a:rPr lang="en-GB" sz="3300" dirty="0"/>
              <a:t>Built as part of architectural specification</a:t>
            </a:r>
            <a:endParaRPr lang="en-GB" sz="3300" dirty="0"/>
          </a:p>
          <a:p>
            <a:pPr>
              <a:lnSpc>
                <a:spcPct val="94000"/>
              </a:lnSpc>
              <a:spcBef>
                <a:spcPts val="1700"/>
              </a:spcBef>
              <a:spcAft>
                <a:spcPct val="0"/>
              </a:spcAft>
              <a:tabLst>
                <a:tab pos="411480" algn="l"/>
                <a:tab pos="826135" algn="l"/>
                <a:tab pos="1240790" algn="l"/>
                <a:tab pos="1655445" algn="l"/>
                <a:tab pos="2070735" algn="l"/>
                <a:tab pos="2485390" algn="l"/>
                <a:tab pos="2900045" algn="l"/>
                <a:tab pos="3314700" algn="l"/>
                <a:tab pos="3729355" algn="l"/>
                <a:tab pos="4144010" algn="l"/>
                <a:tab pos="4558665" algn="l"/>
                <a:tab pos="4973320" algn="l"/>
                <a:tab pos="5387975" algn="l"/>
                <a:tab pos="5803265" algn="l"/>
                <a:tab pos="6217920" algn="l"/>
                <a:tab pos="6632575" algn="l"/>
                <a:tab pos="7047230" algn="l"/>
                <a:tab pos="7461885" algn="l"/>
                <a:tab pos="7876540" algn="l"/>
                <a:tab pos="8291195" algn="l"/>
              </a:tabLst>
            </a:pPr>
            <a:r>
              <a:rPr lang="en-GB" sz="3300" dirty="0"/>
              <a:t>Purpose</a:t>
            </a:r>
            <a:endParaRPr lang="en-GB" sz="3300" dirty="0"/>
          </a:p>
          <a:p>
            <a:pPr lvl="1">
              <a:lnSpc>
                <a:spcPct val="94000"/>
              </a:lnSpc>
              <a:spcBef>
                <a:spcPts val="590"/>
              </a:spcBef>
              <a:spcAft>
                <a:spcPct val="0"/>
              </a:spcAft>
              <a:tabLst>
                <a:tab pos="411480" algn="l"/>
                <a:tab pos="826135" algn="l"/>
                <a:tab pos="1240790" algn="l"/>
                <a:tab pos="1655445" algn="l"/>
                <a:tab pos="2070735" algn="l"/>
                <a:tab pos="2485390" algn="l"/>
                <a:tab pos="2900045" algn="l"/>
                <a:tab pos="3314700" algn="l"/>
                <a:tab pos="3729355" algn="l"/>
                <a:tab pos="4144010" algn="l"/>
                <a:tab pos="4558665" algn="l"/>
                <a:tab pos="4973320" algn="l"/>
                <a:tab pos="5387975" algn="l"/>
                <a:tab pos="5803265" algn="l"/>
                <a:tab pos="6217920" algn="l"/>
                <a:tab pos="6632575" algn="l"/>
                <a:tab pos="7047230" algn="l"/>
                <a:tab pos="7461885" algn="l"/>
                <a:tab pos="7876540" algn="l"/>
                <a:tab pos="8291195" algn="l"/>
              </a:tabLst>
            </a:pPr>
            <a:r>
              <a:rPr lang="en-GB" sz="2900" dirty="0"/>
              <a:t>Organize source code</a:t>
            </a:r>
            <a:endParaRPr lang="en-GB" sz="2900" dirty="0"/>
          </a:p>
          <a:p>
            <a:pPr lvl="1">
              <a:lnSpc>
                <a:spcPct val="94000"/>
              </a:lnSpc>
              <a:spcBef>
                <a:spcPts val="590"/>
              </a:spcBef>
              <a:spcAft>
                <a:spcPct val="0"/>
              </a:spcAft>
              <a:tabLst>
                <a:tab pos="411480" algn="l"/>
                <a:tab pos="826135" algn="l"/>
                <a:tab pos="1240790" algn="l"/>
                <a:tab pos="1655445" algn="l"/>
                <a:tab pos="2070735" algn="l"/>
                <a:tab pos="2485390" algn="l"/>
                <a:tab pos="2900045" algn="l"/>
                <a:tab pos="3314700" algn="l"/>
                <a:tab pos="3729355" algn="l"/>
                <a:tab pos="4144010" algn="l"/>
                <a:tab pos="4558665" algn="l"/>
                <a:tab pos="4973320" algn="l"/>
                <a:tab pos="5387975" algn="l"/>
                <a:tab pos="5803265" algn="l"/>
                <a:tab pos="6217920" algn="l"/>
                <a:tab pos="6632575" algn="l"/>
                <a:tab pos="7047230" algn="l"/>
                <a:tab pos="7461885" algn="l"/>
                <a:tab pos="7876540" algn="l"/>
                <a:tab pos="8291195" algn="l"/>
              </a:tabLst>
            </a:pPr>
            <a:r>
              <a:rPr lang="en-GB" sz="2900" dirty="0"/>
              <a:t>Construct an executable release</a:t>
            </a:r>
            <a:endParaRPr lang="en-GB" sz="2900" dirty="0"/>
          </a:p>
          <a:p>
            <a:pPr lvl="1">
              <a:lnSpc>
                <a:spcPct val="94000"/>
              </a:lnSpc>
              <a:spcBef>
                <a:spcPts val="590"/>
              </a:spcBef>
              <a:spcAft>
                <a:spcPct val="0"/>
              </a:spcAft>
              <a:tabLst>
                <a:tab pos="411480" algn="l"/>
                <a:tab pos="826135" algn="l"/>
                <a:tab pos="1240790" algn="l"/>
                <a:tab pos="1655445" algn="l"/>
                <a:tab pos="2070735" algn="l"/>
                <a:tab pos="2485390" algn="l"/>
                <a:tab pos="2900045" algn="l"/>
                <a:tab pos="3314700" algn="l"/>
                <a:tab pos="3729355" algn="l"/>
                <a:tab pos="4144010" algn="l"/>
                <a:tab pos="4558665" algn="l"/>
                <a:tab pos="4973320" algn="l"/>
                <a:tab pos="5387975" algn="l"/>
                <a:tab pos="5803265" algn="l"/>
                <a:tab pos="6217920" algn="l"/>
                <a:tab pos="6632575" algn="l"/>
                <a:tab pos="7047230" algn="l"/>
                <a:tab pos="7461885" algn="l"/>
                <a:tab pos="7876540" algn="l"/>
                <a:tab pos="8291195" algn="l"/>
              </a:tabLst>
            </a:pPr>
            <a:r>
              <a:rPr lang="en-GB" sz="2900" dirty="0"/>
              <a:t>Specify a physical database</a:t>
            </a:r>
            <a:endParaRPr lang="en-GB" sz="2900" dirty="0"/>
          </a:p>
          <a:p>
            <a:pPr>
              <a:lnSpc>
                <a:spcPct val="94000"/>
              </a:lnSpc>
              <a:spcBef>
                <a:spcPts val="1700"/>
              </a:spcBef>
              <a:spcAft>
                <a:spcPct val="0"/>
              </a:spcAft>
              <a:tabLst>
                <a:tab pos="411480" algn="l"/>
                <a:tab pos="826135" algn="l"/>
                <a:tab pos="1240790" algn="l"/>
                <a:tab pos="1655445" algn="l"/>
                <a:tab pos="2070735" algn="l"/>
                <a:tab pos="2485390" algn="l"/>
                <a:tab pos="2900045" algn="l"/>
                <a:tab pos="3314700" algn="l"/>
                <a:tab pos="3729355" algn="l"/>
                <a:tab pos="4144010" algn="l"/>
                <a:tab pos="4558665" algn="l"/>
                <a:tab pos="4973320" algn="l"/>
                <a:tab pos="5387975" algn="l"/>
                <a:tab pos="5803265" algn="l"/>
                <a:tab pos="6217920" algn="l"/>
                <a:tab pos="6632575" algn="l"/>
                <a:tab pos="7047230" algn="l"/>
                <a:tab pos="7461885" algn="l"/>
                <a:tab pos="7876540" algn="l"/>
                <a:tab pos="8291195" algn="l"/>
              </a:tabLst>
            </a:pPr>
            <a:r>
              <a:rPr lang="en-GB" sz="3300" dirty="0"/>
              <a:t>Developed by architects and programmers</a:t>
            </a:r>
            <a:endParaRPr lang="en-GB" sz="33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/>
          <p:cNvSpPr>
            <a:spLocks noGrp="1" noChangeArrowheads="1"/>
          </p:cNvSpPr>
          <p:nvPr>
            <p:ph type="title"/>
          </p:nvPr>
        </p:nvSpPr>
        <p:spPr>
          <a:xfrm>
            <a:off x="380160" y="133935"/>
            <a:ext cx="8134560" cy="722956"/>
          </a:xfrm>
        </p:spPr>
        <p:txBody>
          <a:bodyPr lIns="83598" tIns="41799" rIns="83598" bIns="41799"/>
          <a:lstStyle/>
          <a:p>
            <a:pPr>
              <a:lnSpc>
                <a:spcPct val="94000"/>
              </a:lnSpc>
              <a:buSzPct val="100000"/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b="1" dirty="0"/>
              <a:t>Deployment Diagram</a:t>
            </a:r>
            <a:endParaRPr lang="en-GB" b="1" dirty="0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990824"/>
            <a:ext cx="8000640" cy="5030449"/>
          </a:xfrm>
        </p:spPr>
        <p:txBody>
          <a:bodyPr lIns="81639" tIns="42452" rIns="81639" bIns="42452"/>
          <a:lstStyle/>
          <a:p>
            <a:pPr>
              <a:lnSpc>
                <a:spcPct val="94000"/>
              </a:lnSpc>
              <a:spcBef>
                <a:spcPts val="1700"/>
              </a:spcBef>
              <a:spcAft>
                <a:spcPct val="0"/>
              </a:spcAft>
              <a:tabLst>
                <a:tab pos="411480" algn="l"/>
                <a:tab pos="826135" algn="l"/>
                <a:tab pos="1240790" algn="l"/>
                <a:tab pos="1655445" algn="l"/>
                <a:tab pos="2070735" algn="l"/>
                <a:tab pos="2485390" algn="l"/>
                <a:tab pos="2900045" algn="l"/>
                <a:tab pos="3314700" algn="l"/>
                <a:tab pos="3729355" algn="l"/>
                <a:tab pos="4144010" algn="l"/>
                <a:tab pos="4558665" algn="l"/>
                <a:tab pos="4973320" algn="l"/>
                <a:tab pos="5387975" algn="l"/>
                <a:tab pos="5803265" algn="l"/>
                <a:tab pos="6217920" algn="l"/>
                <a:tab pos="6632575" algn="l"/>
                <a:tab pos="7047230" algn="l"/>
                <a:tab pos="7461885" algn="l"/>
                <a:tab pos="7876540" algn="l"/>
                <a:tab pos="8291195" algn="l"/>
              </a:tabLst>
            </a:pPr>
            <a:r>
              <a:rPr lang="en-GB" dirty="0"/>
              <a:t>Captures the topology of a system’s hardware</a:t>
            </a:r>
            <a:endParaRPr lang="en-GB" dirty="0"/>
          </a:p>
        </p:txBody>
      </p:sp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47840" y="1857795"/>
            <a:ext cx="6181920" cy="4752499"/>
          </a:xfrm>
          <a:prstGeom prst="rect">
            <a:avLst/>
          </a:prstGeom>
          <a:noFill/>
          <a:ln w="9525">
            <a:noFill/>
            <a:round/>
          </a:ln>
          <a:effectLst/>
        </p:spPr>
      </p:pic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7164000" y="3573015"/>
            <a:ext cx="1150560" cy="48584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81639" tIns="42452" rIns="81639" bIns="42452">
            <a:spAutoFit/>
          </a:bodyPr>
          <a:lstStyle/>
          <a:p>
            <a:pPr>
              <a:spcBef>
                <a:spcPts val="795"/>
              </a:spcBef>
              <a:buClr>
                <a:srgbClr val="FF0000"/>
              </a:buClr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1300" b="1" dirty="0">
                <a:solidFill>
                  <a:srgbClr val="FF0000"/>
                </a:solidFill>
                <a:latin typeface="Arial" panose="020B0604020202020204" pitchFamily="34" charset="0"/>
              </a:rPr>
              <a:t>A piece of hardware</a:t>
            </a:r>
            <a:endParaRPr lang="en-GB" sz="13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body"/>
          </p:nvPr>
        </p:nvSpPr>
        <p:spPr>
          <a:xfrm>
            <a:off x="148320" y="1147801"/>
            <a:ext cx="8778240" cy="6029913"/>
          </a:xfrm>
        </p:spPr>
        <p:txBody>
          <a:bodyPr lIns="17961" tIns="46698" rIns="17961" bIns="46698" anchor="t"/>
          <a:lstStyle/>
          <a:p>
            <a:pPr marL="306705" indent="-306705" algn="l">
              <a:spcBef>
                <a:spcPct val="5000"/>
              </a:spcBef>
              <a:spcAft>
                <a:spcPct val="5000"/>
              </a:spcAft>
              <a:buFont typeface="Wingdings" panose="05000000000000000000" pitchFamily="2" charset="2"/>
              <a:buChar char=""/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dirty="0">
                <a:solidFill>
                  <a:srgbClr val="C00000"/>
                </a:solidFill>
                <a:latin typeface="Arial Black" panose="020B0A04020102020204" pitchFamily="34" charset="0"/>
              </a:rPr>
              <a:t>NO</a:t>
            </a:r>
            <a:endParaRPr lang="en-GB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marL="306705" indent="-306705" algn="l">
              <a:spcBef>
                <a:spcPct val="5000"/>
              </a:spcBef>
              <a:spcAft>
                <a:spcPct val="5000"/>
              </a:spcAft>
              <a:buFont typeface="Wingdings" panose="05000000000000000000" pitchFamily="2" charset="2"/>
              <a:buChar char=""/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300" dirty="0">
                <a:solidFill>
                  <a:srgbClr val="0000FF"/>
                </a:solidFill>
              </a:rPr>
              <a:t>For a simple system:</a:t>
            </a:r>
            <a:endParaRPr lang="en-GB" sz="3300" dirty="0">
              <a:solidFill>
                <a:srgbClr val="0000FF"/>
              </a:solidFill>
            </a:endParaRPr>
          </a:p>
          <a:p>
            <a:pPr marL="669925" lvl="1" indent="-254635" algn="l">
              <a:spcBef>
                <a:spcPct val="5000"/>
              </a:spcBef>
              <a:spcAft>
                <a:spcPct val="5000"/>
              </a:spcAft>
              <a:buSzPct val="75000"/>
              <a:buFont typeface="Symbol" panose="05050102010706020507" pitchFamily="18" charset="2"/>
              <a:buChar char=""/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2900" dirty="0"/>
              <a:t>Use case diagram, class diagram and one of the interaction diagrams only.</a:t>
            </a:r>
            <a:endParaRPr lang="en-GB" sz="2900" dirty="0"/>
          </a:p>
          <a:p>
            <a:pPr marL="306705" indent="-306705" algn="l">
              <a:spcBef>
                <a:spcPct val="5000"/>
              </a:spcBef>
              <a:spcAft>
                <a:spcPct val="5000"/>
              </a:spcAft>
              <a:buFont typeface="Wingdings" panose="05000000000000000000" pitchFamily="2" charset="2"/>
              <a:buChar char=""/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300" dirty="0">
                <a:solidFill>
                  <a:srgbClr val="0000FF"/>
                </a:solidFill>
              </a:rPr>
              <a:t>State chart diagram:</a:t>
            </a:r>
            <a:endParaRPr lang="en-GB" sz="3300" dirty="0">
              <a:solidFill>
                <a:srgbClr val="0000FF"/>
              </a:solidFill>
            </a:endParaRPr>
          </a:p>
          <a:p>
            <a:pPr marL="669925" lvl="1" indent="-254635" algn="l">
              <a:spcBef>
                <a:spcPct val="5000"/>
              </a:spcBef>
              <a:spcAft>
                <a:spcPct val="5000"/>
              </a:spcAft>
              <a:buSzPct val="75000"/>
              <a:buFont typeface="Symbol" panose="05050102010706020507" pitchFamily="18" charset="2"/>
              <a:buChar char=""/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2900" dirty="0"/>
              <a:t>when class has significant states.</a:t>
            </a:r>
            <a:endParaRPr lang="en-GB" sz="2900" dirty="0"/>
          </a:p>
          <a:p>
            <a:pPr marL="669925" lvl="1" indent="-254635" algn="l">
              <a:spcBef>
                <a:spcPct val="5000"/>
              </a:spcBef>
              <a:spcAft>
                <a:spcPct val="5000"/>
              </a:spcAft>
              <a:buSzPct val="75000"/>
              <a:buFont typeface="Symbol" panose="05050102010706020507" pitchFamily="18" charset="2"/>
              <a:buChar char=""/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2900" dirty="0"/>
              <a:t>When states are only one or two, state chart model becomes trivial</a:t>
            </a:r>
            <a:endParaRPr lang="en-GB" sz="2900" dirty="0"/>
          </a:p>
          <a:p>
            <a:pPr marL="306705" indent="-306705" algn="l">
              <a:spcBef>
                <a:spcPct val="5000"/>
              </a:spcBef>
              <a:spcAft>
                <a:spcPct val="5000"/>
              </a:spcAft>
              <a:buFont typeface="Wingdings" panose="05000000000000000000" pitchFamily="2" charset="2"/>
              <a:buChar char=""/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300" dirty="0">
                <a:solidFill>
                  <a:srgbClr val="0000FF"/>
                </a:solidFill>
              </a:rPr>
              <a:t>Deployment diagram:</a:t>
            </a:r>
            <a:endParaRPr lang="en-GB" sz="3300" dirty="0">
              <a:solidFill>
                <a:srgbClr val="0000FF"/>
              </a:solidFill>
            </a:endParaRPr>
          </a:p>
          <a:p>
            <a:pPr marL="669925" lvl="1" indent="-254635" algn="l">
              <a:spcBef>
                <a:spcPct val="5000"/>
              </a:spcBef>
              <a:spcAft>
                <a:spcPct val="5000"/>
              </a:spcAft>
              <a:buSzPct val="75000"/>
              <a:buFont typeface="Symbol" panose="05050102010706020507" pitchFamily="18" charset="2"/>
              <a:buChar char=""/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2900" dirty="0"/>
              <a:t>In case several  hardware components used to develop the system.</a:t>
            </a:r>
            <a:endParaRPr lang="en-GB" sz="2900" dirty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424800" y="-234745"/>
            <a:ext cx="8087040" cy="1651854"/>
          </a:xfrm>
        </p:spPr>
        <p:txBody>
          <a:bodyPr lIns="17961" tIns="46698" rIns="17961" bIns="46698" anchor="ctr"/>
          <a:lstStyle/>
          <a:p>
            <a:pPr marL="0" indent="0" algn="ctr">
              <a:lnSpc>
                <a:spcPct val="94000"/>
              </a:lnSpc>
              <a:spcBef>
                <a:spcPts val="1235"/>
              </a:spcBef>
              <a:spcAft>
                <a:spcPct val="0"/>
              </a:spcAft>
              <a:buNone/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3600" dirty="0"/>
              <a:t>Are All Views Required for Developing A Typical System?</a:t>
            </a:r>
            <a:endParaRPr lang="en-GB" sz="3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9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9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9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9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9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93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93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 Provide users with a ready-to-use, expressive visual modeling language so they can develop and exchange meaningful models.</a:t>
            </a:r>
            <a:endParaRPr lang="en-US" dirty="0" smtClean="0"/>
          </a:p>
          <a:p>
            <a:r>
              <a:rPr lang="en-US" dirty="0" smtClean="0"/>
              <a:t>Provide extensibility and specialization mechanisms to extend the core concepts.</a:t>
            </a:r>
            <a:endParaRPr lang="en-US" dirty="0" smtClean="0"/>
          </a:p>
          <a:p>
            <a:r>
              <a:rPr lang="en-US" dirty="0" smtClean="0"/>
              <a:t>Be independent of particular programming languages and development processes.</a:t>
            </a:r>
            <a:endParaRPr lang="en-US" dirty="0" smtClean="0"/>
          </a:p>
          <a:p>
            <a:r>
              <a:rPr lang="en-US" dirty="0" smtClean="0"/>
              <a:t>Provide a formal basis for understanding the modeling language.</a:t>
            </a:r>
            <a:endParaRPr lang="en-US" dirty="0" smtClean="0"/>
          </a:p>
          <a:p>
            <a:r>
              <a:rPr lang="en-US" dirty="0" smtClean="0"/>
              <a:t>Encourage the growth of the OO tools market.</a:t>
            </a:r>
            <a:endParaRPr lang="en-US" dirty="0" smtClean="0"/>
          </a:p>
          <a:p>
            <a:r>
              <a:rPr lang="en-US" dirty="0" smtClean="0"/>
              <a:t>Support higher-level development concepts such as collaborations, frameworks, patterns and components.</a:t>
            </a:r>
            <a:endParaRPr lang="en-US" dirty="0" smtClean="0"/>
          </a:p>
          <a:p>
            <a:r>
              <a:rPr lang="en-US" dirty="0" smtClean="0"/>
              <a:t>Integrate best practices.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Why use UML?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Helps to reduce cost and time-to-market.</a:t>
            </a:r>
            <a:endParaRPr lang="en-US" dirty="0" smtClean="0"/>
          </a:p>
          <a:p>
            <a:r>
              <a:rPr lang="en-US" dirty="0" smtClean="0"/>
              <a:t>Helps managing a complex project architecture.</a:t>
            </a:r>
            <a:endParaRPr lang="en-US" dirty="0" smtClean="0"/>
          </a:p>
          <a:p>
            <a:r>
              <a:rPr lang="en-US" dirty="0" smtClean="0"/>
              <a:t>Helps to convey ideas between developers \ designers \ etc.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18751</Words>
  <Application>WPS Presentation</Application>
  <PresentationFormat>On-screen Show (4:3)</PresentationFormat>
  <Paragraphs>1137</Paragraphs>
  <Slides>77</Slides>
  <Notes>47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77</vt:i4>
      </vt:variant>
    </vt:vector>
  </HeadingPairs>
  <TitlesOfParts>
    <vt:vector size="89" baseType="lpstr">
      <vt:lpstr>Arial</vt:lpstr>
      <vt:lpstr>SimSun</vt:lpstr>
      <vt:lpstr>Wingdings</vt:lpstr>
      <vt:lpstr>Calibri</vt:lpstr>
      <vt:lpstr>Microsoft YaHei</vt:lpstr>
      <vt:lpstr>Arial Unicode MS</vt:lpstr>
      <vt:lpstr>Symbol</vt:lpstr>
      <vt:lpstr>Arial Black</vt:lpstr>
      <vt:lpstr>Comic Sans MS</vt:lpstr>
      <vt:lpstr>Times New Roman</vt:lpstr>
      <vt:lpstr>Courier New</vt:lpstr>
      <vt:lpstr>Office Theme</vt:lpstr>
      <vt:lpstr>UML  Unified Modelling Language </vt:lpstr>
      <vt:lpstr>Model</vt:lpstr>
      <vt:lpstr>Modeling Language</vt:lpstr>
      <vt:lpstr>Advantages of Modeling</vt:lpstr>
      <vt:lpstr>Model Representation</vt:lpstr>
      <vt:lpstr> What is UML? </vt:lpstr>
      <vt:lpstr>UML Diagram – What is UML?</vt:lpstr>
      <vt:lpstr>Goals of UML</vt:lpstr>
      <vt:lpstr>Why use UML? </vt:lpstr>
      <vt:lpstr>Background </vt:lpstr>
      <vt:lpstr>UML Lineology</vt:lpstr>
      <vt:lpstr>Different Object Modeling Techniques in UML </vt:lpstr>
      <vt:lpstr>UML as A Standard</vt:lpstr>
      <vt:lpstr>Developments to UML</vt:lpstr>
      <vt:lpstr>Object Modelling Using UML</vt:lpstr>
      <vt:lpstr>Modeling a House</vt:lpstr>
      <vt:lpstr>UML Model Views</vt:lpstr>
      <vt:lpstr>UML Diagrams </vt:lpstr>
      <vt:lpstr>Basic Building Blocks of The UML </vt:lpstr>
      <vt:lpstr> Things in UML </vt:lpstr>
      <vt:lpstr>PowerPoint 演示文稿</vt:lpstr>
      <vt:lpstr>Relationships</vt:lpstr>
      <vt:lpstr>PowerPoint 演示文稿</vt:lpstr>
      <vt:lpstr>Use case diagram</vt:lpstr>
      <vt:lpstr>Use Case Diagrams </vt:lpstr>
      <vt:lpstr> Use Case Diagrams </vt:lpstr>
      <vt:lpstr>Use Case Relation</vt:lpstr>
      <vt:lpstr>Representation of  Use Cases</vt:lpstr>
      <vt:lpstr>Use Case Diagram Example1 </vt:lpstr>
      <vt:lpstr>Use Case Example2</vt:lpstr>
      <vt:lpstr>Use Case Model </vt:lpstr>
      <vt:lpstr>Use Cases </vt:lpstr>
      <vt:lpstr>Use Cases                                               Cont…</vt:lpstr>
      <vt:lpstr>Example Use Cases</vt:lpstr>
      <vt:lpstr>Factoring Use Cases</vt:lpstr>
      <vt:lpstr>Factoring Use Cases Using Generalization </vt:lpstr>
      <vt:lpstr>Factoring Use Cases Using  Includes </vt:lpstr>
      <vt:lpstr>Example of Factoring Use Cases Using  Includes </vt:lpstr>
      <vt:lpstr>Factoring Use Cases Using Extends </vt:lpstr>
      <vt:lpstr>Factoring Use Cases Using Extends </vt:lpstr>
      <vt:lpstr>Class  Diagram</vt:lpstr>
      <vt:lpstr>Class Diagram</vt:lpstr>
      <vt:lpstr>Class Diagram</vt:lpstr>
      <vt:lpstr>Class Diagrams </vt:lpstr>
      <vt:lpstr>Class Diagram</vt:lpstr>
      <vt:lpstr>Class Diagram</vt:lpstr>
      <vt:lpstr>Visibility</vt:lpstr>
      <vt:lpstr>Class Diagram </vt:lpstr>
      <vt:lpstr>Object Diagram</vt:lpstr>
      <vt:lpstr>Object Diagrams </vt:lpstr>
      <vt:lpstr> Object Diagram</vt:lpstr>
      <vt:lpstr>Interaction Diagram</vt:lpstr>
      <vt:lpstr>Interaction Diagram</vt:lpstr>
      <vt:lpstr>Sequence Diagram</vt:lpstr>
      <vt:lpstr>Sequence Diagram</vt:lpstr>
      <vt:lpstr>Sequence Diagram Cont…</vt:lpstr>
      <vt:lpstr>Elements of a Sequence Diagram</vt:lpstr>
      <vt:lpstr>Example                                     Cont…</vt:lpstr>
      <vt:lpstr>An Example of A Sequence Diagram </vt:lpstr>
      <vt:lpstr>Collaboration Diagram </vt:lpstr>
      <vt:lpstr>An Example of A Collaboration Diagram </vt:lpstr>
      <vt:lpstr>Activities Diagram</vt:lpstr>
      <vt:lpstr>Activity Diagram </vt:lpstr>
      <vt:lpstr>Activity Diagram vs Flow Chart</vt:lpstr>
      <vt:lpstr>Activity Diagram </vt:lpstr>
      <vt:lpstr>An Example of  An Activity Diagram </vt:lpstr>
      <vt:lpstr>Activity Diagram: Example 2</vt:lpstr>
      <vt:lpstr>State Chart Diagram </vt:lpstr>
      <vt:lpstr>State Chart Diagram                                     Cont…</vt:lpstr>
      <vt:lpstr>State Machine Diagram</vt:lpstr>
      <vt:lpstr>State Chart Diagram                                 Cont…</vt:lpstr>
      <vt:lpstr>An Example of A State Chart Diagram </vt:lpstr>
      <vt:lpstr>Package Diagrams</vt:lpstr>
      <vt:lpstr>Component Diagram</vt:lpstr>
      <vt:lpstr>Component Diagram</vt:lpstr>
      <vt:lpstr>Deployment Diagram</vt:lpstr>
      <vt:lpstr>Are All Views Required for Developing A Typical System?</vt:lpstr>
    </vt:vector>
  </TitlesOfParts>
  <Company>KIIT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METHODOLOGIES</dc:title>
  <dc:creator>User</dc:creator>
  <cp:lastModifiedBy>nEW u</cp:lastModifiedBy>
  <cp:revision>299</cp:revision>
  <dcterms:created xsi:type="dcterms:W3CDTF">2009-08-18T18:12:00Z</dcterms:created>
  <dcterms:modified xsi:type="dcterms:W3CDTF">2022-10-21T03:48:51Z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1033-11.2.0.11341</vt:lpwstr>
  </property>
  <property fmtid="{D5CDD505-2E9C-101B-9397-08002B2CF9AE}" pid="3" name="ICV">
    <vt:lpwstr>FFBEE18BC4804D4586244E63C12753C2</vt:lpwstr>
  </property>
</Properties>
</file>