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0" r:id="rId4"/>
    <p:sldId id="258" r:id="rId5"/>
    <p:sldId id="259" r:id="rId6"/>
    <p:sldId id="270" r:id="rId7"/>
    <p:sldId id="263" r:id="rId8"/>
    <p:sldId id="261" r:id="rId9"/>
    <p:sldId id="262" r:id="rId10"/>
    <p:sldId id="264" r:id="rId11"/>
    <p:sldId id="272" r:id="rId12"/>
    <p:sldId id="271" r:id="rId13"/>
    <p:sldId id="265" r:id="rId14"/>
    <p:sldId id="27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A9267C2-7B66-44DC-9BA0-5E75D82F128A}">
  <a:tblStyle styleId="{DA9267C2-7B66-44DC-9BA0-5E75D82F128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8493" autoAdjust="0"/>
  </p:normalViewPr>
  <p:slideViewPr>
    <p:cSldViewPr snapToGrid="0" snapToObjects="1">
      <p:cViewPr varScale="1">
        <p:scale>
          <a:sx n="107" d="100"/>
          <a:sy n="107" d="100"/>
        </p:scale>
        <p:origin x="-112" y="-3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345919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sciencedirect.com/science/article/pii/S0140988310001659%23bb002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200">
                <a:latin typeface="PT Sans Narrow"/>
                <a:ea typeface="PT Sans Narrow"/>
                <a:cs typeface="PT Sans Narrow"/>
                <a:sym typeface="PT Sans Narrow"/>
              </a:rPr>
              <a:t>. Higher corporate profits typically  higher retail sales and higher economic output. This can lead us to assume that an increase or decrease in NASDAQ can help us predict that amount of labour employed. </a:t>
            </a:r>
          </a:p>
          <a:p>
            <a:pPr lvl="0">
              <a:spcBef>
                <a:spcPts val="0"/>
              </a:spcBef>
              <a:buNone/>
            </a:pPr>
            <a:endParaRPr sz="1200" b="1">
              <a:solidFill>
                <a:srgbClr val="FF0000"/>
              </a:solidFill>
              <a:latin typeface="PT Sans Narrow"/>
              <a:ea typeface="PT Sans Narrow"/>
              <a:cs typeface="PT Sans Narrow"/>
              <a:sym typeface="PT Sans Narrow"/>
            </a:endParaRPr>
          </a:p>
          <a:p>
            <a:pPr lvl="0">
              <a:spcBef>
                <a:spcPts val="0"/>
              </a:spcBef>
              <a:buNone/>
            </a:pPr>
            <a:r>
              <a:rPr lang="en" sz="1200" b="1">
                <a:solidFill>
                  <a:srgbClr val="FF0000"/>
                </a:solidFill>
                <a:latin typeface="PT Sans Narrow"/>
                <a:ea typeface="PT Sans Narrow"/>
                <a:cs typeface="PT Sans Narrow"/>
                <a:sym typeface="PT Sans Narrow"/>
              </a:rPr>
              <a:t> “</a:t>
            </a:r>
            <a:r>
              <a:rPr lang="en" sz="1200">
                <a:solidFill>
                  <a:srgbClr val="FF0000"/>
                </a:solidFill>
                <a:latin typeface="PT Sans Narrow"/>
                <a:ea typeface="PT Sans Narrow"/>
                <a:cs typeface="PT Sans Narrow"/>
                <a:sym typeface="PT Sans Narrow"/>
              </a:rPr>
              <a:t>an oil price increase leads to reduction in output since the price increases signaling the reduced availability of basic input to production. As a result, growth rate and productivity decline. Slowing productivity growth decreases real wage growth and increases the unemployment rate (</a:t>
            </a:r>
            <a:r>
              <a:rPr lang="en" sz="1200" u="sng">
                <a:solidFill>
                  <a:srgbClr val="FF0000"/>
                </a:solidFill>
                <a:latin typeface="PT Sans Narrow"/>
                <a:ea typeface="PT Sans Narrow"/>
                <a:cs typeface="PT Sans Narrow"/>
                <a:sym typeface="PT Sans Narrow"/>
                <a:hlinkClick r:id="rId3"/>
              </a:rPr>
              <a:t>Brown and Yücel, 1999, 2002</a:t>
            </a:r>
            <a:r>
              <a:rPr lang="en" sz="1200">
                <a:solidFill>
                  <a:srgbClr val="FF0000"/>
                </a:solidFill>
                <a:latin typeface="PT Sans Narrow"/>
                <a:ea typeface="PT Sans Narrow"/>
                <a:cs typeface="PT Sans Narrow"/>
                <a:sym typeface="PT Sans Narrow"/>
              </a:rPr>
              <a:t>).”</a:t>
            </a:r>
            <a:br>
              <a:rPr lang="en" sz="1200">
                <a:solidFill>
                  <a:srgbClr val="FF0000"/>
                </a:solidFill>
                <a:latin typeface="PT Sans Narrow"/>
                <a:ea typeface="PT Sans Narrow"/>
                <a:cs typeface="PT Sans Narrow"/>
                <a:sym typeface="PT Sans Narrow"/>
              </a:rPr>
            </a:br>
            <a:endParaRPr lang="en" sz="1200">
              <a:solidFill>
                <a:srgbClr val="FF0000"/>
              </a:solidFill>
              <a:latin typeface="PT Sans Narrow"/>
              <a:ea typeface="PT Sans Narrow"/>
              <a:cs typeface="PT Sans Narrow"/>
              <a:sym typeface="PT Sans Narrow"/>
            </a:endParaRPr>
          </a:p>
          <a:p>
            <a:pPr lvl="0">
              <a:spcBef>
                <a:spcPts val="0"/>
              </a:spcBef>
              <a:buNone/>
            </a:pPr>
            <a:endParaRPr/>
          </a:p>
          <a:p>
            <a:pPr lvl="0">
              <a:spcBef>
                <a:spcPts val="0"/>
              </a:spcBef>
              <a:buNone/>
            </a:pPr>
            <a:endParaRPr/>
          </a:p>
          <a:p>
            <a:pPr lvl="0">
              <a:spcBef>
                <a:spcPts val="0"/>
              </a:spcBef>
              <a:buNone/>
            </a:pPr>
            <a:r>
              <a:rPr lang="en"/>
              <a:t>Lagged gr un</a:t>
            </a:r>
          </a:p>
          <a:p>
            <a:pPr lvl="0">
              <a:spcBef>
                <a:spcPts val="0"/>
              </a:spcBef>
              <a:buNone/>
            </a:pPr>
            <a:r>
              <a:rPr lang="en"/>
              <a:t>Lagged gr </a:t>
            </a:r>
          </a:p>
          <a:p>
            <a:pPr lvl="0">
              <a:spcBef>
                <a:spcPts val="0"/>
              </a:spcBef>
              <a:buNone/>
            </a:pPr>
            <a:r>
              <a:rPr lang="en"/>
              <a:t>Growth of world oil price</a:t>
            </a:r>
          </a:p>
          <a:p>
            <a:pPr lvl="0">
              <a:spcBef>
                <a:spcPts val="0"/>
              </a:spcBef>
              <a:buNone/>
            </a:pPr>
            <a:r>
              <a:rPr lang="en"/>
              <a:t>Growth rate of nasdaq comp index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buClr>
                <a:schemeClr val="dk2"/>
              </a:buClr>
              <a:buSzPts val="5400"/>
              <a:buNone/>
              <a:defRPr sz="5400" b="0">
                <a:solidFill>
                  <a:schemeClr val="dk2"/>
                </a:solidFill>
              </a:defRPr>
            </a:lvl1pPr>
            <a:lvl2pPr lvl="1">
              <a:spcBef>
                <a:spcPts val="0"/>
              </a:spcBef>
              <a:buClr>
                <a:schemeClr val="dk2"/>
              </a:buClr>
              <a:buSzPts val="5400"/>
              <a:buNone/>
              <a:defRPr sz="5400" b="0">
                <a:solidFill>
                  <a:schemeClr val="dk2"/>
                </a:solidFill>
              </a:defRPr>
            </a:lvl2pPr>
            <a:lvl3pPr lvl="2">
              <a:spcBef>
                <a:spcPts val="0"/>
              </a:spcBef>
              <a:buClr>
                <a:schemeClr val="dk2"/>
              </a:buClr>
              <a:buSzPts val="5400"/>
              <a:buNone/>
              <a:defRPr sz="5400" b="0">
                <a:solidFill>
                  <a:schemeClr val="dk2"/>
                </a:solidFill>
              </a:defRPr>
            </a:lvl3pPr>
            <a:lvl4pPr lvl="3">
              <a:spcBef>
                <a:spcPts val="0"/>
              </a:spcBef>
              <a:buClr>
                <a:schemeClr val="dk2"/>
              </a:buClr>
              <a:buSzPts val="5400"/>
              <a:buNone/>
              <a:defRPr sz="5400" b="0">
                <a:solidFill>
                  <a:schemeClr val="dk2"/>
                </a:solidFill>
              </a:defRPr>
            </a:lvl4pPr>
            <a:lvl5pPr lvl="4">
              <a:spcBef>
                <a:spcPts val="0"/>
              </a:spcBef>
              <a:buClr>
                <a:schemeClr val="dk2"/>
              </a:buClr>
              <a:buSzPts val="5400"/>
              <a:buNone/>
              <a:defRPr sz="5400" b="0">
                <a:solidFill>
                  <a:schemeClr val="dk2"/>
                </a:solidFill>
              </a:defRPr>
            </a:lvl5pPr>
            <a:lvl6pPr lvl="5">
              <a:spcBef>
                <a:spcPts val="0"/>
              </a:spcBef>
              <a:buClr>
                <a:schemeClr val="dk2"/>
              </a:buClr>
              <a:buSzPts val="5400"/>
              <a:buNone/>
              <a:defRPr sz="5400" b="0">
                <a:solidFill>
                  <a:schemeClr val="dk2"/>
                </a:solidFill>
              </a:defRPr>
            </a:lvl6pPr>
            <a:lvl7pPr lvl="6">
              <a:spcBef>
                <a:spcPts val="0"/>
              </a:spcBef>
              <a:buClr>
                <a:schemeClr val="dk2"/>
              </a:buClr>
              <a:buSzPts val="5400"/>
              <a:buNone/>
              <a:defRPr sz="5400" b="0">
                <a:solidFill>
                  <a:schemeClr val="dk2"/>
                </a:solidFill>
              </a:defRPr>
            </a:lvl7pPr>
            <a:lvl8pPr lvl="7">
              <a:spcBef>
                <a:spcPts val="0"/>
              </a:spcBef>
              <a:buClr>
                <a:schemeClr val="dk2"/>
              </a:buClr>
              <a:buSzPts val="5400"/>
              <a:buNone/>
              <a:defRPr sz="5400" b="0">
                <a:solidFill>
                  <a:schemeClr val="dk2"/>
                </a:solidFill>
              </a:defRPr>
            </a:lvl8pPr>
            <a:lvl9pPr lvl="8">
              <a:spcBef>
                <a:spcPts val="0"/>
              </a:spcBef>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subTitle" idx="1"/>
          </p:nvPr>
        </p:nvSpPr>
        <p:spPr>
          <a:xfrm>
            <a:off x="82800" y="4475025"/>
            <a:ext cx="8978400" cy="792600"/>
          </a:xfrm>
          <a:prstGeom prst="rect">
            <a:avLst/>
          </a:prstGeom>
        </p:spPr>
        <p:txBody>
          <a:bodyPr wrap="square" lIns="91425" tIns="91425" rIns="91425" bIns="91425" anchor="t" anchorCtr="0">
            <a:noAutofit/>
          </a:bodyPr>
          <a:lstStyle/>
          <a:p>
            <a:pPr lvl="0"/>
            <a:r>
              <a:rPr lang="en" sz="1400" dirty="0"/>
              <a:t>Max </a:t>
            </a:r>
            <a:r>
              <a:rPr lang="en" sz="1400" dirty="0" err="1"/>
              <a:t>Folkins</a:t>
            </a:r>
            <a:r>
              <a:rPr lang="en-US" sz="1400" dirty="0"/>
              <a:t> </a:t>
            </a:r>
            <a:r>
              <a:rPr lang="en" sz="1400" dirty="0"/>
              <a:t>10133860, Carson O’Sullivan</a:t>
            </a:r>
            <a:r>
              <a:rPr lang="en-US" sz="1400" dirty="0"/>
              <a:t> </a:t>
            </a:r>
            <a:r>
              <a:rPr lang="en" sz="1400" dirty="0"/>
              <a:t>10153789, Om Sharan</a:t>
            </a:r>
            <a:r>
              <a:rPr lang="en-US" sz="1400" dirty="0"/>
              <a:t> </a:t>
            </a:r>
            <a:r>
              <a:rPr lang="en" sz="1400" dirty="0"/>
              <a:t>10129754, Aidan </a:t>
            </a:r>
            <a:r>
              <a:rPr lang="en" sz="1400" dirty="0" err="1"/>
              <a:t>Worswick</a:t>
            </a:r>
            <a:r>
              <a:rPr lang="en" sz="1400" dirty="0"/>
              <a:t> 10148752</a:t>
            </a:r>
            <a:r>
              <a:rPr lang="en-US" sz="1400" dirty="0"/>
              <a:t>.</a:t>
            </a:r>
            <a:endParaRPr lang="en" sz="1400" dirty="0"/>
          </a:p>
        </p:txBody>
      </p:sp>
      <p:pic>
        <p:nvPicPr>
          <p:cNvPr id="67" name="Shape 67"/>
          <p:cNvPicPr preferRelativeResize="0"/>
          <p:nvPr/>
        </p:nvPicPr>
        <p:blipFill>
          <a:blip r:embed="rId3">
            <a:alphaModFix/>
          </a:blip>
          <a:stretch>
            <a:fillRect/>
          </a:stretch>
        </p:blipFill>
        <p:spPr>
          <a:xfrm>
            <a:off x="0" y="969825"/>
            <a:ext cx="9144000" cy="3429000"/>
          </a:xfrm>
          <a:prstGeom prst="rect">
            <a:avLst/>
          </a:prstGeom>
          <a:noFill/>
          <a:ln>
            <a:noFill/>
          </a:ln>
        </p:spPr>
      </p:pic>
      <p:sp>
        <p:nvSpPr>
          <p:cNvPr id="68" name="Shape 68"/>
          <p:cNvSpPr txBox="1">
            <a:spLocks noGrp="1"/>
          </p:cNvSpPr>
          <p:nvPr>
            <p:ph type="ctrTitle"/>
          </p:nvPr>
        </p:nvSpPr>
        <p:spPr>
          <a:xfrm>
            <a:off x="1060725" y="-11"/>
            <a:ext cx="7136700" cy="1022400"/>
          </a:xfrm>
          <a:prstGeom prst="rect">
            <a:avLst/>
          </a:prstGeom>
        </p:spPr>
        <p:txBody>
          <a:bodyPr wrap="square" lIns="91425" tIns="91425" rIns="91425" bIns="91425" anchor="b" anchorCtr="0">
            <a:noAutofit/>
          </a:bodyPr>
          <a:lstStyle/>
          <a:p>
            <a:pPr lvl="0" rtl="0">
              <a:spcBef>
                <a:spcPts val="0"/>
              </a:spcBef>
              <a:buNone/>
            </a:pPr>
            <a:r>
              <a:rPr lang="en" sz="4800" dirty="0">
                <a:solidFill>
                  <a:srgbClr val="CC0000"/>
                </a:solidFill>
              </a:rPr>
              <a:t>Econ 452 Forecasting Project</a:t>
            </a:r>
          </a:p>
        </p:txBody>
      </p:sp>
      <p:sp>
        <p:nvSpPr>
          <p:cNvPr id="5" name="Shape 26"/>
          <p:cNvSpPr/>
          <p:nvPr/>
        </p:nvSpPr>
        <p:spPr>
          <a:xfrm>
            <a:off x="-75" y="504570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6"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333175"/>
            <a:ext cx="8520600" cy="707400"/>
          </a:xfrm>
          <a:prstGeom prst="rect">
            <a:avLst/>
          </a:prstGeom>
        </p:spPr>
        <p:txBody>
          <a:bodyPr wrap="square" lIns="91425" tIns="91425" rIns="91425" bIns="91425" anchor="t" anchorCtr="0">
            <a:noAutofit/>
          </a:bodyPr>
          <a:lstStyle/>
          <a:p>
            <a:pPr lvl="0">
              <a:spcBef>
                <a:spcPts val="0"/>
              </a:spcBef>
              <a:buNone/>
            </a:pPr>
            <a:r>
              <a:rPr lang="en" sz="2400" dirty="0">
                <a:solidFill>
                  <a:srgbClr val="CC0000"/>
                </a:solidFill>
                <a:latin typeface="Arial"/>
                <a:cs typeface="Arial"/>
              </a:rPr>
              <a:t>OLS Model Residuals</a:t>
            </a:r>
          </a:p>
        </p:txBody>
      </p:sp>
      <p:sp>
        <p:nvSpPr>
          <p:cNvPr id="124" name="Shape 124"/>
          <p:cNvSpPr txBox="1">
            <a:spLocks noGrp="1"/>
          </p:cNvSpPr>
          <p:nvPr>
            <p:ph type="body" idx="1"/>
          </p:nvPr>
        </p:nvSpPr>
        <p:spPr>
          <a:xfrm>
            <a:off x="120015" y="1266325"/>
            <a:ext cx="3735815" cy="33027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C00000"/>
              </a:buClr>
              <a:buSzPts val="1800"/>
              <a:buFont typeface="Wingdings" charset="2"/>
              <a:buChar char="§"/>
            </a:pPr>
            <a:r>
              <a:rPr lang="en" sz="1400" dirty="0">
                <a:solidFill>
                  <a:srgbClr val="000000"/>
                </a:solidFill>
                <a:latin typeface="Arial"/>
                <a:ea typeface="PT Sans Narrow"/>
                <a:cs typeface="Arial"/>
                <a:sym typeface="PT Sans Narrow"/>
              </a:rPr>
              <a:t>We calculated the residuals from our regression model and graphed their auto correlation function</a:t>
            </a:r>
            <a:r>
              <a:rPr lang="en" sz="1400" dirty="0" smtClean="0">
                <a:solidFill>
                  <a:srgbClr val="000000"/>
                </a:solidFill>
                <a:latin typeface="Arial"/>
                <a:ea typeface="PT Sans Narrow"/>
                <a:cs typeface="Arial"/>
                <a:sym typeface="PT Sans Narrow"/>
              </a:rPr>
              <a:t>.</a:t>
            </a:r>
            <a:endParaRPr lang="en-US" sz="1400" dirty="0" smtClean="0">
              <a:solidFill>
                <a:srgbClr val="000000"/>
              </a:solidFill>
              <a:latin typeface="Arial"/>
              <a:ea typeface="PT Sans Narrow"/>
              <a:cs typeface="Arial"/>
              <a:sym typeface="PT Sans Narrow"/>
            </a:endParaRPr>
          </a:p>
          <a:p>
            <a:pPr marL="457200" lvl="0" indent="-342900" rtl="0">
              <a:lnSpc>
                <a:spcPct val="115000"/>
              </a:lnSpc>
              <a:spcBef>
                <a:spcPts val="0"/>
              </a:spcBef>
              <a:spcAft>
                <a:spcPts val="0"/>
              </a:spcAft>
              <a:buClr>
                <a:srgbClr val="C00000"/>
              </a:buClr>
              <a:buSzPts val="1800"/>
              <a:buFont typeface="Wingdings" charset="2"/>
              <a:buChar char="§"/>
            </a:pPr>
            <a:endParaRPr lang="en" sz="1400" dirty="0">
              <a:solidFill>
                <a:srgbClr val="000000"/>
              </a:solidFill>
              <a:latin typeface="Arial"/>
              <a:ea typeface="PT Sans Narrow"/>
              <a:cs typeface="Arial"/>
              <a:sym typeface="PT Sans Narrow"/>
            </a:endParaRPr>
          </a:p>
          <a:p>
            <a:pPr marL="457200" lvl="0" indent="-342900" rtl="0">
              <a:lnSpc>
                <a:spcPct val="115000"/>
              </a:lnSpc>
              <a:spcBef>
                <a:spcPts val="0"/>
              </a:spcBef>
              <a:buClr>
                <a:srgbClr val="C00000"/>
              </a:buClr>
              <a:buSzPts val="1800"/>
              <a:buFont typeface="Wingdings" charset="2"/>
              <a:buChar char="§"/>
            </a:pPr>
            <a:r>
              <a:rPr lang="en" sz="1400" dirty="0">
                <a:solidFill>
                  <a:srgbClr val="000000"/>
                </a:solidFill>
                <a:latin typeface="Arial"/>
                <a:ea typeface="PT Sans Narrow"/>
                <a:cs typeface="Arial"/>
                <a:sym typeface="PT Sans Narrow"/>
              </a:rPr>
              <a:t>As can be seen on the graph, there is very little persistence in the residuals and the residuals are I(0), meaning there is not much serial correlation in the errors.</a:t>
            </a:r>
          </a:p>
          <a:p>
            <a:pPr marL="285750" lvl="0" indent="-285750">
              <a:spcBef>
                <a:spcPts val="0"/>
              </a:spcBef>
              <a:buClr>
                <a:srgbClr val="C00000"/>
              </a:buClr>
              <a:buFont typeface="Wingdings" charset="2"/>
              <a:buChar char="§"/>
            </a:pPr>
            <a:endParaRPr dirty="0"/>
          </a:p>
        </p:txBody>
      </p:sp>
      <p:sp>
        <p:nvSpPr>
          <p:cNvPr id="5"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stretch>
            <a:fillRect/>
          </a:stretch>
        </p:blipFill>
        <p:spPr>
          <a:xfrm>
            <a:off x="4052535" y="1266325"/>
            <a:ext cx="4779765" cy="3215602"/>
          </a:xfrm>
          <a:prstGeom prst="rect">
            <a:avLst/>
          </a:prstGeom>
        </p:spPr>
      </p:pic>
      <p:sp>
        <p:nvSpPr>
          <p:cNvPr id="7" name="Shape 74"/>
          <p:cNvSpPr txBox="1">
            <a:spLocks/>
          </p:cNvSpPr>
          <p:nvPr/>
        </p:nvSpPr>
        <p:spPr>
          <a:xfrm>
            <a:off x="120015" y="1058547"/>
            <a:ext cx="3735816" cy="3588900"/>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100" dirty="0">
              <a:solidFill>
                <a:srgbClr val="000000"/>
              </a:solidFill>
              <a:latin typeface="Arial" charset="0"/>
              <a:ea typeface="Arial" charset="0"/>
              <a:cs typeface="Arial" charset="0"/>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5" name="Shape 115"/>
          <p:cNvSpPr txBox="1"/>
          <p:nvPr/>
        </p:nvSpPr>
        <p:spPr>
          <a:xfrm>
            <a:off x="344992" y="295941"/>
            <a:ext cx="5186216" cy="504900"/>
          </a:xfrm>
          <a:prstGeom prst="rect">
            <a:avLst/>
          </a:prstGeom>
          <a:noFill/>
          <a:ln>
            <a:noFill/>
          </a:ln>
        </p:spPr>
        <p:txBody>
          <a:bodyPr wrap="square" lIns="91425" tIns="91425" rIns="91425" bIns="91425" anchor="t" anchorCtr="0">
            <a:noAutofit/>
          </a:bodyPr>
          <a:lstStyle/>
          <a:p>
            <a:pPr lvl="0">
              <a:spcBef>
                <a:spcPts val="0"/>
              </a:spcBef>
              <a:buNone/>
            </a:pPr>
            <a:r>
              <a:rPr lang="en-US" sz="2400" b="1" dirty="0" smtClean="0">
                <a:solidFill>
                  <a:srgbClr val="CC0000"/>
                </a:solidFill>
                <a:ea typeface="PT Sans Narrow"/>
                <a:sym typeface="PT Sans Narrow"/>
              </a:rPr>
              <a:t>Forecasts for November</a:t>
            </a:r>
            <a:endParaRPr lang="en" sz="2400" b="1" dirty="0">
              <a:solidFill>
                <a:srgbClr val="CC0000"/>
              </a:solidFill>
              <a:ea typeface="PT Sans Narrow"/>
              <a:sym typeface="PT Sans Narrow"/>
            </a:endParaRPr>
          </a:p>
        </p:txBody>
      </p:sp>
      <p:sp>
        <p:nvSpPr>
          <p:cNvPr id="6" name="Shape 131"/>
          <p:cNvSpPr txBox="1">
            <a:spLocks noGrp="1"/>
          </p:cNvSpPr>
          <p:nvPr>
            <p:ph type="body" idx="1"/>
          </p:nvPr>
        </p:nvSpPr>
        <p:spPr>
          <a:xfrm>
            <a:off x="204874" y="908977"/>
            <a:ext cx="3747683" cy="3657600"/>
          </a:xfrm>
          <a:prstGeom prst="rect">
            <a:avLst/>
          </a:prstGeom>
        </p:spPr>
        <p:txBody>
          <a:bodyPr wrap="square" lIns="91425" tIns="91425" rIns="91425" bIns="91425" anchor="t" anchorCtr="0">
            <a:noAutofit/>
          </a:bodyPr>
          <a:lstStyle/>
          <a:p>
            <a:pPr marL="457200" lvl="0" indent="-317500">
              <a:spcBef>
                <a:spcPts val="0"/>
              </a:spcBef>
              <a:spcAft>
                <a:spcPts val="0"/>
              </a:spcAft>
              <a:buClr>
                <a:srgbClr val="C00000"/>
              </a:buClr>
              <a:buSzPts val="1400"/>
              <a:buFont typeface="Wingdings" charset="2"/>
              <a:buChar char="§"/>
            </a:pPr>
            <a:r>
              <a:rPr lang="en" sz="1400" dirty="0">
                <a:solidFill>
                  <a:srgbClr val="000000"/>
                </a:solidFill>
                <a:latin typeface="Arial"/>
                <a:cs typeface="Arial"/>
              </a:rPr>
              <a:t>OLS model predicted a change of employment of </a:t>
            </a:r>
            <a:r>
              <a:rPr lang="en" sz="1400" dirty="0" smtClean="0">
                <a:solidFill>
                  <a:srgbClr val="000000"/>
                </a:solidFill>
                <a:latin typeface="Arial"/>
                <a:cs typeface="Arial"/>
              </a:rPr>
              <a:t>104</a:t>
            </a:r>
            <a:r>
              <a:rPr lang="en-US" sz="1400" dirty="0" smtClean="0">
                <a:solidFill>
                  <a:srgbClr val="000000"/>
                </a:solidFill>
                <a:latin typeface="Arial"/>
                <a:cs typeface="Arial"/>
              </a:rPr>
              <a:t>,</a:t>
            </a:r>
            <a:r>
              <a:rPr lang="en" sz="1400" dirty="0" smtClean="0">
                <a:solidFill>
                  <a:srgbClr val="000000"/>
                </a:solidFill>
                <a:latin typeface="Arial"/>
                <a:cs typeface="Arial"/>
              </a:rPr>
              <a:t>65</a:t>
            </a:r>
            <a:r>
              <a:rPr lang="en-US" sz="1400" dirty="0" smtClean="0">
                <a:solidFill>
                  <a:srgbClr val="000000"/>
                </a:solidFill>
                <a:latin typeface="Arial"/>
                <a:cs typeface="Arial"/>
              </a:rPr>
              <a:t>1</a:t>
            </a:r>
          </a:p>
          <a:p>
            <a:pPr marL="457200" lvl="0" indent="-317500">
              <a:spcBef>
                <a:spcPts val="0"/>
              </a:spcBef>
              <a:spcAft>
                <a:spcPts val="0"/>
              </a:spcAft>
              <a:buClr>
                <a:srgbClr val="C00000"/>
              </a:buClr>
              <a:buSzPts val="1400"/>
              <a:buFont typeface="Wingdings" charset="2"/>
              <a:buChar char="§"/>
            </a:pPr>
            <a:r>
              <a:rPr lang="en" sz="1400" dirty="0" smtClean="0">
                <a:solidFill>
                  <a:srgbClr val="000000"/>
                </a:solidFill>
                <a:latin typeface="Arial"/>
                <a:cs typeface="Arial"/>
              </a:rPr>
              <a:t>ARMAX </a:t>
            </a:r>
            <a:r>
              <a:rPr lang="en" sz="1400" dirty="0">
                <a:solidFill>
                  <a:srgbClr val="000000"/>
                </a:solidFill>
                <a:latin typeface="Arial"/>
                <a:cs typeface="Arial"/>
              </a:rPr>
              <a:t>model predicted a change of employment of </a:t>
            </a:r>
            <a:r>
              <a:rPr lang="en" sz="1400" dirty="0" smtClean="0">
                <a:solidFill>
                  <a:srgbClr val="000000"/>
                </a:solidFill>
                <a:latin typeface="Arial"/>
                <a:cs typeface="Arial"/>
              </a:rPr>
              <a:t>103</a:t>
            </a:r>
            <a:r>
              <a:rPr lang="en-US" sz="1400" dirty="0" smtClean="0">
                <a:solidFill>
                  <a:srgbClr val="000000"/>
                </a:solidFill>
                <a:latin typeface="Arial"/>
                <a:cs typeface="Arial"/>
              </a:rPr>
              <a:t>,</a:t>
            </a:r>
            <a:r>
              <a:rPr lang="en" sz="1400" dirty="0" smtClean="0">
                <a:solidFill>
                  <a:srgbClr val="000000"/>
                </a:solidFill>
                <a:latin typeface="Arial"/>
                <a:cs typeface="Arial"/>
              </a:rPr>
              <a:t>079</a:t>
            </a:r>
            <a:endParaRPr lang="en" sz="1400" dirty="0">
              <a:solidFill>
                <a:srgbClr val="000000"/>
              </a:solidFill>
              <a:latin typeface="Arial"/>
              <a:cs typeface="Arial"/>
            </a:endParaRPr>
          </a:p>
          <a:p>
            <a:pPr marL="457200" lvl="0" indent="-317500" rtl="0">
              <a:spcBef>
                <a:spcPts val="0"/>
              </a:spcBef>
              <a:spcAft>
                <a:spcPts val="0"/>
              </a:spcAft>
              <a:buClr>
                <a:srgbClr val="C00000"/>
              </a:buClr>
              <a:buSzPts val="1400"/>
              <a:buFont typeface="Wingdings" charset="2"/>
              <a:buChar char="§"/>
            </a:pPr>
            <a:r>
              <a:rPr lang="en" sz="1400" dirty="0">
                <a:solidFill>
                  <a:srgbClr val="000000"/>
                </a:solidFill>
                <a:latin typeface="Arial"/>
                <a:cs typeface="Arial"/>
              </a:rPr>
              <a:t>AR(3) model predicted a change of employment of </a:t>
            </a:r>
            <a:r>
              <a:rPr lang="en" sz="1400" dirty="0" smtClean="0">
                <a:solidFill>
                  <a:srgbClr val="000000"/>
                </a:solidFill>
                <a:latin typeface="Arial"/>
                <a:cs typeface="Arial"/>
              </a:rPr>
              <a:t>154</a:t>
            </a:r>
            <a:r>
              <a:rPr lang="en-US" sz="1400" dirty="0" smtClean="0">
                <a:solidFill>
                  <a:srgbClr val="000000"/>
                </a:solidFill>
                <a:latin typeface="Arial"/>
                <a:cs typeface="Arial"/>
              </a:rPr>
              <a:t>,</a:t>
            </a:r>
            <a:r>
              <a:rPr lang="en" sz="1400" dirty="0" smtClean="0">
                <a:solidFill>
                  <a:srgbClr val="000000"/>
                </a:solidFill>
                <a:latin typeface="Arial"/>
                <a:cs typeface="Arial"/>
              </a:rPr>
              <a:t>288</a:t>
            </a:r>
            <a:endParaRPr lang="en-US" sz="1400" dirty="0" smtClean="0">
              <a:solidFill>
                <a:srgbClr val="000000"/>
              </a:solidFill>
              <a:latin typeface="Arial"/>
              <a:cs typeface="Arial"/>
            </a:endParaRPr>
          </a:p>
          <a:p>
            <a:pPr marL="457200" lvl="0" indent="-317500" rtl="0">
              <a:spcBef>
                <a:spcPts val="0"/>
              </a:spcBef>
              <a:spcAft>
                <a:spcPts val="0"/>
              </a:spcAft>
              <a:buClr>
                <a:srgbClr val="C00000"/>
              </a:buClr>
              <a:buSzPts val="1400"/>
              <a:buFont typeface="Wingdings" charset="2"/>
              <a:buChar char="§"/>
            </a:pPr>
            <a:r>
              <a:rPr lang="en-US" sz="1400" dirty="0" smtClean="0">
                <a:solidFill>
                  <a:srgbClr val="000000"/>
                </a:solidFill>
                <a:latin typeface="Arial"/>
                <a:cs typeface="Arial"/>
              </a:rPr>
              <a:t>Mean monthly employment change from out sample is 113,590</a:t>
            </a:r>
          </a:p>
          <a:p>
            <a:pPr marL="457200" lvl="0" indent="-317500" rtl="0">
              <a:spcBef>
                <a:spcPts val="0"/>
              </a:spcBef>
              <a:spcAft>
                <a:spcPts val="0"/>
              </a:spcAft>
              <a:buClr>
                <a:srgbClr val="C00000"/>
              </a:buClr>
              <a:buSzPts val="1400"/>
              <a:buFont typeface="Wingdings" charset="2"/>
              <a:buChar char="§"/>
            </a:pPr>
            <a:endParaRPr lang="en-US" sz="1400" dirty="0">
              <a:solidFill>
                <a:srgbClr val="000000"/>
              </a:solidFill>
              <a:latin typeface="Arial"/>
              <a:cs typeface="Arial"/>
            </a:endParaRPr>
          </a:p>
          <a:p>
            <a:pPr marL="457200" lvl="0" indent="-317500" rtl="0">
              <a:spcBef>
                <a:spcPts val="0"/>
              </a:spcBef>
              <a:spcAft>
                <a:spcPts val="0"/>
              </a:spcAft>
              <a:buClr>
                <a:srgbClr val="C00000"/>
              </a:buClr>
              <a:buSzPts val="1400"/>
              <a:buFont typeface="Wingdings" charset="2"/>
              <a:buChar char="§"/>
            </a:pPr>
            <a:r>
              <a:rPr lang="en-US" sz="1400" dirty="0" smtClean="0">
                <a:solidFill>
                  <a:srgbClr val="000000"/>
                </a:solidFill>
                <a:latin typeface="Arial"/>
                <a:cs typeface="Arial"/>
              </a:rPr>
              <a:t>The OLS and ARMAX predictions are very similar and both slightly below the sample mean monthly change in employment</a:t>
            </a:r>
            <a:endParaRPr dirty="0"/>
          </a:p>
          <a:p>
            <a:pPr lvl="0">
              <a:spcBef>
                <a:spcPts val="0"/>
              </a:spcBef>
              <a:buClr>
                <a:srgbClr val="C00000"/>
              </a:buClr>
              <a:buNone/>
            </a:pPr>
            <a:endParaRPr dirty="0"/>
          </a:p>
        </p:txBody>
      </p:sp>
      <p:pic>
        <p:nvPicPr>
          <p:cNvPr id="2" name="Picture 1"/>
          <p:cNvPicPr>
            <a:picLocks noChangeAspect="1"/>
          </p:cNvPicPr>
          <p:nvPr/>
        </p:nvPicPr>
        <p:blipFill>
          <a:blip r:embed="rId2"/>
          <a:stretch>
            <a:fillRect/>
          </a:stretch>
        </p:blipFill>
        <p:spPr>
          <a:xfrm>
            <a:off x="4118731" y="911425"/>
            <a:ext cx="4744331" cy="3657600"/>
          </a:xfrm>
          <a:prstGeom prst="rect">
            <a:avLst/>
          </a:prstGeom>
        </p:spPr>
      </p:pic>
      <p:sp>
        <p:nvSpPr>
          <p:cNvPr id="7" name="Shape 74"/>
          <p:cNvSpPr txBox="1">
            <a:spLocks/>
          </p:cNvSpPr>
          <p:nvPr/>
        </p:nvSpPr>
        <p:spPr>
          <a:xfrm>
            <a:off x="204874" y="911425"/>
            <a:ext cx="3747683" cy="3657600"/>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600" dirty="0">
              <a:solidFill>
                <a:srgbClr val="000000"/>
              </a:solidFill>
              <a:latin typeface="Arial" charset="0"/>
              <a:ea typeface="Arial" charset="0"/>
              <a:cs typeface="Arial" charset="0"/>
              <a:sym typeface="PT Sans Narrow"/>
            </a:endParaRPr>
          </a:p>
        </p:txBody>
      </p:sp>
    </p:spTree>
    <p:extLst>
      <p:ext uri="{BB962C8B-B14F-4D97-AF65-F5344CB8AC3E}">
        <p14:creationId xmlns:p14="http://schemas.microsoft.com/office/powerpoint/2010/main" val="196725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5" name="Shape 115"/>
          <p:cNvSpPr txBox="1"/>
          <p:nvPr/>
        </p:nvSpPr>
        <p:spPr>
          <a:xfrm>
            <a:off x="344991" y="313463"/>
            <a:ext cx="5896770" cy="504900"/>
          </a:xfrm>
          <a:prstGeom prst="rect">
            <a:avLst/>
          </a:prstGeom>
          <a:noFill/>
          <a:ln>
            <a:noFill/>
          </a:ln>
        </p:spPr>
        <p:txBody>
          <a:bodyPr wrap="square" lIns="91425" tIns="91425" rIns="91425" bIns="91425" anchor="t" anchorCtr="0">
            <a:noAutofit/>
          </a:bodyPr>
          <a:lstStyle/>
          <a:p>
            <a:pPr lvl="0"/>
            <a:r>
              <a:rPr lang="en-US" sz="2400" b="1" dirty="0" smtClean="0">
                <a:solidFill>
                  <a:srgbClr val="CC0000"/>
                </a:solidFill>
              </a:rPr>
              <a:t>Comparing With Other Forecasts</a:t>
            </a:r>
            <a:endParaRPr lang="en" sz="2400" b="1" dirty="0">
              <a:solidFill>
                <a:srgbClr val="CC0000"/>
              </a:solidFill>
              <a:ea typeface="PT Sans Narrow"/>
              <a:sym typeface="PT Sans Narrow"/>
            </a:endParaRPr>
          </a:p>
        </p:txBody>
      </p:sp>
      <p:sp>
        <p:nvSpPr>
          <p:cNvPr id="6" name="Shape 74"/>
          <p:cNvSpPr txBox="1">
            <a:spLocks/>
          </p:cNvSpPr>
          <p:nvPr/>
        </p:nvSpPr>
        <p:spPr>
          <a:xfrm>
            <a:off x="112057" y="1218099"/>
            <a:ext cx="8861317" cy="3005547"/>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600" dirty="0">
              <a:solidFill>
                <a:srgbClr val="000000"/>
              </a:solidFill>
              <a:latin typeface="Arial" charset="0"/>
              <a:ea typeface="Arial" charset="0"/>
              <a:cs typeface="Arial" charset="0"/>
              <a:sym typeface="PT Sans Narrow"/>
            </a:endParaRPr>
          </a:p>
        </p:txBody>
      </p:sp>
      <p:sp>
        <p:nvSpPr>
          <p:cNvPr id="7" name="Shape 131"/>
          <p:cNvSpPr txBox="1">
            <a:spLocks noGrp="1"/>
          </p:cNvSpPr>
          <p:nvPr>
            <p:ph type="body" idx="1"/>
          </p:nvPr>
        </p:nvSpPr>
        <p:spPr>
          <a:xfrm>
            <a:off x="112057" y="1218099"/>
            <a:ext cx="8730753" cy="2851257"/>
          </a:xfrm>
          <a:prstGeom prst="rect">
            <a:avLst/>
          </a:prstGeom>
        </p:spPr>
        <p:txBody>
          <a:bodyPr wrap="square" lIns="91425" tIns="91425" rIns="91425" bIns="91425" anchor="t" anchorCtr="0">
            <a:noAutofit/>
          </a:bodyPr>
          <a:lstStyle/>
          <a:p>
            <a:pPr marL="457200" lvl="0" indent="-317500">
              <a:spcBef>
                <a:spcPts val="0"/>
              </a:spcBef>
              <a:spcAft>
                <a:spcPts val="0"/>
              </a:spcAft>
              <a:buClr>
                <a:srgbClr val="C00000"/>
              </a:buClr>
              <a:buSzPts val="1400"/>
              <a:buFont typeface="Wingdings" charset="2"/>
              <a:buChar char="§"/>
            </a:pPr>
            <a:r>
              <a:rPr lang="en-US" sz="1600" dirty="0" smtClean="0">
                <a:solidFill>
                  <a:srgbClr val="000000"/>
                </a:solidFill>
                <a:latin typeface="Arial"/>
                <a:cs typeface="Arial"/>
              </a:rPr>
              <a:t>Most of the forecasts we found online were for the civilian employment level (CE16OV on FRED) rather than the total nonfarm payrolls that we are looking at.</a:t>
            </a:r>
          </a:p>
          <a:p>
            <a:pPr marL="139700" lvl="0">
              <a:spcBef>
                <a:spcPts val="0"/>
              </a:spcBef>
              <a:spcAft>
                <a:spcPts val="0"/>
              </a:spcAft>
              <a:buClr>
                <a:srgbClr val="C00000"/>
              </a:buClr>
              <a:buSzPts val="1400"/>
              <a:buNone/>
            </a:pPr>
            <a:endParaRPr lang="en-US" sz="1600" dirty="0" smtClean="0">
              <a:solidFill>
                <a:srgbClr val="000000"/>
              </a:solidFill>
              <a:latin typeface="Arial"/>
              <a:cs typeface="Arial"/>
            </a:endParaRPr>
          </a:p>
          <a:p>
            <a:pPr marL="457200" lvl="0" indent="-317500">
              <a:spcBef>
                <a:spcPts val="0"/>
              </a:spcBef>
              <a:spcAft>
                <a:spcPts val="0"/>
              </a:spcAft>
              <a:buClr>
                <a:srgbClr val="C00000"/>
              </a:buClr>
              <a:buSzPts val="1400"/>
              <a:buFont typeface="Wingdings" charset="2"/>
              <a:buChar char="§"/>
            </a:pPr>
            <a:r>
              <a:rPr lang="en-US" sz="1600" dirty="0" smtClean="0">
                <a:solidFill>
                  <a:srgbClr val="000000"/>
                </a:solidFill>
                <a:latin typeface="Arial"/>
                <a:cs typeface="Arial"/>
              </a:rPr>
              <a:t>The civilian employment level is quite a bit higher than the nonfarm payrolls level (about 7 million more people in October 2017) so the estimates we found were much higher than the estimates from our models and did not seem very relevant.</a:t>
            </a:r>
          </a:p>
          <a:p>
            <a:pPr marL="139700" lvl="0">
              <a:spcBef>
                <a:spcPts val="0"/>
              </a:spcBef>
              <a:spcAft>
                <a:spcPts val="0"/>
              </a:spcAft>
              <a:buClr>
                <a:srgbClr val="C00000"/>
              </a:buClr>
              <a:buSzPts val="1400"/>
              <a:buNone/>
            </a:pPr>
            <a:endParaRPr lang="en-US" sz="1600" dirty="0" smtClean="0">
              <a:solidFill>
                <a:srgbClr val="000000"/>
              </a:solidFill>
              <a:latin typeface="Arial"/>
              <a:cs typeface="Arial"/>
            </a:endParaRPr>
          </a:p>
          <a:p>
            <a:pPr marL="457200" lvl="0" indent="-317500">
              <a:spcBef>
                <a:spcPts val="0"/>
              </a:spcBef>
              <a:spcAft>
                <a:spcPts val="0"/>
              </a:spcAft>
              <a:buClr>
                <a:srgbClr val="C00000"/>
              </a:buClr>
              <a:buSzPts val="1400"/>
              <a:buFont typeface="Wingdings" charset="2"/>
              <a:buChar char="§"/>
            </a:pPr>
            <a:r>
              <a:rPr lang="en-US" sz="1600" dirty="0" smtClean="0">
                <a:solidFill>
                  <a:srgbClr val="000000"/>
                </a:solidFill>
                <a:latin typeface="Arial"/>
                <a:cs typeface="Arial"/>
              </a:rPr>
              <a:t>The other forecasts we found were all for quarterly employment data so the estimates were also not very relevant or helpful to our prediction.</a:t>
            </a:r>
          </a:p>
          <a:p>
            <a:pPr lvl="0">
              <a:spcBef>
                <a:spcPts val="0"/>
              </a:spcBef>
              <a:buClr>
                <a:srgbClr val="C00000"/>
              </a:buClr>
              <a:buNone/>
            </a:pPr>
            <a:endParaRPr dirty="0"/>
          </a:p>
          <a:p>
            <a:pPr marL="285750" lvl="0" indent="-285750">
              <a:spcBef>
                <a:spcPts val="0"/>
              </a:spcBef>
              <a:buClr>
                <a:srgbClr val="C00000"/>
              </a:buClr>
              <a:buFont typeface="Wingdings" charset="2"/>
              <a:buChar char="§"/>
            </a:pPr>
            <a:endParaRPr dirty="0"/>
          </a:p>
        </p:txBody>
      </p:sp>
    </p:spTree>
    <p:extLst>
      <p:ext uri="{BB962C8B-B14F-4D97-AF65-F5344CB8AC3E}">
        <p14:creationId xmlns:p14="http://schemas.microsoft.com/office/powerpoint/2010/main" val="119747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31796" y="354593"/>
            <a:ext cx="8520600" cy="707400"/>
          </a:xfrm>
          <a:prstGeom prst="rect">
            <a:avLst/>
          </a:prstGeom>
        </p:spPr>
        <p:txBody>
          <a:bodyPr wrap="square" lIns="91425" tIns="91425" rIns="91425" bIns="91425" anchor="t" anchorCtr="0">
            <a:noAutofit/>
          </a:bodyPr>
          <a:lstStyle/>
          <a:p>
            <a:pPr lvl="0">
              <a:spcBef>
                <a:spcPts val="0"/>
              </a:spcBef>
              <a:buNone/>
            </a:pPr>
            <a:r>
              <a:rPr lang="en-US" sz="2200" dirty="0" smtClean="0">
                <a:solidFill>
                  <a:srgbClr val="CC0000"/>
                </a:solidFill>
                <a:latin typeface="Arial"/>
                <a:cs typeface="Arial"/>
              </a:rPr>
              <a:t>Choosing a Model to Forecast Employment in November 2017</a:t>
            </a:r>
            <a:endParaRPr lang="en" sz="2200" dirty="0">
              <a:solidFill>
                <a:srgbClr val="CC0000"/>
              </a:solidFill>
              <a:latin typeface="Arial"/>
              <a:cs typeface="Arial"/>
            </a:endParaRPr>
          </a:p>
        </p:txBody>
      </p:sp>
      <p:sp>
        <p:nvSpPr>
          <p:cNvPr id="131" name="Shape 131"/>
          <p:cNvSpPr txBox="1">
            <a:spLocks noGrp="1"/>
          </p:cNvSpPr>
          <p:nvPr>
            <p:ph type="body" idx="1"/>
          </p:nvPr>
        </p:nvSpPr>
        <p:spPr>
          <a:xfrm>
            <a:off x="311700" y="1266325"/>
            <a:ext cx="4107305" cy="3302700"/>
          </a:xfrm>
          <a:prstGeom prst="rect">
            <a:avLst/>
          </a:prstGeom>
        </p:spPr>
        <p:txBody>
          <a:bodyPr wrap="square" lIns="91425" tIns="91425" rIns="91425" bIns="91425" anchor="t" anchorCtr="0">
            <a:noAutofit/>
          </a:bodyPr>
          <a:lstStyle/>
          <a:p>
            <a:pPr marL="285750" lvl="0" indent="-285750">
              <a:spcBef>
                <a:spcPts val="0"/>
              </a:spcBef>
              <a:buClr>
                <a:srgbClr val="C00000"/>
              </a:buClr>
              <a:buFont typeface="Wingdings" charset="2"/>
              <a:buChar char="§"/>
            </a:pPr>
            <a:endParaRPr dirty="0"/>
          </a:p>
          <a:p>
            <a:pPr marL="285750" lvl="0" indent="-285750">
              <a:spcBef>
                <a:spcPts val="0"/>
              </a:spcBef>
              <a:buClr>
                <a:srgbClr val="C00000"/>
              </a:buClr>
              <a:buFont typeface="Wingdings" charset="2"/>
              <a:buChar char="§"/>
            </a:pPr>
            <a:endParaRPr dirty="0"/>
          </a:p>
          <a:p>
            <a:pPr marL="285750" lvl="0" indent="-285750">
              <a:spcBef>
                <a:spcPts val="0"/>
              </a:spcBef>
              <a:buClr>
                <a:srgbClr val="C00000"/>
              </a:buClr>
              <a:buFont typeface="Wingdings" charset="2"/>
              <a:buChar char="§"/>
            </a:pPr>
            <a:endParaRPr dirty="0"/>
          </a:p>
          <a:p>
            <a:pPr marL="285750" lvl="0" indent="-285750">
              <a:spcBef>
                <a:spcPts val="0"/>
              </a:spcBef>
              <a:buClr>
                <a:srgbClr val="C00000"/>
              </a:buClr>
              <a:buFont typeface="Wingdings" charset="2"/>
              <a:buChar char="§"/>
            </a:pPr>
            <a:endParaRPr dirty="0"/>
          </a:p>
        </p:txBody>
      </p:sp>
      <p:sp>
        <p:nvSpPr>
          <p:cNvPr id="4"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stretch>
            <a:fillRect/>
          </a:stretch>
        </p:blipFill>
        <p:spPr>
          <a:xfrm>
            <a:off x="4419005" y="1266325"/>
            <a:ext cx="4541213" cy="3302700"/>
          </a:xfrm>
          <a:prstGeom prst="rect">
            <a:avLst/>
          </a:prstGeom>
        </p:spPr>
      </p:pic>
      <p:sp>
        <p:nvSpPr>
          <p:cNvPr id="6" name="Shape 131"/>
          <p:cNvSpPr txBox="1">
            <a:spLocks/>
          </p:cNvSpPr>
          <p:nvPr/>
        </p:nvSpPr>
        <p:spPr>
          <a:xfrm>
            <a:off x="227110" y="1019745"/>
            <a:ext cx="3795161" cy="374473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17500">
              <a:spcAft>
                <a:spcPts val="0"/>
              </a:spcAft>
              <a:buClr>
                <a:srgbClr val="C00000"/>
              </a:buClr>
              <a:buSzPts val="1400"/>
              <a:buFont typeface="Wingdings" charset="2"/>
              <a:buChar char="§"/>
            </a:pPr>
            <a:r>
              <a:rPr lang="en" sz="1400" dirty="0">
                <a:solidFill>
                  <a:srgbClr val="000000"/>
                </a:solidFill>
                <a:latin typeface="Arial"/>
                <a:cs typeface="Arial"/>
              </a:rPr>
              <a:t>We want to use a model that has performed well at predicting the monthly change in employment for recent </a:t>
            </a:r>
            <a:r>
              <a:rPr lang="en" sz="1400" dirty="0" smtClean="0">
                <a:solidFill>
                  <a:srgbClr val="000000"/>
                </a:solidFill>
                <a:latin typeface="Arial"/>
                <a:cs typeface="Arial"/>
              </a:rPr>
              <a:t>months</a:t>
            </a:r>
            <a:r>
              <a:rPr lang="en-US" sz="1400" dirty="0">
                <a:solidFill>
                  <a:srgbClr val="000000"/>
                </a:solidFill>
                <a:latin typeface="Arial"/>
                <a:cs typeface="Arial"/>
              </a:rPr>
              <a:t> </a:t>
            </a:r>
            <a:r>
              <a:rPr lang="en-US" sz="1400" dirty="0" smtClean="0">
                <a:solidFill>
                  <a:srgbClr val="000000"/>
                </a:solidFill>
                <a:latin typeface="Arial"/>
                <a:cs typeface="Arial"/>
              </a:rPr>
              <a:t>as it should be more accurate.</a:t>
            </a:r>
          </a:p>
          <a:p>
            <a:pPr marL="139700">
              <a:spcAft>
                <a:spcPts val="0"/>
              </a:spcAft>
              <a:buClr>
                <a:srgbClr val="C00000"/>
              </a:buClr>
              <a:buSzPts val="1400"/>
              <a:buNone/>
            </a:pPr>
            <a:endParaRPr lang="en" sz="800" dirty="0">
              <a:solidFill>
                <a:srgbClr val="000000"/>
              </a:solidFill>
              <a:latin typeface="Arial"/>
              <a:cs typeface="Arial"/>
            </a:endParaRPr>
          </a:p>
          <a:p>
            <a:pPr marL="457200" indent="-317500">
              <a:spcAft>
                <a:spcPts val="0"/>
              </a:spcAft>
              <a:buClr>
                <a:srgbClr val="C00000"/>
              </a:buClr>
              <a:buSzPts val="1400"/>
              <a:buFont typeface="Wingdings" charset="2"/>
              <a:buChar char="§"/>
            </a:pPr>
            <a:r>
              <a:rPr lang="en" sz="1400" dirty="0" smtClean="0">
                <a:solidFill>
                  <a:srgbClr val="000000"/>
                </a:solidFill>
                <a:latin typeface="Arial"/>
                <a:cs typeface="Arial"/>
              </a:rPr>
              <a:t>This </a:t>
            </a:r>
            <a:r>
              <a:rPr lang="en" sz="1400" dirty="0">
                <a:solidFill>
                  <a:srgbClr val="000000"/>
                </a:solidFill>
                <a:latin typeface="Arial"/>
                <a:cs typeface="Arial"/>
              </a:rPr>
              <a:t>graph </a:t>
            </a:r>
            <a:r>
              <a:rPr lang="en-US" sz="1400" dirty="0" smtClean="0">
                <a:solidFill>
                  <a:srgbClr val="000000"/>
                </a:solidFill>
                <a:latin typeface="Arial"/>
                <a:cs typeface="Arial"/>
              </a:rPr>
              <a:t>shows </a:t>
            </a:r>
            <a:r>
              <a:rPr lang="en" sz="1400" dirty="0" smtClean="0">
                <a:solidFill>
                  <a:srgbClr val="000000"/>
                </a:solidFill>
                <a:latin typeface="Arial"/>
                <a:cs typeface="Arial"/>
              </a:rPr>
              <a:t>the </a:t>
            </a:r>
            <a:r>
              <a:rPr lang="en" sz="1400" dirty="0">
                <a:solidFill>
                  <a:srgbClr val="000000"/>
                </a:solidFill>
                <a:latin typeface="Arial"/>
                <a:cs typeface="Arial"/>
              </a:rPr>
              <a:t>errors the three models we calculated over this year</a:t>
            </a:r>
            <a:r>
              <a:rPr lang="en" sz="1400" dirty="0" smtClean="0">
                <a:solidFill>
                  <a:srgbClr val="000000"/>
                </a:solidFill>
                <a:latin typeface="Arial"/>
                <a:cs typeface="Arial"/>
              </a:rPr>
              <a:t>.</a:t>
            </a:r>
            <a:endParaRPr lang="en-US" sz="1400" dirty="0" smtClean="0">
              <a:solidFill>
                <a:srgbClr val="000000"/>
              </a:solidFill>
              <a:latin typeface="Arial"/>
              <a:cs typeface="Arial"/>
            </a:endParaRPr>
          </a:p>
          <a:p>
            <a:pPr marL="139700">
              <a:spcAft>
                <a:spcPts val="0"/>
              </a:spcAft>
              <a:buClr>
                <a:srgbClr val="C00000"/>
              </a:buClr>
              <a:buSzPts val="1400"/>
              <a:buNone/>
            </a:pPr>
            <a:endParaRPr lang="en" sz="800" dirty="0" smtClean="0">
              <a:solidFill>
                <a:srgbClr val="000000"/>
              </a:solidFill>
              <a:latin typeface="Arial"/>
              <a:cs typeface="Arial"/>
            </a:endParaRPr>
          </a:p>
          <a:p>
            <a:pPr marL="457200" indent="-317500">
              <a:spcAft>
                <a:spcPts val="0"/>
              </a:spcAft>
              <a:buClr>
                <a:srgbClr val="C00000"/>
              </a:buClr>
              <a:buSzPts val="1400"/>
              <a:buFont typeface="Wingdings" charset="2"/>
              <a:buChar char="§"/>
            </a:pPr>
            <a:r>
              <a:rPr lang="en" sz="1400" dirty="0" smtClean="0">
                <a:solidFill>
                  <a:srgbClr val="000000"/>
                </a:solidFill>
                <a:latin typeface="Arial"/>
                <a:cs typeface="Arial"/>
              </a:rPr>
              <a:t>We found that the ARMAX model had the lowest aboslute mean error for the year and also the lowest variance of its error in 2017.</a:t>
            </a:r>
          </a:p>
          <a:p>
            <a:pPr marL="457200" indent="-317500">
              <a:spcAft>
                <a:spcPts val="0"/>
              </a:spcAft>
              <a:buClr>
                <a:srgbClr val="C00000"/>
              </a:buClr>
              <a:buSzPts val="1400"/>
              <a:buFont typeface="Wingdings" charset="2"/>
              <a:buChar char="§"/>
            </a:pPr>
            <a:endParaRPr lang="en" sz="800" dirty="0">
              <a:solidFill>
                <a:srgbClr val="000000"/>
              </a:solidFill>
              <a:latin typeface="Arial"/>
              <a:cs typeface="Arial"/>
            </a:endParaRPr>
          </a:p>
          <a:p>
            <a:pPr marL="457200" indent="-317500">
              <a:spcAft>
                <a:spcPts val="0"/>
              </a:spcAft>
              <a:buClr>
                <a:srgbClr val="C00000"/>
              </a:buClr>
              <a:buSzPts val="1400"/>
              <a:buFont typeface="Wingdings" charset="2"/>
              <a:buChar char="§"/>
            </a:pPr>
            <a:r>
              <a:rPr lang="en" sz="1400" dirty="0" smtClean="0">
                <a:solidFill>
                  <a:srgbClr val="000000"/>
                </a:solidFill>
                <a:latin typeface="Arial"/>
                <a:cs typeface="Arial"/>
              </a:rPr>
              <a:t>This led us to use the ARMAX model for our prediction of the change in employment in November 2017.</a:t>
            </a:r>
          </a:p>
          <a:p>
            <a:pPr marL="139700">
              <a:spcAft>
                <a:spcPts val="0"/>
              </a:spcAft>
              <a:buClr>
                <a:srgbClr val="C00000"/>
              </a:buClr>
              <a:buSzPts val="1400"/>
              <a:buNone/>
            </a:pPr>
            <a:endParaRPr lang="en" sz="1400" dirty="0">
              <a:solidFill>
                <a:srgbClr val="000000"/>
              </a:solidFill>
              <a:latin typeface="Arial"/>
              <a:cs typeface="Arial"/>
            </a:endParaRPr>
          </a:p>
          <a:p>
            <a:pPr marL="139700">
              <a:spcAft>
                <a:spcPts val="0"/>
              </a:spcAft>
              <a:buClr>
                <a:srgbClr val="C00000"/>
              </a:buClr>
              <a:buSzPts val="1400"/>
              <a:buNone/>
            </a:pPr>
            <a:endParaRPr lang="en" sz="1400" dirty="0" smtClean="0">
              <a:solidFill>
                <a:srgbClr val="000000"/>
              </a:solidFill>
              <a:latin typeface="Arial"/>
              <a:cs typeface="Arial"/>
            </a:endParaRPr>
          </a:p>
          <a:p>
            <a:pPr>
              <a:buClr>
                <a:srgbClr val="C00000"/>
              </a:buClr>
              <a:buNone/>
            </a:pPr>
            <a:endParaRPr lang="en" dirty="0" smtClean="0"/>
          </a:p>
          <a:p>
            <a:pPr marL="285750" indent="-285750">
              <a:buClr>
                <a:srgbClr val="C00000"/>
              </a:buClr>
              <a:buFont typeface="Wingdings" charset="2"/>
              <a:buChar char="§"/>
            </a:pPr>
            <a:endParaRPr lang="en" dirty="0" smtClean="0"/>
          </a:p>
          <a:p>
            <a:pPr marL="285750" indent="-285750">
              <a:buClr>
                <a:srgbClr val="C00000"/>
              </a:buClr>
              <a:buFont typeface="Wingdings" charset="2"/>
              <a:buChar char="§"/>
            </a:pPr>
            <a:endParaRPr lang="en" dirty="0" smtClean="0"/>
          </a:p>
          <a:p>
            <a:pPr marL="285750" indent="-285750">
              <a:buClr>
                <a:srgbClr val="C00000"/>
              </a:buClr>
              <a:buFont typeface="Wingdings" charset="2"/>
              <a:buChar char="§"/>
            </a:pPr>
            <a:endParaRPr lang="en" dirty="0"/>
          </a:p>
        </p:txBody>
      </p:sp>
      <p:sp>
        <p:nvSpPr>
          <p:cNvPr id="7" name="Shape 74"/>
          <p:cNvSpPr txBox="1">
            <a:spLocks/>
          </p:cNvSpPr>
          <p:nvPr/>
        </p:nvSpPr>
        <p:spPr>
          <a:xfrm>
            <a:off x="227110" y="1019745"/>
            <a:ext cx="3994803" cy="3867289"/>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600" dirty="0">
              <a:solidFill>
                <a:srgbClr val="000000"/>
              </a:solidFill>
              <a:latin typeface="Arial" charset="0"/>
              <a:ea typeface="Arial" charset="0"/>
              <a:cs typeface="Arial" charset="0"/>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5" name="Shape 115"/>
          <p:cNvSpPr txBox="1"/>
          <p:nvPr/>
        </p:nvSpPr>
        <p:spPr>
          <a:xfrm>
            <a:off x="344991" y="295941"/>
            <a:ext cx="3939913" cy="504900"/>
          </a:xfrm>
          <a:prstGeom prst="rect">
            <a:avLst/>
          </a:prstGeom>
          <a:noFill/>
          <a:ln>
            <a:noFill/>
          </a:ln>
        </p:spPr>
        <p:txBody>
          <a:bodyPr wrap="square" lIns="91425" tIns="91425" rIns="91425" bIns="91425" anchor="t" anchorCtr="0">
            <a:noAutofit/>
          </a:bodyPr>
          <a:lstStyle/>
          <a:p>
            <a:pPr lvl="0">
              <a:spcBef>
                <a:spcPts val="0"/>
              </a:spcBef>
              <a:buNone/>
            </a:pPr>
            <a:r>
              <a:rPr lang="en-US" sz="2400" b="1" dirty="0" smtClean="0">
                <a:solidFill>
                  <a:srgbClr val="CC0000"/>
                </a:solidFill>
                <a:ea typeface="PT Sans Narrow"/>
                <a:sym typeface="PT Sans Narrow"/>
              </a:rPr>
              <a:t>Our Prediction</a:t>
            </a:r>
            <a:endParaRPr lang="en" sz="2400" b="1" dirty="0">
              <a:solidFill>
                <a:srgbClr val="CC0000"/>
              </a:solidFill>
              <a:ea typeface="PT Sans Narrow"/>
              <a:sym typeface="PT Sans Narrow"/>
            </a:endParaRPr>
          </a:p>
        </p:txBody>
      </p:sp>
      <p:sp>
        <p:nvSpPr>
          <p:cNvPr id="6" name="Shape 74"/>
          <p:cNvSpPr txBox="1">
            <a:spLocks/>
          </p:cNvSpPr>
          <p:nvPr/>
        </p:nvSpPr>
        <p:spPr>
          <a:xfrm>
            <a:off x="125179" y="1019745"/>
            <a:ext cx="8860066" cy="3867289"/>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600" dirty="0">
              <a:solidFill>
                <a:srgbClr val="000000"/>
              </a:solidFill>
              <a:latin typeface="Arial" charset="0"/>
              <a:ea typeface="Arial" charset="0"/>
              <a:cs typeface="Arial" charset="0"/>
              <a:sym typeface="PT Sans Narrow"/>
            </a:endParaRPr>
          </a:p>
        </p:txBody>
      </p:sp>
      <p:sp>
        <p:nvSpPr>
          <p:cNvPr id="7" name="Shape 131"/>
          <p:cNvSpPr txBox="1">
            <a:spLocks noGrp="1"/>
          </p:cNvSpPr>
          <p:nvPr>
            <p:ph type="body" idx="1"/>
          </p:nvPr>
        </p:nvSpPr>
        <p:spPr>
          <a:xfrm>
            <a:off x="112057" y="1218099"/>
            <a:ext cx="7864277" cy="2851257"/>
          </a:xfrm>
          <a:prstGeom prst="rect">
            <a:avLst/>
          </a:prstGeom>
        </p:spPr>
        <p:txBody>
          <a:bodyPr wrap="square" lIns="91425" tIns="91425" rIns="91425" bIns="91425" anchor="t" anchorCtr="0">
            <a:noAutofit/>
          </a:bodyPr>
          <a:lstStyle/>
          <a:p>
            <a:pPr marL="457200" lvl="0" indent="-317500">
              <a:spcBef>
                <a:spcPts val="0"/>
              </a:spcBef>
              <a:spcAft>
                <a:spcPts val="0"/>
              </a:spcAft>
              <a:buClr>
                <a:srgbClr val="C00000"/>
              </a:buClr>
              <a:buSzPts val="1400"/>
              <a:buFont typeface="Wingdings" charset="2"/>
              <a:buChar char="§"/>
            </a:pPr>
            <a:r>
              <a:rPr lang="en-US" sz="1600" dirty="0" smtClean="0">
                <a:solidFill>
                  <a:srgbClr val="000000"/>
                </a:solidFill>
                <a:latin typeface="Arial"/>
                <a:cs typeface="Arial"/>
              </a:rPr>
              <a:t>From using our ARMAX model, we predict that the change in employment in November 2017 to be an increase of 103,079.</a:t>
            </a:r>
          </a:p>
          <a:p>
            <a:pPr marL="139700" lvl="0">
              <a:spcBef>
                <a:spcPts val="0"/>
              </a:spcBef>
              <a:spcAft>
                <a:spcPts val="0"/>
              </a:spcAft>
              <a:buClr>
                <a:srgbClr val="C00000"/>
              </a:buClr>
              <a:buSzPts val="1400"/>
              <a:buNone/>
            </a:pPr>
            <a:endParaRPr lang="en-US" sz="1600" dirty="0" smtClean="0">
              <a:solidFill>
                <a:srgbClr val="000000"/>
              </a:solidFill>
              <a:latin typeface="Arial"/>
              <a:cs typeface="Arial"/>
            </a:endParaRPr>
          </a:p>
          <a:p>
            <a:pPr marL="457200" lvl="0" indent="-317500">
              <a:spcBef>
                <a:spcPts val="0"/>
              </a:spcBef>
              <a:spcAft>
                <a:spcPts val="0"/>
              </a:spcAft>
              <a:buClr>
                <a:srgbClr val="C00000"/>
              </a:buClr>
              <a:buSzPts val="1400"/>
              <a:buFont typeface="Wingdings" charset="2"/>
              <a:buChar char="§"/>
            </a:pPr>
            <a:r>
              <a:rPr lang="en-US" sz="1600" dirty="0" smtClean="0">
                <a:solidFill>
                  <a:srgbClr val="000000"/>
                </a:solidFill>
                <a:latin typeface="Arial"/>
                <a:cs typeface="Arial"/>
              </a:rPr>
              <a:t>Taking the total employment level in November 2017 to 147,113,079 people.</a:t>
            </a:r>
          </a:p>
          <a:p>
            <a:pPr lvl="0">
              <a:spcBef>
                <a:spcPts val="0"/>
              </a:spcBef>
              <a:buClr>
                <a:srgbClr val="C00000"/>
              </a:buClr>
              <a:buNone/>
            </a:pPr>
            <a:endParaRPr dirty="0"/>
          </a:p>
          <a:p>
            <a:pPr marL="285750" lvl="0" indent="-285750">
              <a:spcBef>
                <a:spcPts val="0"/>
              </a:spcBef>
              <a:buClr>
                <a:srgbClr val="C00000"/>
              </a:buClr>
              <a:buFont typeface="Wingdings" charset="2"/>
              <a:buChar char="§"/>
            </a:pPr>
            <a:endParaRPr dirty="0"/>
          </a:p>
        </p:txBody>
      </p:sp>
    </p:spTree>
    <p:extLst>
      <p:ext uri="{BB962C8B-B14F-4D97-AF65-F5344CB8AC3E}">
        <p14:creationId xmlns:p14="http://schemas.microsoft.com/office/powerpoint/2010/main" val="93928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31724" y="304350"/>
            <a:ext cx="8520600" cy="707400"/>
          </a:xfrm>
          <a:prstGeom prst="rect">
            <a:avLst/>
          </a:prstGeom>
        </p:spPr>
        <p:txBody>
          <a:bodyPr wrap="square" lIns="91425" tIns="91425" rIns="91425" bIns="91425" anchor="t" anchorCtr="0">
            <a:noAutofit/>
          </a:bodyPr>
          <a:lstStyle/>
          <a:p>
            <a:pPr lvl="0">
              <a:spcBef>
                <a:spcPts val="0"/>
              </a:spcBef>
              <a:buNone/>
            </a:pPr>
            <a:r>
              <a:rPr lang="en" sz="2400" dirty="0" err="1">
                <a:solidFill>
                  <a:srgbClr val="CC0000"/>
                </a:solidFill>
                <a:latin typeface="Arial"/>
                <a:cs typeface="Arial"/>
              </a:rPr>
              <a:t>Labour</a:t>
            </a:r>
            <a:r>
              <a:rPr lang="en" sz="2400" dirty="0">
                <a:solidFill>
                  <a:srgbClr val="CC0000"/>
                </a:solidFill>
                <a:latin typeface="Arial"/>
                <a:cs typeface="Arial"/>
              </a:rPr>
              <a:t> Trends Jan 1990 - Oct 2017</a:t>
            </a:r>
            <a:r>
              <a:rPr lang="en" sz="2400" dirty="0">
                <a:latin typeface="Arial"/>
                <a:cs typeface="Arial"/>
              </a:rPr>
              <a:t> </a:t>
            </a:r>
          </a:p>
        </p:txBody>
      </p:sp>
      <p:sp>
        <p:nvSpPr>
          <p:cNvPr id="74" name="Shape 74"/>
          <p:cNvSpPr txBox="1">
            <a:spLocks noGrp="1"/>
          </p:cNvSpPr>
          <p:nvPr>
            <p:ph type="body" idx="1"/>
          </p:nvPr>
        </p:nvSpPr>
        <p:spPr>
          <a:xfrm>
            <a:off x="109610" y="1072038"/>
            <a:ext cx="3793500" cy="3588900"/>
          </a:xfrm>
          <a:prstGeom prst="rect">
            <a:avLst/>
          </a:prstGeom>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p>
            <a:pPr marL="457200" lvl="0" indent="-304800" rtl="0">
              <a:spcBef>
                <a:spcPts val="0"/>
              </a:spcBef>
              <a:spcAft>
                <a:spcPts val="0"/>
              </a:spcAft>
              <a:buClr>
                <a:srgbClr val="C00000"/>
              </a:buClr>
              <a:buSzPts val="1200"/>
              <a:buFont typeface="Wingdings" charset="2"/>
              <a:buChar char="§"/>
            </a:pPr>
            <a:r>
              <a:rPr lang="en" sz="1100" dirty="0" smtClean="0">
                <a:solidFill>
                  <a:srgbClr val="000000"/>
                </a:solidFill>
                <a:latin typeface="Arial" charset="0"/>
                <a:ea typeface="Arial" charset="0"/>
                <a:cs typeface="Arial" charset="0"/>
                <a:sym typeface="PT Sans Narrow"/>
              </a:rPr>
              <a:t>PAYEMS shows us the total U.S. employment (in thousands of people), Seasonally adjusted.  It excludes proprietors, household workers, unpaid volunteers, farm workers, and unincorporated self-employed thus isolating changes in PAYEMS to be caused by market forces. </a:t>
            </a:r>
          </a:p>
          <a:p>
            <a:pPr marL="457200" lvl="0" indent="-304800" rtl="0">
              <a:spcBef>
                <a:spcPts val="0"/>
              </a:spcBef>
              <a:spcAft>
                <a:spcPts val="0"/>
              </a:spcAft>
              <a:buClr>
                <a:srgbClr val="C00000"/>
              </a:buClr>
              <a:buSzPts val="1200"/>
              <a:buFont typeface="Wingdings" charset="2"/>
              <a:buChar char="§"/>
            </a:pPr>
            <a:r>
              <a:rPr lang="en" sz="1100" dirty="0" smtClean="0">
                <a:solidFill>
                  <a:srgbClr val="000000"/>
                </a:solidFill>
                <a:latin typeface="Arial" charset="0"/>
                <a:ea typeface="Arial" charset="0"/>
                <a:cs typeface="Arial" charset="0"/>
                <a:sym typeface="PT Sans Narrow"/>
              </a:rPr>
              <a:t>The data set for PAYEMS consists of four Excel files of the real-time monthly observations that would have been available to someone at the point of time (the vintage date).</a:t>
            </a:r>
          </a:p>
          <a:p>
            <a:pPr marL="457200" lvl="0" indent="-304800" rtl="0">
              <a:spcBef>
                <a:spcPts val="0"/>
              </a:spcBef>
              <a:spcAft>
                <a:spcPts val="0"/>
              </a:spcAft>
              <a:buClr>
                <a:srgbClr val="C00000"/>
              </a:buClr>
              <a:buSzPts val="1200"/>
              <a:buFont typeface="Wingdings" charset="2"/>
              <a:buChar char="§"/>
            </a:pPr>
            <a:r>
              <a:rPr lang="en" sz="1100" dirty="0" smtClean="0">
                <a:solidFill>
                  <a:srgbClr val="000000"/>
                </a:solidFill>
                <a:latin typeface="Arial" charset="0"/>
                <a:ea typeface="Arial" charset="0"/>
                <a:cs typeface="Arial" charset="0"/>
                <a:sym typeface="PT Sans Narrow"/>
              </a:rPr>
              <a:t>There is often errors in reported Bureau of </a:t>
            </a:r>
            <a:r>
              <a:rPr lang="en" sz="1100" dirty="0" err="1" smtClean="0">
                <a:solidFill>
                  <a:srgbClr val="000000"/>
                </a:solidFill>
                <a:latin typeface="Arial" charset="0"/>
                <a:ea typeface="Arial" charset="0"/>
                <a:cs typeface="Arial" charset="0"/>
                <a:sym typeface="PT Sans Narrow"/>
              </a:rPr>
              <a:t>Labour</a:t>
            </a:r>
            <a:r>
              <a:rPr lang="en" sz="1100" dirty="0" smtClean="0">
                <a:solidFill>
                  <a:srgbClr val="000000"/>
                </a:solidFill>
                <a:latin typeface="Arial" charset="0"/>
                <a:ea typeface="Arial" charset="0"/>
                <a:cs typeface="Arial" charset="0"/>
                <a:sym typeface="PT Sans Narrow"/>
              </a:rPr>
              <a:t> Statistics data due to human or technological reporting or calculating errors.</a:t>
            </a:r>
          </a:p>
          <a:p>
            <a:pPr marL="457200" lvl="0" indent="-304800">
              <a:spcBef>
                <a:spcPts val="0"/>
              </a:spcBef>
              <a:buClr>
                <a:srgbClr val="C00000"/>
              </a:buClr>
              <a:buSzPts val="1200"/>
              <a:buFont typeface="Wingdings" charset="2"/>
              <a:buChar char="§"/>
            </a:pPr>
            <a:r>
              <a:rPr lang="en" sz="1100" dirty="0" smtClean="0">
                <a:solidFill>
                  <a:srgbClr val="000000"/>
                </a:solidFill>
                <a:latin typeface="Arial" charset="0"/>
                <a:ea typeface="Arial" charset="0"/>
                <a:cs typeface="Arial" charset="0"/>
                <a:sym typeface="PT Sans Narrow"/>
              </a:rPr>
              <a:t>If there are errors in the BLS reported data, they will not be automatically incorporated, rather they will be released at the vintage date following confirmation.</a:t>
            </a:r>
            <a:endParaRPr lang="en" sz="1100" dirty="0">
              <a:solidFill>
                <a:srgbClr val="000000"/>
              </a:solidFill>
              <a:latin typeface="Arial" charset="0"/>
              <a:ea typeface="Arial" charset="0"/>
              <a:cs typeface="Arial" charset="0"/>
              <a:sym typeface="PT Sans Narrow"/>
            </a:endParaRPr>
          </a:p>
        </p:txBody>
      </p:sp>
      <p:sp>
        <p:nvSpPr>
          <p:cNvPr id="7"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787" y="1072038"/>
            <a:ext cx="4934738" cy="3588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body" idx="1"/>
          </p:nvPr>
        </p:nvSpPr>
        <p:spPr>
          <a:xfrm>
            <a:off x="135471" y="1262503"/>
            <a:ext cx="8520600" cy="3302700"/>
          </a:xfrm>
          <a:prstGeom prst="rect">
            <a:avLst/>
          </a:prstGeom>
          <a:ln w="28575" cap="flat" cmpd="sng">
            <a:noFill/>
            <a:prstDash val="solid"/>
            <a:round/>
            <a:headEnd type="none" w="med" len="med"/>
            <a:tailEnd type="none" w="med" len="med"/>
          </a:ln>
        </p:spPr>
        <p:txBody>
          <a:bodyPr wrap="square" lIns="91425" tIns="91425" rIns="91425" bIns="91425" anchor="t" anchorCtr="0">
            <a:noAutofit/>
          </a:bodyPr>
          <a:lstStyle/>
          <a:p>
            <a:pPr marL="457200" lvl="0" indent="-317500" rtl="0">
              <a:spcBef>
                <a:spcPts val="0"/>
              </a:spcBef>
              <a:buClr>
                <a:srgbClr val="C00000"/>
              </a:buClr>
              <a:buSzPts val="1400"/>
              <a:buFont typeface="Wingdings" charset="2"/>
              <a:buChar char="§"/>
            </a:pPr>
            <a:r>
              <a:rPr lang="en-US" sz="1400" dirty="0">
                <a:solidFill>
                  <a:srgbClr val="000000"/>
                </a:solidFill>
                <a:latin typeface="Arial"/>
                <a:ea typeface="PT Sans Narrow"/>
                <a:cs typeface="Arial"/>
                <a:sym typeface="PT Sans Narrow"/>
              </a:rPr>
              <a:t>W</a:t>
            </a:r>
            <a:r>
              <a:rPr lang="en" sz="1400" dirty="0" smtClean="0">
                <a:solidFill>
                  <a:srgbClr val="000000"/>
                </a:solidFill>
                <a:latin typeface="Arial"/>
                <a:ea typeface="PT Sans Narrow"/>
                <a:cs typeface="Arial"/>
                <a:sym typeface="PT Sans Narrow"/>
              </a:rPr>
              <a:t>e </a:t>
            </a:r>
            <a:r>
              <a:rPr lang="en" sz="1400" dirty="0" smtClean="0">
                <a:solidFill>
                  <a:srgbClr val="000000"/>
                </a:solidFill>
                <a:latin typeface="Arial"/>
                <a:ea typeface="PT Sans Narrow"/>
                <a:cs typeface="Arial"/>
                <a:sym typeface="PT Sans Narrow"/>
              </a:rPr>
              <a:t>estimated the following equation for monthly changes in employment: </a:t>
            </a:r>
          </a:p>
          <a:p>
            <a:pPr marL="285750" lvl="0" indent="-285750" rtl="0">
              <a:spcBef>
                <a:spcPts val="0"/>
              </a:spcBef>
              <a:buClr>
                <a:srgbClr val="C00000"/>
              </a:buClr>
              <a:buFont typeface="Wingdings" charset="2"/>
              <a:buChar char="§"/>
            </a:pPr>
            <a:endParaRPr sz="1400" dirty="0" smtClean="0">
              <a:solidFill>
                <a:srgbClr val="000000"/>
              </a:solidFill>
              <a:latin typeface="Arial"/>
              <a:ea typeface="PT Sans Narrow"/>
              <a:cs typeface="Arial"/>
              <a:sym typeface="PT Sans Narrow"/>
            </a:endParaRPr>
          </a:p>
          <a:p>
            <a:pPr marL="285750" lvl="0" indent="-285750" rtl="0">
              <a:spcBef>
                <a:spcPts val="0"/>
              </a:spcBef>
              <a:buClr>
                <a:srgbClr val="C00000"/>
              </a:buClr>
              <a:buFont typeface="Wingdings" charset="2"/>
              <a:buChar char="§"/>
            </a:pPr>
            <a:endParaRPr sz="1400" dirty="0" smtClean="0">
              <a:solidFill>
                <a:srgbClr val="000000"/>
              </a:solidFill>
              <a:latin typeface="Arial"/>
              <a:ea typeface="PT Sans Narrow"/>
              <a:cs typeface="Arial"/>
              <a:sym typeface="PT Sans Narrow"/>
            </a:endParaRPr>
          </a:p>
          <a:p>
            <a:pPr marL="457200" lvl="0" indent="-317500" rtl="0">
              <a:spcBef>
                <a:spcPts val="0"/>
              </a:spcBef>
              <a:spcAft>
                <a:spcPts val="0"/>
              </a:spcAft>
              <a:buClr>
                <a:srgbClr val="C00000"/>
              </a:buClr>
              <a:buSzPts val="1400"/>
              <a:buFont typeface="Wingdings" charset="2"/>
              <a:buChar char="§"/>
            </a:pPr>
            <a:r>
              <a:rPr lang="en" sz="1400" dirty="0" smtClean="0">
                <a:solidFill>
                  <a:srgbClr val="000000"/>
                </a:solidFill>
                <a:latin typeface="Arial"/>
                <a:ea typeface="PT Sans Narrow"/>
                <a:cs typeface="Arial"/>
                <a:sym typeface="PT Sans Narrow"/>
              </a:rPr>
              <a:t>We started with a larger set of variables that we thought would have economic significance (including CPI, interest rates, consumption expenditures, disposable income, and value of exports) </a:t>
            </a:r>
            <a:r>
              <a:rPr lang="en-US" sz="1400" dirty="0" smtClean="0">
                <a:solidFill>
                  <a:srgbClr val="000000"/>
                </a:solidFill>
                <a:latin typeface="Arial"/>
                <a:ea typeface="PT Sans Narrow"/>
                <a:cs typeface="Arial"/>
                <a:sym typeface="PT Sans Narrow"/>
              </a:rPr>
              <a:t>and ran the regression with them all included as independent variables.</a:t>
            </a:r>
          </a:p>
          <a:p>
            <a:pPr marL="457200" lvl="0" indent="-317500" rtl="0">
              <a:spcBef>
                <a:spcPts val="0"/>
              </a:spcBef>
              <a:spcAft>
                <a:spcPts val="0"/>
              </a:spcAft>
              <a:buClr>
                <a:srgbClr val="C00000"/>
              </a:buClr>
              <a:buSzPts val="1400"/>
              <a:buFont typeface="Wingdings" charset="2"/>
              <a:buChar char="§"/>
            </a:pPr>
            <a:endParaRPr lang="en-US" sz="800" dirty="0" smtClean="0">
              <a:solidFill>
                <a:srgbClr val="000000"/>
              </a:solidFill>
              <a:latin typeface="Arial"/>
              <a:ea typeface="PT Sans Narrow"/>
              <a:cs typeface="Arial"/>
              <a:sym typeface="PT Sans Narrow"/>
            </a:endParaRPr>
          </a:p>
          <a:p>
            <a:pPr marL="457200" indent="-317500">
              <a:spcAft>
                <a:spcPts val="0"/>
              </a:spcAft>
              <a:buClr>
                <a:srgbClr val="C00000"/>
              </a:buClr>
              <a:buSzPts val="1400"/>
              <a:buFont typeface="Wingdings" charset="2"/>
              <a:buChar char="§"/>
            </a:pPr>
            <a:r>
              <a:rPr lang="en-US" sz="1400" dirty="0" smtClean="0">
                <a:solidFill>
                  <a:srgbClr val="000000"/>
                </a:solidFill>
                <a:latin typeface="Arial"/>
                <a:ea typeface="PT Sans Narrow"/>
                <a:cs typeface="Arial"/>
                <a:sym typeface="PT Sans Narrow"/>
              </a:rPr>
              <a:t>We then ran an F test with all the variables that were not statistically significant at the 10% level and found </a:t>
            </a:r>
            <a:r>
              <a:rPr lang="en" sz="1400" dirty="0" smtClean="0">
                <a:solidFill>
                  <a:srgbClr val="000000"/>
                </a:solidFill>
                <a:latin typeface="Arial"/>
                <a:ea typeface="PT Sans Narrow"/>
                <a:cs typeface="Arial"/>
                <a:sym typeface="PT Sans Narrow"/>
              </a:rPr>
              <a:t>that </a:t>
            </a:r>
            <a:r>
              <a:rPr lang="en" sz="1400" dirty="0">
                <a:solidFill>
                  <a:srgbClr val="000000"/>
                </a:solidFill>
                <a:latin typeface="Arial"/>
                <a:ea typeface="PT Sans Narrow"/>
                <a:cs typeface="Arial"/>
                <a:sym typeface="PT Sans Narrow"/>
              </a:rPr>
              <a:t>we could not reject the null that the coefficients for </a:t>
            </a:r>
            <a:r>
              <a:rPr lang="en-US" sz="1400" dirty="0" smtClean="0">
                <a:solidFill>
                  <a:srgbClr val="000000"/>
                </a:solidFill>
                <a:latin typeface="Arial"/>
                <a:ea typeface="PT Sans Narrow"/>
                <a:cs typeface="Arial"/>
                <a:sym typeface="PT Sans Narrow"/>
              </a:rPr>
              <a:t>all </a:t>
            </a:r>
            <a:r>
              <a:rPr lang="en" sz="1400" dirty="0" smtClean="0">
                <a:solidFill>
                  <a:srgbClr val="000000"/>
                </a:solidFill>
                <a:latin typeface="Arial"/>
                <a:ea typeface="PT Sans Narrow"/>
                <a:cs typeface="Arial"/>
                <a:sym typeface="PT Sans Narrow"/>
              </a:rPr>
              <a:t>of </a:t>
            </a:r>
            <a:r>
              <a:rPr lang="en" sz="1400" dirty="0">
                <a:solidFill>
                  <a:srgbClr val="000000"/>
                </a:solidFill>
                <a:latin typeface="Arial"/>
                <a:ea typeface="PT Sans Narrow"/>
                <a:cs typeface="Arial"/>
                <a:sym typeface="PT Sans Narrow"/>
              </a:rPr>
              <a:t>the variables were zero.  We were left with the variables currently included in our </a:t>
            </a:r>
            <a:r>
              <a:rPr lang="en-US" sz="1400" dirty="0" smtClean="0">
                <a:solidFill>
                  <a:srgbClr val="000000"/>
                </a:solidFill>
                <a:latin typeface="Arial"/>
                <a:ea typeface="PT Sans Narrow"/>
                <a:cs typeface="Arial"/>
                <a:sym typeface="PT Sans Narrow"/>
              </a:rPr>
              <a:t>model.</a:t>
            </a:r>
            <a:endParaRPr lang="en-US" sz="1400" dirty="0" smtClean="0">
              <a:solidFill>
                <a:srgbClr val="000000"/>
              </a:solidFill>
              <a:latin typeface="Arial"/>
              <a:ea typeface="PT Sans Narrow"/>
              <a:cs typeface="Arial"/>
              <a:sym typeface="PT Sans Narrow"/>
            </a:endParaRPr>
          </a:p>
        </p:txBody>
      </p:sp>
      <p:pic>
        <p:nvPicPr>
          <p:cNvPr id="95" name="Shape 95"/>
          <p:cNvPicPr preferRelativeResize="0"/>
          <p:nvPr/>
        </p:nvPicPr>
        <p:blipFill>
          <a:blip r:embed="rId3">
            <a:alphaModFix/>
          </a:blip>
          <a:stretch>
            <a:fillRect/>
          </a:stretch>
        </p:blipFill>
        <p:spPr>
          <a:xfrm>
            <a:off x="422725" y="1768100"/>
            <a:ext cx="8172450" cy="800100"/>
          </a:xfrm>
          <a:prstGeom prst="rect">
            <a:avLst/>
          </a:prstGeom>
          <a:noFill/>
          <a:ln>
            <a:noFill/>
          </a:ln>
        </p:spPr>
      </p:pic>
      <p:sp>
        <p:nvSpPr>
          <p:cNvPr id="5"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9" name="Shape 87"/>
          <p:cNvSpPr txBox="1"/>
          <p:nvPr/>
        </p:nvSpPr>
        <p:spPr>
          <a:xfrm>
            <a:off x="311700" y="294850"/>
            <a:ext cx="4233900" cy="660600"/>
          </a:xfrm>
          <a:prstGeom prst="rect">
            <a:avLst/>
          </a:prstGeom>
          <a:noFill/>
          <a:ln>
            <a:noFill/>
          </a:ln>
        </p:spPr>
        <p:txBody>
          <a:bodyPr wrap="square" lIns="91425" tIns="91425" rIns="91425" bIns="91425" anchor="t" anchorCtr="0">
            <a:noAutofit/>
          </a:bodyPr>
          <a:lstStyle/>
          <a:p>
            <a:pPr lvl="0">
              <a:spcBef>
                <a:spcPts val="0"/>
              </a:spcBef>
              <a:buNone/>
            </a:pPr>
            <a:r>
              <a:rPr lang="en" sz="2400" b="1" dirty="0">
                <a:solidFill>
                  <a:srgbClr val="CC0000"/>
                </a:solidFill>
                <a:ea typeface="PT Sans Narrow"/>
                <a:sym typeface="PT Sans Narrow"/>
              </a:rPr>
              <a:t>Our </a:t>
            </a:r>
            <a:r>
              <a:rPr lang="en-US" sz="2400" b="1" dirty="0" smtClean="0">
                <a:solidFill>
                  <a:srgbClr val="CC0000"/>
                </a:solidFill>
                <a:ea typeface="PT Sans Narrow"/>
                <a:sym typeface="PT Sans Narrow"/>
              </a:rPr>
              <a:t>Regression Model</a:t>
            </a:r>
            <a:endParaRPr lang="en" sz="2400" b="1" dirty="0">
              <a:solidFill>
                <a:srgbClr val="CC0000"/>
              </a:solidFill>
              <a:ea typeface="PT Sans Narrow"/>
              <a:sym typeface="PT Sans Narrow"/>
            </a:endParaRPr>
          </a:p>
        </p:txBody>
      </p:sp>
      <p:sp>
        <p:nvSpPr>
          <p:cNvPr id="11" name="Shape 88"/>
          <p:cNvSpPr txBox="1"/>
          <p:nvPr/>
        </p:nvSpPr>
        <p:spPr>
          <a:xfrm>
            <a:off x="197185" y="1148503"/>
            <a:ext cx="8696829" cy="3416700"/>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p>
            <a:pPr lvl="0">
              <a:spcBef>
                <a:spcPts val="0"/>
              </a:spcBef>
              <a:buNone/>
            </a:pPr>
            <a:endParaRPr lang="en" sz="1200" dirty="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625" y="302769"/>
            <a:ext cx="8520600" cy="707400"/>
          </a:xfrm>
          <a:prstGeom prst="rect">
            <a:avLst/>
          </a:prstGeom>
        </p:spPr>
        <p:txBody>
          <a:bodyPr wrap="square" lIns="91425" tIns="91425" rIns="91425" bIns="91425" anchor="t" anchorCtr="0">
            <a:noAutofit/>
          </a:bodyPr>
          <a:lstStyle/>
          <a:p>
            <a:pPr lvl="0">
              <a:spcBef>
                <a:spcPts val="0"/>
              </a:spcBef>
              <a:buNone/>
            </a:pPr>
            <a:r>
              <a:rPr lang="en" sz="2200" dirty="0">
                <a:solidFill>
                  <a:srgbClr val="CC0000"/>
                </a:solidFill>
                <a:latin typeface="Arial"/>
                <a:cs typeface="Arial"/>
              </a:rPr>
              <a:t>Regression Model For The Monthly Change In Employment</a:t>
            </a:r>
          </a:p>
        </p:txBody>
      </p:sp>
      <p:sp>
        <p:nvSpPr>
          <p:cNvPr id="81" name="Shape 81"/>
          <p:cNvSpPr txBox="1">
            <a:spLocks noGrp="1"/>
          </p:cNvSpPr>
          <p:nvPr>
            <p:ph type="body" idx="1"/>
          </p:nvPr>
        </p:nvSpPr>
        <p:spPr>
          <a:xfrm>
            <a:off x="110733" y="1046592"/>
            <a:ext cx="3576600" cy="3302700"/>
          </a:xfrm>
          <a:prstGeom prst="rect">
            <a:avLst/>
          </a:prstGeom>
        </p:spPr>
        <p:txBody>
          <a:bodyPr wrap="square" lIns="91425" tIns="91425" rIns="91425" bIns="91425" anchor="t" anchorCtr="0">
            <a:noAutofit/>
          </a:bodyPr>
          <a:lstStyle/>
          <a:p>
            <a:pPr marL="457200" lvl="0" indent="-317500" rtl="0">
              <a:spcBef>
                <a:spcPts val="0"/>
              </a:spcBef>
              <a:spcAft>
                <a:spcPts val="0"/>
              </a:spcAft>
              <a:buClr>
                <a:srgbClr val="C00000"/>
              </a:buClr>
              <a:buSzPct val="100000"/>
              <a:buFont typeface="Wingdings" charset="2"/>
              <a:buChar char="§"/>
            </a:pPr>
            <a:r>
              <a:rPr lang="en" sz="1400" dirty="0">
                <a:solidFill>
                  <a:srgbClr val="000000"/>
                </a:solidFill>
                <a:latin typeface="Arial"/>
                <a:ea typeface="Arial" charset="0"/>
                <a:cs typeface="Arial"/>
              </a:rPr>
              <a:t>We used AR models with lags ranging from 1 to 4 and compared their regression output to determine how many lags of employment change we would need to include in our model</a:t>
            </a:r>
            <a:r>
              <a:rPr lang="en" sz="1400" dirty="0" smtClean="0">
                <a:solidFill>
                  <a:srgbClr val="000000"/>
                </a:solidFill>
                <a:latin typeface="Arial"/>
                <a:ea typeface="Arial" charset="0"/>
                <a:cs typeface="Arial"/>
              </a:rPr>
              <a:t>.</a:t>
            </a:r>
            <a:endParaRPr lang="en-US" sz="1400" dirty="0" smtClean="0">
              <a:solidFill>
                <a:srgbClr val="000000"/>
              </a:solidFill>
              <a:latin typeface="Arial"/>
              <a:ea typeface="Arial" charset="0"/>
              <a:cs typeface="Arial"/>
            </a:endParaRPr>
          </a:p>
          <a:p>
            <a:pPr marL="457200" lvl="0" indent="-317500" rtl="0">
              <a:spcBef>
                <a:spcPts val="0"/>
              </a:spcBef>
              <a:spcAft>
                <a:spcPts val="0"/>
              </a:spcAft>
              <a:buClr>
                <a:srgbClr val="C00000"/>
              </a:buClr>
              <a:buSzPct val="100000"/>
              <a:buFont typeface="Wingdings" charset="2"/>
              <a:buChar char="§"/>
            </a:pPr>
            <a:endParaRPr lang="en" sz="1400" dirty="0">
              <a:solidFill>
                <a:srgbClr val="000000"/>
              </a:solidFill>
              <a:latin typeface="Arial"/>
              <a:ea typeface="Arial" charset="0"/>
              <a:cs typeface="Arial"/>
            </a:endParaRPr>
          </a:p>
          <a:p>
            <a:pPr marL="457200" lvl="0" indent="-317500" rtl="0">
              <a:spcBef>
                <a:spcPts val="0"/>
              </a:spcBef>
              <a:spcAft>
                <a:spcPts val="0"/>
              </a:spcAft>
              <a:buClr>
                <a:srgbClr val="C00000"/>
              </a:buClr>
              <a:buSzPct val="100000"/>
              <a:buFont typeface="Wingdings" charset="2"/>
              <a:buChar char="§"/>
            </a:pPr>
            <a:r>
              <a:rPr lang="en" sz="1400" dirty="0">
                <a:solidFill>
                  <a:srgbClr val="000000"/>
                </a:solidFill>
                <a:latin typeface="Arial"/>
                <a:ea typeface="Arial" charset="0"/>
                <a:cs typeface="Arial"/>
              </a:rPr>
              <a:t>The 4th lag of the change was not significant at the 10% level so we excluded it from our model</a:t>
            </a:r>
            <a:r>
              <a:rPr lang="en" sz="1400" dirty="0" smtClean="0">
                <a:solidFill>
                  <a:srgbClr val="000000"/>
                </a:solidFill>
                <a:latin typeface="Arial"/>
                <a:ea typeface="Arial" charset="0"/>
                <a:cs typeface="Arial"/>
              </a:rPr>
              <a:t>.</a:t>
            </a:r>
            <a:endParaRPr lang="en-US" sz="1400" dirty="0" smtClean="0">
              <a:solidFill>
                <a:srgbClr val="000000"/>
              </a:solidFill>
              <a:latin typeface="Arial"/>
              <a:ea typeface="Arial" charset="0"/>
              <a:cs typeface="Arial"/>
            </a:endParaRPr>
          </a:p>
          <a:p>
            <a:pPr marL="457200" lvl="0" indent="-317500" rtl="0">
              <a:spcBef>
                <a:spcPts val="0"/>
              </a:spcBef>
              <a:spcAft>
                <a:spcPts val="0"/>
              </a:spcAft>
              <a:buClr>
                <a:srgbClr val="C00000"/>
              </a:buClr>
              <a:buSzPct val="100000"/>
              <a:buFont typeface="Wingdings" charset="2"/>
              <a:buChar char="§"/>
            </a:pPr>
            <a:endParaRPr lang="en" sz="1400" dirty="0">
              <a:solidFill>
                <a:srgbClr val="000000"/>
              </a:solidFill>
              <a:latin typeface="Arial"/>
              <a:ea typeface="Arial" charset="0"/>
              <a:cs typeface="Arial"/>
            </a:endParaRPr>
          </a:p>
          <a:p>
            <a:pPr marL="457200" lvl="0" indent="-317500" rtl="0">
              <a:spcBef>
                <a:spcPts val="0"/>
              </a:spcBef>
              <a:buClr>
                <a:srgbClr val="C00000"/>
              </a:buClr>
              <a:buSzPct val="100000"/>
              <a:buFont typeface="Wingdings" charset="2"/>
              <a:buChar char="§"/>
            </a:pPr>
            <a:r>
              <a:rPr lang="en" sz="1400" dirty="0">
                <a:solidFill>
                  <a:srgbClr val="000000"/>
                </a:solidFill>
                <a:latin typeface="Arial"/>
                <a:ea typeface="Arial" charset="0"/>
                <a:cs typeface="Arial"/>
              </a:rPr>
              <a:t>The first 3 lags were all statistically significant at the 5% level so we included them in our model</a:t>
            </a:r>
            <a:r>
              <a:rPr lang="en" sz="1700" dirty="0">
                <a:solidFill>
                  <a:srgbClr val="000000"/>
                </a:solidFill>
                <a:latin typeface="PT Sans Narrow"/>
                <a:ea typeface="Arial" charset="0"/>
                <a:cs typeface="PT Sans Narrow"/>
              </a:rPr>
              <a:t>.</a:t>
            </a:r>
          </a:p>
          <a:p>
            <a:pPr lvl="0">
              <a:spcBef>
                <a:spcPts val="0"/>
              </a:spcBef>
              <a:buNone/>
            </a:pPr>
            <a:endParaRPr sz="1100" dirty="0">
              <a:latin typeface="Arial" charset="0"/>
              <a:ea typeface="Arial" charset="0"/>
              <a:cs typeface="Arial" charset="0"/>
            </a:endParaRPr>
          </a:p>
        </p:txBody>
      </p:sp>
      <p:pic>
        <p:nvPicPr>
          <p:cNvPr id="82" name="Shape 82"/>
          <p:cNvPicPr preferRelativeResize="0"/>
          <p:nvPr/>
        </p:nvPicPr>
        <p:blipFill>
          <a:blip r:embed="rId3">
            <a:alphaModFix/>
          </a:blip>
          <a:stretch>
            <a:fillRect/>
          </a:stretch>
        </p:blipFill>
        <p:spPr>
          <a:xfrm>
            <a:off x="4013731" y="1215138"/>
            <a:ext cx="4893345" cy="3302700"/>
          </a:xfrm>
          <a:prstGeom prst="rect">
            <a:avLst/>
          </a:prstGeom>
          <a:noFill/>
          <a:ln>
            <a:noFill/>
          </a:ln>
        </p:spPr>
      </p:pic>
      <p:sp>
        <p:nvSpPr>
          <p:cNvPr id="5"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8" name="Shape 74"/>
          <p:cNvSpPr txBox="1">
            <a:spLocks/>
          </p:cNvSpPr>
          <p:nvPr/>
        </p:nvSpPr>
        <p:spPr>
          <a:xfrm>
            <a:off x="110733" y="1046592"/>
            <a:ext cx="3793500" cy="3700798"/>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100" dirty="0">
              <a:solidFill>
                <a:srgbClr val="000000"/>
              </a:solidFill>
              <a:latin typeface="Arial" charset="0"/>
              <a:ea typeface="Arial" charset="0"/>
              <a:cs typeface="Arial" charset="0"/>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311700" y="294850"/>
            <a:ext cx="4233900" cy="660600"/>
          </a:xfrm>
          <a:prstGeom prst="rect">
            <a:avLst/>
          </a:prstGeom>
          <a:noFill/>
          <a:ln>
            <a:noFill/>
          </a:ln>
        </p:spPr>
        <p:txBody>
          <a:bodyPr wrap="square" lIns="91425" tIns="91425" rIns="91425" bIns="91425" anchor="t" anchorCtr="0">
            <a:noAutofit/>
          </a:bodyPr>
          <a:lstStyle/>
          <a:p>
            <a:pPr lvl="0">
              <a:spcBef>
                <a:spcPts val="0"/>
              </a:spcBef>
              <a:buNone/>
            </a:pPr>
            <a:r>
              <a:rPr lang="en" sz="2400" b="1" dirty="0">
                <a:solidFill>
                  <a:srgbClr val="CC0000"/>
                </a:solidFill>
                <a:ea typeface="PT Sans Narrow"/>
                <a:sym typeface="PT Sans Narrow"/>
              </a:rPr>
              <a:t>Our Variables</a:t>
            </a:r>
          </a:p>
        </p:txBody>
      </p:sp>
      <p:sp>
        <p:nvSpPr>
          <p:cNvPr id="88" name="Shape 88"/>
          <p:cNvSpPr txBox="1"/>
          <p:nvPr/>
        </p:nvSpPr>
        <p:spPr>
          <a:xfrm>
            <a:off x="120781" y="1093066"/>
            <a:ext cx="8479800" cy="3416700"/>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sz="1600" b="1" dirty="0">
                <a:ea typeface="PT Sans Narrow"/>
                <a:sym typeface="PT Sans Narrow"/>
              </a:rPr>
              <a:t>Lagged growth rate of unemployment - </a:t>
            </a:r>
            <a:r>
              <a:rPr lang="en" sz="1600" dirty="0">
                <a:ea typeface="PT Sans Narrow"/>
                <a:sym typeface="PT Sans Narrow"/>
              </a:rPr>
              <a:t>We incorporated the lagged growth rate of unemployment since it is highly negatively correlated with employment.  </a:t>
            </a:r>
            <a:endParaRPr lang="en-US" sz="1600" dirty="0" smtClean="0">
              <a:ea typeface="PT Sans Narrow"/>
              <a:sym typeface="PT Sans Narrow"/>
            </a:endParaRPr>
          </a:p>
          <a:p>
            <a:pPr lvl="0">
              <a:spcBef>
                <a:spcPts val="0"/>
              </a:spcBef>
              <a:buNone/>
            </a:pPr>
            <a:endParaRPr sz="1600" dirty="0">
              <a:ea typeface="PT Sans Narrow"/>
              <a:sym typeface="PT Sans Narrow"/>
            </a:endParaRPr>
          </a:p>
          <a:p>
            <a:pPr lvl="0">
              <a:spcBef>
                <a:spcPts val="0"/>
              </a:spcBef>
              <a:buNone/>
            </a:pPr>
            <a:r>
              <a:rPr lang="en" sz="1600" b="1" dirty="0">
                <a:ea typeface="PT Sans Narrow"/>
                <a:sym typeface="PT Sans Narrow"/>
              </a:rPr>
              <a:t>Growth of world oil price - </a:t>
            </a:r>
            <a:r>
              <a:rPr lang="en" sz="1600" dirty="0">
                <a:ea typeface="PT Sans Narrow"/>
                <a:sym typeface="PT Sans Narrow"/>
              </a:rPr>
              <a:t>Increases in oil price lead to decreases in output since a vast majority of projects will see their costs</a:t>
            </a:r>
            <a:r>
              <a:rPr lang="en" sz="1600" b="1" dirty="0">
                <a:solidFill>
                  <a:srgbClr val="FF0000"/>
                </a:solidFill>
                <a:ea typeface="PT Sans Narrow"/>
                <a:sym typeface="PT Sans Narrow"/>
              </a:rPr>
              <a:t> </a:t>
            </a:r>
            <a:r>
              <a:rPr lang="en" sz="1600" dirty="0">
                <a:ea typeface="PT Sans Narrow"/>
                <a:sym typeface="PT Sans Narrow"/>
              </a:rPr>
              <a:t>increase since oil is a widely used input.  We found this to be more statistically significant when we lagged the variable, this is likely since projects will decide how many workers can fit their budget after they calculate costs of the project, and oil/fuel will often be a major cost.</a:t>
            </a:r>
          </a:p>
          <a:p>
            <a:pPr lvl="0" rtl="0">
              <a:spcBef>
                <a:spcPts val="0"/>
              </a:spcBef>
              <a:buNone/>
            </a:pPr>
            <a:endParaRPr sz="1600" dirty="0">
              <a:solidFill>
                <a:srgbClr val="292C33"/>
              </a:solidFill>
              <a:highlight>
                <a:srgbClr val="FFFFFF"/>
              </a:highlight>
              <a:ea typeface="PT Sans Narrow"/>
              <a:sym typeface="PT Sans Narrow"/>
            </a:endParaRPr>
          </a:p>
          <a:p>
            <a:pPr lvl="0">
              <a:spcBef>
                <a:spcPts val="0"/>
              </a:spcBef>
              <a:buNone/>
            </a:pPr>
            <a:r>
              <a:rPr lang="en" sz="1600" b="1" dirty="0">
                <a:ea typeface="PT Sans Narrow"/>
                <a:sym typeface="PT Sans Narrow"/>
              </a:rPr>
              <a:t>Lagged Growth of the Participation Rate - </a:t>
            </a:r>
            <a:r>
              <a:rPr lang="en" sz="1600" dirty="0">
                <a:ea typeface="PT Sans Narrow"/>
                <a:sym typeface="PT Sans Narrow"/>
              </a:rPr>
              <a:t>The Participation Rate is the amount of people currently employed and the amount of people looking for work. Lagging this variable will be useful since many people looking for work will have found work and </a:t>
            </a:r>
            <a:r>
              <a:rPr lang="en" sz="1600" dirty="0" smtClean="0">
                <a:ea typeface="PT Sans Narrow"/>
                <a:sym typeface="PT Sans Narrow"/>
              </a:rPr>
              <a:t>those </a:t>
            </a:r>
            <a:r>
              <a:rPr lang="en" sz="1600" dirty="0">
                <a:ea typeface="PT Sans Narrow"/>
                <a:sym typeface="PT Sans Narrow"/>
              </a:rPr>
              <a:t>employed will </a:t>
            </a:r>
            <a:r>
              <a:rPr lang="en-US" sz="1600" dirty="0" smtClean="0">
                <a:ea typeface="PT Sans Narrow"/>
                <a:sym typeface="PT Sans Narrow"/>
              </a:rPr>
              <a:t>likely </a:t>
            </a:r>
            <a:r>
              <a:rPr lang="en" sz="1600" dirty="0" smtClean="0">
                <a:ea typeface="PT Sans Narrow"/>
                <a:sym typeface="PT Sans Narrow"/>
              </a:rPr>
              <a:t>continue </a:t>
            </a:r>
            <a:r>
              <a:rPr lang="en" sz="1600" dirty="0">
                <a:ea typeface="PT Sans Narrow"/>
                <a:sym typeface="PT Sans Narrow"/>
              </a:rPr>
              <a:t>to be employed.</a:t>
            </a:r>
          </a:p>
        </p:txBody>
      </p:sp>
      <p:sp>
        <p:nvSpPr>
          <p:cNvPr id="4"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5" name="Shape 115"/>
          <p:cNvSpPr txBox="1"/>
          <p:nvPr/>
        </p:nvSpPr>
        <p:spPr>
          <a:xfrm>
            <a:off x="344991" y="295941"/>
            <a:ext cx="4640217" cy="504900"/>
          </a:xfrm>
          <a:prstGeom prst="rect">
            <a:avLst/>
          </a:prstGeom>
          <a:noFill/>
          <a:ln>
            <a:noFill/>
          </a:ln>
        </p:spPr>
        <p:txBody>
          <a:bodyPr wrap="square" lIns="91425" tIns="91425" rIns="91425" bIns="91425" anchor="t" anchorCtr="0">
            <a:noAutofit/>
          </a:bodyPr>
          <a:lstStyle/>
          <a:p>
            <a:pPr lvl="0"/>
            <a:r>
              <a:rPr lang="en" sz="2400" b="1" dirty="0">
                <a:solidFill>
                  <a:srgbClr val="CC0000"/>
                </a:solidFill>
                <a:ea typeface="PT Sans Narrow"/>
                <a:sym typeface="PT Sans Narrow"/>
              </a:rPr>
              <a:t>Our </a:t>
            </a:r>
            <a:r>
              <a:rPr lang="en" sz="2400" b="1" dirty="0" smtClean="0">
                <a:solidFill>
                  <a:srgbClr val="CC0000"/>
                </a:solidFill>
                <a:ea typeface="PT Sans Narrow"/>
                <a:sym typeface="PT Sans Narrow"/>
              </a:rPr>
              <a:t>Variables</a:t>
            </a:r>
            <a:r>
              <a:rPr lang="en-US" sz="2400" b="1" dirty="0" smtClean="0">
                <a:solidFill>
                  <a:srgbClr val="CC0000"/>
                </a:solidFill>
                <a:ea typeface="PT Sans Narrow"/>
                <a:sym typeface="PT Sans Narrow"/>
              </a:rPr>
              <a:t> (Continued)</a:t>
            </a:r>
            <a:endParaRPr lang="en" sz="2400" b="1" dirty="0">
              <a:solidFill>
                <a:srgbClr val="CC0000"/>
              </a:solidFill>
              <a:ea typeface="PT Sans Narrow"/>
              <a:sym typeface="PT Sans Narrow"/>
            </a:endParaRPr>
          </a:p>
        </p:txBody>
      </p:sp>
      <p:sp>
        <p:nvSpPr>
          <p:cNvPr id="6" name="Shape 88"/>
          <p:cNvSpPr txBox="1"/>
          <p:nvPr/>
        </p:nvSpPr>
        <p:spPr>
          <a:xfrm>
            <a:off x="120780" y="1104934"/>
            <a:ext cx="8650813" cy="3416700"/>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sz="1600" b="1" dirty="0" smtClean="0">
                <a:ea typeface="PT Sans Narrow"/>
                <a:sym typeface="PT Sans Narrow"/>
              </a:rPr>
              <a:t>Lagged Growth rate of NASDAQ composite index </a:t>
            </a:r>
            <a:endParaRPr lang="en-US" sz="1600" b="1" dirty="0" smtClean="0">
              <a:ea typeface="PT Sans Narrow"/>
              <a:sym typeface="PT Sans Narrow"/>
            </a:endParaRPr>
          </a:p>
          <a:p>
            <a:pPr lvl="0">
              <a:spcBef>
                <a:spcPts val="0"/>
              </a:spcBef>
              <a:buNone/>
            </a:pPr>
            <a:r>
              <a:rPr lang="en" sz="1600" dirty="0" smtClean="0">
                <a:ea typeface="PT Sans Narrow"/>
                <a:sym typeface="PT Sans Narrow"/>
              </a:rPr>
              <a:t>The NASDAQ can be a proxy measure of the economy’s overall health.  We assume that increases in the NASDAQ index generally reflect increases in business revenue which, in turn, will promote economic expansion and increases in labour to fill new positions.  We lagged this variable since many corporate actions must occur before businesses can hire new workers.  </a:t>
            </a:r>
          </a:p>
          <a:p>
            <a:pPr lvl="0" rtl="0">
              <a:spcBef>
                <a:spcPts val="0"/>
              </a:spcBef>
              <a:buNone/>
            </a:pPr>
            <a:endParaRPr sz="1600" dirty="0" smtClean="0">
              <a:ea typeface="PT Sans Narrow"/>
              <a:sym typeface="PT Sans Narrow"/>
            </a:endParaRPr>
          </a:p>
          <a:p>
            <a:pPr lvl="0">
              <a:spcBef>
                <a:spcPts val="0"/>
              </a:spcBef>
              <a:buNone/>
            </a:pPr>
            <a:r>
              <a:rPr lang="en" sz="1600" b="1" dirty="0" smtClean="0">
                <a:ea typeface="PT Sans Narrow"/>
                <a:sym typeface="PT Sans Narrow"/>
              </a:rPr>
              <a:t>Growth rate of initial unemployment benefit claims </a:t>
            </a:r>
            <a:endParaRPr lang="en-US" sz="1600" b="1" dirty="0" smtClean="0">
              <a:ea typeface="PT Sans Narrow"/>
              <a:sym typeface="PT Sans Narrow"/>
            </a:endParaRPr>
          </a:p>
          <a:p>
            <a:pPr lvl="0">
              <a:spcBef>
                <a:spcPts val="0"/>
              </a:spcBef>
              <a:buNone/>
            </a:pPr>
            <a:r>
              <a:rPr lang="en" sz="1600" dirty="0" smtClean="0">
                <a:solidFill>
                  <a:srgbClr val="292C33"/>
                </a:solidFill>
                <a:highlight>
                  <a:srgbClr val="FFFFFF"/>
                </a:highlight>
                <a:ea typeface="PT Sans Narrow"/>
                <a:sym typeface="PT Sans Narrow"/>
              </a:rPr>
              <a:t>A claim may be filed when a worker loses his/her job through no fault of his/her own, usually due to a layoff. We do not lag the growth rate of this claim since we assume workers will file for benefits shortly after losing their job.  We think this will be a good indicator since it will correlate negatively with employment and it is easily and accurately reported. This data is published weekly so we already have it up until November 25</a:t>
            </a:r>
            <a:r>
              <a:rPr lang="en" sz="1600" baseline="30000" dirty="0" smtClean="0">
                <a:solidFill>
                  <a:srgbClr val="292C33"/>
                </a:solidFill>
                <a:highlight>
                  <a:srgbClr val="FFFFFF"/>
                </a:highlight>
                <a:ea typeface="PT Sans Narrow"/>
                <a:sym typeface="PT Sans Narrow"/>
              </a:rPr>
              <a:t>th</a:t>
            </a:r>
            <a:r>
              <a:rPr lang="en-US" sz="1600" dirty="0" smtClean="0">
                <a:solidFill>
                  <a:srgbClr val="292C33"/>
                </a:solidFill>
                <a:highlight>
                  <a:srgbClr val="FFFFFF"/>
                </a:highlight>
                <a:ea typeface="PT Sans Narrow"/>
                <a:sym typeface="PT Sans Narrow"/>
              </a:rPr>
              <a:t>. This</a:t>
            </a:r>
            <a:r>
              <a:rPr lang="en" sz="1600" dirty="0" smtClean="0">
                <a:solidFill>
                  <a:srgbClr val="292C33"/>
                </a:solidFill>
                <a:highlight>
                  <a:srgbClr val="FFFFFF"/>
                </a:highlight>
                <a:ea typeface="PT Sans Narrow"/>
                <a:sym typeface="PT Sans Narrow"/>
              </a:rPr>
              <a:t> allow</a:t>
            </a:r>
            <a:r>
              <a:rPr lang="en-US" sz="1600" dirty="0" smtClean="0">
                <a:solidFill>
                  <a:srgbClr val="292C33"/>
                </a:solidFill>
                <a:highlight>
                  <a:srgbClr val="FFFFFF"/>
                </a:highlight>
                <a:ea typeface="PT Sans Narrow"/>
                <a:sym typeface="PT Sans Narrow"/>
              </a:rPr>
              <a:t>s</a:t>
            </a:r>
            <a:r>
              <a:rPr lang="en" sz="1600" dirty="0" smtClean="0">
                <a:solidFill>
                  <a:srgbClr val="292C33"/>
                </a:solidFill>
                <a:highlight>
                  <a:srgbClr val="FFFFFF"/>
                </a:highlight>
                <a:ea typeface="PT Sans Narrow"/>
                <a:sym typeface="PT Sans Narrow"/>
              </a:rPr>
              <a:t> our OLS model to predict the change in employment </a:t>
            </a:r>
            <a:r>
              <a:rPr lang="en-US" sz="1600" dirty="0" smtClean="0">
                <a:solidFill>
                  <a:srgbClr val="292C33"/>
                </a:solidFill>
                <a:highlight>
                  <a:srgbClr val="FFFFFF"/>
                </a:highlight>
                <a:ea typeface="PT Sans Narrow"/>
                <a:sym typeface="PT Sans Narrow"/>
              </a:rPr>
              <a:t>for November.</a:t>
            </a:r>
          </a:p>
          <a:p>
            <a:pPr lvl="0">
              <a:spcBef>
                <a:spcPts val="0"/>
              </a:spcBef>
              <a:buNone/>
            </a:pPr>
            <a:endParaRPr lang="en" sz="1600" dirty="0" smtClean="0">
              <a:solidFill>
                <a:srgbClr val="292C33"/>
              </a:solidFill>
              <a:highlight>
                <a:srgbClr val="FFFFFF"/>
              </a:highlight>
              <a:ea typeface="PT Sans Narrow"/>
              <a:sym typeface="PT Sans Narrow"/>
            </a:endParaRPr>
          </a:p>
        </p:txBody>
      </p:sp>
    </p:spTree>
    <p:extLst>
      <p:ext uri="{BB962C8B-B14F-4D97-AF65-F5344CB8AC3E}">
        <p14:creationId xmlns:p14="http://schemas.microsoft.com/office/powerpoint/2010/main" val="204278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Shape 114"/>
          <p:cNvGraphicFramePr/>
          <p:nvPr>
            <p:extLst>
              <p:ext uri="{D42A27DB-BD31-4B8C-83A1-F6EECF244321}">
                <p14:modId xmlns:p14="http://schemas.microsoft.com/office/powerpoint/2010/main" val="959141704"/>
              </p:ext>
            </p:extLst>
          </p:nvPr>
        </p:nvGraphicFramePr>
        <p:xfrm>
          <a:off x="5208396" y="638826"/>
          <a:ext cx="3372897" cy="3504900"/>
        </p:xfrm>
        <a:graphic>
          <a:graphicData uri="http://schemas.openxmlformats.org/drawingml/2006/table">
            <a:tbl>
              <a:tblPr>
                <a:noFill/>
                <a:tableStyleId>{DA9267C2-7B66-44DC-9BA0-5E75D82F128A}</a:tableStyleId>
              </a:tblPr>
              <a:tblGrid>
                <a:gridCol w="1423953"/>
                <a:gridCol w="785294"/>
                <a:gridCol w="1163650"/>
              </a:tblGrid>
              <a:tr h="266205">
                <a:tc>
                  <a:txBody>
                    <a:bodyPr/>
                    <a:lstStyle/>
                    <a:p>
                      <a:pPr marL="88900" marR="88900" lvl="0" indent="0" rtl="0">
                        <a:lnSpc>
                          <a:spcPct val="100000"/>
                        </a:lnSpc>
                        <a:spcBef>
                          <a:spcPts val="0"/>
                        </a:spcBef>
                        <a:buNone/>
                      </a:pPr>
                      <a:r>
                        <a:rPr lang="en" sz="1000" b="1">
                          <a:latin typeface="PT Sans Narrow"/>
                          <a:ea typeface="PT Sans Narrow"/>
                          <a:cs typeface="PT Sans Narrow"/>
                          <a:sym typeface="PT Sans Narrow"/>
                        </a:rPr>
                        <a:t>Variable</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b="1">
                          <a:latin typeface="PT Sans Narrow"/>
                          <a:ea typeface="PT Sans Narrow"/>
                          <a:cs typeface="PT Sans Narrow"/>
                          <a:sym typeface="PT Sans Narrow"/>
                        </a:rPr>
                        <a:t>Coefficients</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b="1">
                          <a:latin typeface="PT Sans Narrow"/>
                          <a:ea typeface="PT Sans Narrow"/>
                          <a:cs typeface="PT Sans Narrow"/>
                          <a:sym typeface="PT Sans Narrow"/>
                        </a:rPr>
                        <a:t>Standard Error</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L.emp</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0.328***</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(0.050)</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L2.emp</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0.297***</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(0.051)</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L3.emp</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0.193***</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(0.049)</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g_claims</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-2.537***</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(0.358)</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L.g_u</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-1.952***</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(0.652)</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dirty="0" err="1">
                          <a:latin typeface="PT Sans Narrow"/>
                          <a:ea typeface="PT Sans Narrow"/>
                          <a:cs typeface="PT Sans Narrow"/>
                          <a:sym typeface="PT Sans Narrow"/>
                        </a:rPr>
                        <a:t>L.g_participation</a:t>
                      </a:r>
                      <a:endParaRPr lang="en" sz="1000" dirty="0">
                        <a:latin typeface="PT Sans Narrow"/>
                        <a:ea typeface="PT Sans Narrow"/>
                        <a:cs typeface="PT Sans Narrow"/>
                        <a:sym typeface="PT Sans Narrow"/>
                      </a:endParaRP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12.869*</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(7.617)</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L.g_oil</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0.379**</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dirty="0">
                          <a:latin typeface="PT Sans Narrow"/>
                          <a:ea typeface="PT Sans Narrow"/>
                          <a:cs typeface="PT Sans Narrow"/>
                          <a:sym typeface="PT Sans Narrow"/>
                        </a:rPr>
                        <a:t>(0.170)</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a:latin typeface="PT Sans Narrow"/>
                          <a:ea typeface="PT Sans Narrow"/>
                          <a:cs typeface="PT Sans Narrow"/>
                          <a:sym typeface="PT Sans Narrow"/>
                        </a:rPr>
                        <a:t>L.g_nasdaq</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0.697**</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a:latin typeface="PT Sans Narrow"/>
                          <a:ea typeface="PT Sans Narrow"/>
                          <a:cs typeface="PT Sans Narrow"/>
                          <a:sym typeface="PT Sans Narrow"/>
                        </a:rPr>
                        <a:t>(0.281)</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r h="266205">
                <a:tc>
                  <a:txBody>
                    <a:bodyPr/>
                    <a:lstStyle/>
                    <a:p>
                      <a:pPr marL="88900" marR="88900" lvl="0" indent="0" rtl="0">
                        <a:lnSpc>
                          <a:spcPct val="100000"/>
                        </a:lnSpc>
                        <a:spcBef>
                          <a:spcPts val="0"/>
                        </a:spcBef>
                        <a:buNone/>
                      </a:pPr>
                      <a:r>
                        <a:rPr lang="en" sz="1000" dirty="0">
                          <a:latin typeface="PT Sans Narrow"/>
                          <a:ea typeface="PT Sans Narrow"/>
                          <a:cs typeface="PT Sans Narrow"/>
                          <a:sym typeface="PT Sans Narrow"/>
                        </a:rPr>
                        <a:t>_cons</a:t>
                      </a:r>
                    </a:p>
                  </a:txBody>
                  <a:tcPr marL="68575" marR="68575" marT="91425" marB="91425">
                    <a:lnL w="12625" cap="flat" cmpd="sng">
                      <a:solidFill>
                        <a:srgbClr val="8EA9DB"/>
                      </a:solidFill>
                      <a:prstDash val="solid"/>
                      <a:round/>
                      <a:headEnd type="none" w="med" len="med"/>
                      <a:tailEnd type="none" w="med" len="med"/>
                    </a:lnL>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D9E1F2"/>
                    </a:solidFill>
                  </a:tcPr>
                </a:tc>
                <a:tc>
                  <a:txBody>
                    <a:bodyPr/>
                    <a:lstStyle/>
                    <a:p>
                      <a:pPr marL="88900" marR="88900" lvl="0" indent="0" algn="ctr" rtl="0">
                        <a:lnSpc>
                          <a:spcPct val="100000"/>
                        </a:lnSpc>
                        <a:spcBef>
                          <a:spcPts val="0"/>
                        </a:spcBef>
                        <a:buNone/>
                      </a:pPr>
                      <a:r>
                        <a:rPr lang="en" sz="1000" dirty="0">
                          <a:latin typeface="PT Sans Narrow"/>
                          <a:ea typeface="PT Sans Narrow"/>
                          <a:cs typeface="PT Sans Narrow"/>
                          <a:sym typeface="PT Sans Narrow"/>
                        </a:rPr>
                        <a:t>17.365**</a:t>
                      </a:r>
                    </a:p>
                  </a:txBody>
                  <a:tcPr marL="68575" marR="68575" marT="91425" marB="91425">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c>
                  <a:txBody>
                    <a:bodyPr/>
                    <a:lstStyle/>
                    <a:p>
                      <a:pPr marL="88900" marR="88900" lvl="0" indent="0" algn="ctr" rtl="0">
                        <a:lnSpc>
                          <a:spcPct val="100000"/>
                        </a:lnSpc>
                        <a:spcBef>
                          <a:spcPts val="0"/>
                        </a:spcBef>
                        <a:buNone/>
                      </a:pPr>
                      <a:r>
                        <a:rPr lang="en" sz="1000" dirty="0">
                          <a:latin typeface="PT Sans Narrow"/>
                          <a:ea typeface="PT Sans Narrow"/>
                          <a:cs typeface="PT Sans Narrow"/>
                          <a:sym typeface="PT Sans Narrow"/>
                        </a:rPr>
                        <a:t>(7.114)</a:t>
                      </a:r>
                    </a:p>
                  </a:txBody>
                  <a:tcPr marL="68575" marR="68575" marT="91425" marB="91425">
                    <a:lnR w="12625" cap="flat" cmpd="sng">
                      <a:solidFill>
                        <a:srgbClr val="8EA9DB"/>
                      </a:solidFill>
                      <a:prstDash val="solid"/>
                      <a:round/>
                      <a:headEnd type="none" w="med" len="med"/>
                      <a:tailEnd type="none" w="med" len="med"/>
                    </a:lnR>
                    <a:lnT w="12625" cap="flat" cmpd="sng">
                      <a:solidFill>
                        <a:srgbClr val="8EA9DB"/>
                      </a:solidFill>
                      <a:prstDash val="solid"/>
                      <a:round/>
                      <a:headEnd type="none" w="med" len="med"/>
                      <a:tailEnd type="none" w="med" len="med"/>
                    </a:lnT>
                    <a:lnB w="12625" cap="flat" cmpd="sng">
                      <a:solidFill>
                        <a:srgbClr val="8EA9DB"/>
                      </a:solidFill>
                      <a:prstDash val="solid"/>
                      <a:round/>
                      <a:headEnd type="none" w="med" len="med"/>
                      <a:tailEnd type="none" w="med" len="med"/>
                    </a:lnB>
                    <a:solidFill>
                      <a:srgbClr val="FCE4D6"/>
                    </a:solidFill>
                  </a:tcPr>
                </a:tc>
              </a:tr>
            </a:tbl>
          </a:graphicData>
        </a:graphic>
      </p:graphicFrame>
      <p:sp>
        <p:nvSpPr>
          <p:cNvPr id="115" name="Shape 115"/>
          <p:cNvSpPr txBox="1"/>
          <p:nvPr/>
        </p:nvSpPr>
        <p:spPr>
          <a:xfrm>
            <a:off x="344992" y="295941"/>
            <a:ext cx="3655800" cy="504900"/>
          </a:xfrm>
          <a:prstGeom prst="rect">
            <a:avLst/>
          </a:prstGeom>
          <a:noFill/>
          <a:ln>
            <a:noFill/>
          </a:ln>
        </p:spPr>
        <p:txBody>
          <a:bodyPr wrap="square" lIns="91425" tIns="91425" rIns="91425" bIns="91425" anchor="t" anchorCtr="0">
            <a:noAutofit/>
          </a:bodyPr>
          <a:lstStyle/>
          <a:p>
            <a:pPr lvl="0">
              <a:spcBef>
                <a:spcPts val="0"/>
              </a:spcBef>
              <a:buNone/>
            </a:pPr>
            <a:r>
              <a:rPr lang="en" sz="2400" b="1" dirty="0">
                <a:solidFill>
                  <a:srgbClr val="CC0000"/>
                </a:solidFill>
                <a:ea typeface="PT Sans Narrow"/>
                <a:sym typeface="PT Sans Narrow"/>
              </a:rPr>
              <a:t>Regression </a:t>
            </a:r>
            <a:r>
              <a:rPr lang="en-US" sz="2400" b="1" dirty="0" smtClean="0">
                <a:solidFill>
                  <a:srgbClr val="CC0000"/>
                </a:solidFill>
                <a:ea typeface="PT Sans Narrow"/>
                <a:sym typeface="PT Sans Narrow"/>
              </a:rPr>
              <a:t>Results</a:t>
            </a:r>
            <a:endParaRPr lang="en" sz="2400" b="1" dirty="0">
              <a:solidFill>
                <a:srgbClr val="CC0000"/>
              </a:solidFill>
              <a:ea typeface="PT Sans Narrow"/>
              <a:sym typeface="PT Sans Narrow"/>
            </a:endParaRPr>
          </a:p>
        </p:txBody>
      </p:sp>
      <p:sp>
        <p:nvSpPr>
          <p:cNvPr id="116" name="Shape 116"/>
          <p:cNvSpPr txBox="1"/>
          <p:nvPr/>
        </p:nvSpPr>
        <p:spPr>
          <a:xfrm>
            <a:off x="5074417" y="4258225"/>
            <a:ext cx="1577591" cy="631993"/>
          </a:xfrm>
          <a:prstGeom prst="rect">
            <a:avLst/>
          </a:prstGeom>
          <a:solidFill>
            <a:srgbClr val="D9E1F2"/>
          </a:solidFill>
          <a:ln w="9525" cap="flat" cmpd="sng">
            <a:solidFill>
              <a:srgbClr val="8EA9DB"/>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sz="1000" dirty="0">
                <a:latin typeface="PT Sans Narrow"/>
                <a:ea typeface="PT Sans Narrow"/>
                <a:cs typeface="PT Sans Narrow"/>
                <a:sym typeface="PT Sans Narrow"/>
              </a:rPr>
              <a:t>Number of observations: 330</a:t>
            </a:r>
          </a:p>
          <a:p>
            <a:pPr lvl="0">
              <a:spcBef>
                <a:spcPts val="0"/>
              </a:spcBef>
              <a:buNone/>
            </a:pPr>
            <a:endParaRPr sz="1000" dirty="0">
              <a:latin typeface="PT Sans Narrow"/>
              <a:ea typeface="PT Sans Narrow"/>
              <a:cs typeface="PT Sans Narrow"/>
              <a:sym typeface="PT Sans Narrow"/>
            </a:endParaRPr>
          </a:p>
          <a:p>
            <a:pPr lvl="0">
              <a:spcBef>
                <a:spcPts val="0"/>
              </a:spcBef>
              <a:buNone/>
            </a:pPr>
            <a:r>
              <a:rPr lang="en" sz="1000" dirty="0">
                <a:latin typeface="PT Sans Narrow"/>
                <a:ea typeface="PT Sans Narrow"/>
                <a:cs typeface="PT Sans Narrow"/>
                <a:sym typeface="PT Sans Narrow"/>
              </a:rPr>
              <a:t>R2: 0.753</a:t>
            </a:r>
          </a:p>
          <a:p>
            <a:pPr lvl="0">
              <a:spcBef>
                <a:spcPts val="0"/>
              </a:spcBef>
              <a:buNone/>
            </a:pPr>
            <a:endParaRPr sz="800" dirty="0">
              <a:latin typeface="PT Sans Narrow"/>
              <a:ea typeface="PT Sans Narrow"/>
              <a:cs typeface="PT Sans Narrow"/>
              <a:sym typeface="PT Sans Narrow"/>
            </a:endParaRPr>
          </a:p>
          <a:p>
            <a:pPr lvl="0">
              <a:spcBef>
                <a:spcPts val="0"/>
              </a:spcBef>
              <a:buNone/>
            </a:pPr>
            <a:endParaRPr sz="800" dirty="0">
              <a:latin typeface="PT Sans Narrow"/>
              <a:ea typeface="PT Sans Narrow"/>
              <a:cs typeface="PT Sans Narrow"/>
              <a:sym typeface="PT Sans Narrow"/>
            </a:endParaRPr>
          </a:p>
        </p:txBody>
      </p:sp>
      <p:sp>
        <p:nvSpPr>
          <p:cNvPr id="117" name="Shape 117"/>
          <p:cNvSpPr txBox="1"/>
          <p:nvPr/>
        </p:nvSpPr>
        <p:spPr>
          <a:xfrm>
            <a:off x="6652007" y="4258225"/>
            <a:ext cx="2039815" cy="631992"/>
          </a:xfrm>
          <a:prstGeom prst="rect">
            <a:avLst/>
          </a:prstGeom>
          <a:solidFill>
            <a:srgbClr val="D9E1F2"/>
          </a:solidFill>
          <a:ln w="9525" cap="flat" cmpd="sng">
            <a:solidFill>
              <a:srgbClr val="8EA9DB"/>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sz="1000" dirty="0" err="1">
                <a:latin typeface="PT Sans Narrow"/>
                <a:ea typeface="PT Sans Narrow"/>
                <a:cs typeface="PT Sans Narrow"/>
                <a:sym typeface="PT Sans Narrow"/>
              </a:rPr>
              <a:t>Rmse</a:t>
            </a:r>
            <a:r>
              <a:rPr lang="en" sz="1000" dirty="0">
                <a:latin typeface="PT Sans Narrow"/>
                <a:ea typeface="PT Sans Narrow"/>
                <a:cs typeface="PT Sans Narrow"/>
                <a:sym typeface="PT Sans Narrow"/>
              </a:rPr>
              <a:t>: 105.153</a:t>
            </a:r>
          </a:p>
          <a:p>
            <a:pPr lvl="0">
              <a:spcBef>
                <a:spcPts val="0"/>
              </a:spcBef>
              <a:buNone/>
            </a:pPr>
            <a:endParaRPr sz="1000" dirty="0">
              <a:latin typeface="PT Sans Narrow"/>
              <a:ea typeface="PT Sans Narrow"/>
              <a:cs typeface="PT Sans Narrow"/>
              <a:sym typeface="PT Sans Narrow"/>
            </a:endParaRPr>
          </a:p>
          <a:p>
            <a:pPr lvl="0">
              <a:spcBef>
                <a:spcPts val="0"/>
              </a:spcBef>
              <a:buNone/>
            </a:pPr>
            <a:r>
              <a:rPr lang="en" sz="1000" dirty="0">
                <a:latin typeface="PT Sans Narrow"/>
                <a:ea typeface="PT Sans Narrow"/>
                <a:cs typeface="PT Sans Narrow"/>
                <a:sym typeface="PT Sans Narrow"/>
              </a:rPr>
              <a:t>Significance level:  .01 - ***; .05 - **; .1 - *;</a:t>
            </a:r>
          </a:p>
          <a:p>
            <a:pPr lvl="0">
              <a:spcBef>
                <a:spcPts val="0"/>
              </a:spcBef>
              <a:buNone/>
            </a:pPr>
            <a:endParaRPr sz="800" dirty="0">
              <a:latin typeface="PT Sans Narrow"/>
              <a:ea typeface="PT Sans Narrow"/>
              <a:cs typeface="PT Sans Narrow"/>
              <a:sym typeface="PT Sans Narrow"/>
            </a:endParaRPr>
          </a:p>
        </p:txBody>
      </p:sp>
      <p:sp>
        <p:nvSpPr>
          <p:cNvPr id="118" name="Shape 118"/>
          <p:cNvSpPr txBox="1"/>
          <p:nvPr/>
        </p:nvSpPr>
        <p:spPr>
          <a:xfrm>
            <a:off x="118001" y="1049587"/>
            <a:ext cx="4572000" cy="3626591"/>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p>
            <a:pPr marL="457200" lvl="0" indent="-304800" rtl="0">
              <a:spcBef>
                <a:spcPts val="0"/>
              </a:spcBef>
              <a:buClr>
                <a:srgbClr val="C00000"/>
              </a:buClr>
              <a:buSzPts val="1200"/>
              <a:buFont typeface="Wingdings" charset="2"/>
              <a:buChar char="§"/>
            </a:pPr>
            <a:r>
              <a:rPr lang="en" sz="1600" dirty="0">
                <a:ea typeface="PT Sans Narrow"/>
                <a:sym typeface="PT Sans Narrow"/>
              </a:rPr>
              <a:t>The Beta (coefficient) value for lagged participation rate is quite a bit larger than the others since it directly defines the amount of people employed and those looking for work in a previous </a:t>
            </a:r>
            <a:r>
              <a:rPr lang="en" sz="1600" dirty="0" smtClean="0">
                <a:ea typeface="PT Sans Narrow"/>
                <a:sym typeface="PT Sans Narrow"/>
              </a:rPr>
              <a:t>period</a:t>
            </a:r>
            <a:r>
              <a:rPr lang="en-US" sz="1600" dirty="0" smtClean="0">
                <a:ea typeface="PT Sans Narrow"/>
                <a:sym typeface="PT Sans Narrow"/>
              </a:rPr>
              <a:t>.</a:t>
            </a:r>
          </a:p>
          <a:p>
            <a:pPr marL="457200" lvl="0" indent="-304800" rtl="0">
              <a:spcBef>
                <a:spcPts val="0"/>
              </a:spcBef>
              <a:buClr>
                <a:srgbClr val="C00000"/>
              </a:buClr>
              <a:buSzPts val="1200"/>
              <a:buFont typeface="Wingdings" charset="2"/>
              <a:buChar char="§"/>
            </a:pPr>
            <a:endParaRPr sz="800" dirty="0">
              <a:ea typeface="PT Sans Narrow"/>
              <a:sym typeface="PT Sans Narrow"/>
            </a:endParaRPr>
          </a:p>
          <a:p>
            <a:pPr marL="457200" lvl="0" indent="-304800" rtl="0">
              <a:spcBef>
                <a:spcPts val="0"/>
              </a:spcBef>
              <a:buClr>
                <a:srgbClr val="C00000"/>
              </a:buClr>
              <a:buSzPts val="1200"/>
              <a:buFont typeface="Wingdings" charset="2"/>
              <a:buChar char="§"/>
            </a:pPr>
            <a:r>
              <a:rPr lang="en" sz="1600" dirty="0">
                <a:ea typeface="PT Sans Narrow"/>
                <a:sym typeface="PT Sans Narrow"/>
              </a:rPr>
              <a:t>The R2 value defines how closely our regression data fits the true data.  This value is 0.753 which tells us that 75.3% of the variation in employment is defined in our model.  </a:t>
            </a:r>
            <a:endParaRPr lang="en-US" sz="1600" dirty="0" smtClean="0">
              <a:ea typeface="PT Sans Narrow"/>
              <a:sym typeface="PT Sans Narrow"/>
            </a:endParaRPr>
          </a:p>
          <a:p>
            <a:pPr marL="457200" lvl="0" indent="-304800" rtl="0">
              <a:spcBef>
                <a:spcPts val="0"/>
              </a:spcBef>
              <a:buClr>
                <a:srgbClr val="C00000"/>
              </a:buClr>
              <a:buSzPts val="1200"/>
              <a:buFont typeface="Wingdings" charset="2"/>
              <a:buChar char="§"/>
            </a:pPr>
            <a:endParaRPr sz="800" dirty="0">
              <a:ea typeface="PT Sans Narrow"/>
              <a:sym typeface="PT Sans Narrow"/>
            </a:endParaRPr>
          </a:p>
          <a:p>
            <a:pPr marL="457200" lvl="0" indent="-304800" rtl="0">
              <a:spcBef>
                <a:spcPts val="0"/>
              </a:spcBef>
              <a:buClr>
                <a:srgbClr val="C00000"/>
              </a:buClr>
              <a:buSzPts val="1200"/>
              <a:buFont typeface="Wingdings" charset="2"/>
              <a:buChar char="§"/>
            </a:pPr>
            <a:r>
              <a:rPr lang="en" sz="1600" dirty="0">
                <a:ea typeface="PT Sans Narrow"/>
                <a:sym typeface="PT Sans Narrow"/>
              </a:rPr>
              <a:t>The RMSE is an absolute measure of fit.  This value is the standard deviation of the unexplained variation in employment.  </a:t>
            </a:r>
          </a:p>
          <a:p>
            <a:pPr marL="171450" lvl="0" indent="-171450">
              <a:spcBef>
                <a:spcPts val="0"/>
              </a:spcBef>
              <a:buClr>
                <a:srgbClr val="C00000"/>
              </a:buClr>
              <a:buFont typeface="Wingdings" charset="2"/>
              <a:buChar char="§"/>
            </a:pPr>
            <a:endParaRPr sz="1600" dirty="0">
              <a:ea typeface="PT Sans Narrow"/>
              <a:sym typeface="PT Sans Narrow"/>
            </a:endParaRPr>
          </a:p>
        </p:txBody>
      </p:sp>
      <p:sp>
        <p:nvSpPr>
          <p:cNvPr id="7"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98489"/>
            <a:ext cx="5346300" cy="707400"/>
          </a:xfrm>
          <a:prstGeom prst="rect">
            <a:avLst/>
          </a:prstGeom>
        </p:spPr>
        <p:txBody>
          <a:bodyPr wrap="square" lIns="91425" tIns="91425" rIns="91425" bIns="91425" anchor="t" anchorCtr="0">
            <a:noAutofit/>
          </a:bodyPr>
          <a:lstStyle/>
          <a:p>
            <a:pPr lvl="0">
              <a:spcBef>
                <a:spcPts val="0"/>
              </a:spcBef>
              <a:buNone/>
            </a:pPr>
            <a:r>
              <a:rPr lang="en" sz="2400" dirty="0">
                <a:solidFill>
                  <a:srgbClr val="CC0000"/>
                </a:solidFill>
                <a:latin typeface="Arial"/>
                <a:cs typeface="Arial"/>
              </a:rPr>
              <a:t>Our Regression Model </a:t>
            </a:r>
            <a:r>
              <a:rPr lang="en-US" sz="2400" dirty="0" smtClean="0">
                <a:solidFill>
                  <a:srgbClr val="CC0000"/>
                </a:solidFill>
                <a:latin typeface="Arial"/>
                <a:cs typeface="Arial"/>
              </a:rPr>
              <a:t>Accuracy</a:t>
            </a:r>
            <a:endParaRPr lang="en" sz="2400" dirty="0">
              <a:solidFill>
                <a:srgbClr val="CC0000"/>
              </a:solidFill>
              <a:latin typeface="Arial"/>
              <a:cs typeface="Arial"/>
            </a:endParaRPr>
          </a:p>
        </p:txBody>
      </p:sp>
      <p:sp>
        <p:nvSpPr>
          <p:cNvPr id="101" name="Shape 101"/>
          <p:cNvSpPr txBox="1">
            <a:spLocks noGrp="1"/>
          </p:cNvSpPr>
          <p:nvPr>
            <p:ph type="body" idx="1"/>
          </p:nvPr>
        </p:nvSpPr>
        <p:spPr>
          <a:xfrm>
            <a:off x="140878" y="1058547"/>
            <a:ext cx="3793500" cy="34971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C00000"/>
              </a:buClr>
              <a:buSzPts val="1200"/>
              <a:buFont typeface="Wingdings" charset="2"/>
              <a:buChar char="§"/>
            </a:pPr>
            <a:r>
              <a:rPr lang="en" sz="1400" dirty="0">
                <a:solidFill>
                  <a:srgbClr val="000000"/>
                </a:solidFill>
                <a:latin typeface="Arial"/>
                <a:ea typeface="PT Sans Narrow"/>
                <a:cs typeface="Arial"/>
                <a:sym typeface="PT Sans Narrow"/>
              </a:rPr>
              <a:t>Within the time period, our model seems to predict the real employment change fairly accurately</a:t>
            </a:r>
            <a:r>
              <a:rPr lang="en" sz="1400" dirty="0" smtClean="0">
                <a:solidFill>
                  <a:srgbClr val="000000"/>
                </a:solidFill>
                <a:latin typeface="Arial"/>
                <a:ea typeface="PT Sans Narrow"/>
                <a:cs typeface="Arial"/>
                <a:sym typeface="PT Sans Narrow"/>
              </a:rPr>
              <a:t>.</a:t>
            </a:r>
            <a:endParaRPr lang="en-US" sz="1400" dirty="0" smtClean="0">
              <a:solidFill>
                <a:srgbClr val="000000"/>
              </a:solidFill>
              <a:latin typeface="Arial"/>
              <a:ea typeface="PT Sans Narrow"/>
              <a:cs typeface="Arial"/>
              <a:sym typeface="PT Sans Narrow"/>
            </a:endParaRPr>
          </a:p>
          <a:p>
            <a:pPr marL="457200" lvl="0" indent="-304800" rtl="0">
              <a:spcBef>
                <a:spcPts val="0"/>
              </a:spcBef>
              <a:spcAft>
                <a:spcPts val="0"/>
              </a:spcAft>
              <a:buClr>
                <a:srgbClr val="C00000"/>
              </a:buClr>
              <a:buSzPts val="1200"/>
              <a:buFont typeface="Wingdings" charset="2"/>
              <a:buChar char="§"/>
            </a:pPr>
            <a:endParaRPr lang="en" sz="800" dirty="0">
              <a:solidFill>
                <a:srgbClr val="000000"/>
              </a:solidFill>
              <a:latin typeface="Arial"/>
              <a:ea typeface="PT Sans Narrow"/>
              <a:cs typeface="Arial"/>
              <a:sym typeface="PT Sans Narrow"/>
            </a:endParaRPr>
          </a:p>
          <a:p>
            <a:pPr marL="457200" lvl="0" indent="-304800" rtl="0">
              <a:spcBef>
                <a:spcPts val="0"/>
              </a:spcBef>
              <a:spcAft>
                <a:spcPts val="0"/>
              </a:spcAft>
              <a:buClr>
                <a:srgbClr val="C00000"/>
              </a:buClr>
              <a:buSzPts val="1200"/>
              <a:buFont typeface="Wingdings" charset="2"/>
              <a:buChar char="§"/>
            </a:pPr>
            <a:r>
              <a:rPr lang="en" sz="1400" dirty="0">
                <a:solidFill>
                  <a:srgbClr val="000000"/>
                </a:solidFill>
                <a:latin typeface="Arial"/>
                <a:ea typeface="PT Sans Narrow"/>
                <a:cs typeface="Arial"/>
                <a:sym typeface="PT Sans Narrow"/>
              </a:rPr>
              <a:t>Our estimation also accurately predicts the drop in employment during the 2008 recession showing that it accurately captures large fluctuations</a:t>
            </a:r>
            <a:r>
              <a:rPr lang="en" sz="1400" dirty="0" smtClean="0">
                <a:solidFill>
                  <a:srgbClr val="000000"/>
                </a:solidFill>
                <a:latin typeface="Arial"/>
                <a:ea typeface="PT Sans Narrow"/>
                <a:cs typeface="Arial"/>
                <a:sym typeface="PT Sans Narrow"/>
              </a:rPr>
              <a:t>.</a:t>
            </a:r>
            <a:endParaRPr lang="en-US" sz="1400" dirty="0" smtClean="0">
              <a:solidFill>
                <a:srgbClr val="000000"/>
              </a:solidFill>
              <a:latin typeface="Arial"/>
              <a:ea typeface="PT Sans Narrow"/>
              <a:cs typeface="Arial"/>
              <a:sym typeface="PT Sans Narrow"/>
            </a:endParaRPr>
          </a:p>
          <a:p>
            <a:pPr marL="457200" lvl="0" indent="-304800" rtl="0">
              <a:spcBef>
                <a:spcPts val="0"/>
              </a:spcBef>
              <a:spcAft>
                <a:spcPts val="0"/>
              </a:spcAft>
              <a:buClr>
                <a:srgbClr val="C00000"/>
              </a:buClr>
              <a:buSzPts val="1200"/>
              <a:buFont typeface="Wingdings" charset="2"/>
              <a:buChar char="§"/>
            </a:pPr>
            <a:endParaRPr lang="en" sz="800" dirty="0">
              <a:solidFill>
                <a:srgbClr val="000000"/>
              </a:solidFill>
              <a:latin typeface="Arial"/>
              <a:ea typeface="PT Sans Narrow"/>
              <a:cs typeface="Arial"/>
              <a:sym typeface="PT Sans Narrow"/>
            </a:endParaRPr>
          </a:p>
          <a:p>
            <a:pPr marL="457200" lvl="0" indent="-304800" rtl="0">
              <a:spcBef>
                <a:spcPts val="0"/>
              </a:spcBef>
              <a:buClr>
                <a:srgbClr val="C00000"/>
              </a:buClr>
              <a:buSzPts val="1200"/>
              <a:buFont typeface="Wingdings" charset="2"/>
              <a:buChar char="§"/>
            </a:pPr>
            <a:r>
              <a:rPr lang="en" sz="1400" dirty="0">
                <a:solidFill>
                  <a:srgbClr val="000000"/>
                </a:solidFill>
                <a:latin typeface="Arial"/>
                <a:ea typeface="PT Sans Narrow"/>
                <a:cs typeface="Arial"/>
                <a:sym typeface="PT Sans Narrow"/>
              </a:rPr>
              <a:t>The estimated regression model has an R</a:t>
            </a:r>
            <a:r>
              <a:rPr lang="en" sz="1400" baseline="30000" dirty="0">
                <a:solidFill>
                  <a:srgbClr val="000000"/>
                </a:solidFill>
                <a:latin typeface="Arial"/>
                <a:ea typeface="PT Sans Narrow"/>
                <a:cs typeface="Arial"/>
                <a:sym typeface="PT Sans Narrow"/>
              </a:rPr>
              <a:t>2 </a:t>
            </a:r>
            <a:r>
              <a:rPr lang="en" sz="1400" dirty="0">
                <a:solidFill>
                  <a:srgbClr val="000000"/>
                </a:solidFill>
                <a:latin typeface="Arial"/>
                <a:ea typeface="PT Sans Narrow"/>
                <a:cs typeface="Arial"/>
                <a:sym typeface="PT Sans Narrow"/>
              </a:rPr>
              <a:t>of 0.753 indicating that our model is a good fit with the actual monthly employment change (using a 95% confidence level) </a:t>
            </a:r>
          </a:p>
        </p:txBody>
      </p:sp>
      <p:pic>
        <p:nvPicPr>
          <p:cNvPr id="102" name="Shape 102"/>
          <p:cNvPicPr preferRelativeResize="0"/>
          <p:nvPr/>
        </p:nvPicPr>
        <p:blipFill>
          <a:blip r:embed="rId3">
            <a:alphaModFix/>
          </a:blip>
          <a:stretch>
            <a:fillRect/>
          </a:stretch>
        </p:blipFill>
        <p:spPr>
          <a:xfrm>
            <a:off x="4300895" y="1058547"/>
            <a:ext cx="4491413" cy="3588900"/>
          </a:xfrm>
          <a:prstGeom prst="rect">
            <a:avLst/>
          </a:prstGeom>
          <a:noFill/>
          <a:ln>
            <a:noFill/>
          </a:ln>
        </p:spPr>
      </p:pic>
      <p:sp>
        <p:nvSpPr>
          <p:cNvPr id="5"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6" name="Shape 74"/>
          <p:cNvSpPr txBox="1">
            <a:spLocks/>
          </p:cNvSpPr>
          <p:nvPr/>
        </p:nvSpPr>
        <p:spPr>
          <a:xfrm>
            <a:off x="140878" y="1058547"/>
            <a:ext cx="3964322" cy="3588900"/>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100" dirty="0">
              <a:solidFill>
                <a:srgbClr val="000000"/>
              </a:solidFill>
              <a:latin typeface="Arial" charset="0"/>
              <a:ea typeface="Arial" charset="0"/>
              <a:cs typeface="Arial" charset="0"/>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314398"/>
            <a:ext cx="8520600" cy="707400"/>
          </a:xfrm>
          <a:prstGeom prst="rect">
            <a:avLst/>
          </a:prstGeom>
        </p:spPr>
        <p:txBody>
          <a:bodyPr wrap="square" lIns="91425" tIns="91425" rIns="91425" bIns="91425" anchor="t" anchorCtr="0">
            <a:noAutofit/>
          </a:bodyPr>
          <a:lstStyle/>
          <a:p>
            <a:pPr lvl="0">
              <a:spcBef>
                <a:spcPts val="0"/>
              </a:spcBef>
              <a:buNone/>
            </a:pPr>
            <a:r>
              <a:rPr lang="en" sz="2400" dirty="0">
                <a:solidFill>
                  <a:srgbClr val="CC0000"/>
                </a:solidFill>
                <a:latin typeface="Arial"/>
                <a:cs typeface="Arial"/>
              </a:rPr>
              <a:t>OLS Model vs ARMAX Model vs AR(3) Model</a:t>
            </a:r>
          </a:p>
        </p:txBody>
      </p:sp>
      <p:sp>
        <p:nvSpPr>
          <p:cNvPr id="108" name="Shape 108"/>
          <p:cNvSpPr txBox="1">
            <a:spLocks noGrp="1"/>
          </p:cNvSpPr>
          <p:nvPr>
            <p:ph type="body" idx="1"/>
          </p:nvPr>
        </p:nvSpPr>
        <p:spPr>
          <a:xfrm>
            <a:off x="86770" y="1021798"/>
            <a:ext cx="4317650" cy="3302700"/>
          </a:xfrm>
          <a:prstGeom prst="rect">
            <a:avLst/>
          </a:prstGeom>
        </p:spPr>
        <p:txBody>
          <a:bodyPr wrap="square" lIns="91425" tIns="91425" rIns="91425" bIns="91425" anchor="t" anchorCtr="0">
            <a:noAutofit/>
          </a:bodyPr>
          <a:lstStyle/>
          <a:p>
            <a:pPr marL="457200" lvl="0" indent="-304800" rtl="0">
              <a:lnSpc>
                <a:spcPct val="115000"/>
              </a:lnSpc>
              <a:spcBef>
                <a:spcPts val="0"/>
              </a:spcBef>
              <a:spcAft>
                <a:spcPts val="0"/>
              </a:spcAft>
              <a:buClr>
                <a:srgbClr val="C00000"/>
              </a:buClr>
              <a:buSzPts val="1200"/>
              <a:buFont typeface="Wingdings" charset="2"/>
              <a:buChar char="§"/>
            </a:pPr>
            <a:r>
              <a:rPr lang="en" sz="1200" dirty="0">
                <a:solidFill>
                  <a:srgbClr val="000000"/>
                </a:solidFill>
                <a:latin typeface="Arial"/>
                <a:ea typeface="PT Sans Narrow"/>
                <a:cs typeface="Arial"/>
                <a:sym typeface="PT Sans Narrow"/>
              </a:rPr>
              <a:t>Our OLS model gives very similar estimates to the ARMAX model with the same independent variables and 3 lags of monthly employment change. We also compared with an AR(3) model using only the dependent variable’s value over 3 lagged periods.</a:t>
            </a:r>
          </a:p>
          <a:p>
            <a:pPr marL="171450" lvl="0" indent="-171450" rtl="0">
              <a:lnSpc>
                <a:spcPct val="115000"/>
              </a:lnSpc>
              <a:spcBef>
                <a:spcPts val="0"/>
              </a:spcBef>
              <a:spcAft>
                <a:spcPts val="0"/>
              </a:spcAft>
              <a:buClr>
                <a:srgbClr val="C00000"/>
              </a:buClr>
              <a:buFont typeface="Wingdings" charset="2"/>
              <a:buChar char="§"/>
            </a:pPr>
            <a:endParaRPr sz="800" dirty="0">
              <a:solidFill>
                <a:srgbClr val="000000"/>
              </a:solidFill>
              <a:latin typeface="Arial"/>
              <a:ea typeface="PT Sans Narrow"/>
              <a:cs typeface="Arial"/>
              <a:sym typeface="PT Sans Narrow"/>
            </a:endParaRPr>
          </a:p>
          <a:p>
            <a:pPr marL="457200" lvl="0" indent="-304800" rtl="0">
              <a:lnSpc>
                <a:spcPct val="115000"/>
              </a:lnSpc>
              <a:spcBef>
                <a:spcPts val="0"/>
              </a:spcBef>
              <a:spcAft>
                <a:spcPts val="0"/>
              </a:spcAft>
              <a:buClr>
                <a:srgbClr val="C00000"/>
              </a:buClr>
              <a:buSzPts val="1200"/>
              <a:buFont typeface="Wingdings" charset="2"/>
              <a:buChar char="§"/>
            </a:pPr>
            <a:r>
              <a:rPr lang="en" sz="1200" dirty="0">
                <a:solidFill>
                  <a:srgbClr val="000000"/>
                </a:solidFill>
                <a:latin typeface="Arial"/>
                <a:ea typeface="PT Sans Narrow"/>
                <a:cs typeface="Arial"/>
                <a:sym typeface="PT Sans Narrow"/>
              </a:rPr>
              <a:t>We computed the error for each model by subtracting the estimated monthly change in employment from the real monthly change in employment.</a:t>
            </a:r>
          </a:p>
          <a:p>
            <a:pPr marL="171450" lvl="0" indent="-171450" rtl="0">
              <a:lnSpc>
                <a:spcPct val="115000"/>
              </a:lnSpc>
              <a:spcBef>
                <a:spcPts val="0"/>
              </a:spcBef>
              <a:spcAft>
                <a:spcPts val="0"/>
              </a:spcAft>
              <a:buClr>
                <a:srgbClr val="C00000"/>
              </a:buClr>
              <a:buFont typeface="Wingdings" charset="2"/>
              <a:buChar char="§"/>
            </a:pPr>
            <a:endParaRPr sz="800" dirty="0">
              <a:solidFill>
                <a:srgbClr val="000000"/>
              </a:solidFill>
              <a:latin typeface="Arial"/>
              <a:ea typeface="PT Sans Narrow"/>
              <a:cs typeface="Arial"/>
              <a:sym typeface="PT Sans Narrow"/>
            </a:endParaRPr>
          </a:p>
          <a:p>
            <a:pPr marL="457200" lvl="0" indent="-304800" rtl="0">
              <a:lnSpc>
                <a:spcPct val="115000"/>
              </a:lnSpc>
              <a:spcBef>
                <a:spcPts val="0"/>
              </a:spcBef>
              <a:spcAft>
                <a:spcPts val="0"/>
              </a:spcAft>
              <a:buClr>
                <a:srgbClr val="C00000"/>
              </a:buClr>
              <a:buSzPts val="1200"/>
              <a:buFont typeface="Wingdings" charset="2"/>
              <a:buChar char="§"/>
            </a:pPr>
            <a:r>
              <a:rPr lang="en" sz="1200" dirty="0">
                <a:solidFill>
                  <a:srgbClr val="000000"/>
                </a:solidFill>
                <a:latin typeface="Arial"/>
                <a:ea typeface="PT Sans Narrow"/>
                <a:cs typeface="Arial"/>
                <a:sym typeface="PT Sans Narrow"/>
              </a:rPr>
              <a:t>We found that the OLS model’s error has a mean of -0.000000321 and a variance 10788.39, the ARMAX model’s error has a mean of -0.2898687 and a variance of 12404.63, and the AR(3) model’s error has a mean of -0.6233737 and a variance of 13845.47.</a:t>
            </a:r>
          </a:p>
          <a:p>
            <a:pPr marL="171450" lvl="0" indent="-171450" rtl="0">
              <a:lnSpc>
                <a:spcPct val="115000"/>
              </a:lnSpc>
              <a:spcBef>
                <a:spcPts val="0"/>
              </a:spcBef>
              <a:spcAft>
                <a:spcPts val="0"/>
              </a:spcAft>
              <a:buClr>
                <a:srgbClr val="C00000"/>
              </a:buClr>
              <a:buFont typeface="Wingdings" charset="2"/>
              <a:buChar char="§"/>
            </a:pPr>
            <a:endParaRPr sz="800" dirty="0">
              <a:solidFill>
                <a:srgbClr val="000000"/>
              </a:solidFill>
              <a:latin typeface="Arial"/>
              <a:ea typeface="PT Sans Narrow"/>
              <a:cs typeface="Arial"/>
              <a:sym typeface="PT Sans Narrow"/>
            </a:endParaRPr>
          </a:p>
          <a:p>
            <a:pPr marL="457200" lvl="0" indent="-304800" rtl="0">
              <a:lnSpc>
                <a:spcPct val="115000"/>
              </a:lnSpc>
              <a:spcBef>
                <a:spcPts val="0"/>
              </a:spcBef>
              <a:spcAft>
                <a:spcPts val="0"/>
              </a:spcAft>
              <a:buClr>
                <a:srgbClr val="C00000"/>
              </a:buClr>
              <a:buSzPts val="1200"/>
              <a:buFont typeface="Wingdings" charset="2"/>
              <a:buChar char="§"/>
            </a:pPr>
            <a:r>
              <a:rPr lang="en" sz="1200" dirty="0">
                <a:solidFill>
                  <a:srgbClr val="000000"/>
                </a:solidFill>
                <a:latin typeface="Arial"/>
                <a:ea typeface="PT Sans Narrow"/>
                <a:cs typeface="Arial"/>
                <a:sym typeface="PT Sans Narrow"/>
              </a:rPr>
              <a:t>We used the OLS model for our regression since its error has the lowest absolute mean value and  lower variance.</a:t>
            </a:r>
          </a:p>
        </p:txBody>
      </p:sp>
      <p:sp>
        <p:nvSpPr>
          <p:cNvPr id="5" name="Shape 26"/>
          <p:cNvSpPr/>
          <p:nvPr/>
        </p:nvSpPr>
        <p:spPr>
          <a:xfrm>
            <a:off x="-75" y="0"/>
            <a:ext cx="9144000" cy="97800"/>
          </a:xfrm>
          <a:prstGeom prst="rect">
            <a:avLst/>
          </a:prstGeom>
          <a:solidFill>
            <a:srgbClr val="C00000"/>
          </a:solidFill>
          <a:ln>
            <a:noFill/>
          </a:ln>
        </p:spPr>
        <p:txBody>
          <a:bodyPr wrap="square" lIns="91425" tIns="91425" rIns="91425" bIns="91425" anchor="ctr" anchorCtr="0">
            <a:noAutofit/>
          </a:bodyPr>
          <a:lstStyle/>
          <a:p>
            <a:pPr lvl="0">
              <a:spcBef>
                <a:spcPts val="0"/>
              </a:spcBef>
              <a:buNone/>
            </a:pPr>
            <a:endParaRPr/>
          </a:p>
        </p:txBody>
      </p:sp>
      <p:sp>
        <p:nvSpPr>
          <p:cNvPr id="6" name="Shape 74"/>
          <p:cNvSpPr txBox="1">
            <a:spLocks/>
          </p:cNvSpPr>
          <p:nvPr/>
        </p:nvSpPr>
        <p:spPr>
          <a:xfrm>
            <a:off x="86770" y="1021798"/>
            <a:ext cx="4435526" cy="3927356"/>
          </a:xfrm>
          <a:prstGeom prst="rect">
            <a:avLst/>
          </a:prstGeom>
          <a:noFill/>
          <a:ln w="28575" cap="flat" cmpd="sng">
            <a:solidFill>
              <a:srgbClr val="F3F3F3"/>
            </a:solid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457200" indent="-304800">
              <a:spcAft>
                <a:spcPts val="0"/>
              </a:spcAft>
              <a:buClr>
                <a:srgbClr val="C00000"/>
              </a:buClr>
              <a:buSzPts val="1200"/>
              <a:buFont typeface="Wingdings" charset="2"/>
              <a:buChar char="§"/>
            </a:pPr>
            <a:endParaRPr lang="en" sz="1100" dirty="0">
              <a:solidFill>
                <a:srgbClr val="000000"/>
              </a:solidFill>
              <a:latin typeface="Arial" charset="0"/>
              <a:ea typeface="Arial" charset="0"/>
              <a:cs typeface="Arial" charset="0"/>
              <a:sym typeface="PT Sans Narrow"/>
            </a:endParaRPr>
          </a:p>
        </p:txBody>
      </p:sp>
      <p:pic>
        <p:nvPicPr>
          <p:cNvPr id="2" name="Picture 1"/>
          <p:cNvPicPr>
            <a:picLocks noChangeAspect="1"/>
          </p:cNvPicPr>
          <p:nvPr/>
        </p:nvPicPr>
        <p:blipFill>
          <a:blip r:embed="rId3"/>
          <a:stretch>
            <a:fillRect/>
          </a:stretch>
        </p:blipFill>
        <p:spPr>
          <a:xfrm>
            <a:off x="4617253" y="1021798"/>
            <a:ext cx="4415929" cy="3660736"/>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1533</Words>
  <Application>Microsoft Macintosh PowerPoint</Application>
  <PresentationFormat>On-screen Show (16:9)</PresentationFormat>
  <Paragraphs>132</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Tropic</vt:lpstr>
      <vt:lpstr>Econ 452 Forecasting Project</vt:lpstr>
      <vt:lpstr>Labour Trends Jan 1990 - Oct 2017 </vt:lpstr>
      <vt:lpstr>PowerPoint Presentation</vt:lpstr>
      <vt:lpstr>Regression Model For The Monthly Change In Employment</vt:lpstr>
      <vt:lpstr>PowerPoint Presentation</vt:lpstr>
      <vt:lpstr>PowerPoint Presentation</vt:lpstr>
      <vt:lpstr>PowerPoint Presentation</vt:lpstr>
      <vt:lpstr>Our Regression Model Accuracy</vt:lpstr>
      <vt:lpstr>OLS Model vs ARMAX Model vs AR(3) Model</vt:lpstr>
      <vt:lpstr>OLS Model Residuals</vt:lpstr>
      <vt:lpstr>PowerPoint Presentation</vt:lpstr>
      <vt:lpstr>PowerPoint Presentation</vt:lpstr>
      <vt:lpstr>Choosing a Model to Forecast Employment in November 2017</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452 Forecasting Project</dc:title>
  <cp:lastModifiedBy>Aidan Worswick</cp:lastModifiedBy>
  <cp:revision>31</cp:revision>
  <dcterms:modified xsi:type="dcterms:W3CDTF">2017-12-01T01:32:31Z</dcterms:modified>
</cp:coreProperties>
</file>