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7315200" cx="9753600"/>
  <p:notesSz cx="9753600" cy="7315200"/>
  <p:embeddedFontLst>
    <p:embeddedFont>
      <p:font typeface="Lato"/>
      <p:regular r:id="rId29"/>
      <p:bold r:id="rId30"/>
      <p:italic r:id="rId31"/>
      <p:boldItalic r:id="rId32"/>
    </p:embeddedFont>
    <p:embeddedFont>
      <p:font typeface="Tahoma"/>
      <p:regular r:id="rId33"/>
      <p:bold r:id="rId34"/>
    </p:embeddedFont>
    <p:embeddedFont>
      <p:font typeface="Noto Naskh Arabic"/>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Tahoma-regular.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35" Type="http://schemas.openxmlformats.org/officeDocument/2006/relationships/font" Target="fonts/NotoNaskhArabic-regular.fntdata"/><Relationship Id="rId12" Type="http://schemas.openxmlformats.org/officeDocument/2006/relationships/slide" Target="slides/slide7.xml"/><Relationship Id="rId34" Type="http://schemas.openxmlformats.org/officeDocument/2006/relationships/font" Target="fonts/Tahoma-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NotoNaskhArabic-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75350" y="3474700"/>
            <a:ext cx="7802875" cy="329182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txBox="1"/>
          <p:nvPr>
            <p:ph idx="1" type="body"/>
          </p:nvPr>
        </p:nvSpPr>
        <p:spPr>
          <a:xfrm>
            <a:off x="975350" y="3474700"/>
            <a:ext cx="7802875" cy="32918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 name="Google Shape;49;p1: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4ef7a8e40_0_52: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g2e4ef7a8e40_0_52: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4ef7a8e40_0_60: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g2e4ef7a8e40_0_60: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e4ef7a8e40_0_68: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g2e4ef7a8e40_0_68: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e4ef7a8e40_0_76: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g2e4ef7a8e40_0_76: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4ef7a8e40_0_84: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2e4ef7a8e40_0_84: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e4ef7a8e40_0_93: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g2e4ef7a8e40_0_93: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e4ef7a8e40_0_102: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g2e4ef7a8e40_0_102: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e4ef7a8e40_0_127: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g2e4ef7a8e40_0_127: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e4ef7a8e40_0_138: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g2e4ef7a8e40_0_138: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e4ef7a8e40_0_149: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g2e4ef7a8e40_0_149: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txBox="1"/>
          <p:nvPr>
            <p:ph idx="1" type="body"/>
          </p:nvPr>
        </p:nvSpPr>
        <p:spPr>
          <a:xfrm>
            <a:off x="975350" y="3474700"/>
            <a:ext cx="7802875" cy="32918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 name="Google Shape;58;p2: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6:notes"/>
          <p:cNvSpPr txBox="1"/>
          <p:nvPr>
            <p:ph idx="1" type="body"/>
          </p:nvPr>
        </p:nvSpPr>
        <p:spPr>
          <a:xfrm>
            <a:off x="975350" y="3474700"/>
            <a:ext cx="7802875" cy="32918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16: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e4ef7a8e40_0_37: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g2e4ef7a8e40_0_37: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e4ef7a8e40_0_114: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200">
                <a:solidFill>
                  <a:srgbClr val="091E42"/>
                </a:solidFill>
                <a:highlight>
                  <a:srgbClr val="F4F5F7"/>
                </a:highlight>
                <a:latin typeface="Times New Roman"/>
                <a:ea typeface="Times New Roman"/>
                <a:cs typeface="Times New Roman"/>
                <a:sym typeface="Times New Roman"/>
              </a:rPr>
              <a:t>git checkout main</a:t>
            </a:r>
            <a:endParaRPr sz="1200">
              <a:solidFill>
                <a:srgbClr val="091E42"/>
              </a:solidFill>
              <a:highlight>
                <a:srgbClr val="F4F5F7"/>
              </a:highlight>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en-GB" sz="1200">
                <a:solidFill>
                  <a:srgbClr val="091E42"/>
                </a:solidFill>
                <a:highlight>
                  <a:srgbClr val="F4F5F7"/>
                </a:highlight>
                <a:latin typeface="Times New Roman"/>
                <a:ea typeface="Times New Roman"/>
                <a:cs typeface="Times New Roman"/>
                <a:sym typeface="Times New Roman"/>
              </a:rPr>
              <a:t>git merge new-feature</a:t>
            </a:r>
            <a:endParaRPr sz="1200">
              <a:solidFill>
                <a:srgbClr val="091E42"/>
              </a:solidFill>
              <a:highlight>
                <a:srgbClr val="F4F5F7"/>
              </a:highlight>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en-GB" sz="1200">
                <a:solidFill>
                  <a:srgbClr val="091E42"/>
                </a:solidFill>
                <a:highlight>
                  <a:srgbClr val="F4F5F7"/>
                </a:highlight>
                <a:latin typeface="Times New Roman"/>
                <a:ea typeface="Times New Roman"/>
                <a:cs typeface="Times New Roman"/>
                <a:sym typeface="Times New Roman"/>
              </a:rPr>
              <a:t>git branch -d new-feature</a:t>
            </a:r>
            <a:endParaRPr/>
          </a:p>
        </p:txBody>
      </p:sp>
      <p:sp>
        <p:nvSpPr>
          <p:cNvPr id="241" name="Google Shape;241;g2e4ef7a8e40_0_114: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7: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p17: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 name="Google Shape;67;p3: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6" name="Google Shape;76;p4: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e4ef7a8e40_0_2: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 name="Google Shape;85;g2e4ef7a8e40_0_2: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6: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p7: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9: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9: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e4ef7a8e40_0_29:notes"/>
          <p:cNvSpPr txBox="1"/>
          <p:nvPr>
            <p:ph idx="1" type="body"/>
          </p:nvPr>
        </p:nvSpPr>
        <p:spPr>
          <a:xfrm>
            <a:off x="975350" y="3474700"/>
            <a:ext cx="7803000" cy="329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g2e4ef7a8e40_0_29:notes"/>
          <p:cNvSpPr/>
          <p:nvPr>
            <p:ph idx="2" type="sldImg"/>
          </p:nvPr>
        </p:nvSpPr>
        <p:spPr>
          <a:xfrm>
            <a:off x="1625925" y="548625"/>
            <a:ext cx="6502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2"/>
          <p:cNvSpPr txBox="1"/>
          <p:nvPr>
            <p:ph type="title"/>
          </p:nvPr>
        </p:nvSpPr>
        <p:spPr>
          <a:xfrm>
            <a:off x="523143" y="-318491"/>
            <a:ext cx="8707120" cy="314261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8750">
                <a:solidFill>
                  <a:srgbClr val="006FC2"/>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 type="body"/>
          </p:nvPr>
        </p:nvSpPr>
        <p:spPr>
          <a:xfrm>
            <a:off x="487680" y="1682496"/>
            <a:ext cx="8778240" cy="48280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3316224" y="6803136"/>
            <a:ext cx="3121152" cy="36576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0" name="Shape 20"/>
        <p:cNvGrpSpPr/>
        <p:nvPr/>
      </p:nvGrpSpPr>
      <p:grpSpPr>
        <a:xfrm>
          <a:off x="0" y="0"/>
          <a:ext cx="0" cy="0"/>
          <a:chOff x="0" y="0"/>
          <a:chExt cx="0" cy="0"/>
        </a:xfrm>
      </p:grpSpPr>
      <p:sp>
        <p:nvSpPr>
          <p:cNvPr id="21" name="Google Shape;21;p3"/>
          <p:cNvSpPr txBox="1"/>
          <p:nvPr>
            <p:ph type="ctrTitle"/>
          </p:nvPr>
        </p:nvSpPr>
        <p:spPr>
          <a:xfrm>
            <a:off x="731520" y="2267712"/>
            <a:ext cx="8290560" cy="153619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8750">
                <a:solidFill>
                  <a:srgbClr val="006FC2"/>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 type="subTitle"/>
          </p:nvPr>
        </p:nvSpPr>
        <p:spPr>
          <a:xfrm>
            <a:off x="1463040" y="4096512"/>
            <a:ext cx="6827520" cy="18288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3316224" y="6803136"/>
            <a:ext cx="3121152" cy="36576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6" name="Shape 26"/>
        <p:cNvGrpSpPr/>
        <p:nvPr/>
      </p:nvGrpSpPr>
      <p:grpSpPr>
        <a:xfrm>
          <a:off x="0" y="0"/>
          <a:ext cx="0" cy="0"/>
          <a:chOff x="0" y="0"/>
          <a:chExt cx="0" cy="0"/>
        </a:xfrm>
      </p:grpSpPr>
      <p:sp>
        <p:nvSpPr>
          <p:cNvPr id="27" name="Google Shape;27;p4"/>
          <p:cNvSpPr txBox="1"/>
          <p:nvPr>
            <p:ph type="title"/>
          </p:nvPr>
        </p:nvSpPr>
        <p:spPr>
          <a:xfrm>
            <a:off x="523143" y="-318491"/>
            <a:ext cx="8707120" cy="314261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8750">
                <a:solidFill>
                  <a:srgbClr val="006FC2"/>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 type="body"/>
          </p:nvPr>
        </p:nvSpPr>
        <p:spPr>
          <a:xfrm>
            <a:off x="487680" y="1682496"/>
            <a:ext cx="4242816" cy="48280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9" name="Google Shape;29;p4"/>
          <p:cNvSpPr txBox="1"/>
          <p:nvPr>
            <p:ph idx="2" type="body"/>
          </p:nvPr>
        </p:nvSpPr>
        <p:spPr>
          <a:xfrm>
            <a:off x="5023104" y="1682496"/>
            <a:ext cx="4242816" cy="48280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3316224" y="6803136"/>
            <a:ext cx="3121152" cy="36576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3" name="Shape 33"/>
        <p:cNvGrpSpPr/>
        <p:nvPr/>
      </p:nvGrpSpPr>
      <p:grpSpPr>
        <a:xfrm>
          <a:off x="0" y="0"/>
          <a:ext cx="0" cy="0"/>
          <a:chOff x="0" y="0"/>
          <a:chExt cx="0" cy="0"/>
        </a:xfrm>
      </p:grpSpPr>
      <p:sp>
        <p:nvSpPr>
          <p:cNvPr id="34" name="Google Shape;34;p5"/>
          <p:cNvSpPr txBox="1"/>
          <p:nvPr>
            <p:ph type="title"/>
          </p:nvPr>
        </p:nvSpPr>
        <p:spPr>
          <a:xfrm>
            <a:off x="523143" y="-318491"/>
            <a:ext cx="8707120" cy="314261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8750">
                <a:solidFill>
                  <a:srgbClr val="006FC2"/>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3316224" y="6803136"/>
            <a:ext cx="3121152" cy="36576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38" name="Shape 38"/>
        <p:cNvGrpSpPr/>
        <p:nvPr/>
      </p:nvGrpSpPr>
      <p:grpSpPr>
        <a:xfrm>
          <a:off x="0" y="0"/>
          <a:ext cx="0" cy="0"/>
          <a:chOff x="0" y="0"/>
          <a:chExt cx="0" cy="0"/>
        </a:xfrm>
      </p:grpSpPr>
      <p:sp>
        <p:nvSpPr>
          <p:cNvPr id="39" name="Google Shape;39;p6"/>
          <p:cNvSpPr/>
          <p:nvPr/>
        </p:nvSpPr>
        <p:spPr>
          <a:xfrm>
            <a:off x="0" y="0"/>
            <a:ext cx="9753600" cy="7315200"/>
          </a:xfrm>
          <a:custGeom>
            <a:rect b="b" l="l" r="r" t="t"/>
            <a:pathLst>
              <a:path extrusionOk="0" h="7315200" w="9753600">
                <a:moveTo>
                  <a:pt x="9753599" y="7315199"/>
                </a:moveTo>
                <a:lnTo>
                  <a:pt x="0" y="7315199"/>
                </a:lnTo>
                <a:lnTo>
                  <a:pt x="0" y="0"/>
                </a:lnTo>
                <a:lnTo>
                  <a:pt x="9753599" y="0"/>
                </a:lnTo>
                <a:lnTo>
                  <a:pt x="9753599" y="7315199"/>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 name="Google Shape;40;p6"/>
          <p:cNvSpPr/>
          <p:nvPr/>
        </p:nvSpPr>
        <p:spPr>
          <a:xfrm>
            <a:off x="5550573" y="6004331"/>
            <a:ext cx="4203065" cy="1311275"/>
          </a:xfrm>
          <a:custGeom>
            <a:rect b="b" l="l" r="r" t="t"/>
            <a:pathLst>
              <a:path extrusionOk="0" h="1311275" w="4203065">
                <a:moveTo>
                  <a:pt x="4203014" y="615200"/>
                </a:moveTo>
                <a:lnTo>
                  <a:pt x="4199979" y="615734"/>
                </a:lnTo>
                <a:lnTo>
                  <a:pt x="4166844" y="623785"/>
                </a:lnTo>
                <a:lnTo>
                  <a:pt x="4139400" y="583323"/>
                </a:lnTo>
                <a:lnTo>
                  <a:pt x="4109212" y="544982"/>
                </a:lnTo>
                <a:lnTo>
                  <a:pt x="4076446" y="508914"/>
                </a:lnTo>
                <a:lnTo>
                  <a:pt x="4041229" y="475246"/>
                </a:lnTo>
                <a:lnTo>
                  <a:pt x="4003687" y="444119"/>
                </a:lnTo>
                <a:lnTo>
                  <a:pt x="3963974" y="415671"/>
                </a:lnTo>
                <a:lnTo>
                  <a:pt x="3922230" y="390042"/>
                </a:lnTo>
                <a:lnTo>
                  <a:pt x="3878592" y="367385"/>
                </a:lnTo>
                <a:lnTo>
                  <a:pt x="3833190" y="347827"/>
                </a:lnTo>
                <a:lnTo>
                  <a:pt x="3786174" y="331508"/>
                </a:lnTo>
                <a:lnTo>
                  <a:pt x="3737686" y="318579"/>
                </a:lnTo>
                <a:lnTo>
                  <a:pt x="3687838" y="309156"/>
                </a:lnTo>
                <a:lnTo>
                  <a:pt x="3636797" y="303415"/>
                </a:lnTo>
                <a:lnTo>
                  <a:pt x="3584702" y="301459"/>
                </a:lnTo>
                <a:lnTo>
                  <a:pt x="3534956" y="303237"/>
                </a:lnTo>
                <a:lnTo>
                  <a:pt x="3486175" y="308470"/>
                </a:lnTo>
                <a:lnTo>
                  <a:pt x="3438474" y="317055"/>
                </a:lnTo>
                <a:lnTo>
                  <a:pt x="3391966" y="328866"/>
                </a:lnTo>
                <a:lnTo>
                  <a:pt x="3346793" y="343776"/>
                </a:lnTo>
                <a:lnTo>
                  <a:pt x="3303054" y="361657"/>
                </a:lnTo>
                <a:lnTo>
                  <a:pt x="3260877" y="382409"/>
                </a:lnTo>
                <a:lnTo>
                  <a:pt x="3220402" y="405892"/>
                </a:lnTo>
                <a:lnTo>
                  <a:pt x="3181718" y="432003"/>
                </a:lnTo>
                <a:lnTo>
                  <a:pt x="3144964" y="460603"/>
                </a:lnTo>
                <a:lnTo>
                  <a:pt x="3110268" y="491578"/>
                </a:lnTo>
                <a:lnTo>
                  <a:pt x="3077730" y="524802"/>
                </a:lnTo>
                <a:lnTo>
                  <a:pt x="3066783" y="537603"/>
                </a:lnTo>
                <a:lnTo>
                  <a:pt x="3063900" y="531837"/>
                </a:lnTo>
                <a:lnTo>
                  <a:pt x="3039211" y="495287"/>
                </a:lnTo>
                <a:lnTo>
                  <a:pt x="3010154" y="462280"/>
                </a:lnTo>
                <a:lnTo>
                  <a:pt x="2977146" y="433222"/>
                </a:lnTo>
                <a:lnTo>
                  <a:pt x="2940583" y="408520"/>
                </a:lnTo>
                <a:lnTo>
                  <a:pt x="2900896" y="388607"/>
                </a:lnTo>
                <a:lnTo>
                  <a:pt x="2889377" y="384606"/>
                </a:lnTo>
                <a:lnTo>
                  <a:pt x="2858478" y="373875"/>
                </a:lnTo>
                <a:lnTo>
                  <a:pt x="2813735" y="364731"/>
                </a:lnTo>
                <a:lnTo>
                  <a:pt x="2767101" y="361594"/>
                </a:lnTo>
                <a:lnTo>
                  <a:pt x="2734780" y="363105"/>
                </a:lnTo>
                <a:lnTo>
                  <a:pt x="2703309" y="367550"/>
                </a:lnTo>
                <a:lnTo>
                  <a:pt x="2672829" y="374764"/>
                </a:lnTo>
                <a:lnTo>
                  <a:pt x="2643454" y="384606"/>
                </a:lnTo>
                <a:lnTo>
                  <a:pt x="2622600" y="340321"/>
                </a:lnTo>
                <a:lnTo>
                  <a:pt x="2598496" y="298005"/>
                </a:lnTo>
                <a:lnTo>
                  <a:pt x="2597023" y="295833"/>
                </a:lnTo>
                <a:lnTo>
                  <a:pt x="2571292" y="257797"/>
                </a:lnTo>
                <a:lnTo>
                  <a:pt x="2541168" y="219887"/>
                </a:lnTo>
                <a:lnTo>
                  <a:pt x="2508262" y="184429"/>
                </a:lnTo>
                <a:lnTo>
                  <a:pt x="2472766" y="151574"/>
                </a:lnTo>
                <a:lnTo>
                  <a:pt x="2434818" y="121488"/>
                </a:lnTo>
                <a:lnTo>
                  <a:pt x="2394585" y="94335"/>
                </a:lnTo>
                <a:lnTo>
                  <a:pt x="2352230" y="70281"/>
                </a:lnTo>
                <a:lnTo>
                  <a:pt x="2307920" y="49479"/>
                </a:lnTo>
                <a:lnTo>
                  <a:pt x="2261806" y="32092"/>
                </a:lnTo>
                <a:lnTo>
                  <a:pt x="2214067" y="18300"/>
                </a:lnTo>
                <a:lnTo>
                  <a:pt x="2164854" y="8242"/>
                </a:lnTo>
                <a:lnTo>
                  <a:pt x="2114321" y="2082"/>
                </a:lnTo>
                <a:lnTo>
                  <a:pt x="2062645" y="0"/>
                </a:lnTo>
                <a:lnTo>
                  <a:pt x="2011184" y="2070"/>
                </a:lnTo>
                <a:lnTo>
                  <a:pt x="1960867" y="8178"/>
                </a:lnTo>
                <a:lnTo>
                  <a:pt x="1911845" y="18161"/>
                </a:lnTo>
                <a:lnTo>
                  <a:pt x="1864296" y="31851"/>
                </a:lnTo>
                <a:lnTo>
                  <a:pt x="1818360" y="49110"/>
                </a:lnTo>
                <a:lnTo>
                  <a:pt x="1774202" y="69748"/>
                </a:lnTo>
                <a:lnTo>
                  <a:pt x="1731987" y="93624"/>
                </a:lnTo>
                <a:lnTo>
                  <a:pt x="1691868" y="120586"/>
                </a:lnTo>
                <a:lnTo>
                  <a:pt x="1654009" y="150444"/>
                </a:lnTo>
                <a:lnTo>
                  <a:pt x="1618576" y="183070"/>
                </a:lnTo>
                <a:lnTo>
                  <a:pt x="1585709" y="218274"/>
                </a:lnTo>
                <a:lnTo>
                  <a:pt x="1555572" y="255917"/>
                </a:lnTo>
                <a:lnTo>
                  <a:pt x="1528330" y="295833"/>
                </a:lnTo>
                <a:lnTo>
                  <a:pt x="1497926" y="288442"/>
                </a:lnTo>
                <a:lnTo>
                  <a:pt x="1466799" y="283044"/>
                </a:lnTo>
                <a:lnTo>
                  <a:pt x="1435011" y="279730"/>
                </a:lnTo>
                <a:lnTo>
                  <a:pt x="1402613" y="278612"/>
                </a:lnTo>
                <a:lnTo>
                  <a:pt x="1354772" y="281025"/>
                </a:lnTo>
                <a:lnTo>
                  <a:pt x="1308315" y="288112"/>
                </a:lnTo>
                <a:lnTo>
                  <a:pt x="1263472" y="299643"/>
                </a:lnTo>
                <a:lnTo>
                  <a:pt x="1220482" y="315379"/>
                </a:lnTo>
                <a:lnTo>
                  <a:pt x="1179576" y="335076"/>
                </a:lnTo>
                <a:lnTo>
                  <a:pt x="1141006" y="358521"/>
                </a:lnTo>
                <a:lnTo>
                  <a:pt x="1104988" y="385457"/>
                </a:lnTo>
                <a:lnTo>
                  <a:pt x="1071753" y="415645"/>
                </a:lnTo>
                <a:lnTo>
                  <a:pt x="1041552" y="448881"/>
                </a:lnTo>
                <a:lnTo>
                  <a:pt x="1014615" y="484898"/>
                </a:lnTo>
                <a:lnTo>
                  <a:pt x="991184" y="523481"/>
                </a:lnTo>
                <a:lnTo>
                  <a:pt x="971486" y="564375"/>
                </a:lnTo>
                <a:lnTo>
                  <a:pt x="958850" y="598881"/>
                </a:lnTo>
                <a:lnTo>
                  <a:pt x="916660" y="617054"/>
                </a:lnTo>
                <a:lnTo>
                  <a:pt x="873785" y="639318"/>
                </a:lnTo>
                <a:lnTo>
                  <a:pt x="832777" y="664489"/>
                </a:lnTo>
                <a:lnTo>
                  <a:pt x="793762" y="692442"/>
                </a:lnTo>
                <a:lnTo>
                  <a:pt x="756881" y="723023"/>
                </a:lnTo>
                <a:lnTo>
                  <a:pt x="722287" y="756094"/>
                </a:lnTo>
                <a:lnTo>
                  <a:pt x="690092" y="791540"/>
                </a:lnTo>
                <a:lnTo>
                  <a:pt x="660438" y="829208"/>
                </a:lnTo>
                <a:lnTo>
                  <a:pt x="633463" y="868946"/>
                </a:lnTo>
                <a:lnTo>
                  <a:pt x="600925" y="861034"/>
                </a:lnTo>
                <a:lnTo>
                  <a:pt x="567601" y="855256"/>
                </a:lnTo>
                <a:lnTo>
                  <a:pt x="533577" y="851712"/>
                </a:lnTo>
                <a:lnTo>
                  <a:pt x="498894" y="850519"/>
                </a:lnTo>
                <a:lnTo>
                  <a:pt x="450659" y="852805"/>
                </a:lnTo>
                <a:lnTo>
                  <a:pt x="403733" y="859548"/>
                </a:lnTo>
                <a:lnTo>
                  <a:pt x="358305" y="870521"/>
                </a:lnTo>
                <a:lnTo>
                  <a:pt x="314591" y="885520"/>
                </a:lnTo>
                <a:lnTo>
                  <a:pt x="272808" y="904328"/>
                </a:lnTo>
                <a:lnTo>
                  <a:pt x="233159" y="926757"/>
                </a:lnTo>
                <a:lnTo>
                  <a:pt x="195859" y="952576"/>
                </a:lnTo>
                <a:lnTo>
                  <a:pt x="161112" y="981570"/>
                </a:lnTo>
                <a:lnTo>
                  <a:pt x="129133" y="1013548"/>
                </a:lnTo>
                <a:lnTo>
                  <a:pt x="100126" y="1048296"/>
                </a:lnTo>
                <a:lnTo>
                  <a:pt x="74307" y="1085596"/>
                </a:lnTo>
                <a:lnTo>
                  <a:pt x="51892" y="1125245"/>
                </a:lnTo>
                <a:lnTo>
                  <a:pt x="33070" y="1167028"/>
                </a:lnTo>
                <a:lnTo>
                  <a:pt x="18072" y="1210741"/>
                </a:lnTo>
                <a:lnTo>
                  <a:pt x="7099" y="1256169"/>
                </a:lnTo>
                <a:lnTo>
                  <a:pt x="368" y="1303108"/>
                </a:lnTo>
                <a:lnTo>
                  <a:pt x="0" y="1310881"/>
                </a:lnTo>
                <a:lnTo>
                  <a:pt x="935050" y="1310881"/>
                </a:lnTo>
                <a:lnTo>
                  <a:pt x="2082927" y="1310881"/>
                </a:lnTo>
                <a:lnTo>
                  <a:pt x="2327325" y="1310881"/>
                </a:lnTo>
                <a:lnTo>
                  <a:pt x="3372561" y="1310881"/>
                </a:lnTo>
                <a:lnTo>
                  <a:pt x="4203014" y="1310881"/>
                </a:lnTo>
                <a:lnTo>
                  <a:pt x="4203014" y="61520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41" name="Google Shape;41;p6"/>
          <p:cNvPicPr preferRelativeResize="0"/>
          <p:nvPr/>
        </p:nvPicPr>
        <p:blipFill rotWithShape="1">
          <a:blip r:embed="rId2">
            <a:alphaModFix/>
          </a:blip>
          <a:srcRect b="0" l="0" r="0" t="0"/>
          <a:stretch/>
        </p:blipFill>
        <p:spPr>
          <a:xfrm>
            <a:off x="347962" y="111585"/>
            <a:ext cx="1238249" cy="1238249"/>
          </a:xfrm>
          <a:prstGeom prst="rect">
            <a:avLst/>
          </a:prstGeom>
          <a:noFill/>
          <a:ln>
            <a:noFill/>
          </a:ln>
        </p:spPr>
      </p:pic>
      <p:sp>
        <p:nvSpPr>
          <p:cNvPr id="42" name="Google Shape;42;p6"/>
          <p:cNvSpPr/>
          <p:nvPr/>
        </p:nvSpPr>
        <p:spPr>
          <a:xfrm>
            <a:off x="948836" y="2847620"/>
            <a:ext cx="0" cy="1866264"/>
          </a:xfrm>
          <a:custGeom>
            <a:rect b="b" l="l" r="r" t="t"/>
            <a:pathLst>
              <a:path extrusionOk="0" h="1866264" w="120000">
                <a:moveTo>
                  <a:pt x="0" y="0"/>
                </a:moveTo>
                <a:lnTo>
                  <a:pt x="0" y="1866174"/>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 name="Google Shape;43;p6"/>
          <p:cNvSpPr/>
          <p:nvPr/>
        </p:nvSpPr>
        <p:spPr>
          <a:xfrm>
            <a:off x="891686" y="2838095"/>
            <a:ext cx="114300" cy="1885314"/>
          </a:xfrm>
          <a:custGeom>
            <a:rect b="b" l="l" r="r" t="t"/>
            <a:pathLst>
              <a:path extrusionOk="0" h="1885314" w="114300">
                <a:moveTo>
                  <a:pt x="114299" y="0"/>
                </a:moveTo>
                <a:lnTo>
                  <a:pt x="0" y="0"/>
                </a:lnTo>
              </a:path>
              <a:path extrusionOk="0" h="1885314" w="114300">
                <a:moveTo>
                  <a:pt x="114299" y="1885224"/>
                </a:moveTo>
                <a:lnTo>
                  <a:pt x="0" y="1885224"/>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 name="Google Shape;44;p6"/>
          <p:cNvSpPr txBox="1"/>
          <p:nvPr>
            <p:ph idx="11" type="ftr"/>
          </p:nvPr>
        </p:nvSpPr>
        <p:spPr>
          <a:xfrm>
            <a:off x="3316224" y="6803136"/>
            <a:ext cx="3121152" cy="36576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0"/>
            <a:ext cx="9753600" cy="7315200"/>
          </a:xfrm>
          <a:custGeom>
            <a:rect b="b" l="l" r="r" t="t"/>
            <a:pathLst>
              <a:path extrusionOk="0" h="7315200" w="9753600">
                <a:moveTo>
                  <a:pt x="9753599" y="7315199"/>
                </a:moveTo>
                <a:lnTo>
                  <a:pt x="0" y="7315199"/>
                </a:lnTo>
                <a:lnTo>
                  <a:pt x="0" y="0"/>
                </a:lnTo>
                <a:lnTo>
                  <a:pt x="9753599" y="0"/>
                </a:lnTo>
                <a:lnTo>
                  <a:pt x="9753599" y="7315199"/>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 name="Google Shape;7;p1"/>
          <p:cNvSpPr/>
          <p:nvPr/>
        </p:nvSpPr>
        <p:spPr>
          <a:xfrm>
            <a:off x="5550573" y="6004331"/>
            <a:ext cx="4203065" cy="1311275"/>
          </a:xfrm>
          <a:custGeom>
            <a:rect b="b" l="l" r="r" t="t"/>
            <a:pathLst>
              <a:path extrusionOk="0" h="1311275" w="4203065">
                <a:moveTo>
                  <a:pt x="4203014" y="615200"/>
                </a:moveTo>
                <a:lnTo>
                  <a:pt x="4199979" y="615734"/>
                </a:lnTo>
                <a:lnTo>
                  <a:pt x="4166844" y="623785"/>
                </a:lnTo>
                <a:lnTo>
                  <a:pt x="4139400" y="583323"/>
                </a:lnTo>
                <a:lnTo>
                  <a:pt x="4109212" y="544982"/>
                </a:lnTo>
                <a:lnTo>
                  <a:pt x="4076446" y="508914"/>
                </a:lnTo>
                <a:lnTo>
                  <a:pt x="4041229" y="475246"/>
                </a:lnTo>
                <a:lnTo>
                  <a:pt x="4003687" y="444119"/>
                </a:lnTo>
                <a:lnTo>
                  <a:pt x="3963974" y="415671"/>
                </a:lnTo>
                <a:lnTo>
                  <a:pt x="3922230" y="390042"/>
                </a:lnTo>
                <a:lnTo>
                  <a:pt x="3878592" y="367385"/>
                </a:lnTo>
                <a:lnTo>
                  <a:pt x="3833190" y="347827"/>
                </a:lnTo>
                <a:lnTo>
                  <a:pt x="3786174" y="331508"/>
                </a:lnTo>
                <a:lnTo>
                  <a:pt x="3737686" y="318579"/>
                </a:lnTo>
                <a:lnTo>
                  <a:pt x="3687838" y="309156"/>
                </a:lnTo>
                <a:lnTo>
                  <a:pt x="3636797" y="303415"/>
                </a:lnTo>
                <a:lnTo>
                  <a:pt x="3584702" y="301459"/>
                </a:lnTo>
                <a:lnTo>
                  <a:pt x="3534956" y="303237"/>
                </a:lnTo>
                <a:lnTo>
                  <a:pt x="3486175" y="308470"/>
                </a:lnTo>
                <a:lnTo>
                  <a:pt x="3438474" y="317055"/>
                </a:lnTo>
                <a:lnTo>
                  <a:pt x="3391966" y="328866"/>
                </a:lnTo>
                <a:lnTo>
                  <a:pt x="3346793" y="343776"/>
                </a:lnTo>
                <a:lnTo>
                  <a:pt x="3303054" y="361657"/>
                </a:lnTo>
                <a:lnTo>
                  <a:pt x="3260877" y="382409"/>
                </a:lnTo>
                <a:lnTo>
                  <a:pt x="3220402" y="405892"/>
                </a:lnTo>
                <a:lnTo>
                  <a:pt x="3181718" y="432003"/>
                </a:lnTo>
                <a:lnTo>
                  <a:pt x="3144964" y="460603"/>
                </a:lnTo>
                <a:lnTo>
                  <a:pt x="3110268" y="491578"/>
                </a:lnTo>
                <a:lnTo>
                  <a:pt x="3077730" y="524802"/>
                </a:lnTo>
                <a:lnTo>
                  <a:pt x="3066783" y="537603"/>
                </a:lnTo>
                <a:lnTo>
                  <a:pt x="3063900" y="531837"/>
                </a:lnTo>
                <a:lnTo>
                  <a:pt x="3039211" y="495287"/>
                </a:lnTo>
                <a:lnTo>
                  <a:pt x="3010154" y="462280"/>
                </a:lnTo>
                <a:lnTo>
                  <a:pt x="2977146" y="433222"/>
                </a:lnTo>
                <a:lnTo>
                  <a:pt x="2940583" y="408520"/>
                </a:lnTo>
                <a:lnTo>
                  <a:pt x="2900896" y="388607"/>
                </a:lnTo>
                <a:lnTo>
                  <a:pt x="2889377" y="384606"/>
                </a:lnTo>
                <a:lnTo>
                  <a:pt x="2858478" y="373875"/>
                </a:lnTo>
                <a:lnTo>
                  <a:pt x="2813735" y="364731"/>
                </a:lnTo>
                <a:lnTo>
                  <a:pt x="2767101" y="361594"/>
                </a:lnTo>
                <a:lnTo>
                  <a:pt x="2734780" y="363105"/>
                </a:lnTo>
                <a:lnTo>
                  <a:pt x="2703309" y="367550"/>
                </a:lnTo>
                <a:lnTo>
                  <a:pt x="2672829" y="374764"/>
                </a:lnTo>
                <a:lnTo>
                  <a:pt x="2643454" y="384606"/>
                </a:lnTo>
                <a:lnTo>
                  <a:pt x="2622600" y="340321"/>
                </a:lnTo>
                <a:lnTo>
                  <a:pt x="2598496" y="298005"/>
                </a:lnTo>
                <a:lnTo>
                  <a:pt x="2597023" y="295833"/>
                </a:lnTo>
                <a:lnTo>
                  <a:pt x="2571292" y="257797"/>
                </a:lnTo>
                <a:lnTo>
                  <a:pt x="2541168" y="219887"/>
                </a:lnTo>
                <a:lnTo>
                  <a:pt x="2508262" y="184429"/>
                </a:lnTo>
                <a:lnTo>
                  <a:pt x="2472766" y="151574"/>
                </a:lnTo>
                <a:lnTo>
                  <a:pt x="2434818" y="121488"/>
                </a:lnTo>
                <a:lnTo>
                  <a:pt x="2394585" y="94335"/>
                </a:lnTo>
                <a:lnTo>
                  <a:pt x="2352230" y="70281"/>
                </a:lnTo>
                <a:lnTo>
                  <a:pt x="2307920" y="49479"/>
                </a:lnTo>
                <a:lnTo>
                  <a:pt x="2261806" y="32092"/>
                </a:lnTo>
                <a:lnTo>
                  <a:pt x="2214067" y="18300"/>
                </a:lnTo>
                <a:lnTo>
                  <a:pt x="2164854" y="8242"/>
                </a:lnTo>
                <a:lnTo>
                  <a:pt x="2114321" y="2082"/>
                </a:lnTo>
                <a:lnTo>
                  <a:pt x="2062645" y="0"/>
                </a:lnTo>
                <a:lnTo>
                  <a:pt x="2011184" y="2070"/>
                </a:lnTo>
                <a:lnTo>
                  <a:pt x="1960867" y="8178"/>
                </a:lnTo>
                <a:lnTo>
                  <a:pt x="1911845" y="18161"/>
                </a:lnTo>
                <a:lnTo>
                  <a:pt x="1864296" y="31851"/>
                </a:lnTo>
                <a:lnTo>
                  <a:pt x="1818360" y="49110"/>
                </a:lnTo>
                <a:lnTo>
                  <a:pt x="1774202" y="69748"/>
                </a:lnTo>
                <a:lnTo>
                  <a:pt x="1731987" y="93624"/>
                </a:lnTo>
                <a:lnTo>
                  <a:pt x="1691868" y="120586"/>
                </a:lnTo>
                <a:lnTo>
                  <a:pt x="1654009" y="150444"/>
                </a:lnTo>
                <a:lnTo>
                  <a:pt x="1618576" y="183070"/>
                </a:lnTo>
                <a:lnTo>
                  <a:pt x="1585709" y="218274"/>
                </a:lnTo>
                <a:lnTo>
                  <a:pt x="1555572" y="255917"/>
                </a:lnTo>
                <a:lnTo>
                  <a:pt x="1528330" y="295833"/>
                </a:lnTo>
                <a:lnTo>
                  <a:pt x="1497926" y="288442"/>
                </a:lnTo>
                <a:lnTo>
                  <a:pt x="1466799" y="283044"/>
                </a:lnTo>
                <a:lnTo>
                  <a:pt x="1435011" y="279730"/>
                </a:lnTo>
                <a:lnTo>
                  <a:pt x="1402613" y="278612"/>
                </a:lnTo>
                <a:lnTo>
                  <a:pt x="1354772" y="281025"/>
                </a:lnTo>
                <a:lnTo>
                  <a:pt x="1308315" y="288112"/>
                </a:lnTo>
                <a:lnTo>
                  <a:pt x="1263472" y="299643"/>
                </a:lnTo>
                <a:lnTo>
                  <a:pt x="1220482" y="315379"/>
                </a:lnTo>
                <a:lnTo>
                  <a:pt x="1179576" y="335076"/>
                </a:lnTo>
                <a:lnTo>
                  <a:pt x="1141006" y="358521"/>
                </a:lnTo>
                <a:lnTo>
                  <a:pt x="1104988" y="385457"/>
                </a:lnTo>
                <a:lnTo>
                  <a:pt x="1071753" y="415645"/>
                </a:lnTo>
                <a:lnTo>
                  <a:pt x="1041552" y="448881"/>
                </a:lnTo>
                <a:lnTo>
                  <a:pt x="1014615" y="484898"/>
                </a:lnTo>
                <a:lnTo>
                  <a:pt x="991184" y="523481"/>
                </a:lnTo>
                <a:lnTo>
                  <a:pt x="971486" y="564375"/>
                </a:lnTo>
                <a:lnTo>
                  <a:pt x="958850" y="598881"/>
                </a:lnTo>
                <a:lnTo>
                  <a:pt x="916660" y="617054"/>
                </a:lnTo>
                <a:lnTo>
                  <a:pt x="873785" y="639318"/>
                </a:lnTo>
                <a:lnTo>
                  <a:pt x="832777" y="664489"/>
                </a:lnTo>
                <a:lnTo>
                  <a:pt x="793762" y="692442"/>
                </a:lnTo>
                <a:lnTo>
                  <a:pt x="756881" y="723023"/>
                </a:lnTo>
                <a:lnTo>
                  <a:pt x="722287" y="756094"/>
                </a:lnTo>
                <a:lnTo>
                  <a:pt x="690092" y="791540"/>
                </a:lnTo>
                <a:lnTo>
                  <a:pt x="660438" y="829208"/>
                </a:lnTo>
                <a:lnTo>
                  <a:pt x="633463" y="868946"/>
                </a:lnTo>
                <a:lnTo>
                  <a:pt x="600925" y="861034"/>
                </a:lnTo>
                <a:lnTo>
                  <a:pt x="567601" y="855256"/>
                </a:lnTo>
                <a:lnTo>
                  <a:pt x="533577" y="851712"/>
                </a:lnTo>
                <a:lnTo>
                  <a:pt x="498894" y="850519"/>
                </a:lnTo>
                <a:lnTo>
                  <a:pt x="450659" y="852805"/>
                </a:lnTo>
                <a:lnTo>
                  <a:pt x="403733" y="859548"/>
                </a:lnTo>
                <a:lnTo>
                  <a:pt x="358305" y="870521"/>
                </a:lnTo>
                <a:lnTo>
                  <a:pt x="314591" y="885520"/>
                </a:lnTo>
                <a:lnTo>
                  <a:pt x="272808" y="904328"/>
                </a:lnTo>
                <a:lnTo>
                  <a:pt x="233159" y="926757"/>
                </a:lnTo>
                <a:lnTo>
                  <a:pt x="195859" y="952576"/>
                </a:lnTo>
                <a:lnTo>
                  <a:pt x="161112" y="981570"/>
                </a:lnTo>
                <a:lnTo>
                  <a:pt x="129133" y="1013548"/>
                </a:lnTo>
                <a:lnTo>
                  <a:pt x="100126" y="1048296"/>
                </a:lnTo>
                <a:lnTo>
                  <a:pt x="74307" y="1085596"/>
                </a:lnTo>
                <a:lnTo>
                  <a:pt x="51892" y="1125245"/>
                </a:lnTo>
                <a:lnTo>
                  <a:pt x="33070" y="1167028"/>
                </a:lnTo>
                <a:lnTo>
                  <a:pt x="18072" y="1210741"/>
                </a:lnTo>
                <a:lnTo>
                  <a:pt x="7099" y="1256169"/>
                </a:lnTo>
                <a:lnTo>
                  <a:pt x="368" y="1303108"/>
                </a:lnTo>
                <a:lnTo>
                  <a:pt x="0" y="1310881"/>
                </a:lnTo>
                <a:lnTo>
                  <a:pt x="935050" y="1310881"/>
                </a:lnTo>
                <a:lnTo>
                  <a:pt x="2082927" y="1310881"/>
                </a:lnTo>
                <a:lnTo>
                  <a:pt x="2327325" y="1310881"/>
                </a:lnTo>
                <a:lnTo>
                  <a:pt x="3372561" y="1310881"/>
                </a:lnTo>
                <a:lnTo>
                  <a:pt x="4203014" y="1310881"/>
                </a:lnTo>
                <a:lnTo>
                  <a:pt x="4203014" y="61520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8" name="Google Shape;8;p1"/>
          <p:cNvPicPr preferRelativeResize="0"/>
          <p:nvPr/>
        </p:nvPicPr>
        <p:blipFill rotWithShape="1">
          <a:blip r:embed="rId1">
            <a:alphaModFix/>
          </a:blip>
          <a:srcRect b="0" l="0" r="0" t="0"/>
          <a:stretch/>
        </p:blipFill>
        <p:spPr>
          <a:xfrm>
            <a:off x="347962" y="111585"/>
            <a:ext cx="1238249" cy="1238249"/>
          </a:xfrm>
          <a:prstGeom prst="rect">
            <a:avLst/>
          </a:prstGeom>
          <a:noFill/>
          <a:ln>
            <a:noFill/>
          </a:ln>
        </p:spPr>
      </p:pic>
      <p:sp>
        <p:nvSpPr>
          <p:cNvPr id="9" name="Google Shape;9;p1"/>
          <p:cNvSpPr txBox="1"/>
          <p:nvPr>
            <p:ph type="title"/>
          </p:nvPr>
        </p:nvSpPr>
        <p:spPr>
          <a:xfrm>
            <a:off x="523143" y="-318491"/>
            <a:ext cx="8707120" cy="314261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8750" u="none" cap="none" strike="noStrike">
                <a:solidFill>
                  <a:srgbClr val="006FC2"/>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p1"/>
          <p:cNvSpPr txBox="1"/>
          <p:nvPr>
            <p:ph idx="1" type="body"/>
          </p:nvPr>
        </p:nvSpPr>
        <p:spPr>
          <a:xfrm>
            <a:off x="487680" y="1682496"/>
            <a:ext cx="8778240" cy="4828032"/>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1" name="Google Shape;11;p1"/>
          <p:cNvSpPr txBox="1"/>
          <p:nvPr>
            <p:ph idx="11" type="ftr"/>
          </p:nvPr>
        </p:nvSpPr>
        <p:spPr>
          <a:xfrm>
            <a:off x="3316224" y="6803136"/>
            <a:ext cx="3121152" cy="36576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3.jpg"/><Relationship Id="rId6" Type="http://schemas.openxmlformats.org/officeDocument/2006/relationships/image" Target="../media/image1.png"/><Relationship Id="rId7"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7"/>
          <p:cNvSpPr txBox="1"/>
          <p:nvPr/>
        </p:nvSpPr>
        <p:spPr>
          <a:xfrm>
            <a:off x="1920143" y="3332100"/>
            <a:ext cx="5913300" cy="651000"/>
          </a:xfrm>
          <a:prstGeom prst="rect">
            <a:avLst/>
          </a:prstGeom>
          <a:noFill/>
          <a:ln>
            <a:noFill/>
          </a:ln>
        </p:spPr>
        <p:txBody>
          <a:bodyPr anchorCtr="0" anchor="t" bIns="0" lIns="0" spcFirstLastPara="1" rIns="0" wrap="square" tIns="12050">
            <a:spAutoFit/>
          </a:bodyPr>
          <a:lstStyle/>
          <a:p>
            <a:pPr indent="0" lvl="0" marL="12700" marR="0" rtl="0" algn="ctr">
              <a:lnSpc>
                <a:spcPct val="100000"/>
              </a:lnSpc>
              <a:spcBef>
                <a:spcPts val="0"/>
              </a:spcBef>
              <a:spcAft>
                <a:spcPts val="0"/>
              </a:spcAft>
              <a:buClr>
                <a:srgbClr val="000000"/>
              </a:buClr>
              <a:buSzPts val="4150"/>
              <a:buFont typeface="Arial"/>
              <a:buNone/>
            </a:pPr>
            <a:r>
              <a:rPr b="1" lang="en-GB" sz="4150">
                <a:solidFill>
                  <a:srgbClr val="006FC2"/>
                </a:solidFill>
                <a:latin typeface="Lato"/>
                <a:ea typeface="Lato"/>
                <a:cs typeface="Lato"/>
                <a:sym typeface="Lato"/>
              </a:rPr>
              <a:t>GIT</a:t>
            </a:r>
            <a:endParaRPr b="0" i="0" sz="4150" u="none" cap="none" strike="noStrike">
              <a:solidFill>
                <a:srgbClr val="000000"/>
              </a:solidFill>
              <a:latin typeface="Lato"/>
              <a:ea typeface="Lato"/>
              <a:cs typeface="Lato"/>
              <a:sym typeface="Lato"/>
            </a:endParaRPr>
          </a:p>
        </p:txBody>
      </p:sp>
      <p:sp>
        <p:nvSpPr>
          <p:cNvPr id="52" name="Google Shape;52;p7"/>
          <p:cNvSpPr txBox="1"/>
          <p:nvPr/>
        </p:nvSpPr>
        <p:spPr>
          <a:xfrm>
            <a:off x="834228" y="6892988"/>
            <a:ext cx="22923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Noto Naskh Arabic"/>
                <a:ea typeface="Noto Naskh Arabic"/>
                <a:cs typeface="Noto Naskh Arabic"/>
                <a:sym typeface="Noto Naskh Arabic"/>
              </a:rPr>
              <a:t>1.</a:t>
            </a:r>
            <a:endParaRPr b="0" i="0" sz="2000" u="none" cap="none" strike="noStrike">
              <a:solidFill>
                <a:srgbClr val="000000"/>
              </a:solidFill>
              <a:latin typeface="Noto Naskh Arabic"/>
              <a:ea typeface="Noto Naskh Arabic"/>
              <a:cs typeface="Noto Naskh Arabic"/>
              <a:sym typeface="Noto Naskh Arabic"/>
            </a:endParaRPr>
          </a:p>
        </p:txBody>
      </p:sp>
      <p:sp>
        <p:nvSpPr>
          <p:cNvPr id="53" name="Google Shape;53;p7"/>
          <p:cNvSpPr txBox="1"/>
          <p:nvPr/>
        </p:nvSpPr>
        <p:spPr>
          <a:xfrm>
            <a:off x="9123730" y="6883463"/>
            <a:ext cx="4311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54" name="Google Shape;54;p7"/>
          <p:cNvCxnSpPr/>
          <p:nvPr/>
        </p:nvCxnSpPr>
        <p:spPr>
          <a:xfrm>
            <a:off x="914400" y="2847620"/>
            <a:ext cx="0" cy="1875789"/>
          </a:xfrm>
          <a:prstGeom prst="straightConnector1">
            <a:avLst/>
          </a:prstGeom>
          <a:noFill/>
          <a:ln cap="flat" cmpd="sng" w="28575">
            <a:solidFill>
              <a:schemeClr val="accent1"/>
            </a:solidFill>
            <a:prstDash val="solid"/>
            <a:round/>
            <a:headEnd len="med" w="med" type="diamond"/>
            <a:tailEnd len="med" w="med" type="diamond"/>
          </a:ln>
        </p:spPr>
      </p:cxnSp>
      <p:sp>
        <p:nvSpPr>
          <p:cNvPr id="55" name="Google Shape;55;p7"/>
          <p:cNvSpPr txBox="1"/>
          <p:nvPr/>
        </p:nvSpPr>
        <p:spPr>
          <a:xfrm>
            <a:off x="3660447" y="4339394"/>
            <a:ext cx="2432700" cy="3816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400"/>
              <a:buFont typeface="Arial"/>
              <a:buNone/>
            </a:pPr>
            <a:r>
              <a:rPr b="1" i="0" lang="en-GB" sz="2400" u="none" cap="none" strike="noStrike">
                <a:solidFill>
                  <a:srgbClr val="006FC2"/>
                </a:solidFill>
                <a:latin typeface="Lato"/>
                <a:ea typeface="Lato"/>
                <a:cs typeface="Lato"/>
                <a:sym typeface="Lato"/>
              </a:rPr>
              <a:t>Malchiel Ed Urias</a:t>
            </a:r>
            <a:endParaRPr b="0" i="0" sz="2400" u="none" cap="none" strike="noStrik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6"/>
          <p:cNvSpPr txBox="1"/>
          <p:nvPr/>
        </p:nvSpPr>
        <p:spPr>
          <a:xfrm>
            <a:off x="834228" y="6892988"/>
            <a:ext cx="2292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Noto Naskh Arabic"/>
                <a:ea typeface="Noto Naskh Arabic"/>
                <a:cs typeface="Noto Naskh Arabic"/>
                <a:sym typeface="Noto Naskh Arabic"/>
              </a:rPr>
              <a:t>9.</a:t>
            </a:r>
            <a:endParaRPr b="0" i="0" sz="2000" u="none" cap="none" strike="noStrike">
              <a:solidFill>
                <a:srgbClr val="000000"/>
              </a:solidFill>
              <a:latin typeface="Noto Naskh Arabic"/>
              <a:ea typeface="Noto Naskh Arabic"/>
              <a:cs typeface="Noto Naskh Arabic"/>
              <a:sym typeface="Noto Naskh Arabic"/>
            </a:endParaRPr>
          </a:p>
        </p:txBody>
      </p:sp>
      <p:sp>
        <p:nvSpPr>
          <p:cNvPr id="138" name="Google Shape;138;p16"/>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139" name="Google Shape;139;p16"/>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40" name="Google Shape;140;p16"/>
          <p:cNvSpPr txBox="1"/>
          <p:nvPr/>
        </p:nvSpPr>
        <p:spPr>
          <a:xfrm>
            <a:off x="1482602" y="506475"/>
            <a:ext cx="7734000" cy="4740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3000">
                <a:solidFill>
                  <a:srgbClr val="006FC2"/>
                </a:solidFill>
                <a:latin typeface="Lato"/>
                <a:ea typeface="Lato"/>
                <a:cs typeface="Lato"/>
                <a:sym typeface="Lato"/>
              </a:rPr>
              <a:t>Branching Strategy</a:t>
            </a:r>
            <a:endParaRPr b="0" i="0" sz="3000" u="none" cap="none" strike="noStrike">
              <a:solidFill>
                <a:srgbClr val="000000"/>
              </a:solidFill>
              <a:latin typeface="Lato"/>
              <a:ea typeface="Lato"/>
              <a:cs typeface="Lato"/>
              <a:sym typeface="Lato"/>
            </a:endParaRPr>
          </a:p>
        </p:txBody>
      </p:sp>
      <p:sp>
        <p:nvSpPr>
          <p:cNvPr id="141" name="Google Shape;141;p16"/>
          <p:cNvSpPr txBox="1"/>
          <p:nvPr/>
        </p:nvSpPr>
        <p:spPr>
          <a:xfrm>
            <a:off x="1404175" y="1080900"/>
            <a:ext cx="7378800" cy="40635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Clr>
                <a:schemeClr val="dk1"/>
              </a:buClr>
              <a:buSzPts val="2300"/>
              <a:buFont typeface="Arial"/>
              <a:buNone/>
            </a:pPr>
            <a:r>
              <a:rPr lang="en-GB" sz="1800">
                <a:solidFill>
                  <a:srgbClr val="006FC2"/>
                </a:solidFill>
                <a:latin typeface="Lato"/>
                <a:ea typeface="Lato"/>
                <a:cs typeface="Lato"/>
                <a:sym typeface="Lato"/>
              </a:rPr>
              <a:t>A branching strategy is the system by which a development team writes, merges and deploys code in the code repository. It consists of the rules and policies that help multiple developers to interact with the same codebase in an organized manner.</a:t>
            </a:r>
            <a:endParaRPr sz="1800">
              <a:solidFill>
                <a:srgbClr val="006FC2"/>
              </a:solidFill>
              <a:latin typeface="Lato"/>
              <a:ea typeface="Lato"/>
              <a:cs typeface="Lato"/>
              <a:sym typeface="Lato"/>
            </a:endParaRPr>
          </a:p>
          <a:p>
            <a:pPr indent="0" lvl="0" marL="12700" rtl="0" algn="l">
              <a:spcBef>
                <a:spcPts val="0"/>
              </a:spcBef>
              <a:spcAft>
                <a:spcPts val="0"/>
              </a:spcAft>
              <a:buClr>
                <a:schemeClr val="dk1"/>
              </a:buClr>
              <a:buSzPts val="2300"/>
              <a:buFont typeface="Arial"/>
              <a:buNone/>
            </a:pPr>
            <a:r>
              <a:t/>
            </a:r>
            <a:endParaRPr sz="1800">
              <a:solidFill>
                <a:srgbClr val="006FC2"/>
              </a:solidFill>
              <a:latin typeface="Lato"/>
              <a:ea typeface="Lato"/>
              <a:cs typeface="Lato"/>
              <a:sym typeface="Lato"/>
            </a:endParaRPr>
          </a:p>
          <a:p>
            <a:pPr indent="0" lvl="0" marL="12700" rtl="0" algn="l">
              <a:spcBef>
                <a:spcPts val="0"/>
              </a:spcBef>
              <a:spcAft>
                <a:spcPts val="0"/>
              </a:spcAft>
              <a:buClr>
                <a:schemeClr val="dk1"/>
              </a:buClr>
              <a:buSzPts val="2300"/>
              <a:buFont typeface="Arial"/>
              <a:buNone/>
            </a:pPr>
            <a:r>
              <a:rPr lang="en-GB" sz="1800">
                <a:solidFill>
                  <a:srgbClr val="006FC2"/>
                </a:solidFill>
                <a:latin typeface="Lato"/>
                <a:ea typeface="Lato"/>
                <a:cs typeface="Lato"/>
                <a:sym typeface="Lato"/>
              </a:rPr>
              <a:t>Branching Strategies help developers to prevent merge conflicts with can greatly impact the speed and seemelessness of the software development process </a:t>
            </a:r>
            <a:endParaRPr sz="1800">
              <a:solidFill>
                <a:srgbClr val="006FC2"/>
              </a:solidFill>
              <a:latin typeface="Lato"/>
              <a:ea typeface="Lato"/>
              <a:cs typeface="Lato"/>
              <a:sym typeface="Lato"/>
            </a:endParaRPr>
          </a:p>
          <a:p>
            <a:pPr indent="0" lvl="0" marL="12700" rtl="0" algn="l">
              <a:spcBef>
                <a:spcPts val="0"/>
              </a:spcBef>
              <a:spcAft>
                <a:spcPts val="0"/>
              </a:spcAft>
              <a:buClr>
                <a:schemeClr val="dk1"/>
              </a:buClr>
              <a:buSzPts val="2300"/>
              <a:buFont typeface="Arial"/>
              <a:buNone/>
            </a:pPr>
            <a:r>
              <a:t/>
            </a:r>
            <a:endParaRPr sz="1800">
              <a:solidFill>
                <a:srgbClr val="006FC2"/>
              </a:solidFill>
              <a:latin typeface="Lato"/>
              <a:ea typeface="Lato"/>
              <a:cs typeface="Lato"/>
              <a:sym typeface="Lato"/>
            </a:endParaRPr>
          </a:p>
          <a:p>
            <a:pPr indent="0" lvl="0" marL="12700" rtl="0" algn="l">
              <a:spcBef>
                <a:spcPts val="0"/>
              </a:spcBef>
              <a:spcAft>
                <a:spcPts val="0"/>
              </a:spcAft>
              <a:buClr>
                <a:schemeClr val="dk1"/>
              </a:buClr>
              <a:buSzPts val="2300"/>
              <a:buFont typeface="Arial"/>
              <a:buNone/>
            </a:pPr>
            <a:r>
              <a:rPr i="1" lang="en-GB" sz="1800">
                <a:solidFill>
                  <a:srgbClr val="006FC2"/>
                </a:solidFill>
                <a:latin typeface="Lato"/>
                <a:ea typeface="Lato"/>
                <a:cs typeface="Lato"/>
                <a:sym typeface="Lato"/>
              </a:rPr>
              <a:t>Merging refers to combining changes from one branch into another branch.</a:t>
            </a:r>
            <a:endParaRPr i="1" sz="1800">
              <a:solidFill>
                <a:srgbClr val="006FC2"/>
              </a:solidFill>
              <a:latin typeface="Lato"/>
              <a:ea typeface="Lato"/>
              <a:cs typeface="Lato"/>
              <a:sym typeface="Lato"/>
            </a:endParaRPr>
          </a:p>
          <a:p>
            <a:pPr indent="0" lvl="0" marL="12700" rtl="0" algn="l">
              <a:spcBef>
                <a:spcPts val="0"/>
              </a:spcBef>
              <a:spcAft>
                <a:spcPts val="0"/>
              </a:spcAft>
              <a:buClr>
                <a:schemeClr val="dk1"/>
              </a:buClr>
              <a:buSzPts val="2300"/>
              <a:buFont typeface="Arial"/>
              <a:buNone/>
            </a:pPr>
            <a:r>
              <a:t/>
            </a:r>
            <a:endParaRPr i="1" sz="1800">
              <a:solidFill>
                <a:srgbClr val="006FC2"/>
              </a:solidFill>
              <a:latin typeface="Lato"/>
              <a:ea typeface="Lato"/>
              <a:cs typeface="Lato"/>
              <a:sym typeface="Lato"/>
            </a:endParaRPr>
          </a:p>
          <a:p>
            <a:pPr indent="0" lvl="0" marL="12700" rtl="0" algn="l">
              <a:spcBef>
                <a:spcPts val="0"/>
              </a:spcBef>
              <a:spcAft>
                <a:spcPts val="0"/>
              </a:spcAft>
              <a:buClr>
                <a:schemeClr val="dk1"/>
              </a:buClr>
              <a:buSzPts val="2300"/>
              <a:buFont typeface="Arial"/>
              <a:buNone/>
            </a:pPr>
            <a:r>
              <a:rPr i="1" lang="en-GB" sz="1800">
                <a:solidFill>
                  <a:srgbClr val="006FC2"/>
                </a:solidFill>
                <a:latin typeface="Lato"/>
                <a:ea typeface="Lato"/>
                <a:cs typeface="Lato"/>
                <a:sym typeface="Lato"/>
              </a:rPr>
              <a:t>Merge conflicts occur when a developer makes a change to a file and another developer makes a change to the same file and both try it combine that change into a branch.</a:t>
            </a:r>
            <a:endParaRPr i="1" sz="1800">
              <a:solidFill>
                <a:srgbClr val="006FC2"/>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7"/>
          <p:cNvSpPr txBox="1"/>
          <p:nvPr/>
        </p:nvSpPr>
        <p:spPr>
          <a:xfrm>
            <a:off x="834228" y="6892988"/>
            <a:ext cx="2292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Noto Naskh Arabic"/>
                <a:ea typeface="Noto Naskh Arabic"/>
                <a:cs typeface="Noto Naskh Arabic"/>
                <a:sym typeface="Noto Naskh Arabic"/>
              </a:rPr>
              <a:t>9.</a:t>
            </a:r>
            <a:endParaRPr b="0" i="0" sz="2000" u="none" cap="none" strike="noStrike">
              <a:solidFill>
                <a:srgbClr val="000000"/>
              </a:solidFill>
              <a:latin typeface="Noto Naskh Arabic"/>
              <a:ea typeface="Noto Naskh Arabic"/>
              <a:cs typeface="Noto Naskh Arabic"/>
              <a:sym typeface="Noto Naskh Arabic"/>
            </a:endParaRPr>
          </a:p>
        </p:txBody>
      </p:sp>
      <p:sp>
        <p:nvSpPr>
          <p:cNvPr id="147" name="Google Shape;147;p17"/>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148" name="Google Shape;148;p17"/>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49" name="Google Shape;149;p17"/>
          <p:cNvSpPr txBox="1"/>
          <p:nvPr/>
        </p:nvSpPr>
        <p:spPr>
          <a:xfrm>
            <a:off x="1482602" y="506475"/>
            <a:ext cx="7734000" cy="4740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3000">
                <a:solidFill>
                  <a:srgbClr val="006FC2"/>
                </a:solidFill>
                <a:latin typeface="Lato"/>
                <a:ea typeface="Lato"/>
                <a:cs typeface="Lato"/>
                <a:sym typeface="Lato"/>
              </a:rPr>
              <a:t>Common Branching Strategies</a:t>
            </a:r>
            <a:endParaRPr b="0" i="0" sz="3000" u="none" cap="none" strike="noStrike">
              <a:solidFill>
                <a:srgbClr val="000000"/>
              </a:solidFill>
              <a:latin typeface="Lato"/>
              <a:ea typeface="Lato"/>
              <a:cs typeface="Lato"/>
              <a:sym typeface="Lato"/>
            </a:endParaRPr>
          </a:p>
        </p:txBody>
      </p:sp>
      <p:sp>
        <p:nvSpPr>
          <p:cNvPr id="150" name="Google Shape;150;p17"/>
          <p:cNvSpPr txBox="1"/>
          <p:nvPr/>
        </p:nvSpPr>
        <p:spPr>
          <a:xfrm>
            <a:off x="1404175" y="1080900"/>
            <a:ext cx="7378800" cy="17085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rgbClr val="006FC2"/>
              </a:buClr>
              <a:buSzPts val="1800"/>
              <a:buFont typeface="Lato"/>
              <a:buChar char="-"/>
            </a:pPr>
            <a:r>
              <a:rPr lang="en-GB" sz="1800">
                <a:solidFill>
                  <a:srgbClr val="006FC2"/>
                </a:solidFill>
                <a:latin typeface="Lato"/>
                <a:ea typeface="Lato"/>
                <a:cs typeface="Lato"/>
                <a:sym typeface="Lato"/>
              </a:rPr>
              <a:t>Gitflow</a:t>
            </a:r>
            <a:endParaRPr sz="1800">
              <a:solidFill>
                <a:srgbClr val="006FC2"/>
              </a:solidFill>
              <a:latin typeface="Lato"/>
              <a:ea typeface="Lato"/>
              <a:cs typeface="Lato"/>
              <a:sym typeface="Lato"/>
            </a:endParaRPr>
          </a:p>
          <a:p>
            <a:pPr indent="-342900" lvl="0" marL="457200" rtl="0" algn="l">
              <a:lnSpc>
                <a:spcPct val="150000"/>
              </a:lnSpc>
              <a:spcBef>
                <a:spcPts val="0"/>
              </a:spcBef>
              <a:spcAft>
                <a:spcPts val="0"/>
              </a:spcAft>
              <a:buClr>
                <a:srgbClr val="006FC2"/>
              </a:buClr>
              <a:buSzPts val="1800"/>
              <a:buFont typeface="Lato"/>
              <a:buChar char="-"/>
            </a:pPr>
            <a:r>
              <a:rPr lang="en-GB" sz="1800">
                <a:solidFill>
                  <a:srgbClr val="006FC2"/>
                </a:solidFill>
                <a:latin typeface="Lato"/>
                <a:ea typeface="Lato"/>
                <a:cs typeface="Lato"/>
                <a:sym typeface="Lato"/>
              </a:rPr>
              <a:t>Github Flow</a:t>
            </a:r>
            <a:endParaRPr sz="1800">
              <a:solidFill>
                <a:srgbClr val="006FC2"/>
              </a:solidFill>
              <a:latin typeface="Lato"/>
              <a:ea typeface="Lato"/>
              <a:cs typeface="Lato"/>
              <a:sym typeface="Lato"/>
            </a:endParaRPr>
          </a:p>
          <a:p>
            <a:pPr indent="-342900" lvl="0" marL="457200" rtl="0" algn="l">
              <a:lnSpc>
                <a:spcPct val="150000"/>
              </a:lnSpc>
              <a:spcBef>
                <a:spcPts val="0"/>
              </a:spcBef>
              <a:spcAft>
                <a:spcPts val="0"/>
              </a:spcAft>
              <a:buClr>
                <a:srgbClr val="006FC2"/>
              </a:buClr>
              <a:buSzPts val="1800"/>
              <a:buFont typeface="Lato"/>
              <a:buChar char="-"/>
            </a:pPr>
            <a:r>
              <a:rPr lang="en-GB" sz="1800">
                <a:solidFill>
                  <a:srgbClr val="006FC2"/>
                </a:solidFill>
                <a:latin typeface="Lato"/>
                <a:ea typeface="Lato"/>
                <a:cs typeface="Lato"/>
                <a:sym typeface="Lato"/>
              </a:rPr>
              <a:t>GitLab Flow</a:t>
            </a:r>
            <a:endParaRPr sz="1800">
              <a:solidFill>
                <a:srgbClr val="006FC2"/>
              </a:solidFill>
              <a:latin typeface="Lato"/>
              <a:ea typeface="Lato"/>
              <a:cs typeface="Lato"/>
              <a:sym typeface="Lato"/>
            </a:endParaRPr>
          </a:p>
          <a:p>
            <a:pPr indent="-342900" lvl="0" marL="457200" rtl="0" algn="l">
              <a:lnSpc>
                <a:spcPct val="150000"/>
              </a:lnSpc>
              <a:spcBef>
                <a:spcPts val="0"/>
              </a:spcBef>
              <a:spcAft>
                <a:spcPts val="0"/>
              </a:spcAft>
              <a:buClr>
                <a:srgbClr val="006FC2"/>
              </a:buClr>
              <a:buSzPts val="1800"/>
              <a:buFont typeface="Lato"/>
              <a:buChar char="-"/>
            </a:pPr>
            <a:r>
              <a:rPr lang="en-GB" sz="1800">
                <a:solidFill>
                  <a:srgbClr val="006FC2"/>
                </a:solidFill>
                <a:latin typeface="Lato"/>
                <a:ea typeface="Lato"/>
                <a:cs typeface="Lato"/>
                <a:sym typeface="Lato"/>
              </a:rPr>
              <a:t>Trunk Based Development</a:t>
            </a:r>
            <a:endParaRPr sz="1800">
              <a:solidFill>
                <a:srgbClr val="006FC2"/>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8"/>
          <p:cNvSpPr txBox="1"/>
          <p:nvPr/>
        </p:nvSpPr>
        <p:spPr>
          <a:xfrm>
            <a:off x="834228" y="6892988"/>
            <a:ext cx="2292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Noto Naskh Arabic"/>
                <a:ea typeface="Noto Naskh Arabic"/>
                <a:cs typeface="Noto Naskh Arabic"/>
                <a:sym typeface="Noto Naskh Arabic"/>
              </a:rPr>
              <a:t>9.</a:t>
            </a:r>
            <a:endParaRPr b="0" i="0" sz="2000" u="none" cap="none" strike="noStrike">
              <a:solidFill>
                <a:srgbClr val="000000"/>
              </a:solidFill>
              <a:latin typeface="Noto Naskh Arabic"/>
              <a:ea typeface="Noto Naskh Arabic"/>
              <a:cs typeface="Noto Naskh Arabic"/>
              <a:sym typeface="Noto Naskh Arabic"/>
            </a:endParaRPr>
          </a:p>
        </p:txBody>
      </p:sp>
      <p:sp>
        <p:nvSpPr>
          <p:cNvPr id="156" name="Google Shape;156;p18"/>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157" name="Google Shape;157;p18"/>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58" name="Google Shape;158;p18"/>
          <p:cNvSpPr txBox="1"/>
          <p:nvPr/>
        </p:nvSpPr>
        <p:spPr>
          <a:xfrm>
            <a:off x="1482602" y="506475"/>
            <a:ext cx="7734000" cy="4740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3000">
                <a:solidFill>
                  <a:srgbClr val="006FC2"/>
                </a:solidFill>
                <a:latin typeface="Lato"/>
                <a:ea typeface="Lato"/>
                <a:cs typeface="Lato"/>
                <a:sym typeface="Lato"/>
              </a:rPr>
              <a:t>Gitflow Branching Strategy</a:t>
            </a:r>
            <a:endParaRPr b="0" i="0" sz="3000" u="none" cap="none" strike="noStrike">
              <a:solidFill>
                <a:srgbClr val="000000"/>
              </a:solidFill>
              <a:latin typeface="Lato"/>
              <a:ea typeface="Lato"/>
              <a:cs typeface="Lato"/>
              <a:sym typeface="Lato"/>
            </a:endParaRPr>
          </a:p>
        </p:txBody>
      </p:sp>
      <p:sp>
        <p:nvSpPr>
          <p:cNvPr id="159" name="Google Shape;159;p18"/>
          <p:cNvSpPr txBox="1"/>
          <p:nvPr/>
        </p:nvSpPr>
        <p:spPr>
          <a:xfrm>
            <a:off x="1404175" y="1080900"/>
            <a:ext cx="7378800" cy="60030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Clr>
                <a:schemeClr val="dk1"/>
              </a:buClr>
              <a:buSzPts val="2300"/>
              <a:buFont typeface="Arial"/>
              <a:buNone/>
            </a:pPr>
            <a:r>
              <a:rPr lang="en-GB" sz="1800">
                <a:solidFill>
                  <a:srgbClr val="006FC2"/>
                </a:solidFill>
                <a:latin typeface="Lato"/>
                <a:ea typeface="Lato"/>
                <a:cs typeface="Lato"/>
                <a:sym typeface="Lato"/>
              </a:rPr>
              <a:t>This is a common branching strategy which encourages </a:t>
            </a:r>
            <a:r>
              <a:rPr lang="en-GB" sz="1800">
                <a:solidFill>
                  <a:srgbClr val="006FC2"/>
                </a:solidFill>
                <a:latin typeface="Lato"/>
                <a:ea typeface="Lato"/>
                <a:cs typeface="Lato"/>
                <a:sym typeface="Lato"/>
              </a:rPr>
              <a:t>parallel</a:t>
            </a:r>
            <a:r>
              <a:rPr lang="en-GB" sz="1800">
                <a:solidFill>
                  <a:srgbClr val="006FC2"/>
                </a:solidFill>
                <a:latin typeface="Lato"/>
                <a:ea typeface="Lato"/>
                <a:cs typeface="Lato"/>
                <a:sym typeface="Lato"/>
              </a:rPr>
              <a:t> development, which is multiple developers working together on different feature of the application on </a:t>
            </a:r>
            <a:r>
              <a:rPr lang="en-GB" sz="1800">
                <a:solidFill>
                  <a:srgbClr val="006FC2"/>
                </a:solidFill>
                <a:latin typeface="Lato"/>
                <a:ea typeface="Lato"/>
                <a:cs typeface="Lato"/>
                <a:sym typeface="Lato"/>
              </a:rPr>
              <a:t>separate</a:t>
            </a:r>
            <a:r>
              <a:rPr lang="en-GB" sz="1800">
                <a:solidFill>
                  <a:srgbClr val="006FC2"/>
                </a:solidFill>
                <a:latin typeface="Lato"/>
                <a:ea typeface="Lato"/>
                <a:cs typeface="Lato"/>
                <a:sym typeface="Lato"/>
              </a:rPr>
              <a:t> branches. A feature branch is created from a master branch and merged back into the master when </a:t>
            </a:r>
            <a:r>
              <a:rPr lang="en-GB" sz="1800">
                <a:solidFill>
                  <a:srgbClr val="006FC2"/>
                </a:solidFill>
                <a:latin typeface="Lato"/>
                <a:ea typeface="Lato"/>
                <a:cs typeface="Lato"/>
                <a:sym typeface="Lato"/>
              </a:rPr>
              <a:t>development</a:t>
            </a:r>
            <a:r>
              <a:rPr lang="en-GB" sz="1800">
                <a:solidFill>
                  <a:srgbClr val="006FC2"/>
                </a:solidFill>
                <a:latin typeface="Lato"/>
                <a:ea typeface="Lato"/>
                <a:cs typeface="Lato"/>
                <a:sym typeface="Lato"/>
              </a:rPr>
              <a:t> on the feature is complete.</a:t>
            </a:r>
            <a:endParaRPr sz="1800">
              <a:solidFill>
                <a:srgbClr val="006FC2"/>
              </a:solidFill>
              <a:latin typeface="Lato"/>
              <a:ea typeface="Lato"/>
              <a:cs typeface="Lato"/>
              <a:sym typeface="Lato"/>
            </a:endParaRPr>
          </a:p>
          <a:p>
            <a:pPr indent="0" lvl="0" marL="12700" rtl="0" algn="l">
              <a:spcBef>
                <a:spcPts val="0"/>
              </a:spcBef>
              <a:spcAft>
                <a:spcPts val="0"/>
              </a:spcAft>
              <a:buClr>
                <a:schemeClr val="dk1"/>
              </a:buClr>
              <a:buSzPts val="2300"/>
              <a:buFont typeface="Arial"/>
              <a:buNone/>
            </a:pPr>
            <a:r>
              <a:t/>
            </a:r>
            <a:endParaRPr sz="1800">
              <a:solidFill>
                <a:srgbClr val="006FC2"/>
              </a:solidFill>
              <a:latin typeface="Lato"/>
              <a:ea typeface="Lato"/>
              <a:cs typeface="Lato"/>
              <a:sym typeface="Lato"/>
            </a:endParaRPr>
          </a:p>
          <a:p>
            <a:pPr indent="0" lvl="0" marL="12700" rtl="0" algn="l">
              <a:spcBef>
                <a:spcPts val="0"/>
              </a:spcBef>
              <a:spcAft>
                <a:spcPts val="0"/>
              </a:spcAft>
              <a:buClr>
                <a:schemeClr val="dk1"/>
              </a:buClr>
              <a:buSzPts val="2300"/>
              <a:buFont typeface="Arial"/>
              <a:buNone/>
            </a:pPr>
            <a:r>
              <a:rPr lang="en-GB" sz="1800">
                <a:solidFill>
                  <a:srgbClr val="006FC2"/>
                </a:solidFill>
                <a:latin typeface="Lato"/>
                <a:ea typeface="Lato"/>
                <a:cs typeface="Lato"/>
                <a:sym typeface="Lato"/>
              </a:rPr>
              <a:t>Some of the types of branches that can be seen when using Gitfloe are:</a:t>
            </a:r>
            <a:endParaRPr sz="1800">
              <a:solidFill>
                <a:srgbClr val="006FC2"/>
              </a:solidFill>
              <a:latin typeface="Lato"/>
              <a:ea typeface="Lato"/>
              <a:cs typeface="Lato"/>
              <a:sym typeface="Lato"/>
            </a:endParaRPr>
          </a:p>
          <a:p>
            <a:pPr indent="-342900" lvl="0" marL="457200" rtl="0" algn="l">
              <a:spcBef>
                <a:spcPts val="0"/>
              </a:spcBef>
              <a:spcAft>
                <a:spcPts val="0"/>
              </a:spcAft>
              <a:buClr>
                <a:srgbClr val="006FC2"/>
              </a:buClr>
              <a:buSzPts val="1800"/>
              <a:buFont typeface="Lato"/>
              <a:buChar char="-"/>
            </a:pPr>
            <a:r>
              <a:rPr lang="en-GB" sz="1800">
                <a:solidFill>
                  <a:srgbClr val="006FC2"/>
                </a:solidFill>
                <a:latin typeface="Lato"/>
                <a:ea typeface="Lato"/>
                <a:cs typeface="Lato"/>
                <a:sym typeface="Lato"/>
              </a:rPr>
              <a:t>Master Branch: This is the branch for production ready code</a:t>
            </a:r>
            <a:endParaRPr sz="1800">
              <a:solidFill>
                <a:srgbClr val="006FC2"/>
              </a:solidFill>
              <a:latin typeface="Lato"/>
              <a:ea typeface="Lato"/>
              <a:cs typeface="Lato"/>
              <a:sym typeface="Lato"/>
            </a:endParaRPr>
          </a:p>
          <a:p>
            <a:pPr indent="-342900" lvl="0" marL="457200" rtl="0" algn="l">
              <a:spcBef>
                <a:spcPts val="0"/>
              </a:spcBef>
              <a:spcAft>
                <a:spcPts val="0"/>
              </a:spcAft>
              <a:buClr>
                <a:srgbClr val="006FC2"/>
              </a:buClr>
              <a:buSzPts val="1800"/>
              <a:buFont typeface="Lato"/>
              <a:buChar char="-"/>
            </a:pPr>
            <a:r>
              <a:rPr lang="en-GB" sz="1800">
                <a:solidFill>
                  <a:srgbClr val="006FC2"/>
                </a:solidFill>
                <a:latin typeface="Lato"/>
                <a:ea typeface="Lato"/>
                <a:cs typeface="Lato"/>
                <a:sym typeface="Lato"/>
              </a:rPr>
              <a:t>Dev Branch: For ongoing development code. </a:t>
            </a:r>
            <a:r>
              <a:rPr lang="en-GB" sz="1800">
                <a:solidFill>
                  <a:srgbClr val="006FC2"/>
                </a:solidFill>
                <a:latin typeface="Lato"/>
                <a:ea typeface="Lato"/>
                <a:cs typeface="Lato"/>
                <a:sym typeface="Lato"/>
              </a:rPr>
              <a:t>Usually</a:t>
            </a:r>
            <a:r>
              <a:rPr lang="en-GB" sz="1800">
                <a:solidFill>
                  <a:srgbClr val="006FC2"/>
                </a:solidFill>
                <a:latin typeface="Lato"/>
                <a:ea typeface="Lato"/>
                <a:cs typeface="Lato"/>
                <a:sym typeface="Lato"/>
              </a:rPr>
              <a:t> points to dev environment</a:t>
            </a:r>
            <a:endParaRPr sz="1800">
              <a:solidFill>
                <a:srgbClr val="006FC2"/>
              </a:solidFill>
              <a:latin typeface="Lato"/>
              <a:ea typeface="Lato"/>
              <a:cs typeface="Lato"/>
              <a:sym typeface="Lato"/>
            </a:endParaRPr>
          </a:p>
          <a:p>
            <a:pPr indent="-342900" lvl="0" marL="457200" rtl="0" algn="l">
              <a:spcBef>
                <a:spcPts val="0"/>
              </a:spcBef>
              <a:spcAft>
                <a:spcPts val="0"/>
              </a:spcAft>
              <a:buClr>
                <a:srgbClr val="006FC2"/>
              </a:buClr>
              <a:buSzPts val="1800"/>
              <a:buFont typeface="Lato"/>
              <a:buChar char="-"/>
            </a:pPr>
            <a:r>
              <a:rPr lang="en-GB" sz="1800">
                <a:solidFill>
                  <a:srgbClr val="006FC2"/>
                </a:solidFill>
                <a:latin typeface="Lato"/>
                <a:ea typeface="Lato"/>
                <a:cs typeface="Lato"/>
                <a:sym typeface="Lato"/>
              </a:rPr>
              <a:t>Feature Branch: Checked out of the dev branch to include new features </a:t>
            </a:r>
            <a:endParaRPr sz="1800">
              <a:solidFill>
                <a:srgbClr val="006FC2"/>
              </a:solidFill>
              <a:latin typeface="Lato"/>
              <a:ea typeface="Lato"/>
              <a:cs typeface="Lato"/>
              <a:sym typeface="Lato"/>
            </a:endParaRPr>
          </a:p>
          <a:p>
            <a:pPr indent="-342900" lvl="0" marL="457200" rtl="0" algn="l">
              <a:spcBef>
                <a:spcPts val="0"/>
              </a:spcBef>
              <a:spcAft>
                <a:spcPts val="0"/>
              </a:spcAft>
              <a:buClr>
                <a:srgbClr val="006FC2"/>
              </a:buClr>
              <a:buSzPts val="1800"/>
              <a:buFont typeface="Lato"/>
              <a:buChar char="-"/>
            </a:pPr>
            <a:r>
              <a:rPr lang="en-GB" sz="1800">
                <a:solidFill>
                  <a:srgbClr val="006FC2"/>
                </a:solidFill>
                <a:latin typeface="Lato"/>
                <a:ea typeface="Lato"/>
                <a:cs typeface="Lato"/>
                <a:sym typeface="Lato"/>
              </a:rPr>
              <a:t>Release Branch: This holds code that is ready to be merged into the master branch for a new version of new major release or update to the production code or app</a:t>
            </a:r>
            <a:endParaRPr sz="1800">
              <a:solidFill>
                <a:srgbClr val="006FC2"/>
              </a:solidFill>
              <a:latin typeface="Lato"/>
              <a:ea typeface="Lato"/>
              <a:cs typeface="Lato"/>
              <a:sym typeface="Lato"/>
            </a:endParaRPr>
          </a:p>
          <a:p>
            <a:pPr indent="-342900" lvl="0" marL="457200" rtl="0" algn="l">
              <a:spcBef>
                <a:spcPts val="0"/>
              </a:spcBef>
              <a:spcAft>
                <a:spcPts val="0"/>
              </a:spcAft>
              <a:buClr>
                <a:srgbClr val="006FC2"/>
              </a:buClr>
              <a:buSzPts val="1800"/>
              <a:buFont typeface="Lato"/>
              <a:buChar char="-"/>
            </a:pPr>
            <a:r>
              <a:rPr lang="en-GB" sz="1800">
                <a:solidFill>
                  <a:srgbClr val="006FC2"/>
                </a:solidFill>
                <a:latin typeface="Lato"/>
                <a:ea typeface="Lato"/>
                <a:cs typeface="Lato"/>
                <a:sym typeface="Lato"/>
              </a:rPr>
              <a:t>Hotfix Branch: Branch for addressing issue or other bugs which </a:t>
            </a:r>
            <a:r>
              <a:rPr lang="en-GB" sz="1800">
                <a:solidFill>
                  <a:srgbClr val="006FC2"/>
                </a:solidFill>
                <a:latin typeface="Lato"/>
                <a:ea typeface="Lato"/>
                <a:cs typeface="Lato"/>
                <a:sym typeface="Lato"/>
              </a:rPr>
              <a:t>development</a:t>
            </a:r>
            <a:r>
              <a:rPr lang="en-GB" sz="1800">
                <a:solidFill>
                  <a:srgbClr val="006FC2"/>
                </a:solidFill>
                <a:latin typeface="Lato"/>
                <a:ea typeface="Lato"/>
                <a:cs typeface="Lato"/>
                <a:sym typeface="Lato"/>
              </a:rPr>
              <a:t> continues on the main branches</a:t>
            </a:r>
            <a:endParaRPr sz="1800">
              <a:solidFill>
                <a:srgbClr val="006FC2"/>
              </a:solidFill>
              <a:latin typeface="Lato"/>
              <a:ea typeface="Lato"/>
              <a:cs typeface="Lato"/>
              <a:sym typeface="Lato"/>
            </a:endParaRPr>
          </a:p>
          <a:p>
            <a:pPr indent="0" lvl="0" marL="0" rtl="0" algn="l">
              <a:spcBef>
                <a:spcPts val="0"/>
              </a:spcBef>
              <a:spcAft>
                <a:spcPts val="0"/>
              </a:spcAft>
              <a:buNone/>
            </a:pPr>
            <a:r>
              <a:t/>
            </a:r>
            <a:endParaRPr sz="1800">
              <a:solidFill>
                <a:srgbClr val="006FC2"/>
              </a:solidFill>
              <a:latin typeface="Lato"/>
              <a:ea typeface="Lato"/>
              <a:cs typeface="Lato"/>
              <a:sym typeface="Lato"/>
            </a:endParaRPr>
          </a:p>
          <a:p>
            <a:pPr indent="0" lvl="0" marL="0" rtl="0" algn="l">
              <a:spcBef>
                <a:spcPts val="0"/>
              </a:spcBef>
              <a:spcAft>
                <a:spcPts val="0"/>
              </a:spcAft>
              <a:buNone/>
            </a:pPr>
            <a:r>
              <a:t/>
            </a:r>
            <a:endParaRPr sz="1800">
              <a:solidFill>
                <a:srgbClr val="006FC2"/>
              </a:solidFill>
              <a:latin typeface="Lato"/>
              <a:ea typeface="Lato"/>
              <a:cs typeface="Lato"/>
              <a:sym typeface="Lato"/>
            </a:endParaRPr>
          </a:p>
          <a:p>
            <a:pPr indent="0" lvl="0" marL="0" rtl="0" algn="l">
              <a:spcBef>
                <a:spcPts val="0"/>
              </a:spcBef>
              <a:spcAft>
                <a:spcPts val="0"/>
              </a:spcAft>
              <a:buNone/>
            </a:pPr>
            <a:r>
              <a:rPr b="1" lang="en-GB" sz="1800">
                <a:solidFill>
                  <a:srgbClr val="006FC2"/>
                </a:solidFill>
                <a:latin typeface="Lato"/>
                <a:ea typeface="Lato"/>
                <a:cs typeface="Lato"/>
                <a:sym typeface="Lato"/>
              </a:rPr>
              <a:t>Note: </a:t>
            </a:r>
            <a:r>
              <a:rPr lang="en-GB" sz="1800">
                <a:solidFill>
                  <a:srgbClr val="006FC2"/>
                </a:solidFill>
                <a:latin typeface="Lato"/>
                <a:ea typeface="Lato"/>
                <a:cs typeface="Lato"/>
                <a:sym typeface="Lato"/>
              </a:rPr>
              <a:t>The Master Branch and Dev Brain are the two main long-lived branches that last through the lifecycle of the application</a:t>
            </a:r>
            <a:endParaRPr sz="1800">
              <a:solidFill>
                <a:srgbClr val="006FC2"/>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nvSpPr>
        <p:spPr>
          <a:xfrm>
            <a:off x="834228" y="6892988"/>
            <a:ext cx="2292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Noto Naskh Arabic"/>
                <a:ea typeface="Noto Naskh Arabic"/>
                <a:cs typeface="Noto Naskh Arabic"/>
                <a:sym typeface="Noto Naskh Arabic"/>
              </a:rPr>
              <a:t>9.</a:t>
            </a:r>
            <a:endParaRPr b="0" i="0" sz="2000" u="none" cap="none" strike="noStrike">
              <a:solidFill>
                <a:srgbClr val="000000"/>
              </a:solidFill>
              <a:latin typeface="Noto Naskh Arabic"/>
              <a:ea typeface="Noto Naskh Arabic"/>
              <a:cs typeface="Noto Naskh Arabic"/>
              <a:sym typeface="Noto Naskh Arabic"/>
            </a:endParaRPr>
          </a:p>
        </p:txBody>
      </p:sp>
      <p:sp>
        <p:nvSpPr>
          <p:cNvPr id="165" name="Google Shape;165;p19"/>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166" name="Google Shape;166;p19"/>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67" name="Google Shape;167;p19"/>
          <p:cNvSpPr txBox="1"/>
          <p:nvPr/>
        </p:nvSpPr>
        <p:spPr>
          <a:xfrm>
            <a:off x="1482602" y="506475"/>
            <a:ext cx="7734000" cy="4740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3000">
                <a:solidFill>
                  <a:srgbClr val="006FC2"/>
                </a:solidFill>
                <a:latin typeface="Lato"/>
                <a:ea typeface="Lato"/>
                <a:cs typeface="Lato"/>
                <a:sym typeface="Lato"/>
              </a:rPr>
              <a:t>GitHub Flow</a:t>
            </a:r>
            <a:endParaRPr b="0" i="0" sz="3000" u="none" cap="none" strike="noStrike">
              <a:solidFill>
                <a:srgbClr val="000000"/>
              </a:solidFill>
              <a:latin typeface="Lato"/>
              <a:ea typeface="Lato"/>
              <a:cs typeface="Lato"/>
              <a:sym typeface="Lato"/>
            </a:endParaRPr>
          </a:p>
        </p:txBody>
      </p:sp>
      <p:sp>
        <p:nvSpPr>
          <p:cNvPr id="168" name="Google Shape;168;p19"/>
          <p:cNvSpPr txBox="1"/>
          <p:nvPr/>
        </p:nvSpPr>
        <p:spPr>
          <a:xfrm>
            <a:off x="1404175" y="1080900"/>
            <a:ext cx="7378800" cy="288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006FC2"/>
                </a:solidFill>
                <a:latin typeface="Lato"/>
                <a:ea typeface="Lato"/>
                <a:cs typeface="Lato"/>
                <a:sym typeface="Lato"/>
              </a:rPr>
              <a:t>This strategy is a much simpler one to Gitflow. It is ideal for smaller teams or personal projects. The main goal of this system is to maintain a single master branch and only branch out to develop features before merging back into the main branch. </a:t>
            </a:r>
            <a:endParaRPr sz="1800">
              <a:solidFill>
                <a:srgbClr val="006FC2"/>
              </a:solidFill>
              <a:latin typeface="Lato"/>
              <a:ea typeface="Lato"/>
              <a:cs typeface="Lato"/>
              <a:sym typeface="Lato"/>
            </a:endParaRPr>
          </a:p>
          <a:p>
            <a:pPr indent="0" lvl="0" marL="0" rtl="0" algn="l">
              <a:spcBef>
                <a:spcPts val="0"/>
              </a:spcBef>
              <a:spcAft>
                <a:spcPts val="0"/>
              </a:spcAft>
              <a:buNone/>
            </a:pPr>
            <a:r>
              <a:t/>
            </a:r>
            <a:endParaRPr sz="1800">
              <a:solidFill>
                <a:srgbClr val="006FC2"/>
              </a:solidFill>
              <a:latin typeface="Lato"/>
              <a:ea typeface="Lato"/>
              <a:cs typeface="Lato"/>
              <a:sym typeface="Lato"/>
            </a:endParaRPr>
          </a:p>
          <a:p>
            <a:pPr indent="0" lvl="0" marL="0" rtl="0" algn="l">
              <a:spcBef>
                <a:spcPts val="0"/>
              </a:spcBef>
              <a:spcAft>
                <a:spcPts val="0"/>
              </a:spcAft>
              <a:buNone/>
            </a:pPr>
            <a:r>
              <a:rPr lang="en-GB" sz="1800">
                <a:solidFill>
                  <a:srgbClr val="006FC2"/>
                </a:solidFill>
                <a:latin typeface="Lato"/>
                <a:ea typeface="Lato"/>
                <a:cs typeface="Lato"/>
                <a:sym typeface="Lato"/>
              </a:rPr>
              <a:t>This flow has only two branch types:</a:t>
            </a:r>
            <a:endParaRPr sz="1800">
              <a:solidFill>
                <a:srgbClr val="006FC2"/>
              </a:solidFill>
              <a:latin typeface="Lato"/>
              <a:ea typeface="Lato"/>
              <a:cs typeface="Lato"/>
              <a:sym typeface="Lato"/>
            </a:endParaRPr>
          </a:p>
          <a:p>
            <a:pPr indent="-342900" lvl="0" marL="457200" rtl="0" algn="l">
              <a:lnSpc>
                <a:spcPct val="115000"/>
              </a:lnSpc>
              <a:spcBef>
                <a:spcPts val="0"/>
              </a:spcBef>
              <a:spcAft>
                <a:spcPts val="0"/>
              </a:spcAft>
              <a:buClr>
                <a:srgbClr val="006FC2"/>
              </a:buClr>
              <a:buSzPts val="1800"/>
              <a:buFont typeface="Lato"/>
              <a:buChar char="-"/>
            </a:pPr>
            <a:r>
              <a:rPr lang="en-GB" sz="1800">
                <a:solidFill>
                  <a:srgbClr val="006FC2"/>
                </a:solidFill>
                <a:latin typeface="Lato"/>
                <a:ea typeface="Lato"/>
                <a:cs typeface="Lato"/>
                <a:sym typeface="Lato"/>
              </a:rPr>
              <a:t>Master: Holds the most recent and stable production code</a:t>
            </a:r>
            <a:endParaRPr sz="1800">
              <a:solidFill>
                <a:srgbClr val="006FC2"/>
              </a:solidFill>
              <a:latin typeface="Lato"/>
              <a:ea typeface="Lato"/>
              <a:cs typeface="Lato"/>
              <a:sym typeface="Lato"/>
            </a:endParaRPr>
          </a:p>
          <a:p>
            <a:pPr indent="-342900" lvl="0" marL="457200" rtl="0" algn="l">
              <a:lnSpc>
                <a:spcPct val="115000"/>
              </a:lnSpc>
              <a:spcBef>
                <a:spcPts val="1000"/>
              </a:spcBef>
              <a:spcAft>
                <a:spcPts val="1000"/>
              </a:spcAft>
              <a:buClr>
                <a:srgbClr val="006FC2"/>
              </a:buClr>
              <a:buSzPts val="1800"/>
              <a:buFont typeface="Lato"/>
              <a:buChar char="-"/>
            </a:pPr>
            <a:r>
              <a:rPr lang="en-GB" sz="1800">
                <a:solidFill>
                  <a:srgbClr val="006FC2"/>
                </a:solidFill>
                <a:latin typeface="Lato"/>
                <a:ea typeface="Lato"/>
                <a:cs typeface="Lato"/>
                <a:sym typeface="Lato"/>
              </a:rPr>
              <a:t>Feature: Stemmed out of the main branch to crete new features or fix issue and added back into the main branch upon completion</a:t>
            </a:r>
            <a:endParaRPr sz="1800">
              <a:solidFill>
                <a:srgbClr val="006FC2"/>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nvSpPr>
        <p:spPr>
          <a:xfrm>
            <a:off x="834228" y="6892988"/>
            <a:ext cx="2292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Noto Naskh Arabic"/>
                <a:ea typeface="Noto Naskh Arabic"/>
                <a:cs typeface="Noto Naskh Arabic"/>
                <a:sym typeface="Noto Naskh Arabic"/>
              </a:rPr>
              <a:t>9.</a:t>
            </a:r>
            <a:endParaRPr b="0" i="0" sz="2000" u="none" cap="none" strike="noStrike">
              <a:solidFill>
                <a:srgbClr val="000000"/>
              </a:solidFill>
              <a:latin typeface="Noto Naskh Arabic"/>
              <a:ea typeface="Noto Naskh Arabic"/>
              <a:cs typeface="Noto Naskh Arabic"/>
              <a:sym typeface="Noto Naskh Arabic"/>
            </a:endParaRPr>
          </a:p>
        </p:txBody>
      </p:sp>
      <p:sp>
        <p:nvSpPr>
          <p:cNvPr id="174" name="Google Shape;174;p20"/>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175" name="Google Shape;175;p20"/>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76" name="Google Shape;176;p20"/>
          <p:cNvSpPr txBox="1"/>
          <p:nvPr/>
        </p:nvSpPr>
        <p:spPr>
          <a:xfrm>
            <a:off x="1482602" y="506475"/>
            <a:ext cx="7734000" cy="4740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3000">
                <a:solidFill>
                  <a:srgbClr val="006FC2"/>
                </a:solidFill>
                <a:latin typeface="Lato"/>
                <a:ea typeface="Lato"/>
                <a:cs typeface="Lato"/>
                <a:sym typeface="Lato"/>
              </a:rPr>
              <a:t>GitLab</a:t>
            </a:r>
            <a:r>
              <a:rPr b="1" lang="en-GB" sz="3000">
                <a:solidFill>
                  <a:srgbClr val="006FC2"/>
                </a:solidFill>
                <a:latin typeface="Lato"/>
                <a:ea typeface="Lato"/>
                <a:cs typeface="Lato"/>
                <a:sym typeface="Lato"/>
              </a:rPr>
              <a:t> Flow</a:t>
            </a:r>
            <a:endParaRPr b="0" i="0" sz="3000" u="none" cap="none" strike="noStrike">
              <a:solidFill>
                <a:srgbClr val="000000"/>
              </a:solidFill>
              <a:latin typeface="Lato"/>
              <a:ea typeface="Lato"/>
              <a:cs typeface="Lato"/>
              <a:sym typeface="Lato"/>
            </a:endParaRPr>
          </a:p>
        </p:txBody>
      </p:sp>
      <p:sp>
        <p:nvSpPr>
          <p:cNvPr id="177" name="Google Shape;177;p20"/>
          <p:cNvSpPr txBox="1"/>
          <p:nvPr/>
        </p:nvSpPr>
        <p:spPr>
          <a:xfrm>
            <a:off x="1404175" y="1080900"/>
            <a:ext cx="7378800" cy="556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800">
                <a:solidFill>
                  <a:srgbClr val="006FC2"/>
                </a:solidFill>
                <a:latin typeface="Lato"/>
                <a:ea typeface="Lato"/>
                <a:cs typeface="Lato"/>
                <a:sym typeface="Lato"/>
              </a:rPr>
              <a:t>This strategy, designed for GitLab users, is another alternative to the Gitflow. It is more robust than the GitHub flow and consists of a protected master branch, which contains the production code, and other branches.</a:t>
            </a:r>
            <a:endParaRPr sz="1800">
              <a:solidFill>
                <a:srgbClr val="006FC2"/>
              </a:solidFill>
              <a:latin typeface="Lato"/>
              <a:ea typeface="Lato"/>
              <a:cs typeface="Lato"/>
              <a:sym typeface="Lato"/>
            </a:endParaRPr>
          </a:p>
          <a:p>
            <a:pPr indent="0" lvl="0" marL="0" rtl="0" algn="l">
              <a:lnSpc>
                <a:spcPct val="115000"/>
              </a:lnSpc>
              <a:spcBef>
                <a:spcPts val="1000"/>
              </a:spcBef>
              <a:spcAft>
                <a:spcPts val="0"/>
              </a:spcAft>
              <a:buNone/>
            </a:pPr>
            <a:r>
              <a:rPr lang="en-GB" sz="1800">
                <a:solidFill>
                  <a:srgbClr val="006FC2"/>
                </a:solidFill>
                <a:latin typeface="Lato"/>
                <a:ea typeface="Lato"/>
                <a:cs typeface="Lato"/>
                <a:sym typeface="Lato"/>
              </a:rPr>
              <a:t>Types of branches in GitLab flow:</a:t>
            </a:r>
            <a:br>
              <a:rPr lang="en-GB" sz="1800">
                <a:solidFill>
                  <a:srgbClr val="006FC2"/>
                </a:solidFill>
                <a:latin typeface="Lato"/>
                <a:ea typeface="Lato"/>
                <a:cs typeface="Lato"/>
                <a:sym typeface="Lato"/>
              </a:rPr>
            </a:br>
            <a:r>
              <a:rPr lang="en-GB" sz="1800">
                <a:solidFill>
                  <a:srgbClr val="006FC2"/>
                </a:solidFill>
                <a:latin typeface="Lato"/>
                <a:ea typeface="Lato"/>
                <a:cs typeface="Lato"/>
                <a:sym typeface="Lato"/>
              </a:rPr>
              <a:t>Master: Main production branch housing stable release ready code.</a:t>
            </a:r>
            <a:endParaRPr sz="1800">
              <a:solidFill>
                <a:srgbClr val="006FC2"/>
              </a:solidFill>
              <a:latin typeface="Lato"/>
              <a:ea typeface="Lato"/>
              <a:cs typeface="Lato"/>
              <a:sym typeface="Lato"/>
            </a:endParaRPr>
          </a:p>
          <a:p>
            <a:pPr indent="0" lvl="0" marL="0" rtl="0" algn="l">
              <a:lnSpc>
                <a:spcPct val="115000"/>
              </a:lnSpc>
              <a:spcBef>
                <a:spcPts val="1000"/>
              </a:spcBef>
              <a:spcAft>
                <a:spcPts val="0"/>
              </a:spcAft>
              <a:buNone/>
            </a:pPr>
            <a:r>
              <a:rPr lang="en-GB" sz="1800">
                <a:solidFill>
                  <a:srgbClr val="006FC2"/>
                </a:solidFill>
                <a:latin typeface="Lato"/>
                <a:ea typeface="Lato"/>
                <a:cs typeface="Lato"/>
                <a:sym typeface="Lato"/>
              </a:rPr>
              <a:t>Develop: Contains new features and bug fixes.</a:t>
            </a:r>
            <a:endParaRPr sz="1800">
              <a:solidFill>
                <a:srgbClr val="006FC2"/>
              </a:solidFill>
              <a:latin typeface="Lato"/>
              <a:ea typeface="Lato"/>
              <a:cs typeface="Lato"/>
              <a:sym typeface="Lato"/>
            </a:endParaRPr>
          </a:p>
          <a:p>
            <a:pPr indent="0" lvl="0" marL="0" rtl="0" algn="l">
              <a:lnSpc>
                <a:spcPct val="115000"/>
              </a:lnSpc>
              <a:spcBef>
                <a:spcPts val="1000"/>
              </a:spcBef>
              <a:spcAft>
                <a:spcPts val="0"/>
              </a:spcAft>
              <a:buClr>
                <a:schemeClr val="dk1"/>
              </a:buClr>
              <a:buSzPts val="1100"/>
              <a:buFont typeface="Arial"/>
              <a:buNone/>
            </a:pPr>
            <a:r>
              <a:rPr lang="en-GB" sz="1800">
                <a:solidFill>
                  <a:srgbClr val="006FC2"/>
                </a:solidFill>
                <a:latin typeface="Lato"/>
                <a:ea typeface="Lato"/>
                <a:cs typeface="Lato"/>
                <a:sym typeface="Lato"/>
              </a:rPr>
              <a:t>Feature: Developers initiate feature branches from the develop branch to implement new features or address bugs and merged back upon completion</a:t>
            </a:r>
            <a:endParaRPr sz="1800">
              <a:solidFill>
                <a:srgbClr val="006FC2"/>
              </a:solidFill>
              <a:latin typeface="Lato"/>
              <a:ea typeface="Lato"/>
              <a:cs typeface="Lato"/>
              <a:sym typeface="Lato"/>
            </a:endParaRPr>
          </a:p>
          <a:p>
            <a:pPr indent="0" lvl="0" marL="0" rtl="0" algn="l">
              <a:lnSpc>
                <a:spcPct val="115000"/>
              </a:lnSpc>
              <a:spcBef>
                <a:spcPts val="1000"/>
              </a:spcBef>
              <a:spcAft>
                <a:spcPts val="0"/>
              </a:spcAft>
              <a:buClr>
                <a:schemeClr val="dk1"/>
              </a:buClr>
              <a:buSzPts val="1100"/>
              <a:buFont typeface="Arial"/>
              <a:buNone/>
            </a:pPr>
            <a:r>
              <a:rPr lang="en-GB" sz="1800">
                <a:solidFill>
                  <a:srgbClr val="006FC2"/>
                </a:solidFill>
                <a:latin typeface="Lato"/>
                <a:ea typeface="Lato"/>
                <a:cs typeface="Lato"/>
                <a:sym typeface="Lato"/>
              </a:rPr>
              <a:t>Release: The release branch serves as a staging area for integrating new features and bug fixes intended for the upcoming release. Upon completion, developers merge the changes from the release branch into both the develop and main branches.</a:t>
            </a:r>
            <a:endParaRPr sz="1800">
              <a:solidFill>
                <a:srgbClr val="006FC2"/>
              </a:solidFill>
              <a:latin typeface="Lato"/>
              <a:ea typeface="Lato"/>
              <a:cs typeface="Lato"/>
              <a:sym typeface="Lato"/>
            </a:endParaRPr>
          </a:p>
          <a:p>
            <a:pPr indent="0" lvl="0" marL="0" rtl="0" algn="l">
              <a:lnSpc>
                <a:spcPct val="115000"/>
              </a:lnSpc>
              <a:spcBef>
                <a:spcPts val="1000"/>
              </a:spcBef>
              <a:spcAft>
                <a:spcPts val="1000"/>
              </a:spcAft>
              <a:buNone/>
            </a:pPr>
            <a:r>
              <a:t/>
            </a:r>
            <a:endParaRPr sz="1800">
              <a:solidFill>
                <a:srgbClr val="006FC2"/>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nvSpPr>
        <p:spPr>
          <a:xfrm>
            <a:off x="834228" y="6892988"/>
            <a:ext cx="2292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Noto Naskh Arabic"/>
                <a:ea typeface="Noto Naskh Arabic"/>
                <a:cs typeface="Noto Naskh Arabic"/>
                <a:sym typeface="Noto Naskh Arabic"/>
              </a:rPr>
              <a:t>9.</a:t>
            </a:r>
            <a:endParaRPr b="0" i="0" sz="2000" u="none" cap="none" strike="noStrike">
              <a:solidFill>
                <a:srgbClr val="000000"/>
              </a:solidFill>
              <a:latin typeface="Noto Naskh Arabic"/>
              <a:ea typeface="Noto Naskh Arabic"/>
              <a:cs typeface="Noto Naskh Arabic"/>
              <a:sym typeface="Noto Naskh Arabic"/>
            </a:endParaRPr>
          </a:p>
        </p:txBody>
      </p:sp>
      <p:sp>
        <p:nvSpPr>
          <p:cNvPr id="183" name="Google Shape;183;p21"/>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184" name="Google Shape;184;p21"/>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85" name="Google Shape;185;p21"/>
          <p:cNvSpPr txBox="1"/>
          <p:nvPr/>
        </p:nvSpPr>
        <p:spPr>
          <a:xfrm>
            <a:off x="1482602" y="506475"/>
            <a:ext cx="7734000" cy="4740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3000">
                <a:solidFill>
                  <a:srgbClr val="006FC2"/>
                </a:solidFill>
                <a:latin typeface="Lato"/>
                <a:ea typeface="Lato"/>
                <a:cs typeface="Lato"/>
                <a:sym typeface="Lato"/>
              </a:rPr>
              <a:t>Trunk-based Development</a:t>
            </a:r>
            <a:endParaRPr b="0" i="0" sz="3000" u="none" cap="none" strike="noStrike">
              <a:solidFill>
                <a:srgbClr val="000000"/>
              </a:solidFill>
              <a:latin typeface="Lato"/>
              <a:ea typeface="Lato"/>
              <a:cs typeface="Lato"/>
              <a:sym typeface="Lato"/>
            </a:endParaRPr>
          </a:p>
        </p:txBody>
      </p:sp>
      <p:sp>
        <p:nvSpPr>
          <p:cNvPr id="186" name="Google Shape;186;p21"/>
          <p:cNvSpPr txBox="1"/>
          <p:nvPr/>
        </p:nvSpPr>
        <p:spPr>
          <a:xfrm>
            <a:off x="1404175" y="1080900"/>
            <a:ext cx="7378800" cy="390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800">
                <a:solidFill>
                  <a:srgbClr val="006FC2"/>
                </a:solidFill>
                <a:latin typeface="Lato"/>
                <a:ea typeface="Lato"/>
                <a:cs typeface="Lato"/>
                <a:sym typeface="Lato"/>
              </a:rPr>
              <a:t>In this strategy, developers maintain a master branch which should be ready for release at </a:t>
            </a:r>
            <a:r>
              <a:rPr lang="en-GB" sz="1800">
                <a:solidFill>
                  <a:srgbClr val="006FC2"/>
                </a:solidFill>
                <a:latin typeface="Lato"/>
                <a:ea typeface="Lato"/>
                <a:cs typeface="Lato"/>
                <a:sym typeface="Lato"/>
              </a:rPr>
              <a:t>anytime</a:t>
            </a:r>
            <a:r>
              <a:rPr lang="en-GB" sz="1800">
                <a:solidFill>
                  <a:srgbClr val="006FC2"/>
                </a:solidFill>
                <a:latin typeface="Lato"/>
                <a:ea typeface="Lato"/>
                <a:cs typeface="Lato"/>
                <a:sym typeface="Lato"/>
              </a:rPr>
              <a:t>. The main branch is the Single Source of Truth (SSOT) which mean that it is </a:t>
            </a:r>
            <a:r>
              <a:rPr lang="en-GB" sz="1800">
                <a:solidFill>
                  <a:srgbClr val="006FC2"/>
                </a:solidFill>
                <a:latin typeface="Lato"/>
                <a:ea typeface="Lato"/>
                <a:cs typeface="Lato"/>
                <a:sym typeface="Lato"/>
              </a:rPr>
              <a:t>exactly</a:t>
            </a:r>
            <a:r>
              <a:rPr lang="en-GB" sz="1800">
                <a:solidFill>
                  <a:srgbClr val="006FC2"/>
                </a:solidFill>
                <a:latin typeface="Lato"/>
                <a:ea typeface="Lato"/>
                <a:cs typeface="Lato"/>
                <a:sym typeface="Lato"/>
              </a:rPr>
              <a:t> what is running on the production application. Branches are created to develop on feature and are merged upon completion. Trunk Based Development is characterized by a single long lived branch.</a:t>
            </a:r>
            <a:endParaRPr sz="1800">
              <a:solidFill>
                <a:srgbClr val="006FC2"/>
              </a:solidFill>
              <a:latin typeface="Lato"/>
              <a:ea typeface="Lato"/>
              <a:cs typeface="Lato"/>
              <a:sym typeface="Lato"/>
            </a:endParaRPr>
          </a:p>
          <a:p>
            <a:pPr indent="0" lvl="0" marL="0" rtl="0" algn="l">
              <a:lnSpc>
                <a:spcPct val="115000"/>
              </a:lnSpc>
              <a:spcBef>
                <a:spcPts val="1000"/>
              </a:spcBef>
              <a:spcAft>
                <a:spcPts val="0"/>
              </a:spcAft>
              <a:buNone/>
            </a:pPr>
            <a:r>
              <a:rPr lang="en-GB" sz="1800">
                <a:solidFill>
                  <a:srgbClr val="006FC2"/>
                </a:solidFill>
                <a:latin typeface="Lato"/>
                <a:ea typeface="Lato"/>
                <a:cs typeface="Lato"/>
                <a:sym typeface="Lato"/>
              </a:rPr>
              <a:t>The goal of this strategy is to make </a:t>
            </a:r>
            <a:r>
              <a:rPr lang="en-GB" sz="1800">
                <a:solidFill>
                  <a:srgbClr val="006FC2"/>
                </a:solidFill>
                <a:latin typeface="Lato"/>
                <a:ea typeface="Lato"/>
                <a:cs typeface="Lato"/>
                <a:sym typeface="Lato"/>
              </a:rPr>
              <a:t>frequent, smaller changes and to limit long-lasting branches.</a:t>
            </a:r>
            <a:endParaRPr sz="1800">
              <a:solidFill>
                <a:srgbClr val="006FC2"/>
              </a:solidFill>
              <a:latin typeface="Lato"/>
              <a:ea typeface="Lato"/>
              <a:cs typeface="Lato"/>
              <a:sym typeface="Lato"/>
            </a:endParaRPr>
          </a:p>
          <a:p>
            <a:pPr indent="0" lvl="0" marL="0" rtl="0" algn="l">
              <a:lnSpc>
                <a:spcPct val="115000"/>
              </a:lnSpc>
              <a:spcBef>
                <a:spcPts val="1000"/>
              </a:spcBef>
              <a:spcAft>
                <a:spcPts val="1000"/>
              </a:spcAft>
              <a:buNone/>
            </a:pPr>
            <a:r>
              <a:rPr lang="en-GB" sz="1800">
                <a:solidFill>
                  <a:srgbClr val="006FC2"/>
                </a:solidFill>
                <a:latin typeface="Lato"/>
                <a:ea typeface="Lato"/>
                <a:cs typeface="Lato"/>
                <a:sym typeface="Lato"/>
              </a:rPr>
              <a:t>This strategy enables continuous integration and delivery, making it an attractive choice for teams aiming to release updates swiftly and frequently</a:t>
            </a:r>
            <a:endParaRPr sz="1800">
              <a:solidFill>
                <a:srgbClr val="006FC2"/>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nvSpPr>
        <p:spPr>
          <a:xfrm>
            <a:off x="834228" y="6892988"/>
            <a:ext cx="2292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Noto Naskh Arabic"/>
                <a:ea typeface="Noto Naskh Arabic"/>
                <a:cs typeface="Noto Naskh Arabic"/>
                <a:sym typeface="Noto Naskh Arabic"/>
              </a:rPr>
              <a:t>7.</a:t>
            </a:r>
            <a:endParaRPr b="0" i="0" sz="2000" u="none" cap="none" strike="noStrike">
              <a:solidFill>
                <a:srgbClr val="000000"/>
              </a:solidFill>
              <a:latin typeface="Noto Naskh Arabic"/>
              <a:ea typeface="Noto Naskh Arabic"/>
              <a:cs typeface="Noto Naskh Arabic"/>
              <a:sym typeface="Noto Naskh Arabic"/>
            </a:endParaRPr>
          </a:p>
        </p:txBody>
      </p:sp>
      <p:sp>
        <p:nvSpPr>
          <p:cNvPr id="192" name="Google Shape;192;p22"/>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193" name="Google Shape;193;p22"/>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94" name="Google Shape;194;p22"/>
          <p:cNvSpPr txBox="1"/>
          <p:nvPr/>
        </p:nvSpPr>
        <p:spPr>
          <a:xfrm>
            <a:off x="1389727" y="51807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Gitflow</a:t>
            </a:r>
            <a:endParaRPr b="0" i="0" sz="2600" u="none" cap="none" strike="noStrike">
              <a:solidFill>
                <a:srgbClr val="000000"/>
              </a:solidFill>
              <a:latin typeface="Lato"/>
              <a:ea typeface="Lato"/>
              <a:cs typeface="Lato"/>
              <a:sym typeface="Lato"/>
            </a:endParaRPr>
          </a:p>
        </p:txBody>
      </p:sp>
      <p:pic>
        <p:nvPicPr>
          <p:cNvPr id="195" name="Google Shape;195;p22"/>
          <p:cNvPicPr preferRelativeResize="0"/>
          <p:nvPr/>
        </p:nvPicPr>
        <p:blipFill>
          <a:blip r:embed="rId3">
            <a:alphaModFix/>
          </a:blip>
          <a:stretch>
            <a:fillRect/>
          </a:stretch>
        </p:blipFill>
        <p:spPr>
          <a:xfrm>
            <a:off x="152400" y="1082975"/>
            <a:ext cx="9448801" cy="44752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nvSpPr>
        <p:spPr>
          <a:xfrm>
            <a:off x="834228" y="6892988"/>
            <a:ext cx="2292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Noto Naskh Arabic"/>
                <a:ea typeface="Noto Naskh Arabic"/>
                <a:cs typeface="Noto Naskh Arabic"/>
                <a:sym typeface="Noto Naskh Arabic"/>
              </a:rPr>
              <a:t>7.</a:t>
            </a:r>
            <a:endParaRPr b="0" i="0" sz="2000" u="none" cap="none" strike="noStrike">
              <a:solidFill>
                <a:srgbClr val="000000"/>
              </a:solidFill>
              <a:latin typeface="Noto Naskh Arabic"/>
              <a:ea typeface="Noto Naskh Arabic"/>
              <a:cs typeface="Noto Naskh Arabic"/>
              <a:sym typeface="Noto Naskh Arabic"/>
            </a:endParaRPr>
          </a:p>
        </p:txBody>
      </p:sp>
      <p:sp>
        <p:nvSpPr>
          <p:cNvPr id="201" name="Google Shape;201;p23"/>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202" name="Google Shape;202;p23"/>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203" name="Google Shape;203;p23"/>
          <p:cNvSpPr txBox="1"/>
          <p:nvPr/>
        </p:nvSpPr>
        <p:spPr>
          <a:xfrm>
            <a:off x="1389727" y="51807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GitHub Flow</a:t>
            </a:r>
            <a:endParaRPr b="0" i="0" sz="2600" u="none" cap="none" strike="noStrike">
              <a:solidFill>
                <a:srgbClr val="000000"/>
              </a:solidFill>
              <a:latin typeface="Lato"/>
              <a:ea typeface="Lato"/>
              <a:cs typeface="Lato"/>
              <a:sym typeface="Lato"/>
            </a:endParaRPr>
          </a:p>
        </p:txBody>
      </p:sp>
      <p:pic>
        <p:nvPicPr>
          <p:cNvPr id="204" name="Google Shape;204;p23"/>
          <p:cNvPicPr preferRelativeResize="0"/>
          <p:nvPr/>
        </p:nvPicPr>
        <p:blipFill>
          <a:blip r:embed="rId3">
            <a:alphaModFix/>
          </a:blip>
          <a:stretch>
            <a:fillRect/>
          </a:stretch>
        </p:blipFill>
        <p:spPr>
          <a:xfrm>
            <a:off x="0" y="1475750"/>
            <a:ext cx="9753600" cy="4619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nvSpPr>
        <p:spPr>
          <a:xfrm>
            <a:off x="834228" y="6892988"/>
            <a:ext cx="2292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Noto Naskh Arabic"/>
                <a:ea typeface="Noto Naskh Arabic"/>
                <a:cs typeface="Noto Naskh Arabic"/>
                <a:sym typeface="Noto Naskh Arabic"/>
              </a:rPr>
              <a:t>7.</a:t>
            </a:r>
            <a:endParaRPr b="0" i="0" sz="2000" u="none" cap="none" strike="noStrike">
              <a:solidFill>
                <a:srgbClr val="000000"/>
              </a:solidFill>
              <a:latin typeface="Noto Naskh Arabic"/>
              <a:ea typeface="Noto Naskh Arabic"/>
              <a:cs typeface="Noto Naskh Arabic"/>
              <a:sym typeface="Noto Naskh Arabic"/>
            </a:endParaRPr>
          </a:p>
        </p:txBody>
      </p:sp>
      <p:sp>
        <p:nvSpPr>
          <p:cNvPr id="210" name="Google Shape;210;p24"/>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211" name="Google Shape;211;p24"/>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212" name="Google Shape;212;p24"/>
          <p:cNvSpPr txBox="1"/>
          <p:nvPr/>
        </p:nvSpPr>
        <p:spPr>
          <a:xfrm>
            <a:off x="1389727" y="51807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GitLab Flow</a:t>
            </a:r>
            <a:endParaRPr b="0" i="0" sz="2600" u="none" cap="none" strike="noStrike">
              <a:solidFill>
                <a:srgbClr val="000000"/>
              </a:solidFill>
              <a:latin typeface="Lato"/>
              <a:ea typeface="Lato"/>
              <a:cs typeface="Lato"/>
              <a:sym typeface="Lato"/>
            </a:endParaRPr>
          </a:p>
        </p:txBody>
      </p:sp>
      <p:pic>
        <p:nvPicPr>
          <p:cNvPr id="213" name="Google Shape;213;p24"/>
          <p:cNvPicPr preferRelativeResize="0"/>
          <p:nvPr/>
        </p:nvPicPr>
        <p:blipFill>
          <a:blip r:embed="rId3">
            <a:alphaModFix/>
          </a:blip>
          <a:stretch>
            <a:fillRect/>
          </a:stretch>
        </p:blipFill>
        <p:spPr>
          <a:xfrm>
            <a:off x="0" y="1347775"/>
            <a:ext cx="9753600" cy="4619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nvSpPr>
        <p:spPr>
          <a:xfrm>
            <a:off x="834228" y="6892988"/>
            <a:ext cx="2292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Noto Naskh Arabic"/>
                <a:ea typeface="Noto Naskh Arabic"/>
                <a:cs typeface="Noto Naskh Arabic"/>
                <a:sym typeface="Noto Naskh Arabic"/>
              </a:rPr>
              <a:t>7.</a:t>
            </a:r>
            <a:endParaRPr b="0" i="0" sz="2000" u="none" cap="none" strike="noStrike">
              <a:solidFill>
                <a:srgbClr val="000000"/>
              </a:solidFill>
              <a:latin typeface="Noto Naskh Arabic"/>
              <a:ea typeface="Noto Naskh Arabic"/>
              <a:cs typeface="Noto Naskh Arabic"/>
              <a:sym typeface="Noto Naskh Arabic"/>
            </a:endParaRPr>
          </a:p>
        </p:txBody>
      </p:sp>
      <p:sp>
        <p:nvSpPr>
          <p:cNvPr id="219" name="Google Shape;219;p25"/>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220" name="Google Shape;220;p25"/>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221" name="Google Shape;221;p25"/>
          <p:cNvSpPr txBox="1"/>
          <p:nvPr/>
        </p:nvSpPr>
        <p:spPr>
          <a:xfrm>
            <a:off x="1389727" y="51807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Trunk Based Development</a:t>
            </a:r>
            <a:endParaRPr b="0" i="0" sz="2600" u="none" cap="none" strike="noStrike">
              <a:solidFill>
                <a:srgbClr val="000000"/>
              </a:solidFill>
              <a:latin typeface="Lato"/>
              <a:ea typeface="Lato"/>
              <a:cs typeface="Lato"/>
              <a:sym typeface="Lato"/>
            </a:endParaRPr>
          </a:p>
        </p:txBody>
      </p:sp>
      <p:pic>
        <p:nvPicPr>
          <p:cNvPr id="222" name="Google Shape;222;p25"/>
          <p:cNvPicPr preferRelativeResize="0"/>
          <p:nvPr/>
        </p:nvPicPr>
        <p:blipFill>
          <a:blip r:embed="rId3">
            <a:alphaModFix/>
          </a:blip>
          <a:stretch>
            <a:fillRect/>
          </a:stretch>
        </p:blipFill>
        <p:spPr>
          <a:xfrm>
            <a:off x="0" y="1475750"/>
            <a:ext cx="9753600" cy="4619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8"/>
          <p:cNvSpPr txBox="1"/>
          <p:nvPr/>
        </p:nvSpPr>
        <p:spPr>
          <a:xfrm>
            <a:off x="834228" y="6892988"/>
            <a:ext cx="22923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Noto Naskh Arabic"/>
                <a:ea typeface="Noto Naskh Arabic"/>
                <a:cs typeface="Noto Naskh Arabic"/>
                <a:sym typeface="Noto Naskh Arabic"/>
              </a:rPr>
              <a:t>2.</a:t>
            </a:r>
            <a:endParaRPr b="0" i="0" sz="2000" u="none" cap="none" strike="noStrike">
              <a:solidFill>
                <a:srgbClr val="000000"/>
              </a:solidFill>
              <a:latin typeface="Noto Naskh Arabic"/>
              <a:ea typeface="Noto Naskh Arabic"/>
              <a:cs typeface="Noto Naskh Arabic"/>
              <a:sym typeface="Noto Naskh Arabic"/>
            </a:endParaRPr>
          </a:p>
        </p:txBody>
      </p:sp>
      <p:sp>
        <p:nvSpPr>
          <p:cNvPr id="61" name="Google Shape;61;p8"/>
          <p:cNvSpPr txBox="1"/>
          <p:nvPr/>
        </p:nvSpPr>
        <p:spPr>
          <a:xfrm>
            <a:off x="9123730" y="6883463"/>
            <a:ext cx="4311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62" name="Google Shape;62;p8"/>
          <p:cNvCxnSpPr/>
          <p:nvPr/>
        </p:nvCxnSpPr>
        <p:spPr>
          <a:xfrm>
            <a:off x="914400" y="2847620"/>
            <a:ext cx="0" cy="1875789"/>
          </a:xfrm>
          <a:prstGeom prst="straightConnector1">
            <a:avLst/>
          </a:prstGeom>
          <a:noFill/>
          <a:ln cap="flat" cmpd="sng" w="28575">
            <a:solidFill>
              <a:schemeClr val="accent1"/>
            </a:solidFill>
            <a:prstDash val="solid"/>
            <a:round/>
            <a:headEnd len="med" w="med" type="diamond"/>
            <a:tailEnd len="med" w="med" type="diamond"/>
          </a:ln>
        </p:spPr>
      </p:cxnSp>
      <p:sp>
        <p:nvSpPr>
          <p:cNvPr id="63" name="Google Shape;63;p8"/>
          <p:cNvSpPr txBox="1"/>
          <p:nvPr/>
        </p:nvSpPr>
        <p:spPr>
          <a:xfrm>
            <a:off x="1389868" y="993400"/>
            <a:ext cx="5913300" cy="566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3600"/>
              <a:buFont typeface="Arial"/>
              <a:buNone/>
            </a:pPr>
            <a:r>
              <a:rPr b="1" i="0" lang="en-GB" sz="3600" u="none" cap="none" strike="noStrike">
                <a:solidFill>
                  <a:srgbClr val="006FC2"/>
                </a:solidFill>
                <a:latin typeface="Lato"/>
                <a:ea typeface="Lato"/>
                <a:cs typeface="Lato"/>
                <a:sym typeface="Lato"/>
              </a:rPr>
              <a:t>Content</a:t>
            </a:r>
            <a:endParaRPr b="0" i="0" sz="3600" u="none" cap="none" strike="noStrike">
              <a:solidFill>
                <a:srgbClr val="000000"/>
              </a:solidFill>
              <a:latin typeface="Lato"/>
              <a:ea typeface="Lato"/>
              <a:cs typeface="Lato"/>
              <a:sym typeface="Lato"/>
            </a:endParaRPr>
          </a:p>
        </p:txBody>
      </p:sp>
      <p:sp>
        <p:nvSpPr>
          <p:cNvPr id="64" name="Google Shape;64;p8"/>
          <p:cNvSpPr txBox="1"/>
          <p:nvPr/>
        </p:nvSpPr>
        <p:spPr>
          <a:xfrm>
            <a:off x="1389875" y="1669325"/>
            <a:ext cx="7086300" cy="3786600"/>
          </a:xfrm>
          <a:prstGeom prst="rect">
            <a:avLst/>
          </a:prstGeom>
          <a:noFill/>
          <a:ln>
            <a:noFill/>
          </a:ln>
        </p:spPr>
        <p:txBody>
          <a:bodyPr anchorCtr="0" anchor="t" bIns="91425" lIns="91425" spcFirstLastPara="1" rIns="91425" wrap="square" tIns="91425">
            <a:spAutoFit/>
          </a:bodyPr>
          <a:lstStyle/>
          <a:p>
            <a:pPr indent="0" lvl="0" marL="12700" marR="0" rtl="0" algn="l">
              <a:lnSpc>
                <a:spcPct val="125000"/>
              </a:lnSpc>
              <a:spcBef>
                <a:spcPts val="0"/>
              </a:spcBef>
              <a:spcAft>
                <a:spcPts val="0"/>
              </a:spcAft>
              <a:buClr>
                <a:srgbClr val="000000"/>
              </a:buClr>
              <a:buSzPts val="2400"/>
              <a:buFont typeface="Arial"/>
              <a:buNone/>
            </a:pPr>
            <a:r>
              <a:rPr b="1" i="0" lang="en-GB" sz="2400" u="none" cap="none" strike="noStrike">
                <a:solidFill>
                  <a:srgbClr val="006FC2"/>
                </a:solidFill>
                <a:latin typeface="Lato"/>
                <a:ea typeface="Lato"/>
                <a:cs typeface="Lato"/>
                <a:sym typeface="Lato"/>
              </a:rPr>
              <a:t>1. What is </a:t>
            </a:r>
            <a:r>
              <a:rPr b="1" lang="en-GB" sz="2400">
                <a:solidFill>
                  <a:srgbClr val="006FC2"/>
                </a:solidFill>
                <a:latin typeface="Lato"/>
                <a:ea typeface="Lato"/>
                <a:cs typeface="Lato"/>
                <a:sym typeface="Lato"/>
              </a:rPr>
              <a:t>Version Control</a:t>
            </a:r>
            <a:endParaRPr b="1" i="0" sz="2400" u="none" cap="none" strike="noStrike">
              <a:solidFill>
                <a:srgbClr val="006FC2"/>
              </a:solidFill>
              <a:latin typeface="Lato"/>
              <a:ea typeface="Lato"/>
              <a:cs typeface="Lato"/>
              <a:sym typeface="Lato"/>
            </a:endParaRPr>
          </a:p>
          <a:p>
            <a:pPr indent="0" lvl="0" marL="12700" marR="0" rtl="0" algn="l">
              <a:lnSpc>
                <a:spcPct val="125000"/>
              </a:lnSpc>
              <a:spcBef>
                <a:spcPts val="0"/>
              </a:spcBef>
              <a:spcAft>
                <a:spcPts val="0"/>
              </a:spcAft>
              <a:buClr>
                <a:srgbClr val="000000"/>
              </a:buClr>
              <a:buSzPts val="2400"/>
              <a:buFont typeface="Arial"/>
              <a:buNone/>
            </a:pPr>
            <a:r>
              <a:rPr b="1" i="0" lang="en-GB" sz="2400" u="none" cap="none" strike="noStrike">
                <a:solidFill>
                  <a:srgbClr val="006FC2"/>
                </a:solidFill>
                <a:latin typeface="Lato"/>
                <a:ea typeface="Lato"/>
                <a:cs typeface="Lato"/>
                <a:sym typeface="Lato"/>
              </a:rPr>
              <a:t>2. </a:t>
            </a:r>
            <a:r>
              <a:rPr b="1" lang="en-GB" sz="2400">
                <a:solidFill>
                  <a:srgbClr val="006FC2"/>
                </a:solidFill>
                <a:latin typeface="Lato"/>
                <a:ea typeface="Lato"/>
                <a:cs typeface="Lato"/>
                <a:sym typeface="Lato"/>
              </a:rPr>
              <a:t>Why is Version Control and SCM important</a:t>
            </a:r>
            <a:endParaRPr b="1" sz="2400">
              <a:solidFill>
                <a:srgbClr val="006FC2"/>
              </a:solidFill>
              <a:latin typeface="Lato"/>
              <a:ea typeface="Lato"/>
              <a:cs typeface="Lato"/>
              <a:sym typeface="Lato"/>
            </a:endParaRPr>
          </a:p>
          <a:p>
            <a:pPr indent="0" lvl="0" marL="12700" marR="0" rtl="0" algn="l">
              <a:lnSpc>
                <a:spcPct val="125000"/>
              </a:lnSpc>
              <a:spcBef>
                <a:spcPts val="0"/>
              </a:spcBef>
              <a:spcAft>
                <a:spcPts val="0"/>
              </a:spcAft>
              <a:buClr>
                <a:srgbClr val="000000"/>
              </a:buClr>
              <a:buSzPts val="2400"/>
              <a:buFont typeface="Arial"/>
              <a:buNone/>
            </a:pPr>
            <a:r>
              <a:rPr b="1" i="0" lang="en-GB" sz="2400" u="none" cap="none" strike="noStrike">
                <a:solidFill>
                  <a:srgbClr val="006FC2"/>
                </a:solidFill>
                <a:latin typeface="Lato"/>
                <a:ea typeface="Lato"/>
                <a:cs typeface="Lato"/>
                <a:sym typeface="Lato"/>
              </a:rPr>
              <a:t>3. </a:t>
            </a:r>
            <a:r>
              <a:rPr b="1" lang="en-GB" sz="2400">
                <a:solidFill>
                  <a:srgbClr val="006FC2"/>
                </a:solidFill>
                <a:latin typeface="Lato"/>
                <a:ea typeface="Lato"/>
                <a:cs typeface="Lato"/>
                <a:sym typeface="Lato"/>
              </a:rPr>
              <a:t>Types of VCS or SCM systems</a:t>
            </a:r>
            <a:endParaRPr b="1" i="0" sz="2400" u="none" cap="none" strike="noStrike">
              <a:solidFill>
                <a:srgbClr val="006FC2"/>
              </a:solidFill>
              <a:latin typeface="Lato"/>
              <a:ea typeface="Lato"/>
              <a:cs typeface="Lato"/>
              <a:sym typeface="Lato"/>
            </a:endParaRPr>
          </a:p>
          <a:p>
            <a:pPr indent="0" lvl="0" marL="12700" marR="0" rtl="0" algn="l">
              <a:lnSpc>
                <a:spcPct val="125000"/>
              </a:lnSpc>
              <a:spcBef>
                <a:spcPts val="0"/>
              </a:spcBef>
              <a:spcAft>
                <a:spcPts val="0"/>
              </a:spcAft>
              <a:buClr>
                <a:srgbClr val="000000"/>
              </a:buClr>
              <a:buSzPts val="2400"/>
              <a:buFont typeface="Arial"/>
              <a:buNone/>
            </a:pPr>
            <a:r>
              <a:rPr b="1" i="0" lang="en-GB" sz="2400" u="none" cap="none" strike="noStrike">
                <a:solidFill>
                  <a:srgbClr val="006FC2"/>
                </a:solidFill>
                <a:latin typeface="Lato"/>
                <a:ea typeface="Lato"/>
                <a:cs typeface="Lato"/>
                <a:sym typeface="Lato"/>
              </a:rPr>
              <a:t>4. </a:t>
            </a:r>
            <a:r>
              <a:rPr b="1" lang="en-GB" sz="2400">
                <a:solidFill>
                  <a:srgbClr val="006FC2"/>
                </a:solidFill>
                <a:latin typeface="Lato"/>
                <a:ea typeface="Lato"/>
                <a:cs typeface="Lato"/>
                <a:sym typeface="Lato"/>
              </a:rPr>
              <a:t>Git</a:t>
            </a:r>
            <a:endParaRPr b="1" i="0" sz="2400" u="none" cap="none" strike="noStrike">
              <a:solidFill>
                <a:srgbClr val="006FC2"/>
              </a:solidFill>
              <a:latin typeface="Lato"/>
              <a:ea typeface="Lato"/>
              <a:cs typeface="Lato"/>
              <a:sym typeface="Lato"/>
            </a:endParaRPr>
          </a:p>
          <a:p>
            <a:pPr indent="0" lvl="0" marL="12700" marR="0" rtl="0" algn="l">
              <a:lnSpc>
                <a:spcPct val="125000"/>
              </a:lnSpc>
              <a:spcBef>
                <a:spcPts val="0"/>
              </a:spcBef>
              <a:spcAft>
                <a:spcPts val="0"/>
              </a:spcAft>
              <a:buClr>
                <a:srgbClr val="000000"/>
              </a:buClr>
              <a:buSzPts val="2400"/>
              <a:buFont typeface="Arial"/>
              <a:buNone/>
            </a:pPr>
            <a:r>
              <a:rPr b="1" i="0" lang="en-GB" sz="2400" u="none" cap="none" strike="noStrike">
                <a:solidFill>
                  <a:srgbClr val="006FC2"/>
                </a:solidFill>
                <a:latin typeface="Lato"/>
                <a:ea typeface="Lato"/>
                <a:cs typeface="Lato"/>
                <a:sym typeface="Lato"/>
              </a:rPr>
              <a:t>5. </a:t>
            </a:r>
            <a:r>
              <a:rPr b="1" lang="en-GB" sz="2400">
                <a:solidFill>
                  <a:srgbClr val="006FC2"/>
                </a:solidFill>
                <a:latin typeface="Lato"/>
                <a:ea typeface="Lato"/>
                <a:cs typeface="Lato"/>
                <a:sym typeface="Lato"/>
              </a:rPr>
              <a:t>What is Git</a:t>
            </a:r>
            <a:endParaRPr b="1" i="0" sz="2400" u="none" cap="none" strike="noStrike">
              <a:solidFill>
                <a:srgbClr val="006FC2"/>
              </a:solidFill>
              <a:latin typeface="Lato"/>
              <a:ea typeface="Lato"/>
              <a:cs typeface="Lato"/>
              <a:sym typeface="Lato"/>
            </a:endParaRPr>
          </a:p>
          <a:p>
            <a:pPr indent="0" lvl="0" marL="12700" marR="0" rtl="0" algn="l">
              <a:lnSpc>
                <a:spcPct val="125000"/>
              </a:lnSpc>
              <a:spcBef>
                <a:spcPts val="0"/>
              </a:spcBef>
              <a:spcAft>
                <a:spcPts val="0"/>
              </a:spcAft>
              <a:buClr>
                <a:srgbClr val="000000"/>
              </a:buClr>
              <a:buSzPts val="2400"/>
              <a:buFont typeface="Arial"/>
              <a:buNone/>
            </a:pPr>
            <a:r>
              <a:rPr b="1" i="0" lang="en-GB" sz="2400" u="none" cap="none" strike="noStrike">
                <a:solidFill>
                  <a:srgbClr val="006FC2"/>
                </a:solidFill>
                <a:latin typeface="Lato"/>
                <a:ea typeface="Lato"/>
                <a:cs typeface="Lato"/>
                <a:sym typeface="Lato"/>
              </a:rPr>
              <a:t>6. </a:t>
            </a:r>
            <a:r>
              <a:rPr b="1" lang="en-GB" sz="2400">
                <a:solidFill>
                  <a:srgbClr val="006FC2"/>
                </a:solidFill>
                <a:latin typeface="Lato"/>
                <a:ea typeface="Lato"/>
                <a:cs typeface="Lato"/>
                <a:sym typeface="Lato"/>
              </a:rPr>
              <a:t>Git Platforms</a:t>
            </a:r>
            <a:endParaRPr b="1" i="0" sz="2400" u="none" cap="none" strike="noStrike">
              <a:solidFill>
                <a:srgbClr val="006FC2"/>
              </a:solidFill>
              <a:latin typeface="Lato"/>
              <a:ea typeface="Lato"/>
              <a:cs typeface="Lato"/>
              <a:sym typeface="Lato"/>
            </a:endParaRPr>
          </a:p>
          <a:p>
            <a:pPr indent="0" lvl="0" marL="12700" marR="0" rtl="0" algn="l">
              <a:lnSpc>
                <a:spcPct val="125000"/>
              </a:lnSpc>
              <a:spcBef>
                <a:spcPts val="0"/>
              </a:spcBef>
              <a:spcAft>
                <a:spcPts val="0"/>
              </a:spcAft>
              <a:buClr>
                <a:srgbClr val="000000"/>
              </a:buClr>
              <a:buSzPts val="2400"/>
              <a:buFont typeface="Arial"/>
              <a:buNone/>
            </a:pPr>
            <a:r>
              <a:rPr b="1" i="0" lang="en-GB" sz="2400" u="none" cap="none" strike="noStrike">
                <a:solidFill>
                  <a:srgbClr val="006FC2"/>
                </a:solidFill>
                <a:latin typeface="Lato"/>
                <a:ea typeface="Lato"/>
                <a:cs typeface="Lato"/>
                <a:sym typeface="Lato"/>
              </a:rPr>
              <a:t>7. </a:t>
            </a:r>
            <a:r>
              <a:rPr b="1" lang="en-GB" sz="2400">
                <a:solidFill>
                  <a:srgbClr val="006FC2"/>
                </a:solidFill>
                <a:latin typeface="Lato"/>
                <a:ea typeface="Lato"/>
                <a:cs typeface="Lato"/>
                <a:sym typeface="Lato"/>
              </a:rPr>
              <a:t>Git Concepts</a:t>
            </a:r>
            <a:endParaRPr b="1" i="0" sz="2400" u="none" cap="none" strike="noStrike">
              <a:solidFill>
                <a:srgbClr val="006FC2"/>
              </a:solidFill>
              <a:latin typeface="Lato"/>
              <a:ea typeface="Lato"/>
              <a:cs typeface="Lato"/>
              <a:sym typeface="Lato"/>
            </a:endParaRPr>
          </a:p>
          <a:p>
            <a:pPr indent="0" lvl="0" marL="12700" marR="0" rtl="0" algn="l">
              <a:lnSpc>
                <a:spcPct val="125000"/>
              </a:lnSpc>
              <a:spcBef>
                <a:spcPts val="0"/>
              </a:spcBef>
              <a:spcAft>
                <a:spcPts val="0"/>
              </a:spcAft>
              <a:buClr>
                <a:srgbClr val="000000"/>
              </a:buClr>
              <a:buSzPts val="2400"/>
              <a:buFont typeface="Arial"/>
              <a:buNone/>
            </a:pPr>
            <a:r>
              <a:rPr b="1" i="0" lang="en-GB" sz="2400" u="none" cap="none" strike="noStrike">
                <a:solidFill>
                  <a:srgbClr val="006FC2"/>
                </a:solidFill>
                <a:latin typeface="Lato"/>
                <a:ea typeface="Lato"/>
                <a:cs typeface="Lato"/>
                <a:sym typeface="Lato"/>
              </a:rPr>
              <a:t>8. </a:t>
            </a:r>
            <a:r>
              <a:rPr b="1" lang="en-GB" sz="2400">
                <a:solidFill>
                  <a:srgbClr val="006FC2"/>
                </a:solidFill>
                <a:latin typeface="Lato"/>
                <a:ea typeface="Lato"/>
                <a:cs typeface="Lato"/>
                <a:sym typeface="Lato"/>
              </a:rPr>
              <a:t>Git Commands</a:t>
            </a:r>
            <a:endParaRPr b="1" sz="2400">
              <a:solidFill>
                <a:srgbClr val="006FC2"/>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nvSpPr>
        <p:spPr>
          <a:xfrm>
            <a:off x="834220" y="6893000"/>
            <a:ext cx="6396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Noto Naskh Arabic"/>
                <a:ea typeface="Noto Naskh Arabic"/>
                <a:cs typeface="Noto Naskh Arabic"/>
                <a:sym typeface="Noto Naskh Arabic"/>
              </a:rPr>
              <a:t>16.</a:t>
            </a:r>
            <a:endParaRPr b="0" i="0" sz="2000" u="none" cap="none" strike="noStrike">
              <a:solidFill>
                <a:srgbClr val="000000"/>
              </a:solidFill>
              <a:latin typeface="Noto Naskh Arabic"/>
              <a:ea typeface="Noto Naskh Arabic"/>
              <a:cs typeface="Noto Naskh Arabic"/>
              <a:sym typeface="Noto Naskh Arabic"/>
            </a:endParaRPr>
          </a:p>
        </p:txBody>
      </p:sp>
      <p:sp>
        <p:nvSpPr>
          <p:cNvPr id="228" name="Google Shape;228;p26"/>
          <p:cNvSpPr txBox="1"/>
          <p:nvPr/>
        </p:nvSpPr>
        <p:spPr>
          <a:xfrm>
            <a:off x="9123730" y="6883463"/>
            <a:ext cx="4311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229" name="Google Shape;229;p26"/>
          <p:cNvCxnSpPr/>
          <p:nvPr/>
        </p:nvCxnSpPr>
        <p:spPr>
          <a:xfrm>
            <a:off x="914400" y="2847620"/>
            <a:ext cx="0" cy="1875789"/>
          </a:xfrm>
          <a:prstGeom prst="straightConnector1">
            <a:avLst/>
          </a:prstGeom>
          <a:noFill/>
          <a:ln cap="flat" cmpd="sng" w="28575">
            <a:solidFill>
              <a:schemeClr val="accent1"/>
            </a:solidFill>
            <a:prstDash val="solid"/>
            <a:round/>
            <a:headEnd len="med" w="med" type="diamond"/>
            <a:tailEnd len="med" w="med" type="diamond"/>
          </a:ln>
        </p:spPr>
      </p:cxnSp>
      <p:sp>
        <p:nvSpPr>
          <p:cNvPr id="230" name="Google Shape;230;p26"/>
          <p:cNvSpPr txBox="1"/>
          <p:nvPr/>
        </p:nvSpPr>
        <p:spPr>
          <a:xfrm>
            <a:off x="3133027" y="3189750"/>
            <a:ext cx="4282500" cy="9357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0"/>
              <a:buFont typeface="Arial"/>
              <a:buNone/>
            </a:pPr>
            <a:r>
              <a:rPr b="1" i="0" lang="en-GB" sz="6000" u="none" cap="none" strike="noStrike">
                <a:solidFill>
                  <a:srgbClr val="006FC2"/>
                </a:solidFill>
                <a:latin typeface="Lato"/>
                <a:ea typeface="Lato"/>
                <a:cs typeface="Lato"/>
                <a:sym typeface="Lato"/>
              </a:rPr>
              <a:t>Questions?</a:t>
            </a:r>
            <a:r>
              <a:rPr b="1" i="0" lang="en-GB" sz="4150" u="none" cap="none" strike="noStrike">
                <a:solidFill>
                  <a:srgbClr val="006FC2"/>
                </a:solidFill>
                <a:latin typeface="Lato"/>
                <a:ea typeface="Lato"/>
                <a:cs typeface="Lato"/>
                <a:sym typeface="Lato"/>
              </a:rPr>
              <a:t> </a:t>
            </a:r>
            <a:endParaRPr b="0" i="0" sz="4150" u="none" cap="none" strike="noStrike">
              <a:solidFill>
                <a:srgbClr val="000000"/>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txBox="1"/>
          <p:nvPr/>
        </p:nvSpPr>
        <p:spPr>
          <a:xfrm>
            <a:off x="834220" y="6893000"/>
            <a:ext cx="6396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Noto Naskh Arabic"/>
                <a:ea typeface="Noto Naskh Arabic"/>
                <a:cs typeface="Noto Naskh Arabic"/>
                <a:sym typeface="Noto Naskh Arabic"/>
              </a:rPr>
              <a:t>16.</a:t>
            </a:r>
            <a:endParaRPr b="0" i="0" sz="2000" u="none" cap="none" strike="noStrike">
              <a:solidFill>
                <a:srgbClr val="000000"/>
              </a:solidFill>
              <a:latin typeface="Noto Naskh Arabic"/>
              <a:ea typeface="Noto Naskh Arabic"/>
              <a:cs typeface="Noto Naskh Arabic"/>
              <a:sym typeface="Noto Naskh Arabic"/>
            </a:endParaRPr>
          </a:p>
        </p:txBody>
      </p:sp>
      <p:sp>
        <p:nvSpPr>
          <p:cNvPr id="236" name="Google Shape;236;p27"/>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237" name="Google Shape;237;p27"/>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238" name="Google Shape;238;p27"/>
          <p:cNvSpPr txBox="1"/>
          <p:nvPr/>
        </p:nvSpPr>
        <p:spPr>
          <a:xfrm>
            <a:off x="3201202" y="3189750"/>
            <a:ext cx="4282500" cy="9357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0"/>
              <a:buFont typeface="Arial"/>
              <a:buNone/>
            </a:pPr>
            <a:r>
              <a:rPr b="1" lang="en-GB" sz="6000">
                <a:solidFill>
                  <a:srgbClr val="006FC2"/>
                </a:solidFill>
                <a:latin typeface="Lato"/>
                <a:ea typeface="Lato"/>
                <a:cs typeface="Lato"/>
                <a:sym typeface="Lato"/>
              </a:rPr>
              <a:t>Hands-on!!!</a:t>
            </a:r>
            <a:endParaRPr b="0" i="0" sz="4150" u="none" cap="none" strike="noStrike">
              <a:solidFill>
                <a:srgbClr val="000000"/>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8"/>
          <p:cNvSpPr txBox="1"/>
          <p:nvPr/>
        </p:nvSpPr>
        <p:spPr>
          <a:xfrm>
            <a:off x="834228" y="6892988"/>
            <a:ext cx="2292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Noto Naskh Arabic"/>
                <a:ea typeface="Noto Naskh Arabic"/>
                <a:cs typeface="Noto Naskh Arabic"/>
                <a:sym typeface="Noto Naskh Arabic"/>
              </a:rPr>
              <a:t>9.</a:t>
            </a:r>
            <a:endParaRPr b="0" i="0" sz="2000" u="none" cap="none" strike="noStrike">
              <a:solidFill>
                <a:srgbClr val="000000"/>
              </a:solidFill>
              <a:latin typeface="Noto Naskh Arabic"/>
              <a:ea typeface="Noto Naskh Arabic"/>
              <a:cs typeface="Noto Naskh Arabic"/>
              <a:sym typeface="Noto Naskh Arabic"/>
            </a:endParaRPr>
          </a:p>
        </p:txBody>
      </p:sp>
      <p:sp>
        <p:nvSpPr>
          <p:cNvPr id="244" name="Google Shape;244;p28"/>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245" name="Google Shape;245;p28"/>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246" name="Google Shape;246;p28"/>
          <p:cNvSpPr txBox="1"/>
          <p:nvPr/>
        </p:nvSpPr>
        <p:spPr>
          <a:xfrm>
            <a:off x="1482602" y="506475"/>
            <a:ext cx="7734000" cy="4740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3000">
                <a:solidFill>
                  <a:srgbClr val="006FC2"/>
                </a:solidFill>
                <a:latin typeface="Lato"/>
                <a:ea typeface="Lato"/>
                <a:cs typeface="Lato"/>
                <a:sym typeface="Lato"/>
              </a:rPr>
              <a:t>Exercises</a:t>
            </a:r>
            <a:endParaRPr b="0" i="0" sz="3000" u="none" cap="none" strike="noStrike">
              <a:solidFill>
                <a:srgbClr val="000000"/>
              </a:solidFill>
              <a:latin typeface="Lato"/>
              <a:ea typeface="Lato"/>
              <a:cs typeface="Lato"/>
              <a:sym typeface="Lato"/>
            </a:endParaRPr>
          </a:p>
        </p:txBody>
      </p:sp>
      <p:sp>
        <p:nvSpPr>
          <p:cNvPr id="247" name="Google Shape;247;p28"/>
          <p:cNvSpPr txBox="1"/>
          <p:nvPr/>
        </p:nvSpPr>
        <p:spPr>
          <a:xfrm>
            <a:off x="1404175" y="1080900"/>
            <a:ext cx="7378800" cy="543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800">
                <a:solidFill>
                  <a:srgbClr val="006FC2"/>
                </a:solidFill>
                <a:latin typeface="Lato"/>
                <a:ea typeface="Lato"/>
                <a:cs typeface="Lato"/>
                <a:sym typeface="Lato"/>
              </a:rPr>
              <a:t>Part 1</a:t>
            </a:r>
            <a:endParaRPr sz="1800">
              <a:solidFill>
                <a:srgbClr val="006FC2"/>
              </a:solidFill>
              <a:latin typeface="Lato"/>
              <a:ea typeface="Lato"/>
              <a:cs typeface="Lato"/>
              <a:sym typeface="Lato"/>
            </a:endParaRPr>
          </a:p>
          <a:p>
            <a:pPr indent="-342900" lvl="0" marL="457200" rtl="0" algn="l">
              <a:lnSpc>
                <a:spcPct val="115000"/>
              </a:lnSpc>
              <a:spcBef>
                <a:spcPts val="1000"/>
              </a:spcBef>
              <a:spcAft>
                <a:spcPts val="0"/>
              </a:spcAft>
              <a:buClr>
                <a:srgbClr val="006FC2"/>
              </a:buClr>
              <a:buSzPts val="1800"/>
              <a:buFont typeface="Lato"/>
              <a:buChar char="-"/>
            </a:pPr>
            <a:r>
              <a:rPr lang="en-GB" sz="1800">
                <a:solidFill>
                  <a:srgbClr val="006FC2"/>
                </a:solidFill>
                <a:latin typeface="Lato"/>
                <a:ea typeface="Lato"/>
                <a:cs typeface="Lato"/>
                <a:sym typeface="Lato"/>
              </a:rPr>
              <a:t>Create a GitHub repository</a:t>
            </a:r>
            <a:endParaRPr sz="1800">
              <a:solidFill>
                <a:srgbClr val="006FC2"/>
              </a:solidFill>
              <a:latin typeface="Lato"/>
              <a:ea typeface="Lato"/>
              <a:cs typeface="Lato"/>
              <a:sym typeface="Lato"/>
            </a:endParaRPr>
          </a:p>
          <a:p>
            <a:pPr indent="-342900" lvl="0" marL="457200" rtl="0" algn="l">
              <a:lnSpc>
                <a:spcPct val="115000"/>
              </a:lnSpc>
              <a:spcBef>
                <a:spcPts val="0"/>
              </a:spcBef>
              <a:spcAft>
                <a:spcPts val="0"/>
              </a:spcAft>
              <a:buClr>
                <a:srgbClr val="006FC2"/>
              </a:buClr>
              <a:buSzPts val="1800"/>
              <a:buFont typeface="Lato"/>
              <a:buChar char="-"/>
            </a:pPr>
            <a:r>
              <a:rPr lang="en-GB" sz="1800">
                <a:solidFill>
                  <a:srgbClr val="006FC2"/>
                </a:solidFill>
                <a:latin typeface="Lato"/>
                <a:ea typeface="Lato"/>
                <a:cs typeface="Lato"/>
                <a:sym typeface="Lato"/>
              </a:rPr>
              <a:t>Connect GitHub to your Local Computer using SSH keys</a:t>
            </a:r>
            <a:endParaRPr sz="1800">
              <a:solidFill>
                <a:srgbClr val="006FC2"/>
              </a:solidFill>
              <a:latin typeface="Lato"/>
              <a:ea typeface="Lato"/>
              <a:cs typeface="Lato"/>
              <a:sym typeface="Lato"/>
            </a:endParaRPr>
          </a:p>
          <a:p>
            <a:pPr indent="-342900" lvl="0" marL="457200" rtl="0" algn="l">
              <a:lnSpc>
                <a:spcPct val="115000"/>
              </a:lnSpc>
              <a:spcBef>
                <a:spcPts val="0"/>
              </a:spcBef>
              <a:spcAft>
                <a:spcPts val="0"/>
              </a:spcAft>
              <a:buClr>
                <a:srgbClr val="006FC2"/>
              </a:buClr>
              <a:buSzPts val="1800"/>
              <a:buFont typeface="Lato"/>
              <a:buChar char="-"/>
            </a:pPr>
            <a:r>
              <a:rPr lang="en-GB" sz="1800">
                <a:solidFill>
                  <a:srgbClr val="006FC2"/>
                </a:solidFill>
                <a:latin typeface="Lato"/>
                <a:ea typeface="Lato"/>
                <a:cs typeface="Lato"/>
                <a:sym typeface="Lato"/>
              </a:rPr>
              <a:t>Clone your repository</a:t>
            </a:r>
            <a:endParaRPr sz="1800">
              <a:solidFill>
                <a:srgbClr val="006FC2"/>
              </a:solidFill>
              <a:latin typeface="Lato"/>
              <a:ea typeface="Lato"/>
              <a:cs typeface="Lato"/>
              <a:sym typeface="Lato"/>
            </a:endParaRPr>
          </a:p>
          <a:p>
            <a:pPr indent="-342900" lvl="0" marL="457200" rtl="0" algn="l">
              <a:lnSpc>
                <a:spcPct val="115000"/>
              </a:lnSpc>
              <a:spcBef>
                <a:spcPts val="0"/>
              </a:spcBef>
              <a:spcAft>
                <a:spcPts val="0"/>
              </a:spcAft>
              <a:buClr>
                <a:srgbClr val="006FC2"/>
              </a:buClr>
              <a:buSzPts val="1800"/>
              <a:buFont typeface="Lato"/>
              <a:buChar char="-"/>
            </a:pPr>
            <a:r>
              <a:rPr lang="en-GB" sz="1800">
                <a:solidFill>
                  <a:srgbClr val="006FC2"/>
                </a:solidFill>
                <a:latin typeface="Lato"/>
                <a:ea typeface="Lato"/>
                <a:cs typeface="Lato"/>
                <a:sym typeface="Lato"/>
              </a:rPr>
              <a:t>Add a README.md file and push to remote repository </a:t>
            </a:r>
            <a:endParaRPr sz="1800">
              <a:solidFill>
                <a:srgbClr val="006FC2"/>
              </a:solidFill>
              <a:latin typeface="Lato"/>
              <a:ea typeface="Lato"/>
              <a:cs typeface="Lato"/>
              <a:sym typeface="Lato"/>
            </a:endParaRPr>
          </a:p>
          <a:p>
            <a:pPr indent="-342900" lvl="0" marL="457200" rtl="0" algn="l">
              <a:lnSpc>
                <a:spcPct val="115000"/>
              </a:lnSpc>
              <a:spcBef>
                <a:spcPts val="0"/>
              </a:spcBef>
              <a:spcAft>
                <a:spcPts val="0"/>
              </a:spcAft>
              <a:buClr>
                <a:srgbClr val="006FC2"/>
              </a:buClr>
              <a:buSzPts val="1800"/>
              <a:buFont typeface="Lato"/>
              <a:buChar char="-"/>
            </a:pPr>
            <a:r>
              <a:rPr lang="en-GB" sz="1800">
                <a:solidFill>
                  <a:srgbClr val="006FC2"/>
                </a:solidFill>
                <a:latin typeface="Lato"/>
                <a:ea typeface="Lato"/>
                <a:cs typeface="Lato"/>
                <a:sym typeface="Lato"/>
              </a:rPr>
              <a:t>Create new branch</a:t>
            </a:r>
            <a:endParaRPr sz="1800">
              <a:solidFill>
                <a:srgbClr val="006FC2"/>
              </a:solidFill>
              <a:latin typeface="Lato"/>
              <a:ea typeface="Lato"/>
              <a:cs typeface="Lato"/>
              <a:sym typeface="Lato"/>
            </a:endParaRPr>
          </a:p>
          <a:p>
            <a:pPr indent="-342900" lvl="0" marL="457200" rtl="0" algn="l">
              <a:lnSpc>
                <a:spcPct val="115000"/>
              </a:lnSpc>
              <a:spcBef>
                <a:spcPts val="0"/>
              </a:spcBef>
              <a:spcAft>
                <a:spcPts val="0"/>
              </a:spcAft>
              <a:buClr>
                <a:srgbClr val="006FC2"/>
              </a:buClr>
              <a:buSzPts val="1800"/>
              <a:buFont typeface="Lato"/>
              <a:buChar char="-"/>
            </a:pPr>
            <a:r>
              <a:rPr lang="en-GB" sz="1800">
                <a:solidFill>
                  <a:srgbClr val="006FC2"/>
                </a:solidFill>
                <a:latin typeface="Lato"/>
                <a:ea typeface="Lato"/>
                <a:cs typeface="Lato"/>
                <a:sym typeface="Lato"/>
              </a:rPr>
              <a:t>Add a text file</a:t>
            </a:r>
            <a:endParaRPr sz="1800">
              <a:solidFill>
                <a:srgbClr val="006FC2"/>
              </a:solidFill>
              <a:latin typeface="Lato"/>
              <a:ea typeface="Lato"/>
              <a:cs typeface="Lato"/>
              <a:sym typeface="Lato"/>
            </a:endParaRPr>
          </a:p>
          <a:p>
            <a:pPr indent="-342900" lvl="0" marL="457200" rtl="0" algn="l">
              <a:lnSpc>
                <a:spcPct val="115000"/>
              </a:lnSpc>
              <a:spcBef>
                <a:spcPts val="0"/>
              </a:spcBef>
              <a:spcAft>
                <a:spcPts val="0"/>
              </a:spcAft>
              <a:buClr>
                <a:srgbClr val="006FC2"/>
              </a:buClr>
              <a:buSzPts val="1800"/>
              <a:buFont typeface="Lato"/>
              <a:buChar char="-"/>
            </a:pPr>
            <a:r>
              <a:rPr lang="en-GB" sz="1800">
                <a:solidFill>
                  <a:srgbClr val="006FC2"/>
                </a:solidFill>
                <a:latin typeface="Lato"/>
                <a:ea typeface="Lato"/>
                <a:cs typeface="Lato"/>
                <a:sym typeface="Lato"/>
              </a:rPr>
              <a:t>Push to new branch</a:t>
            </a:r>
            <a:endParaRPr sz="1800">
              <a:solidFill>
                <a:srgbClr val="006FC2"/>
              </a:solidFill>
              <a:latin typeface="Lato"/>
              <a:ea typeface="Lato"/>
              <a:cs typeface="Lato"/>
              <a:sym typeface="Lato"/>
            </a:endParaRPr>
          </a:p>
          <a:p>
            <a:pPr indent="0" lvl="0" marL="0" rtl="0" algn="l">
              <a:lnSpc>
                <a:spcPct val="115000"/>
              </a:lnSpc>
              <a:spcBef>
                <a:spcPts val="1000"/>
              </a:spcBef>
              <a:spcAft>
                <a:spcPts val="0"/>
              </a:spcAft>
              <a:buNone/>
            </a:pPr>
            <a:r>
              <a:t/>
            </a:r>
            <a:endParaRPr sz="1800">
              <a:solidFill>
                <a:srgbClr val="006FC2"/>
              </a:solidFill>
              <a:latin typeface="Lato"/>
              <a:ea typeface="Lato"/>
              <a:cs typeface="Lato"/>
              <a:sym typeface="Lato"/>
            </a:endParaRPr>
          </a:p>
          <a:p>
            <a:pPr indent="0" lvl="0" marL="0" rtl="0" algn="l">
              <a:lnSpc>
                <a:spcPct val="115000"/>
              </a:lnSpc>
              <a:spcBef>
                <a:spcPts val="1000"/>
              </a:spcBef>
              <a:spcAft>
                <a:spcPts val="0"/>
              </a:spcAft>
              <a:buNone/>
            </a:pPr>
            <a:r>
              <a:rPr lang="en-GB" sz="1800">
                <a:solidFill>
                  <a:srgbClr val="006FC2"/>
                </a:solidFill>
                <a:latin typeface="Lato"/>
                <a:ea typeface="Lato"/>
                <a:cs typeface="Lato"/>
                <a:sym typeface="Lato"/>
              </a:rPr>
              <a:t>Part 2</a:t>
            </a:r>
            <a:endParaRPr sz="1800">
              <a:solidFill>
                <a:srgbClr val="006FC2"/>
              </a:solidFill>
              <a:latin typeface="Lato"/>
              <a:ea typeface="Lato"/>
              <a:cs typeface="Lato"/>
              <a:sym typeface="Lato"/>
            </a:endParaRPr>
          </a:p>
          <a:p>
            <a:pPr indent="-342900" lvl="0" marL="457200" rtl="0" algn="l">
              <a:lnSpc>
                <a:spcPct val="115000"/>
              </a:lnSpc>
              <a:spcBef>
                <a:spcPts val="1000"/>
              </a:spcBef>
              <a:spcAft>
                <a:spcPts val="0"/>
              </a:spcAft>
              <a:buClr>
                <a:srgbClr val="006FC2"/>
              </a:buClr>
              <a:buSzPts val="1800"/>
              <a:buFont typeface="Lato"/>
              <a:buChar char="-"/>
            </a:pPr>
            <a:r>
              <a:rPr lang="en-GB" sz="1800">
                <a:solidFill>
                  <a:srgbClr val="006FC2"/>
                </a:solidFill>
                <a:latin typeface="Lato"/>
                <a:ea typeface="Lato"/>
                <a:cs typeface="Lato"/>
                <a:sym typeface="Lato"/>
              </a:rPr>
              <a:t>Initialize KodeCamp directory on your local as a git repo </a:t>
            </a:r>
            <a:endParaRPr sz="1800">
              <a:solidFill>
                <a:srgbClr val="006FC2"/>
              </a:solidFill>
              <a:latin typeface="Lato"/>
              <a:ea typeface="Lato"/>
              <a:cs typeface="Lato"/>
              <a:sym typeface="Lato"/>
            </a:endParaRPr>
          </a:p>
          <a:p>
            <a:pPr indent="-342900" lvl="0" marL="457200" rtl="0" algn="l">
              <a:lnSpc>
                <a:spcPct val="115000"/>
              </a:lnSpc>
              <a:spcBef>
                <a:spcPts val="0"/>
              </a:spcBef>
              <a:spcAft>
                <a:spcPts val="0"/>
              </a:spcAft>
              <a:buClr>
                <a:srgbClr val="006FC2"/>
              </a:buClr>
              <a:buSzPts val="1800"/>
              <a:buFont typeface="Lato"/>
              <a:buChar char="-"/>
            </a:pPr>
            <a:r>
              <a:rPr lang="en-GB" sz="1800">
                <a:solidFill>
                  <a:srgbClr val="006FC2"/>
                </a:solidFill>
                <a:latin typeface="Lato"/>
                <a:ea typeface="Lato"/>
                <a:cs typeface="Lato"/>
                <a:sym typeface="Lato"/>
              </a:rPr>
              <a:t>Create repo for KodeCamp on GitHub account</a:t>
            </a:r>
            <a:endParaRPr sz="1800">
              <a:solidFill>
                <a:srgbClr val="006FC2"/>
              </a:solidFill>
              <a:latin typeface="Lato"/>
              <a:ea typeface="Lato"/>
              <a:cs typeface="Lato"/>
              <a:sym typeface="Lato"/>
            </a:endParaRPr>
          </a:p>
          <a:p>
            <a:pPr indent="-342900" lvl="0" marL="457200" rtl="0" algn="l">
              <a:lnSpc>
                <a:spcPct val="115000"/>
              </a:lnSpc>
              <a:spcBef>
                <a:spcPts val="0"/>
              </a:spcBef>
              <a:spcAft>
                <a:spcPts val="0"/>
              </a:spcAft>
              <a:buClr>
                <a:srgbClr val="006FC2"/>
              </a:buClr>
              <a:buSzPts val="1800"/>
              <a:buFont typeface="Lato"/>
              <a:buChar char="-"/>
            </a:pPr>
            <a:r>
              <a:rPr lang="en-GB" sz="1800">
                <a:solidFill>
                  <a:srgbClr val="006FC2"/>
                </a:solidFill>
                <a:latin typeface="Lato"/>
                <a:ea typeface="Lato"/>
                <a:cs typeface="Lato"/>
                <a:sym typeface="Lato"/>
              </a:rPr>
              <a:t>Create new branch called dev</a:t>
            </a:r>
            <a:endParaRPr sz="1800">
              <a:solidFill>
                <a:srgbClr val="006FC2"/>
              </a:solidFill>
              <a:latin typeface="Lato"/>
              <a:ea typeface="Lato"/>
              <a:cs typeface="Lato"/>
              <a:sym typeface="Lato"/>
            </a:endParaRPr>
          </a:p>
          <a:p>
            <a:pPr indent="-342900" lvl="0" marL="457200" rtl="0" algn="l">
              <a:lnSpc>
                <a:spcPct val="115000"/>
              </a:lnSpc>
              <a:spcBef>
                <a:spcPts val="0"/>
              </a:spcBef>
              <a:spcAft>
                <a:spcPts val="0"/>
              </a:spcAft>
              <a:buClr>
                <a:srgbClr val="006FC2"/>
              </a:buClr>
              <a:buSzPts val="1800"/>
              <a:buFont typeface="Lato"/>
              <a:buChar char="-"/>
            </a:pPr>
            <a:r>
              <a:rPr lang="en-GB" sz="1800">
                <a:solidFill>
                  <a:srgbClr val="006FC2"/>
                </a:solidFill>
                <a:latin typeface="Lato"/>
                <a:ea typeface="Lato"/>
                <a:cs typeface="Lato"/>
                <a:sym typeface="Lato"/>
              </a:rPr>
              <a:t>Push files and folders to dev branch </a:t>
            </a:r>
            <a:endParaRPr sz="1800">
              <a:solidFill>
                <a:srgbClr val="006FC2"/>
              </a:solidFill>
              <a:latin typeface="Lato"/>
              <a:ea typeface="Lato"/>
              <a:cs typeface="Lato"/>
              <a:sym typeface="Lato"/>
            </a:endParaRPr>
          </a:p>
          <a:p>
            <a:pPr indent="-342900" lvl="0" marL="457200" rtl="0" algn="l">
              <a:lnSpc>
                <a:spcPct val="115000"/>
              </a:lnSpc>
              <a:spcBef>
                <a:spcPts val="0"/>
              </a:spcBef>
              <a:spcAft>
                <a:spcPts val="0"/>
              </a:spcAft>
              <a:buClr>
                <a:srgbClr val="006FC2"/>
              </a:buClr>
              <a:buSzPts val="1800"/>
              <a:buFont typeface="Lato"/>
              <a:buChar char="-"/>
            </a:pPr>
            <a:r>
              <a:rPr lang="en-GB" sz="1800">
                <a:solidFill>
                  <a:srgbClr val="006FC2"/>
                </a:solidFill>
                <a:latin typeface="Lato"/>
                <a:ea typeface="Lato"/>
                <a:cs typeface="Lato"/>
                <a:sym typeface="Lato"/>
              </a:rPr>
              <a:t>Merge dev to main branch</a:t>
            </a:r>
            <a:endParaRPr sz="1800">
              <a:solidFill>
                <a:srgbClr val="006FC2"/>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9"/>
          <p:cNvSpPr txBox="1"/>
          <p:nvPr/>
        </p:nvSpPr>
        <p:spPr>
          <a:xfrm>
            <a:off x="834220" y="6893000"/>
            <a:ext cx="6396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Noto Naskh Arabic"/>
                <a:ea typeface="Noto Naskh Arabic"/>
                <a:cs typeface="Noto Naskh Arabic"/>
                <a:sym typeface="Noto Naskh Arabic"/>
              </a:rPr>
              <a:t>17.</a:t>
            </a:r>
            <a:endParaRPr b="0" i="0" sz="2000" u="none" cap="none" strike="noStrike">
              <a:solidFill>
                <a:srgbClr val="000000"/>
              </a:solidFill>
              <a:latin typeface="Noto Naskh Arabic"/>
              <a:ea typeface="Noto Naskh Arabic"/>
              <a:cs typeface="Noto Naskh Arabic"/>
              <a:sym typeface="Noto Naskh Arabic"/>
            </a:endParaRPr>
          </a:p>
        </p:txBody>
      </p:sp>
      <p:sp>
        <p:nvSpPr>
          <p:cNvPr id="253" name="Google Shape;253;p29"/>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254" name="Google Shape;254;p29"/>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255" name="Google Shape;255;p29"/>
          <p:cNvSpPr txBox="1"/>
          <p:nvPr/>
        </p:nvSpPr>
        <p:spPr>
          <a:xfrm>
            <a:off x="3472946" y="2971800"/>
            <a:ext cx="2807700" cy="9357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0"/>
              <a:buFont typeface="Arial"/>
              <a:buNone/>
            </a:pPr>
            <a:r>
              <a:rPr b="1" i="0" lang="en-GB" sz="6000" u="none" cap="none" strike="noStrike">
                <a:solidFill>
                  <a:srgbClr val="006FC2"/>
                </a:solidFill>
                <a:latin typeface="Lato"/>
                <a:ea typeface="Lato"/>
                <a:cs typeface="Lato"/>
                <a:sym typeface="Lato"/>
              </a:rPr>
              <a:t>THANK</a:t>
            </a:r>
            <a:r>
              <a:rPr b="1" i="0" lang="en-GB" sz="4150" u="none" cap="none" strike="noStrike">
                <a:solidFill>
                  <a:srgbClr val="006FC2"/>
                </a:solidFill>
                <a:latin typeface="Lato"/>
                <a:ea typeface="Lato"/>
                <a:cs typeface="Lato"/>
                <a:sym typeface="Lato"/>
              </a:rPr>
              <a:t> </a:t>
            </a:r>
            <a:endParaRPr b="0" i="0" sz="4150" u="none" cap="none" strike="noStrike">
              <a:solidFill>
                <a:srgbClr val="000000"/>
              </a:solidFill>
              <a:latin typeface="Lato"/>
              <a:ea typeface="Lato"/>
              <a:cs typeface="Lato"/>
              <a:sym typeface="Lato"/>
            </a:endParaRPr>
          </a:p>
        </p:txBody>
      </p:sp>
      <p:sp>
        <p:nvSpPr>
          <p:cNvPr id="256" name="Google Shape;256;p29"/>
          <p:cNvSpPr txBox="1"/>
          <p:nvPr/>
        </p:nvSpPr>
        <p:spPr>
          <a:xfrm>
            <a:off x="4001066" y="3900129"/>
            <a:ext cx="1751400" cy="9357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6000"/>
              <a:buFont typeface="Arial"/>
              <a:buNone/>
            </a:pPr>
            <a:r>
              <a:rPr b="1" i="0" lang="en-GB" sz="6000" u="none" cap="none" strike="noStrike">
                <a:solidFill>
                  <a:schemeClr val="accent3"/>
                </a:solidFill>
                <a:latin typeface="Lato"/>
                <a:ea typeface="Lato"/>
                <a:cs typeface="Lato"/>
                <a:sym typeface="Lato"/>
              </a:rPr>
              <a:t>YOU</a:t>
            </a:r>
            <a:endParaRPr b="0" i="0" sz="5400" u="none" cap="none" strike="noStrike">
              <a:solidFill>
                <a:schemeClr val="accent3"/>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9"/>
          <p:cNvSpPr txBox="1"/>
          <p:nvPr/>
        </p:nvSpPr>
        <p:spPr>
          <a:xfrm>
            <a:off x="834228" y="6892988"/>
            <a:ext cx="2292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Noto Naskh Arabic"/>
                <a:ea typeface="Noto Naskh Arabic"/>
                <a:cs typeface="Noto Naskh Arabic"/>
                <a:sym typeface="Noto Naskh Arabic"/>
              </a:rPr>
              <a:t>3.</a:t>
            </a:r>
            <a:endParaRPr b="0" i="0" sz="2000" u="none" cap="none" strike="noStrike">
              <a:solidFill>
                <a:srgbClr val="000000"/>
              </a:solidFill>
              <a:latin typeface="Noto Naskh Arabic"/>
              <a:ea typeface="Noto Naskh Arabic"/>
              <a:cs typeface="Noto Naskh Arabic"/>
              <a:sym typeface="Noto Naskh Arabic"/>
            </a:endParaRPr>
          </a:p>
        </p:txBody>
      </p:sp>
      <p:sp>
        <p:nvSpPr>
          <p:cNvPr id="70" name="Google Shape;70;p9"/>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71" name="Google Shape;71;p9"/>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72" name="Google Shape;72;p9"/>
          <p:cNvSpPr txBox="1"/>
          <p:nvPr/>
        </p:nvSpPr>
        <p:spPr>
          <a:xfrm>
            <a:off x="1389868" y="993400"/>
            <a:ext cx="5913300" cy="566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3600"/>
              <a:buFont typeface="Arial"/>
              <a:buNone/>
            </a:pPr>
            <a:r>
              <a:rPr b="1" lang="en-GB" sz="3600">
                <a:solidFill>
                  <a:srgbClr val="006FC2"/>
                </a:solidFill>
                <a:latin typeface="Lato"/>
                <a:ea typeface="Lato"/>
                <a:cs typeface="Lato"/>
                <a:sym typeface="Lato"/>
              </a:rPr>
              <a:t>Version Control Systems</a:t>
            </a:r>
            <a:endParaRPr b="0" i="0" sz="3600" u="none" cap="none" strike="noStrike">
              <a:solidFill>
                <a:srgbClr val="000000"/>
              </a:solidFill>
              <a:latin typeface="Lato"/>
              <a:ea typeface="Lato"/>
              <a:cs typeface="Lato"/>
              <a:sym typeface="Lato"/>
            </a:endParaRPr>
          </a:p>
        </p:txBody>
      </p:sp>
      <p:sp>
        <p:nvSpPr>
          <p:cNvPr id="73" name="Google Shape;73;p9"/>
          <p:cNvSpPr txBox="1"/>
          <p:nvPr/>
        </p:nvSpPr>
        <p:spPr>
          <a:xfrm>
            <a:off x="1389877" y="2016025"/>
            <a:ext cx="7562100" cy="3398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000"/>
              <a:buFont typeface="Arial"/>
              <a:buNone/>
            </a:pPr>
            <a:r>
              <a:rPr lang="en-GB" sz="2000">
                <a:solidFill>
                  <a:srgbClr val="006FC2"/>
                </a:solidFill>
                <a:latin typeface="Lato"/>
                <a:ea typeface="Lato"/>
                <a:cs typeface="Lato"/>
                <a:sym typeface="Lato"/>
              </a:rPr>
              <a:t>Version Control Systems are software that can track and manage changes to files and other digital assets. They enable teams of multiple developers work simultaneously and prevent loss of data.</a:t>
            </a:r>
            <a:endParaRPr sz="2000">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000"/>
              <a:buFont typeface="Arial"/>
              <a:buNone/>
            </a:pPr>
            <a:r>
              <a:t/>
            </a:r>
            <a:endParaRPr sz="2000">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000"/>
              <a:buFont typeface="Arial"/>
              <a:buNone/>
            </a:pPr>
            <a:r>
              <a:rPr lang="en-GB" sz="2000">
                <a:solidFill>
                  <a:srgbClr val="006FC2"/>
                </a:solidFill>
                <a:latin typeface="Lato"/>
                <a:ea typeface="Lato"/>
                <a:cs typeface="Lato"/>
                <a:sym typeface="Lato"/>
              </a:rPr>
              <a:t>Version Control Systems are sometimes referred to as Source Code Management systems.</a:t>
            </a:r>
            <a:endParaRPr sz="2000">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000"/>
              <a:buFont typeface="Arial"/>
              <a:buNone/>
            </a:pPr>
            <a:r>
              <a:t/>
            </a:r>
            <a:endParaRPr sz="2000">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000"/>
              <a:buFont typeface="Arial"/>
              <a:buNone/>
            </a:pPr>
            <a:r>
              <a:rPr lang="en-GB" sz="2000">
                <a:solidFill>
                  <a:srgbClr val="006FC2"/>
                </a:solidFill>
                <a:latin typeface="Lato"/>
                <a:ea typeface="Lato"/>
                <a:cs typeface="Lato"/>
                <a:sym typeface="Lato"/>
              </a:rPr>
              <a:t>Source Code Management enables software teams to IT resources (code and configurations) and keep records of the changes made to theses resources overtime, </a:t>
            </a:r>
            <a:r>
              <a:rPr lang="en-GB" sz="2000">
                <a:solidFill>
                  <a:srgbClr val="006FC2"/>
                </a:solidFill>
                <a:latin typeface="Lato"/>
                <a:ea typeface="Lato"/>
                <a:cs typeface="Lato"/>
                <a:sym typeface="Lato"/>
              </a:rPr>
              <a:t>offering</a:t>
            </a:r>
            <a:r>
              <a:rPr lang="en-GB" sz="2000">
                <a:solidFill>
                  <a:srgbClr val="006FC2"/>
                </a:solidFill>
                <a:latin typeface="Lato"/>
                <a:ea typeface="Lato"/>
                <a:cs typeface="Lato"/>
                <a:sym typeface="Lato"/>
              </a:rPr>
              <a:t> the ability to see the difference between two versions and rollback to a previous version.</a:t>
            </a:r>
            <a:endParaRPr sz="2000">
              <a:solidFill>
                <a:srgbClr val="006FC2"/>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0"/>
          <p:cNvSpPr txBox="1"/>
          <p:nvPr/>
        </p:nvSpPr>
        <p:spPr>
          <a:xfrm>
            <a:off x="834228" y="6892988"/>
            <a:ext cx="2292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Noto Naskh Arabic"/>
                <a:ea typeface="Noto Naskh Arabic"/>
                <a:cs typeface="Noto Naskh Arabic"/>
                <a:sym typeface="Noto Naskh Arabic"/>
              </a:rPr>
              <a:t>4.</a:t>
            </a:r>
            <a:endParaRPr b="0" i="0" sz="2000" u="none" cap="none" strike="noStrike">
              <a:solidFill>
                <a:srgbClr val="000000"/>
              </a:solidFill>
              <a:latin typeface="Noto Naskh Arabic"/>
              <a:ea typeface="Noto Naskh Arabic"/>
              <a:cs typeface="Noto Naskh Arabic"/>
              <a:sym typeface="Noto Naskh Arabic"/>
            </a:endParaRPr>
          </a:p>
        </p:txBody>
      </p:sp>
      <p:sp>
        <p:nvSpPr>
          <p:cNvPr id="79" name="Google Shape;79;p10"/>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80" name="Google Shape;80;p10"/>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81" name="Google Shape;81;p10"/>
          <p:cNvSpPr txBox="1"/>
          <p:nvPr/>
        </p:nvSpPr>
        <p:spPr>
          <a:xfrm>
            <a:off x="1656493" y="448525"/>
            <a:ext cx="5913300" cy="566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3600"/>
              <a:buFont typeface="Arial"/>
              <a:buNone/>
            </a:pPr>
            <a:r>
              <a:rPr b="1" lang="en-GB" sz="3600">
                <a:solidFill>
                  <a:srgbClr val="006FC2"/>
                </a:solidFill>
                <a:latin typeface="Lato"/>
                <a:ea typeface="Lato"/>
                <a:cs typeface="Lato"/>
                <a:sym typeface="Lato"/>
              </a:rPr>
              <a:t>Why do we need VCS?</a:t>
            </a:r>
            <a:endParaRPr b="0" i="0" sz="3600" u="none" cap="none" strike="noStrike">
              <a:solidFill>
                <a:srgbClr val="000000"/>
              </a:solidFill>
              <a:latin typeface="Lato"/>
              <a:ea typeface="Lato"/>
              <a:cs typeface="Lato"/>
              <a:sym typeface="Lato"/>
            </a:endParaRPr>
          </a:p>
        </p:txBody>
      </p:sp>
      <p:sp>
        <p:nvSpPr>
          <p:cNvPr id="82" name="Google Shape;82;p10"/>
          <p:cNvSpPr txBox="1"/>
          <p:nvPr/>
        </p:nvSpPr>
        <p:spPr>
          <a:xfrm>
            <a:off x="1389875" y="1669325"/>
            <a:ext cx="7086300" cy="3232500"/>
          </a:xfrm>
          <a:prstGeom prst="rect">
            <a:avLst/>
          </a:prstGeom>
          <a:noFill/>
          <a:ln>
            <a:noFill/>
          </a:ln>
        </p:spPr>
        <p:txBody>
          <a:bodyPr anchorCtr="0" anchor="t" bIns="91425" lIns="91425" spcFirstLastPara="1" rIns="91425" wrap="square" tIns="91425">
            <a:spAutoFit/>
          </a:bodyPr>
          <a:lstStyle/>
          <a:p>
            <a:pPr indent="0" lvl="0" marL="12700" marR="0" rtl="0" algn="l">
              <a:lnSpc>
                <a:spcPct val="100000"/>
              </a:lnSpc>
              <a:spcBef>
                <a:spcPts val="0"/>
              </a:spcBef>
              <a:spcAft>
                <a:spcPts val="0"/>
              </a:spcAft>
              <a:buClr>
                <a:srgbClr val="000000"/>
              </a:buClr>
              <a:buSzPts val="2400"/>
              <a:buFont typeface="Arial"/>
              <a:buNone/>
            </a:pPr>
            <a:r>
              <a:rPr lang="en-GB" sz="1800">
                <a:solidFill>
                  <a:srgbClr val="006FC2"/>
                </a:solidFill>
                <a:latin typeface="Lato"/>
                <a:ea typeface="Lato"/>
                <a:cs typeface="Lato"/>
                <a:sym typeface="Lato"/>
              </a:rPr>
              <a:t>Maintaining a code base is relatively easy when working with just on developer or software engineer. When working with a team of engineers, it becomes more difficult to keep track of all the changes made by various developers and hold a single source of truth (the main, working code).</a:t>
            </a:r>
            <a:endParaRPr sz="1800">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400"/>
              <a:buFont typeface="Arial"/>
              <a:buNone/>
            </a:pPr>
            <a:r>
              <a:t/>
            </a:r>
            <a:endParaRPr sz="1800">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400"/>
              <a:buFont typeface="Arial"/>
              <a:buNone/>
            </a:pPr>
            <a:r>
              <a:rPr lang="en-GB" sz="1800">
                <a:solidFill>
                  <a:srgbClr val="006FC2"/>
                </a:solidFill>
                <a:latin typeface="Lato"/>
                <a:ea typeface="Lato"/>
                <a:cs typeface="Lato"/>
                <a:sym typeface="Lato"/>
              </a:rPr>
              <a:t>Problems that VCS can solve:</a:t>
            </a:r>
            <a:br>
              <a:rPr lang="en-GB" sz="1800">
                <a:solidFill>
                  <a:srgbClr val="006FC2"/>
                </a:solidFill>
                <a:latin typeface="Lato"/>
                <a:ea typeface="Lato"/>
                <a:cs typeface="Lato"/>
                <a:sym typeface="Lato"/>
              </a:rPr>
            </a:br>
            <a:r>
              <a:rPr lang="en-GB" sz="1800">
                <a:solidFill>
                  <a:srgbClr val="006FC2"/>
                </a:solidFill>
                <a:latin typeface="Lato"/>
                <a:ea typeface="Lato"/>
                <a:cs typeface="Lato"/>
                <a:sym typeface="Lato"/>
              </a:rPr>
              <a:t>   -     Data inconsistency (Overwriting the code of other developers)</a:t>
            </a:r>
            <a:endParaRPr sz="1800">
              <a:solidFill>
                <a:srgbClr val="006FC2"/>
              </a:solidFill>
              <a:latin typeface="Lato"/>
              <a:ea typeface="Lato"/>
              <a:cs typeface="Lato"/>
              <a:sym typeface="Lato"/>
            </a:endParaRPr>
          </a:p>
          <a:p>
            <a:pPr indent="-342900" lvl="0" marL="457200" marR="0" rtl="0" algn="l">
              <a:lnSpc>
                <a:spcPct val="100000"/>
              </a:lnSpc>
              <a:spcBef>
                <a:spcPts val="0"/>
              </a:spcBef>
              <a:spcAft>
                <a:spcPts val="0"/>
              </a:spcAft>
              <a:buClr>
                <a:srgbClr val="006FC2"/>
              </a:buClr>
              <a:buSzPts val="1800"/>
              <a:buFont typeface="Lato"/>
              <a:buChar char="-"/>
            </a:pPr>
            <a:r>
              <a:rPr lang="en-GB" sz="1800">
                <a:solidFill>
                  <a:srgbClr val="006FC2"/>
                </a:solidFill>
                <a:latin typeface="Lato"/>
                <a:ea typeface="Lato"/>
                <a:cs typeface="Lato"/>
                <a:sym typeface="Lato"/>
              </a:rPr>
              <a:t>Change conflicts</a:t>
            </a:r>
            <a:endParaRPr sz="1800">
              <a:solidFill>
                <a:srgbClr val="006FC2"/>
              </a:solidFill>
              <a:latin typeface="Lato"/>
              <a:ea typeface="Lato"/>
              <a:cs typeface="Lato"/>
              <a:sym typeface="Lato"/>
            </a:endParaRPr>
          </a:p>
          <a:p>
            <a:pPr indent="-342900" lvl="0" marL="457200" marR="0" rtl="0" algn="l">
              <a:lnSpc>
                <a:spcPct val="100000"/>
              </a:lnSpc>
              <a:spcBef>
                <a:spcPts val="0"/>
              </a:spcBef>
              <a:spcAft>
                <a:spcPts val="0"/>
              </a:spcAft>
              <a:buClr>
                <a:srgbClr val="006FC2"/>
              </a:buClr>
              <a:buSzPts val="1800"/>
              <a:buFont typeface="Lato"/>
              <a:buChar char="-"/>
            </a:pPr>
            <a:r>
              <a:rPr lang="en-GB" sz="1800">
                <a:solidFill>
                  <a:srgbClr val="006FC2"/>
                </a:solidFill>
                <a:latin typeface="Lato"/>
                <a:ea typeface="Lato"/>
                <a:cs typeface="Lato"/>
                <a:sym typeface="Lato"/>
              </a:rPr>
              <a:t>Breaking down velocity and speed of development</a:t>
            </a:r>
            <a:endParaRPr sz="1800">
              <a:solidFill>
                <a:srgbClr val="006FC2"/>
              </a:solidFill>
              <a:latin typeface="Lato"/>
              <a:ea typeface="Lato"/>
              <a:cs typeface="Lato"/>
              <a:sym typeface="Lato"/>
            </a:endParaRPr>
          </a:p>
          <a:p>
            <a:pPr indent="-342900" lvl="0" marL="457200" marR="0" rtl="0" algn="l">
              <a:lnSpc>
                <a:spcPct val="100000"/>
              </a:lnSpc>
              <a:spcBef>
                <a:spcPts val="0"/>
              </a:spcBef>
              <a:spcAft>
                <a:spcPts val="0"/>
              </a:spcAft>
              <a:buClr>
                <a:srgbClr val="006FC2"/>
              </a:buClr>
              <a:buSzPts val="1800"/>
              <a:buFont typeface="Lato"/>
              <a:buChar char="-"/>
            </a:pPr>
            <a:r>
              <a:rPr lang="en-GB" sz="1800">
                <a:solidFill>
                  <a:srgbClr val="006FC2"/>
                </a:solidFill>
                <a:latin typeface="Lato"/>
                <a:ea typeface="Lato"/>
                <a:cs typeface="Lato"/>
                <a:sym typeface="Lato"/>
              </a:rPr>
              <a:t>Reduced System and Code Maintainability</a:t>
            </a:r>
            <a:endParaRPr sz="1800">
              <a:solidFill>
                <a:srgbClr val="006FC2"/>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1"/>
          <p:cNvSpPr txBox="1"/>
          <p:nvPr/>
        </p:nvSpPr>
        <p:spPr>
          <a:xfrm>
            <a:off x="834228" y="6892988"/>
            <a:ext cx="2292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Noto Naskh Arabic"/>
                <a:ea typeface="Noto Naskh Arabic"/>
                <a:cs typeface="Noto Naskh Arabic"/>
                <a:sym typeface="Noto Naskh Arabic"/>
              </a:rPr>
              <a:t>4.</a:t>
            </a:r>
            <a:endParaRPr b="0" i="0" sz="2000" u="none" cap="none" strike="noStrike">
              <a:solidFill>
                <a:srgbClr val="000000"/>
              </a:solidFill>
              <a:latin typeface="Noto Naskh Arabic"/>
              <a:ea typeface="Noto Naskh Arabic"/>
              <a:cs typeface="Noto Naskh Arabic"/>
              <a:sym typeface="Noto Naskh Arabic"/>
            </a:endParaRPr>
          </a:p>
        </p:txBody>
      </p:sp>
      <p:sp>
        <p:nvSpPr>
          <p:cNvPr id="88" name="Google Shape;88;p11"/>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89" name="Google Shape;89;p11"/>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90" name="Google Shape;90;p11"/>
          <p:cNvSpPr txBox="1"/>
          <p:nvPr/>
        </p:nvSpPr>
        <p:spPr>
          <a:xfrm>
            <a:off x="1656493" y="448525"/>
            <a:ext cx="5913300" cy="5664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3600"/>
              <a:buFont typeface="Arial"/>
              <a:buNone/>
            </a:pPr>
            <a:r>
              <a:rPr b="1" lang="en-GB" sz="3600">
                <a:solidFill>
                  <a:srgbClr val="006FC2"/>
                </a:solidFill>
                <a:latin typeface="Lato"/>
                <a:ea typeface="Lato"/>
                <a:cs typeface="Lato"/>
                <a:sym typeface="Lato"/>
              </a:rPr>
              <a:t>Types of VCS</a:t>
            </a:r>
            <a:endParaRPr b="0" i="0" sz="3600" u="none" cap="none" strike="noStrike">
              <a:solidFill>
                <a:srgbClr val="000000"/>
              </a:solidFill>
              <a:latin typeface="Lato"/>
              <a:ea typeface="Lato"/>
              <a:cs typeface="Lato"/>
              <a:sym typeface="Lato"/>
            </a:endParaRPr>
          </a:p>
        </p:txBody>
      </p:sp>
      <p:sp>
        <p:nvSpPr>
          <p:cNvPr id="91" name="Google Shape;91;p11"/>
          <p:cNvSpPr txBox="1"/>
          <p:nvPr/>
        </p:nvSpPr>
        <p:spPr>
          <a:xfrm>
            <a:off x="1389875" y="1263550"/>
            <a:ext cx="7086300" cy="5448900"/>
          </a:xfrm>
          <a:prstGeom prst="rect">
            <a:avLst/>
          </a:prstGeom>
          <a:noFill/>
          <a:ln>
            <a:noFill/>
          </a:ln>
        </p:spPr>
        <p:txBody>
          <a:bodyPr anchorCtr="0" anchor="t" bIns="91425" lIns="91425" spcFirstLastPara="1" rIns="91425" wrap="square" tIns="91425">
            <a:spAutoFit/>
          </a:bodyPr>
          <a:lstStyle/>
          <a:p>
            <a:pPr indent="0" lvl="0" marL="12700" marR="0" rtl="0" algn="l">
              <a:lnSpc>
                <a:spcPct val="100000"/>
              </a:lnSpc>
              <a:spcBef>
                <a:spcPts val="0"/>
              </a:spcBef>
              <a:spcAft>
                <a:spcPts val="0"/>
              </a:spcAft>
              <a:buClr>
                <a:srgbClr val="000000"/>
              </a:buClr>
              <a:buSzPts val="2400"/>
              <a:buFont typeface="Arial"/>
              <a:buNone/>
            </a:pPr>
            <a:r>
              <a:rPr lang="en-GB" sz="1800">
                <a:solidFill>
                  <a:srgbClr val="006FC2"/>
                </a:solidFill>
                <a:latin typeface="Lato"/>
                <a:ea typeface="Lato"/>
                <a:cs typeface="Lato"/>
                <a:sym typeface="Lato"/>
              </a:rPr>
              <a:t>Problems that VCS can solve:</a:t>
            </a:r>
            <a:endParaRPr sz="1800">
              <a:solidFill>
                <a:srgbClr val="006FC2"/>
              </a:solidFill>
              <a:latin typeface="Lato"/>
              <a:ea typeface="Lato"/>
              <a:cs typeface="Lato"/>
              <a:sym typeface="Lato"/>
            </a:endParaRPr>
          </a:p>
          <a:p>
            <a:pPr indent="-342900" lvl="0" marL="457200" marR="0" rtl="0" algn="l">
              <a:lnSpc>
                <a:spcPct val="100000"/>
              </a:lnSpc>
              <a:spcBef>
                <a:spcPts val="0"/>
              </a:spcBef>
              <a:spcAft>
                <a:spcPts val="0"/>
              </a:spcAft>
              <a:buClr>
                <a:srgbClr val="006FC2"/>
              </a:buClr>
              <a:buSzPts val="1800"/>
              <a:buFont typeface="Lato"/>
              <a:buChar char="-"/>
            </a:pPr>
            <a:r>
              <a:rPr lang="en-GB" sz="1800">
                <a:solidFill>
                  <a:srgbClr val="006FC2"/>
                </a:solidFill>
                <a:latin typeface="Lato"/>
                <a:ea typeface="Lato"/>
                <a:cs typeface="Lato"/>
                <a:sym typeface="Lato"/>
              </a:rPr>
              <a:t>Local VCS: This maintains the versions and changes to files on your local system. It stores the changes as patches on a local databases in your computer where every patch contains the changes made since the last version. </a:t>
            </a:r>
            <a:endParaRPr sz="1800">
              <a:solidFill>
                <a:srgbClr val="006FC2"/>
              </a:solidFill>
              <a:latin typeface="Lato"/>
              <a:ea typeface="Lato"/>
              <a:cs typeface="Lato"/>
              <a:sym typeface="Lato"/>
            </a:endParaRPr>
          </a:p>
          <a:p>
            <a:pPr indent="0" lvl="0" marL="457200" marR="0" rtl="0" algn="l">
              <a:lnSpc>
                <a:spcPct val="100000"/>
              </a:lnSpc>
              <a:spcBef>
                <a:spcPts val="0"/>
              </a:spcBef>
              <a:spcAft>
                <a:spcPts val="0"/>
              </a:spcAft>
              <a:buNone/>
            </a:pPr>
            <a:r>
              <a:t/>
            </a:r>
            <a:endParaRPr sz="1800">
              <a:solidFill>
                <a:srgbClr val="006FC2"/>
              </a:solidFill>
              <a:latin typeface="Lato"/>
              <a:ea typeface="Lato"/>
              <a:cs typeface="Lato"/>
              <a:sym typeface="Lato"/>
            </a:endParaRPr>
          </a:p>
          <a:p>
            <a:pPr indent="-342900" lvl="0" marL="457200" marR="0" rtl="0" algn="l">
              <a:lnSpc>
                <a:spcPct val="100000"/>
              </a:lnSpc>
              <a:spcBef>
                <a:spcPts val="0"/>
              </a:spcBef>
              <a:spcAft>
                <a:spcPts val="0"/>
              </a:spcAft>
              <a:buClr>
                <a:srgbClr val="006FC2"/>
              </a:buClr>
              <a:buSzPts val="1800"/>
              <a:buFont typeface="Lato"/>
              <a:buChar char="-"/>
            </a:pPr>
            <a:r>
              <a:rPr lang="en-GB" sz="1800">
                <a:solidFill>
                  <a:srgbClr val="006FC2"/>
                </a:solidFill>
                <a:latin typeface="Lato"/>
                <a:ea typeface="Lato"/>
                <a:cs typeface="Lato"/>
                <a:sym typeface="Lato"/>
              </a:rPr>
              <a:t>Centralized VCS: All file versions are contained on a single server. Various developer can access this server, pull the files to their local system or push files for local to the remote </a:t>
            </a:r>
            <a:r>
              <a:rPr lang="en-GB" sz="1800">
                <a:solidFill>
                  <a:srgbClr val="006FC2"/>
                </a:solidFill>
                <a:latin typeface="Lato"/>
                <a:ea typeface="Lato"/>
                <a:cs typeface="Lato"/>
                <a:sym typeface="Lato"/>
              </a:rPr>
              <a:t>central</a:t>
            </a:r>
            <a:r>
              <a:rPr lang="en-GB" sz="1800">
                <a:solidFill>
                  <a:srgbClr val="006FC2"/>
                </a:solidFill>
                <a:latin typeface="Lato"/>
                <a:ea typeface="Lato"/>
                <a:cs typeface="Lato"/>
                <a:sym typeface="Lato"/>
              </a:rPr>
              <a:t> VCS server. Examples of this kind of VCS; Microsoft TFS, Apache SVN</a:t>
            </a:r>
            <a:endParaRPr sz="1800">
              <a:solidFill>
                <a:srgbClr val="006FC2"/>
              </a:solidFill>
              <a:latin typeface="Lato"/>
              <a:ea typeface="Lato"/>
              <a:cs typeface="Lato"/>
              <a:sym typeface="Lato"/>
            </a:endParaRPr>
          </a:p>
          <a:p>
            <a:pPr indent="0" lvl="0" marL="457200" marR="0" rtl="0" algn="l">
              <a:lnSpc>
                <a:spcPct val="100000"/>
              </a:lnSpc>
              <a:spcBef>
                <a:spcPts val="0"/>
              </a:spcBef>
              <a:spcAft>
                <a:spcPts val="0"/>
              </a:spcAft>
              <a:buNone/>
            </a:pPr>
            <a:r>
              <a:rPr lang="en-GB" sz="1800">
                <a:solidFill>
                  <a:srgbClr val="006FC2"/>
                </a:solidFill>
                <a:latin typeface="Lato"/>
                <a:ea typeface="Lato"/>
                <a:cs typeface="Lato"/>
                <a:sym typeface="Lato"/>
              </a:rPr>
              <a:t> </a:t>
            </a:r>
            <a:endParaRPr sz="1800">
              <a:solidFill>
                <a:srgbClr val="006FC2"/>
              </a:solidFill>
              <a:latin typeface="Lato"/>
              <a:ea typeface="Lato"/>
              <a:cs typeface="Lato"/>
              <a:sym typeface="Lato"/>
            </a:endParaRPr>
          </a:p>
          <a:p>
            <a:pPr indent="-342900" lvl="0" marL="457200" marR="0" rtl="0" algn="l">
              <a:lnSpc>
                <a:spcPct val="100000"/>
              </a:lnSpc>
              <a:spcBef>
                <a:spcPts val="0"/>
              </a:spcBef>
              <a:spcAft>
                <a:spcPts val="0"/>
              </a:spcAft>
              <a:buClr>
                <a:srgbClr val="006FC2"/>
              </a:buClr>
              <a:buSzPts val="1800"/>
              <a:buFont typeface="Lato"/>
              <a:buChar char="-"/>
            </a:pPr>
            <a:r>
              <a:rPr lang="en-GB" sz="1800">
                <a:solidFill>
                  <a:srgbClr val="006FC2"/>
                </a:solidFill>
                <a:latin typeface="Lato"/>
                <a:ea typeface="Lato"/>
                <a:cs typeface="Lato"/>
                <a:sym typeface="Lato"/>
              </a:rPr>
              <a:t>Distributed VCS: With distributed version control systems, developers maintain a full mirror of the remote repository on their local workstation or computers instead of simply checking out the latest snapshot of the files from the server. This way, everyone collaborating on a project owns a local copy of the entire project, i.e. owns their own local database with their own complete history</a:t>
            </a:r>
            <a:endParaRPr sz="1800">
              <a:solidFill>
                <a:srgbClr val="006FC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2"/>
          <p:cNvSpPr txBox="1"/>
          <p:nvPr/>
        </p:nvSpPr>
        <p:spPr>
          <a:xfrm>
            <a:off x="834228" y="6892988"/>
            <a:ext cx="2292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Noto Naskh Arabic"/>
                <a:ea typeface="Noto Naskh Arabic"/>
                <a:cs typeface="Noto Naskh Arabic"/>
                <a:sym typeface="Noto Naskh Arabic"/>
              </a:rPr>
              <a:t>6.</a:t>
            </a:r>
            <a:endParaRPr b="0" i="0" sz="2000" u="none" cap="none" strike="noStrike">
              <a:solidFill>
                <a:srgbClr val="000000"/>
              </a:solidFill>
              <a:latin typeface="Noto Naskh Arabic"/>
              <a:ea typeface="Noto Naskh Arabic"/>
              <a:cs typeface="Noto Naskh Arabic"/>
              <a:sym typeface="Noto Naskh Arabic"/>
            </a:endParaRPr>
          </a:p>
        </p:txBody>
      </p:sp>
      <p:sp>
        <p:nvSpPr>
          <p:cNvPr id="97" name="Google Shape;97;p12"/>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98" name="Google Shape;98;p12"/>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99" name="Google Shape;99;p12"/>
          <p:cNvSpPr txBox="1"/>
          <p:nvPr/>
        </p:nvSpPr>
        <p:spPr>
          <a:xfrm>
            <a:off x="1389877" y="483300"/>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GIT</a:t>
            </a:r>
            <a:endParaRPr b="0" i="0" sz="2600" u="none" cap="none" strike="noStrike">
              <a:solidFill>
                <a:srgbClr val="000000"/>
              </a:solidFill>
              <a:latin typeface="Lato"/>
              <a:ea typeface="Lato"/>
              <a:cs typeface="Lato"/>
              <a:sym typeface="Lato"/>
            </a:endParaRPr>
          </a:p>
        </p:txBody>
      </p:sp>
      <p:sp>
        <p:nvSpPr>
          <p:cNvPr id="100" name="Google Shape;100;p12"/>
          <p:cNvSpPr txBox="1"/>
          <p:nvPr/>
        </p:nvSpPr>
        <p:spPr>
          <a:xfrm>
            <a:off x="1389877" y="1144800"/>
            <a:ext cx="7734000" cy="3860400"/>
          </a:xfrm>
          <a:prstGeom prst="rect">
            <a:avLst/>
          </a:prstGeom>
          <a:noFill/>
          <a:ln>
            <a:noFill/>
          </a:ln>
        </p:spPr>
        <p:txBody>
          <a:bodyPr anchorCtr="0" anchor="t" bIns="0" lIns="0" spcFirstLastPara="1" rIns="0" wrap="square" tIns="12050">
            <a:spAutoFit/>
          </a:bodyPr>
          <a:lstStyle/>
          <a:p>
            <a:pPr indent="0" lvl="0" marL="0" marR="0" rtl="0" algn="l">
              <a:lnSpc>
                <a:spcPct val="115000"/>
              </a:lnSpc>
              <a:spcBef>
                <a:spcPts val="0"/>
              </a:spcBef>
              <a:spcAft>
                <a:spcPts val="0"/>
              </a:spcAft>
              <a:buNone/>
            </a:pPr>
            <a:r>
              <a:rPr lang="en-GB" sz="2000">
                <a:solidFill>
                  <a:srgbClr val="006FC2"/>
                </a:solidFill>
                <a:latin typeface="Lato"/>
                <a:ea typeface="Lato"/>
                <a:cs typeface="Lato"/>
                <a:sym typeface="Lato"/>
              </a:rPr>
              <a:t>Git is a </a:t>
            </a:r>
            <a:r>
              <a:rPr lang="en-GB" sz="2000">
                <a:solidFill>
                  <a:srgbClr val="006FC2"/>
                </a:solidFill>
                <a:latin typeface="Lato"/>
                <a:ea typeface="Lato"/>
                <a:cs typeface="Lato"/>
                <a:sym typeface="Lato"/>
              </a:rPr>
              <a:t>version</a:t>
            </a:r>
            <a:r>
              <a:rPr lang="en-GB" sz="2000">
                <a:solidFill>
                  <a:srgbClr val="006FC2"/>
                </a:solidFill>
                <a:latin typeface="Lato"/>
                <a:ea typeface="Lato"/>
                <a:cs typeface="Lato"/>
                <a:sym typeface="Lato"/>
              </a:rPr>
              <a:t> control system.</a:t>
            </a:r>
            <a:endParaRPr sz="2000">
              <a:solidFill>
                <a:srgbClr val="006FC2"/>
              </a:solidFill>
              <a:latin typeface="Lato"/>
              <a:ea typeface="Lato"/>
              <a:cs typeface="Lato"/>
              <a:sym typeface="Lato"/>
            </a:endParaRPr>
          </a:p>
          <a:p>
            <a:pPr indent="0" lvl="0" marL="0" marR="0" rtl="0" algn="l">
              <a:lnSpc>
                <a:spcPct val="115000"/>
              </a:lnSpc>
              <a:spcBef>
                <a:spcPts val="0"/>
              </a:spcBef>
              <a:spcAft>
                <a:spcPts val="0"/>
              </a:spcAft>
              <a:buNone/>
            </a:pPr>
            <a:r>
              <a:t/>
            </a:r>
            <a:endParaRPr sz="2000">
              <a:solidFill>
                <a:srgbClr val="006FC2"/>
              </a:solidFill>
              <a:latin typeface="Lato"/>
              <a:ea typeface="Lato"/>
              <a:cs typeface="Lato"/>
              <a:sym typeface="Lato"/>
            </a:endParaRPr>
          </a:p>
          <a:p>
            <a:pPr indent="0" lvl="0" marL="0" marR="0" rtl="0" algn="l">
              <a:lnSpc>
                <a:spcPct val="115000"/>
              </a:lnSpc>
              <a:spcBef>
                <a:spcPts val="0"/>
              </a:spcBef>
              <a:spcAft>
                <a:spcPts val="0"/>
              </a:spcAft>
              <a:buNone/>
            </a:pPr>
            <a:r>
              <a:rPr lang="en-GB" sz="2000">
                <a:solidFill>
                  <a:srgbClr val="006FC2"/>
                </a:solidFill>
                <a:latin typeface="Lato"/>
                <a:ea typeface="Lato"/>
                <a:cs typeface="Lato"/>
                <a:sym typeface="Lato"/>
              </a:rPr>
              <a:t>It was created by </a:t>
            </a:r>
            <a:r>
              <a:rPr b="1" lang="en-GB" sz="2000">
                <a:solidFill>
                  <a:srgbClr val="006FC2"/>
                </a:solidFill>
                <a:latin typeface="Lato"/>
                <a:ea typeface="Lato"/>
                <a:cs typeface="Lato"/>
                <a:sym typeface="Lato"/>
              </a:rPr>
              <a:t>Linus Torvalds</a:t>
            </a:r>
            <a:r>
              <a:rPr lang="en-GB" sz="2000">
                <a:solidFill>
                  <a:srgbClr val="006FC2"/>
                </a:solidFill>
                <a:latin typeface="Lato"/>
                <a:ea typeface="Lato"/>
                <a:cs typeface="Lato"/>
                <a:sym typeface="Lato"/>
              </a:rPr>
              <a:t> in 2005, and has been maintained by Junio Hamano since then.</a:t>
            </a:r>
            <a:endParaRPr sz="2000">
              <a:solidFill>
                <a:srgbClr val="006FC2"/>
              </a:solidFill>
              <a:latin typeface="Lato"/>
              <a:ea typeface="Lato"/>
              <a:cs typeface="Lato"/>
              <a:sym typeface="Lato"/>
            </a:endParaRPr>
          </a:p>
          <a:p>
            <a:pPr indent="0" lvl="0" marL="0" marR="0" rtl="0" algn="l">
              <a:lnSpc>
                <a:spcPct val="115000"/>
              </a:lnSpc>
              <a:spcBef>
                <a:spcPts val="0"/>
              </a:spcBef>
              <a:spcAft>
                <a:spcPts val="0"/>
              </a:spcAft>
              <a:buNone/>
            </a:pPr>
            <a:r>
              <a:t/>
            </a:r>
            <a:endParaRPr sz="2000">
              <a:solidFill>
                <a:srgbClr val="006FC2"/>
              </a:solidFill>
              <a:latin typeface="Lato"/>
              <a:ea typeface="Lato"/>
              <a:cs typeface="Lato"/>
              <a:sym typeface="Lato"/>
            </a:endParaRPr>
          </a:p>
          <a:p>
            <a:pPr indent="0" lvl="0" marL="0" marR="0" rtl="0" algn="l">
              <a:lnSpc>
                <a:spcPct val="115000"/>
              </a:lnSpc>
              <a:spcBef>
                <a:spcPts val="0"/>
              </a:spcBef>
              <a:spcAft>
                <a:spcPts val="0"/>
              </a:spcAft>
              <a:buNone/>
            </a:pPr>
            <a:r>
              <a:rPr lang="en-GB" sz="2000">
                <a:solidFill>
                  <a:srgbClr val="006FC2"/>
                </a:solidFill>
                <a:latin typeface="Lato"/>
                <a:ea typeface="Lato"/>
                <a:cs typeface="Lato"/>
                <a:sym typeface="Lato"/>
              </a:rPr>
              <a:t>Remember </a:t>
            </a:r>
            <a:r>
              <a:rPr b="1" lang="en-GB" sz="2000">
                <a:solidFill>
                  <a:srgbClr val="006FC2"/>
                </a:solidFill>
                <a:latin typeface="Lato"/>
                <a:ea typeface="Lato"/>
                <a:cs typeface="Lato"/>
                <a:sym typeface="Lato"/>
              </a:rPr>
              <a:t>Linus Torvalds?</a:t>
            </a:r>
            <a:endParaRPr b="1" sz="2000">
              <a:solidFill>
                <a:srgbClr val="006FC2"/>
              </a:solidFill>
              <a:latin typeface="Lato"/>
              <a:ea typeface="Lato"/>
              <a:cs typeface="Lato"/>
              <a:sym typeface="Lato"/>
            </a:endParaRPr>
          </a:p>
          <a:p>
            <a:pPr indent="0" lvl="0" marL="0" marR="0" rtl="0" algn="l">
              <a:lnSpc>
                <a:spcPct val="115000"/>
              </a:lnSpc>
              <a:spcBef>
                <a:spcPts val="0"/>
              </a:spcBef>
              <a:spcAft>
                <a:spcPts val="0"/>
              </a:spcAft>
              <a:buNone/>
            </a:pPr>
            <a:r>
              <a:t/>
            </a:r>
            <a:endParaRPr b="1" sz="2000">
              <a:solidFill>
                <a:srgbClr val="006FC2"/>
              </a:solidFill>
              <a:latin typeface="Lato"/>
              <a:ea typeface="Lato"/>
              <a:cs typeface="Lato"/>
              <a:sym typeface="Lato"/>
            </a:endParaRPr>
          </a:p>
          <a:p>
            <a:pPr indent="0" lvl="0" marL="0" marR="0" rtl="0" algn="l">
              <a:lnSpc>
                <a:spcPct val="115000"/>
              </a:lnSpc>
              <a:spcBef>
                <a:spcPts val="0"/>
              </a:spcBef>
              <a:spcAft>
                <a:spcPts val="0"/>
              </a:spcAft>
              <a:buNone/>
            </a:pPr>
            <a:r>
              <a:rPr b="1" lang="en-GB" sz="2000">
                <a:solidFill>
                  <a:srgbClr val="006FC2"/>
                </a:solidFill>
                <a:latin typeface="Lato"/>
                <a:ea typeface="Lato"/>
                <a:cs typeface="Lato"/>
                <a:sym typeface="Lato"/>
              </a:rPr>
              <a:t>Linux - 1991</a:t>
            </a:r>
            <a:endParaRPr b="1" sz="2000">
              <a:solidFill>
                <a:srgbClr val="006FC2"/>
              </a:solidFill>
              <a:latin typeface="Lato"/>
              <a:ea typeface="Lato"/>
              <a:cs typeface="Lato"/>
              <a:sym typeface="Lato"/>
            </a:endParaRPr>
          </a:p>
          <a:p>
            <a:pPr indent="0" lvl="0" marL="0" marR="0" rtl="0" algn="l">
              <a:lnSpc>
                <a:spcPct val="115000"/>
              </a:lnSpc>
              <a:spcBef>
                <a:spcPts val="0"/>
              </a:spcBef>
              <a:spcAft>
                <a:spcPts val="0"/>
              </a:spcAft>
              <a:buNone/>
            </a:pPr>
            <a:r>
              <a:rPr b="1" lang="en-GB" sz="2000">
                <a:solidFill>
                  <a:srgbClr val="006FC2"/>
                </a:solidFill>
                <a:latin typeface="Lato"/>
                <a:ea typeface="Lato"/>
                <a:cs typeface="Lato"/>
                <a:sym typeface="Lato"/>
              </a:rPr>
              <a:t>Git - 2005</a:t>
            </a:r>
            <a:endParaRPr b="1" sz="2000">
              <a:solidFill>
                <a:srgbClr val="006FC2"/>
              </a:solidFill>
              <a:latin typeface="Lato"/>
              <a:ea typeface="Lato"/>
              <a:cs typeface="Lato"/>
              <a:sym typeface="Lato"/>
            </a:endParaRPr>
          </a:p>
          <a:p>
            <a:pPr indent="0" lvl="0" marL="0" marR="0" rtl="0" algn="l">
              <a:lnSpc>
                <a:spcPct val="115000"/>
              </a:lnSpc>
              <a:spcBef>
                <a:spcPts val="0"/>
              </a:spcBef>
              <a:spcAft>
                <a:spcPts val="0"/>
              </a:spcAft>
              <a:buNone/>
            </a:pPr>
            <a:r>
              <a:t/>
            </a:r>
            <a:endParaRPr b="1" sz="2000">
              <a:solidFill>
                <a:srgbClr val="006FC2"/>
              </a:solidFill>
              <a:latin typeface="Lato"/>
              <a:ea typeface="Lato"/>
              <a:cs typeface="Lato"/>
              <a:sym typeface="Lato"/>
            </a:endParaRPr>
          </a:p>
          <a:p>
            <a:pPr indent="0" lvl="0" marL="0" marR="0" rtl="0" algn="l">
              <a:lnSpc>
                <a:spcPct val="115000"/>
              </a:lnSpc>
              <a:spcBef>
                <a:spcPts val="0"/>
              </a:spcBef>
              <a:spcAft>
                <a:spcPts val="0"/>
              </a:spcAft>
              <a:buNone/>
            </a:pPr>
            <a:r>
              <a:t/>
            </a:r>
            <a:endParaRPr b="1" sz="2000">
              <a:solidFill>
                <a:srgbClr val="006FC2"/>
              </a:solidFill>
              <a:latin typeface="Lato"/>
              <a:ea typeface="Lato"/>
              <a:cs typeface="Lato"/>
              <a:sym typeface="Lato"/>
            </a:endParaRPr>
          </a:p>
        </p:txBody>
      </p:sp>
      <p:pic>
        <p:nvPicPr>
          <p:cNvPr id="101" name="Google Shape;101;p12"/>
          <p:cNvPicPr preferRelativeResize="0"/>
          <p:nvPr/>
        </p:nvPicPr>
        <p:blipFill>
          <a:blip r:embed="rId3">
            <a:alphaModFix/>
          </a:blip>
          <a:stretch>
            <a:fillRect/>
          </a:stretch>
        </p:blipFill>
        <p:spPr>
          <a:xfrm>
            <a:off x="4247400" y="3190875"/>
            <a:ext cx="5506200" cy="4124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3"/>
          <p:cNvSpPr txBox="1"/>
          <p:nvPr/>
        </p:nvSpPr>
        <p:spPr>
          <a:xfrm>
            <a:off x="834228" y="6892988"/>
            <a:ext cx="2292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Noto Naskh Arabic"/>
                <a:ea typeface="Noto Naskh Arabic"/>
                <a:cs typeface="Noto Naskh Arabic"/>
                <a:sym typeface="Noto Naskh Arabic"/>
              </a:rPr>
              <a:t>7.</a:t>
            </a:r>
            <a:endParaRPr b="0" i="0" sz="2000" u="none" cap="none" strike="noStrike">
              <a:solidFill>
                <a:srgbClr val="000000"/>
              </a:solidFill>
              <a:latin typeface="Noto Naskh Arabic"/>
              <a:ea typeface="Noto Naskh Arabic"/>
              <a:cs typeface="Noto Naskh Arabic"/>
              <a:sym typeface="Noto Naskh Arabic"/>
            </a:endParaRPr>
          </a:p>
        </p:txBody>
      </p:sp>
      <p:sp>
        <p:nvSpPr>
          <p:cNvPr id="107" name="Google Shape;107;p13"/>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108" name="Google Shape;108;p13"/>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09" name="Google Shape;109;p13"/>
          <p:cNvSpPr txBox="1"/>
          <p:nvPr/>
        </p:nvSpPr>
        <p:spPr>
          <a:xfrm>
            <a:off x="1389727" y="518075"/>
            <a:ext cx="7734000" cy="4125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2600">
                <a:solidFill>
                  <a:srgbClr val="006FC2"/>
                </a:solidFill>
                <a:latin typeface="Lato"/>
                <a:ea typeface="Lato"/>
                <a:cs typeface="Lato"/>
                <a:sym typeface="Lato"/>
              </a:rPr>
              <a:t>Git Platforms</a:t>
            </a:r>
            <a:endParaRPr b="0" i="0" sz="2600" u="none" cap="none" strike="noStrike">
              <a:solidFill>
                <a:srgbClr val="000000"/>
              </a:solidFill>
              <a:latin typeface="Lato"/>
              <a:ea typeface="Lato"/>
              <a:cs typeface="Lato"/>
              <a:sym typeface="Lato"/>
            </a:endParaRPr>
          </a:p>
        </p:txBody>
      </p:sp>
      <p:pic>
        <p:nvPicPr>
          <p:cNvPr id="110" name="Google Shape;110;p13"/>
          <p:cNvPicPr preferRelativeResize="0"/>
          <p:nvPr/>
        </p:nvPicPr>
        <p:blipFill>
          <a:blip r:embed="rId3">
            <a:alphaModFix/>
          </a:blip>
          <a:stretch>
            <a:fillRect/>
          </a:stretch>
        </p:blipFill>
        <p:spPr>
          <a:xfrm>
            <a:off x="5234950" y="3714500"/>
            <a:ext cx="2114550" cy="2162175"/>
          </a:xfrm>
          <a:prstGeom prst="rect">
            <a:avLst/>
          </a:prstGeom>
          <a:noFill/>
          <a:ln>
            <a:noFill/>
          </a:ln>
        </p:spPr>
      </p:pic>
      <p:pic>
        <p:nvPicPr>
          <p:cNvPr id="111" name="Google Shape;111;p13"/>
          <p:cNvPicPr preferRelativeResize="0"/>
          <p:nvPr/>
        </p:nvPicPr>
        <p:blipFill>
          <a:blip r:embed="rId4">
            <a:alphaModFix/>
          </a:blip>
          <a:stretch>
            <a:fillRect/>
          </a:stretch>
        </p:blipFill>
        <p:spPr>
          <a:xfrm>
            <a:off x="1868175" y="2458875"/>
            <a:ext cx="5676900" cy="800100"/>
          </a:xfrm>
          <a:prstGeom prst="rect">
            <a:avLst/>
          </a:prstGeom>
          <a:noFill/>
          <a:ln>
            <a:noFill/>
          </a:ln>
        </p:spPr>
      </p:pic>
      <p:pic>
        <p:nvPicPr>
          <p:cNvPr id="112" name="Google Shape;112;p13"/>
          <p:cNvPicPr preferRelativeResize="0"/>
          <p:nvPr/>
        </p:nvPicPr>
        <p:blipFill>
          <a:blip r:embed="rId5">
            <a:alphaModFix/>
          </a:blip>
          <a:stretch>
            <a:fillRect/>
          </a:stretch>
        </p:blipFill>
        <p:spPr>
          <a:xfrm>
            <a:off x="2447825" y="3724025"/>
            <a:ext cx="2143125" cy="2143125"/>
          </a:xfrm>
          <a:prstGeom prst="rect">
            <a:avLst/>
          </a:prstGeom>
          <a:noFill/>
          <a:ln>
            <a:noFill/>
          </a:ln>
        </p:spPr>
      </p:pic>
      <p:pic>
        <p:nvPicPr>
          <p:cNvPr id="113" name="Google Shape;113;p13"/>
          <p:cNvPicPr preferRelativeResize="0"/>
          <p:nvPr/>
        </p:nvPicPr>
        <p:blipFill>
          <a:blip r:embed="rId6">
            <a:alphaModFix/>
          </a:blip>
          <a:stretch>
            <a:fillRect/>
          </a:stretch>
        </p:blipFill>
        <p:spPr>
          <a:xfrm>
            <a:off x="1063425" y="1013425"/>
            <a:ext cx="3697054" cy="1362600"/>
          </a:xfrm>
          <a:prstGeom prst="rect">
            <a:avLst/>
          </a:prstGeom>
          <a:noFill/>
          <a:ln>
            <a:noFill/>
          </a:ln>
        </p:spPr>
      </p:pic>
      <p:pic>
        <p:nvPicPr>
          <p:cNvPr id="114" name="Google Shape;114;p13"/>
          <p:cNvPicPr preferRelativeResize="0"/>
          <p:nvPr/>
        </p:nvPicPr>
        <p:blipFill>
          <a:blip r:embed="rId7">
            <a:alphaModFix/>
          </a:blip>
          <a:stretch>
            <a:fillRect/>
          </a:stretch>
        </p:blipFill>
        <p:spPr>
          <a:xfrm>
            <a:off x="5091150" y="956800"/>
            <a:ext cx="3382875" cy="1419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4"/>
          <p:cNvSpPr txBox="1"/>
          <p:nvPr/>
        </p:nvSpPr>
        <p:spPr>
          <a:xfrm>
            <a:off x="834228" y="6892988"/>
            <a:ext cx="2292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Noto Naskh Arabic"/>
                <a:ea typeface="Noto Naskh Arabic"/>
                <a:cs typeface="Noto Naskh Arabic"/>
                <a:sym typeface="Noto Naskh Arabic"/>
              </a:rPr>
              <a:t>9.</a:t>
            </a:r>
            <a:endParaRPr b="0" i="0" sz="2000" u="none" cap="none" strike="noStrike">
              <a:solidFill>
                <a:srgbClr val="000000"/>
              </a:solidFill>
              <a:latin typeface="Noto Naskh Arabic"/>
              <a:ea typeface="Noto Naskh Arabic"/>
              <a:cs typeface="Noto Naskh Arabic"/>
              <a:sym typeface="Noto Naskh Arabic"/>
            </a:endParaRPr>
          </a:p>
        </p:txBody>
      </p:sp>
      <p:sp>
        <p:nvSpPr>
          <p:cNvPr id="120" name="Google Shape;120;p14"/>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121" name="Google Shape;121;p14"/>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22" name="Google Shape;122;p14"/>
          <p:cNvSpPr txBox="1"/>
          <p:nvPr/>
        </p:nvSpPr>
        <p:spPr>
          <a:xfrm>
            <a:off x="1482602" y="506475"/>
            <a:ext cx="7734000" cy="4740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3000">
                <a:solidFill>
                  <a:srgbClr val="006FC2"/>
                </a:solidFill>
                <a:latin typeface="Lato"/>
                <a:ea typeface="Lato"/>
                <a:cs typeface="Lato"/>
                <a:sym typeface="Lato"/>
              </a:rPr>
              <a:t>Git Concepts</a:t>
            </a:r>
            <a:endParaRPr b="0" i="0" sz="3000" u="none" cap="none" strike="noStrike">
              <a:solidFill>
                <a:srgbClr val="000000"/>
              </a:solidFill>
              <a:latin typeface="Lato"/>
              <a:ea typeface="Lato"/>
              <a:cs typeface="Lato"/>
              <a:sym typeface="Lato"/>
            </a:endParaRPr>
          </a:p>
        </p:txBody>
      </p:sp>
      <p:sp>
        <p:nvSpPr>
          <p:cNvPr id="123" name="Google Shape;123;p14"/>
          <p:cNvSpPr txBox="1"/>
          <p:nvPr/>
        </p:nvSpPr>
        <p:spPr>
          <a:xfrm>
            <a:off x="1404175" y="1080900"/>
            <a:ext cx="7378800" cy="5895300"/>
          </a:xfrm>
          <a:prstGeom prst="rect">
            <a:avLst/>
          </a:prstGeom>
          <a:noFill/>
          <a:ln>
            <a:noFill/>
          </a:ln>
        </p:spPr>
        <p:txBody>
          <a:bodyPr anchorCtr="0" anchor="t" bIns="91425" lIns="91425" spcFirstLastPara="1" rIns="91425" wrap="square" tIns="91425">
            <a:spAutoFit/>
          </a:bodyPr>
          <a:lstStyle/>
          <a:p>
            <a:pPr indent="0" lvl="0" marL="12700" marR="0" rtl="0" algn="l">
              <a:lnSpc>
                <a:spcPct val="100000"/>
              </a:lnSpc>
              <a:spcBef>
                <a:spcPts val="0"/>
              </a:spcBef>
              <a:spcAft>
                <a:spcPts val="0"/>
              </a:spcAft>
              <a:buClr>
                <a:srgbClr val="000000"/>
              </a:buClr>
              <a:buSzPts val="2300"/>
              <a:buFont typeface="Arial"/>
              <a:buNone/>
            </a:pPr>
            <a:r>
              <a:rPr b="0" i="0" lang="en-GB" sz="1800" u="none" cap="none" strike="noStrike">
                <a:solidFill>
                  <a:srgbClr val="006FC2"/>
                </a:solidFill>
                <a:latin typeface="Lato"/>
                <a:ea typeface="Lato"/>
                <a:cs typeface="Lato"/>
                <a:sym typeface="Lato"/>
              </a:rPr>
              <a:t>1. </a:t>
            </a:r>
            <a:r>
              <a:rPr lang="en-GB" sz="1800">
                <a:solidFill>
                  <a:srgbClr val="006FC2"/>
                </a:solidFill>
                <a:latin typeface="Lato"/>
                <a:ea typeface="Lato"/>
                <a:cs typeface="Lato"/>
                <a:sym typeface="Lato"/>
              </a:rPr>
              <a:t>Branch</a:t>
            </a:r>
            <a:r>
              <a:rPr b="0" i="0" lang="en-GB" sz="1800" u="none" cap="none" strike="noStrike">
                <a:solidFill>
                  <a:srgbClr val="006FC2"/>
                </a:solidFill>
                <a:latin typeface="Lato"/>
                <a:ea typeface="Lato"/>
                <a:cs typeface="Lato"/>
                <a:sym typeface="Lato"/>
              </a:rPr>
              <a:t>: </a:t>
            </a:r>
            <a:r>
              <a:rPr lang="en-GB" sz="1500">
                <a:solidFill>
                  <a:srgbClr val="006FC2"/>
                </a:solidFill>
                <a:latin typeface="Lato"/>
                <a:ea typeface="Lato"/>
                <a:cs typeface="Lato"/>
                <a:sym typeface="Lato"/>
              </a:rPr>
              <a:t>A parallel version of the code within a Git repository, allowing for separate development and experimentation.</a:t>
            </a:r>
            <a:endParaRPr b="0" i="0" sz="1500" u="none" cap="none" strike="noStrike">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000"/>
              <a:buFont typeface="Arial"/>
              <a:buNone/>
            </a:pPr>
            <a:r>
              <a:t/>
            </a:r>
            <a:endParaRPr b="0" i="0" sz="1500" u="none" cap="none" strike="noStrike">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300"/>
              <a:buFont typeface="Arial"/>
              <a:buNone/>
            </a:pPr>
            <a:r>
              <a:rPr b="0" i="0" lang="en-GB" sz="1800" u="none" cap="none" strike="noStrike">
                <a:solidFill>
                  <a:srgbClr val="006FC2"/>
                </a:solidFill>
                <a:latin typeface="Lato"/>
                <a:ea typeface="Lato"/>
                <a:cs typeface="Lato"/>
                <a:sym typeface="Lato"/>
              </a:rPr>
              <a:t>2. </a:t>
            </a:r>
            <a:r>
              <a:rPr lang="en-GB" sz="1800">
                <a:solidFill>
                  <a:srgbClr val="006FC2"/>
                </a:solidFill>
                <a:latin typeface="Lato"/>
                <a:ea typeface="Lato"/>
                <a:cs typeface="Lato"/>
                <a:sym typeface="Lato"/>
              </a:rPr>
              <a:t>Pull/Push</a:t>
            </a:r>
            <a:r>
              <a:rPr b="0" i="0" lang="en-GB" sz="1800" u="none" cap="none" strike="noStrike">
                <a:solidFill>
                  <a:srgbClr val="006FC2"/>
                </a:solidFill>
                <a:latin typeface="Lato"/>
                <a:ea typeface="Lato"/>
                <a:cs typeface="Lato"/>
                <a:sym typeface="Lato"/>
              </a:rPr>
              <a:t>: </a:t>
            </a:r>
            <a:r>
              <a:rPr lang="en-GB" sz="1500">
                <a:solidFill>
                  <a:srgbClr val="006FC2"/>
                </a:solidFill>
                <a:latin typeface="Lato"/>
                <a:ea typeface="Lato"/>
                <a:cs typeface="Lato"/>
                <a:sym typeface="Lato"/>
              </a:rPr>
              <a:t>The process of uploading changes from a local to remote repository (pushing) or downloading changes from a remote repository to a local repository (pulling)</a:t>
            </a:r>
            <a:endParaRPr b="0" i="0" sz="1500" u="none" cap="none" strike="noStrike">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000"/>
              <a:buFont typeface="Arial"/>
              <a:buNone/>
            </a:pPr>
            <a:r>
              <a:t/>
            </a:r>
            <a:endParaRPr b="0" i="0" sz="1500" u="none" cap="none" strike="noStrike">
              <a:solidFill>
                <a:srgbClr val="006FC2"/>
              </a:solidFill>
              <a:latin typeface="Lato"/>
              <a:ea typeface="Lato"/>
              <a:cs typeface="Lato"/>
              <a:sym typeface="Lato"/>
            </a:endParaRPr>
          </a:p>
          <a:p>
            <a:pPr indent="0" lvl="0" marL="0" marR="0" rtl="0" algn="l">
              <a:lnSpc>
                <a:spcPct val="100000"/>
              </a:lnSpc>
              <a:spcBef>
                <a:spcPts val="0"/>
              </a:spcBef>
              <a:spcAft>
                <a:spcPts val="0"/>
              </a:spcAft>
              <a:buClr>
                <a:srgbClr val="000000"/>
              </a:buClr>
              <a:buSzPts val="2300"/>
              <a:buFont typeface="Arial"/>
              <a:buNone/>
            </a:pPr>
            <a:r>
              <a:rPr b="0" i="0" lang="en-GB" sz="1800" u="none" cap="none" strike="noStrike">
                <a:solidFill>
                  <a:srgbClr val="006FC2"/>
                </a:solidFill>
                <a:latin typeface="Lato"/>
                <a:ea typeface="Lato"/>
                <a:cs typeface="Lato"/>
                <a:sym typeface="Lato"/>
              </a:rPr>
              <a:t>3. </a:t>
            </a:r>
            <a:r>
              <a:rPr lang="en-GB" sz="1800">
                <a:solidFill>
                  <a:srgbClr val="006FC2"/>
                </a:solidFill>
                <a:latin typeface="Lato"/>
                <a:ea typeface="Lato"/>
                <a:cs typeface="Lato"/>
                <a:sym typeface="Lato"/>
              </a:rPr>
              <a:t>Clone/Fork</a:t>
            </a:r>
            <a:r>
              <a:rPr b="0" i="0" lang="en-GB" sz="1800" u="none" cap="none" strike="noStrike">
                <a:solidFill>
                  <a:srgbClr val="006FC2"/>
                </a:solidFill>
                <a:latin typeface="Lato"/>
                <a:ea typeface="Lato"/>
                <a:cs typeface="Lato"/>
                <a:sym typeface="Lato"/>
              </a:rPr>
              <a:t>: </a:t>
            </a:r>
            <a:endParaRPr b="0" i="0" sz="1800" u="none" cap="none" strike="noStrike">
              <a:solidFill>
                <a:srgbClr val="006FC2"/>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2300"/>
              <a:buFont typeface="Arial"/>
              <a:buNone/>
            </a:pPr>
            <a:r>
              <a:rPr lang="en-GB" sz="1600">
                <a:solidFill>
                  <a:srgbClr val="006FC2"/>
                </a:solidFill>
                <a:latin typeface="Lato"/>
                <a:ea typeface="Lato"/>
                <a:cs typeface="Lato"/>
                <a:sym typeface="Lato"/>
              </a:rPr>
              <a:t>When you fork a Repo, you are creating an independent copy of it on a hosting platform like GitHub. The forked repo can be modified independently of the original. </a:t>
            </a:r>
            <a:endParaRPr b="0" i="0" sz="1600" u="none" cap="none" strike="noStrike">
              <a:solidFill>
                <a:srgbClr val="006FC2"/>
              </a:solidFill>
              <a:latin typeface="Lato"/>
              <a:ea typeface="Lato"/>
              <a:cs typeface="Lato"/>
              <a:sym typeface="Lato"/>
            </a:endParaRPr>
          </a:p>
          <a:p>
            <a:pPr indent="0" lvl="0" marL="0" marR="0" rtl="0" algn="l">
              <a:lnSpc>
                <a:spcPct val="100000"/>
              </a:lnSpc>
              <a:spcBef>
                <a:spcPts val="0"/>
              </a:spcBef>
              <a:spcAft>
                <a:spcPts val="0"/>
              </a:spcAft>
              <a:buClr>
                <a:srgbClr val="000000"/>
              </a:buClr>
              <a:buSzPts val="2100"/>
              <a:buFont typeface="Arial"/>
              <a:buNone/>
            </a:pPr>
            <a:r>
              <a:rPr lang="en-GB" sz="1600">
                <a:solidFill>
                  <a:srgbClr val="006FC2"/>
                </a:solidFill>
                <a:latin typeface="Lato"/>
                <a:ea typeface="Lato"/>
                <a:cs typeface="Lato"/>
                <a:sym typeface="Lato"/>
              </a:rPr>
              <a:t> </a:t>
            </a:r>
            <a:endParaRPr sz="1600">
              <a:solidFill>
                <a:srgbClr val="006FC2"/>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2100"/>
              <a:buFont typeface="Arial"/>
              <a:buNone/>
            </a:pPr>
            <a:r>
              <a:rPr lang="en-GB" sz="1600">
                <a:solidFill>
                  <a:srgbClr val="006FC2"/>
                </a:solidFill>
                <a:latin typeface="Lato"/>
                <a:ea typeface="Lato"/>
                <a:cs typeface="Lato"/>
                <a:sym typeface="Lato"/>
              </a:rPr>
              <a:t>When you clone a repository, you create an exact replica of the entire repository, including its entire history, branches, and commits on your local machine.</a:t>
            </a:r>
            <a:endParaRPr sz="1600">
              <a:solidFill>
                <a:srgbClr val="006FC2"/>
              </a:solidFill>
              <a:latin typeface="Lato"/>
              <a:ea typeface="Lato"/>
              <a:cs typeface="Lato"/>
              <a:sym typeface="Lato"/>
            </a:endParaRPr>
          </a:p>
          <a:p>
            <a:pPr indent="0" lvl="0" marL="0" marR="0" rtl="0" algn="l">
              <a:lnSpc>
                <a:spcPct val="100000"/>
              </a:lnSpc>
              <a:spcBef>
                <a:spcPts val="0"/>
              </a:spcBef>
              <a:spcAft>
                <a:spcPts val="0"/>
              </a:spcAft>
              <a:buClr>
                <a:srgbClr val="000000"/>
              </a:buClr>
              <a:buSzPts val="2100"/>
              <a:buFont typeface="Arial"/>
              <a:buNone/>
            </a:pPr>
            <a:r>
              <a:t/>
            </a:r>
            <a:endParaRPr sz="1600">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300"/>
              <a:buFont typeface="Arial"/>
              <a:buNone/>
            </a:pPr>
            <a:r>
              <a:rPr b="0" i="0" lang="en-GB" sz="1800" u="none" cap="none" strike="noStrike">
                <a:solidFill>
                  <a:srgbClr val="006FC2"/>
                </a:solidFill>
                <a:latin typeface="Lato"/>
                <a:ea typeface="Lato"/>
                <a:cs typeface="Lato"/>
                <a:sym typeface="Lato"/>
              </a:rPr>
              <a:t>4. </a:t>
            </a:r>
            <a:r>
              <a:rPr lang="en-GB" sz="1800">
                <a:solidFill>
                  <a:srgbClr val="006FC2"/>
                </a:solidFill>
                <a:latin typeface="Lato"/>
                <a:ea typeface="Lato"/>
                <a:cs typeface="Lato"/>
                <a:sym typeface="Lato"/>
              </a:rPr>
              <a:t>Merge</a:t>
            </a:r>
            <a:r>
              <a:rPr b="0" i="0" lang="en-GB" sz="1800" u="none" cap="none" strike="noStrike">
                <a:solidFill>
                  <a:srgbClr val="006FC2"/>
                </a:solidFill>
                <a:latin typeface="Lato"/>
                <a:ea typeface="Lato"/>
                <a:cs typeface="Lato"/>
                <a:sym typeface="Lato"/>
              </a:rPr>
              <a:t>: </a:t>
            </a:r>
            <a:r>
              <a:rPr lang="en-GB" sz="1500">
                <a:solidFill>
                  <a:srgbClr val="006FC2"/>
                </a:solidFill>
                <a:latin typeface="Lato"/>
                <a:ea typeface="Lato"/>
                <a:cs typeface="Lato"/>
                <a:sym typeface="Lato"/>
              </a:rPr>
              <a:t>The process of combining changes from one branch into another</a:t>
            </a:r>
            <a:endParaRPr b="0" i="0" sz="1500" u="none" cap="none" strike="noStrike">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300"/>
              <a:buFont typeface="Arial"/>
              <a:buNone/>
            </a:pPr>
            <a:r>
              <a:t/>
            </a:r>
            <a:endParaRPr sz="1500">
              <a:solidFill>
                <a:srgbClr val="006FC2"/>
              </a:solidFill>
              <a:latin typeface="Lato"/>
              <a:ea typeface="Lato"/>
              <a:cs typeface="Lato"/>
              <a:sym typeface="Lato"/>
            </a:endParaRPr>
          </a:p>
          <a:p>
            <a:pPr indent="0" lvl="0" marL="12700" rtl="0" algn="l">
              <a:spcBef>
                <a:spcPts val="0"/>
              </a:spcBef>
              <a:spcAft>
                <a:spcPts val="0"/>
              </a:spcAft>
              <a:buClr>
                <a:schemeClr val="dk1"/>
              </a:buClr>
              <a:buSzPts val="2300"/>
              <a:buFont typeface="Arial"/>
              <a:buNone/>
            </a:pPr>
            <a:r>
              <a:rPr lang="en-GB" sz="1800">
                <a:solidFill>
                  <a:srgbClr val="006FC2"/>
                </a:solidFill>
                <a:latin typeface="Lato"/>
                <a:ea typeface="Lato"/>
                <a:cs typeface="Lato"/>
                <a:sym typeface="Lato"/>
              </a:rPr>
              <a:t>5</a:t>
            </a:r>
            <a:r>
              <a:rPr lang="en-GB" sz="1800">
                <a:solidFill>
                  <a:srgbClr val="006FC2"/>
                </a:solidFill>
                <a:latin typeface="Lato"/>
                <a:ea typeface="Lato"/>
                <a:cs typeface="Lato"/>
                <a:sym typeface="Lato"/>
              </a:rPr>
              <a:t>. Pull Request: </a:t>
            </a:r>
            <a:r>
              <a:rPr lang="en-GB" sz="1500">
                <a:solidFill>
                  <a:srgbClr val="006FC2"/>
                </a:solidFill>
                <a:latin typeface="Lato"/>
                <a:ea typeface="Lato"/>
                <a:cs typeface="Lato"/>
                <a:sym typeface="Lato"/>
              </a:rPr>
              <a:t>A request made by a developer to merge their changes into another branch, often used for code review.</a:t>
            </a:r>
            <a:endParaRPr sz="1500">
              <a:solidFill>
                <a:srgbClr val="006FC2"/>
              </a:solidFill>
              <a:latin typeface="Lato"/>
              <a:ea typeface="Lato"/>
              <a:cs typeface="Lato"/>
              <a:sym typeface="Lato"/>
            </a:endParaRPr>
          </a:p>
          <a:p>
            <a:pPr indent="0" lvl="0" marL="12700" rtl="0" algn="l">
              <a:spcBef>
                <a:spcPts val="0"/>
              </a:spcBef>
              <a:spcAft>
                <a:spcPts val="0"/>
              </a:spcAft>
              <a:buClr>
                <a:schemeClr val="dk1"/>
              </a:buClr>
              <a:buSzPts val="2000"/>
              <a:buFont typeface="Arial"/>
              <a:buNone/>
            </a:pPr>
            <a:r>
              <a:t/>
            </a:r>
            <a:endParaRPr sz="1500">
              <a:solidFill>
                <a:srgbClr val="006FC2"/>
              </a:solidFill>
              <a:latin typeface="Lato"/>
              <a:ea typeface="Lato"/>
              <a:cs typeface="Lato"/>
              <a:sym typeface="Lato"/>
            </a:endParaRPr>
          </a:p>
          <a:p>
            <a:pPr indent="0" lvl="0" marL="12700" rtl="0" algn="l">
              <a:spcBef>
                <a:spcPts val="0"/>
              </a:spcBef>
              <a:spcAft>
                <a:spcPts val="0"/>
              </a:spcAft>
              <a:buClr>
                <a:schemeClr val="dk1"/>
              </a:buClr>
              <a:buSzPts val="2300"/>
              <a:buFont typeface="Arial"/>
              <a:buNone/>
            </a:pPr>
            <a:r>
              <a:rPr lang="en-GB" sz="1800">
                <a:solidFill>
                  <a:srgbClr val="006FC2"/>
                </a:solidFill>
                <a:latin typeface="Lato"/>
                <a:ea typeface="Lato"/>
                <a:cs typeface="Lato"/>
                <a:sym typeface="Lato"/>
              </a:rPr>
              <a:t>6. CI/CD: </a:t>
            </a:r>
            <a:r>
              <a:rPr lang="en-GB" sz="1500">
                <a:solidFill>
                  <a:srgbClr val="006FC2"/>
                </a:solidFill>
                <a:latin typeface="Lato"/>
                <a:ea typeface="Lato"/>
                <a:cs typeface="Lato"/>
                <a:sym typeface="Lato"/>
              </a:rPr>
              <a:t>Automating the process of building, testing, and deploying code changes. Usually done after code has been merged into the main (or master) branch</a:t>
            </a:r>
            <a:endParaRPr sz="1500">
              <a:solidFill>
                <a:srgbClr val="006FC2"/>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5"/>
          <p:cNvSpPr txBox="1"/>
          <p:nvPr/>
        </p:nvSpPr>
        <p:spPr>
          <a:xfrm>
            <a:off x="834228" y="6892988"/>
            <a:ext cx="2292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Noto Naskh Arabic"/>
                <a:ea typeface="Noto Naskh Arabic"/>
                <a:cs typeface="Noto Naskh Arabic"/>
                <a:sym typeface="Noto Naskh Arabic"/>
              </a:rPr>
              <a:t>9.</a:t>
            </a:r>
            <a:endParaRPr b="0" i="0" sz="2000" u="none" cap="none" strike="noStrike">
              <a:solidFill>
                <a:srgbClr val="000000"/>
              </a:solidFill>
              <a:latin typeface="Noto Naskh Arabic"/>
              <a:ea typeface="Noto Naskh Arabic"/>
              <a:cs typeface="Noto Naskh Arabic"/>
              <a:sym typeface="Noto Naskh Arabic"/>
            </a:endParaRPr>
          </a:p>
        </p:txBody>
      </p:sp>
      <p:sp>
        <p:nvSpPr>
          <p:cNvPr id="129" name="Google Shape;129;p15"/>
          <p:cNvSpPr txBox="1"/>
          <p:nvPr/>
        </p:nvSpPr>
        <p:spPr>
          <a:xfrm>
            <a:off x="9123730" y="6883463"/>
            <a:ext cx="4311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GB" sz="2000" u="none" cap="none" strike="noStrike">
                <a:solidFill>
                  <a:srgbClr val="006FC2"/>
                </a:solidFill>
                <a:latin typeface="Noto Naskh Arabic"/>
                <a:ea typeface="Noto Naskh Arabic"/>
                <a:cs typeface="Noto Naskh Arabic"/>
                <a:sym typeface="Noto Naskh Arabic"/>
              </a:rPr>
              <a:t>4</a:t>
            </a:r>
            <a:r>
              <a:rPr b="1" i="0" lang="en-GB" sz="2000" u="none" cap="none" strike="noStrike">
                <a:solidFill>
                  <a:srgbClr val="000000"/>
                </a:solidFill>
                <a:latin typeface="Noto Naskh Arabic"/>
                <a:ea typeface="Noto Naskh Arabic"/>
                <a:cs typeface="Noto Naskh Arabic"/>
                <a:sym typeface="Noto Naskh Arabic"/>
              </a:rPr>
              <a:t>.</a:t>
            </a:r>
            <a:r>
              <a:rPr b="1" i="0" lang="en-GB" sz="2000" u="none" cap="none" strike="noStrike">
                <a:solidFill>
                  <a:srgbClr val="8FC63B"/>
                </a:solidFill>
                <a:latin typeface="Noto Naskh Arabic"/>
                <a:ea typeface="Noto Naskh Arabic"/>
                <a:cs typeface="Noto Naskh Arabic"/>
                <a:sym typeface="Noto Naskh Arabic"/>
              </a:rPr>
              <a:t>0</a:t>
            </a:r>
            <a:endParaRPr b="0" i="0" sz="2000" u="none" cap="none" strike="noStrike">
              <a:solidFill>
                <a:srgbClr val="000000"/>
              </a:solidFill>
              <a:latin typeface="Noto Naskh Arabic"/>
              <a:ea typeface="Noto Naskh Arabic"/>
              <a:cs typeface="Noto Naskh Arabic"/>
              <a:sym typeface="Noto Naskh Arabic"/>
            </a:endParaRPr>
          </a:p>
        </p:txBody>
      </p:sp>
      <p:cxnSp>
        <p:nvCxnSpPr>
          <p:cNvPr id="130" name="Google Shape;130;p15"/>
          <p:cNvCxnSpPr/>
          <p:nvPr/>
        </p:nvCxnSpPr>
        <p:spPr>
          <a:xfrm>
            <a:off x="914400" y="2847620"/>
            <a:ext cx="0" cy="1875900"/>
          </a:xfrm>
          <a:prstGeom prst="straightConnector1">
            <a:avLst/>
          </a:prstGeom>
          <a:noFill/>
          <a:ln cap="flat" cmpd="sng" w="28575">
            <a:solidFill>
              <a:schemeClr val="accent1"/>
            </a:solidFill>
            <a:prstDash val="solid"/>
            <a:round/>
            <a:headEnd len="med" w="med" type="diamond"/>
            <a:tailEnd len="med" w="med" type="diamond"/>
          </a:ln>
        </p:spPr>
      </p:cxnSp>
      <p:sp>
        <p:nvSpPr>
          <p:cNvPr id="131" name="Google Shape;131;p15"/>
          <p:cNvSpPr txBox="1"/>
          <p:nvPr/>
        </p:nvSpPr>
        <p:spPr>
          <a:xfrm>
            <a:off x="1482602" y="506475"/>
            <a:ext cx="7734000" cy="4740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600"/>
              <a:buFont typeface="Arial"/>
              <a:buNone/>
            </a:pPr>
            <a:r>
              <a:rPr b="1" lang="en-GB" sz="3000">
                <a:solidFill>
                  <a:srgbClr val="006FC2"/>
                </a:solidFill>
                <a:latin typeface="Lato"/>
                <a:ea typeface="Lato"/>
                <a:cs typeface="Lato"/>
                <a:sym typeface="Lato"/>
              </a:rPr>
              <a:t>Git Commands</a:t>
            </a:r>
            <a:endParaRPr b="0" i="0" sz="3000" u="none" cap="none" strike="noStrike">
              <a:solidFill>
                <a:srgbClr val="000000"/>
              </a:solidFill>
              <a:latin typeface="Lato"/>
              <a:ea typeface="Lato"/>
              <a:cs typeface="Lato"/>
              <a:sym typeface="Lato"/>
            </a:endParaRPr>
          </a:p>
        </p:txBody>
      </p:sp>
      <p:sp>
        <p:nvSpPr>
          <p:cNvPr id="132" name="Google Shape;132;p15"/>
          <p:cNvSpPr txBox="1"/>
          <p:nvPr/>
        </p:nvSpPr>
        <p:spPr>
          <a:xfrm>
            <a:off x="1404175" y="1080900"/>
            <a:ext cx="7378800" cy="4063500"/>
          </a:xfrm>
          <a:prstGeom prst="rect">
            <a:avLst/>
          </a:prstGeom>
          <a:noFill/>
          <a:ln>
            <a:noFill/>
          </a:ln>
        </p:spPr>
        <p:txBody>
          <a:bodyPr anchorCtr="0" anchor="t" bIns="91425" lIns="91425" spcFirstLastPara="1" rIns="91425" wrap="square" tIns="91425">
            <a:spAutoFit/>
          </a:bodyPr>
          <a:lstStyle/>
          <a:p>
            <a:pPr indent="0" lvl="0" marL="12700" marR="0" rtl="0" algn="l">
              <a:lnSpc>
                <a:spcPct val="100000"/>
              </a:lnSpc>
              <a:spcBef>
                <a:spcPts val="0"/>
              </a:spcBef>
              <a:spcAft>
                <a:spcPts val="0"/>
              </a:spcAft>
              <a:buClr>
                <a:srgbClr val="000000"/>
              </a:buClr>
              <a:buSzPts val="2300"/>
              <a:buFont typeface="Arial"/>
              <a:buNone/>
            </a:pPr>
            <a:r>
              <a:rPr b="0" i="0" lang="en-GB" sz="1800" u="none" cap="none" strike="noStrike">
                <a:solidFill>
                  <a:srgbClr val="006FC2"/>
                </a:solidFill>
                <a:latin typeface="Lato"/>
                <a:ea typeface="Lato"/>
                <a:cs typeface="Lato"/>
                <a:sym typeface="Lato"/>
              </a:rPr>
              <a:t>1. </a:t>
            </a:r>
            <a:r>
              <a:rPr lang="en-GB" sz="1800">
                <a:solidFill>
                  <a:srgbClr val="006FC2"/>
                </a:solidFill>
                <a:latin typeface="Lato"/>
                <a:ea typeface="Lato"/>
                <a:cs typeface="Lato"/>
                <a:sym typeface="Lato"/>
              </a:rPr>
              <a:t>git branch</a:t>
            </a:r>
            <a:endParaRPr b="0" i="0" sz="1500" u="none" cap="none" strike="noStrike">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300"/>
              <a:buFont typeface="Arial"/>
              <a:buNone/>
            </a:pPr>
            <a:r>
              <a:rPr b="0" i="0" lang="en-GB" sz="1800" u="none" cap="none" strike="noStrike">
                <a:solidFill>
                  <a:srgbClr val="006FC2"/>
                </a:solidFill>
                <a:latin typeface="Lato"/>
                <a:ea typeface="Lato"/>
                <a:cs typeface="Lato"/>
                <a:sym typeface="Lato"/>
              </a:rPr>
              <a:t>2. </a:t>
            </a:r>
            <a:r>
              <a:rPr lang="en-GB" sz="1800">
                <a:solidFill>
                  <a:srgbClr val="006FC2"/>
                </a:solidFill>
                <a:latin typeface="Lato"/>
                <a:ea typeface="Lato"/>
                <a:cs typeface="Lato"/>
                <a:sym typeface="Lato"/>
              </a:rPr>
              <a:t>git checkout</a:t>
            </a:r>
            <a:endParaRPr b="0" i="0" sz="1500" u="none" cap="none" strike="noStrike">
              <a:solidFill>
                <a:srgbClr val="006FC2"/>
              </a:solidFill>
              <a:latin typeface="Lato"/>
              <a:ea typeface="Lato"/>
              <a:cs typeface="Lato"/>
              <a:sym typeface="Lato"/>
            </a:endParaRPr>
          </a:p>
          <a:p>
            <a:pPr indent="0" lvl="0" marL="0" marR="0" rtl="0" algn="l">
              <a:lnSpc>
                <a:spcPct val="100000"/>
              </a:lnSpc>
              <a:spcBef>
                <a:spcPts val="0"/>
              </a:spcBef>
              <a:spcAft>
                <a:spcPts val="0"/>
              </a:spcAft>
              <a:buClr>
                <a:srgbClr val="000000"/>
              </a:buClr>
              <a:buSzPts val="2300"/>
              <a:buFont typeface="Arial"/>
              <a:buNone/>
            </a:pPr>
            <a:r>
              <a:rPr b="0" i="0" lang="en-GB" sz="1800" u="none" cap="none" strike="noStrike">
                <a:solidFill>
                  <a:srgbClr val="006FC2"/>
                </a:solidFill>
                <a:latin typeface="Lato"/>
                <a:ea typeface="Lato"/>
                <a:cs typeface="Lato"/>
                <a:sym typeface="Lato"/>
              </a:rPr>
              <a:t>3. </a:t>
            </a:r>
            <a:r>
              <a:rPr lang="en-GB" sz="1800">
                <a:solidFill>
                  <a:srgbClr val="006FC2"/>
                </a:solidFill>
                <a:latin typeface="Lato"/>
                <a:ea typeface="Lato"/>
                <a:cs typeface="Lato"/>
                <a:sym typeface="Lato"/>
              </a:rPr>
              <a:t>git status</a:t>
            </a:r>
            <a:endParaRPr sz="1600">
              <a:solidFill>
                <a:srgbClr val="006FC2"/>
              </a:solidFill>
              <a:latin typeface="Lato"/>
              <a:ea typeface="Lato"/>
              <a:cs typeface="Lato"/>
              <a:sym typeface="Lato"/>
            </a:endParaRPr>
          </a:p>
          <a:p>
            <a:pPr indent="0" lvl="0" marL="12700" marR="0" rtl="0" algn="l">
              <a:lnSpc>
                <a:spcPct val="100000"/>
              </a:lnSpc>
              <a:spcBef>
                <a:spcPts val="0"/>
              </a:spcBef>
              <a:spcAft>
                <a:spcPts val="0"/>
              </a:spcAft>
              <a:buClr>
                <a:srgbClr val="000000"/>
              </a:buClr>
              <a:buSzPts val="2300"/>
              <a:buFont typeface="Arial"/>
              <a:buNone/>
            </a:pPr>
            <a:r>
              <a:rPr b="0" i="0" lang="en-GB" sz="1800" u="none" cap="none" strike="noStrike">
                <a:solidFill>
                  <a:srgbClr val="006FC2"/>
                </a:solidFill>
                <a:latin typeface="Lato"/>
                <a:ea typeface="Lato"/>
                <a:cs typeface="Lato"/>
                <a:sym typeface="Lato"/>
              </a:rPr>
              <a:t>4. </a:t>
            </a:r>
            <a:r>
              <a:rPr lang="en-GB" sz="1800">
                <a:solidFill>
                  <a:srgbClr val="006FC2"/>
                </a:solidFill>
                <a:latin typeface="Lato"/>
                <a:ea typeface="Lato"/>
                <a:cs typeface="Lato"/>
                <a:sym typeface="Lato"/>
              </a:rPr>
              <a:t>git add</a:t>
            </a:r>
            <a:endParaRPr sz="1500">
              <a:solidFill>
                <a:srgbClr val="006FC2"/>
              </a:solidFill>
              <a:latin typeface="Lato"/>
              <a:ea typeface="Lato"/>
              <a:cs typeface="Lato"/>
              <a:sym typeface="Lato"/>
            </a:endParaRPr>
          </a:p>
          <a:p>
            <a:pPr indent="0" lvl="0" marL="12700" rtl="0" algn="l">
              <a:spcBef>
                <a:spcPts val="0"/>
              </a:spcBef>
              <a:spcAft>
                <a:spcPts val="0"/>
              </a:spcAft>
              <a:buClr>
                <a:schemeClr val="dk1"/>
              </a:buClr>
              <a:buSzPts val="2300"/>
              <a:buFont typeface="Arial"/>
              <a:buNone/>
            </a:pPr>
            <a:r>
              <a:rPr lang="en-GB" sz="1800">
                <a:solidFill>
                  <a:srgbClr val="006FC2"/>
                </a:solidFill>
                <a:latin typeface="Lato"/>
                <a:ea typeface="Lato"/>
                <a:cs typeface="Lato"/>
                <a:sym typeface="Lato"/>
              </a:rPr>
              <a:t>5. </a:t>
            </a:r>
            <a:r>
              <a:rPr lang="en-GB" sz="1800">
                <a:solidFill>
                  <a:srgbClr val="006FC2"/>
                </a:solidFill>
                <a:latin typeface="Lato"/>
                <a:ea typeface="Lato"/>
                <a:cs typeface="Lato"/>
                <a:sym typeface="Lato"/>
              </a:rPr>
              <a:t>g</a:t>
            </a:r>
            <a:r>
              <a:rPr lang="en-GB" sz="1800">
                <a:solidFill>
                  <a:srgbClr val="006FC2"/>
                </a:solidFill>
                <a:latin typeface="Lato"/>
                <a:ea typeface="Lato"/>
                <a:cs typeface="Lato"/>
                <a:sym typeface="Lato"/>
              </a:rPr>
              <a:t>it push</a:t>
            </a:r>
            <a:endParaRPr sz="1500">
              <a:solidFill>
                <a:srgbClr val="006FC2"/>
              </a:solidFill>
              <a:latin typeface="Lato"/>
              <a:ea typeface="Lato"/>
              <a:cs typeface="Lato"/>
              <a:sym typeface="Lato"/>
            </a:endParaRPr>
          </a:p>
          <a:p>
            <a:pPr indent="0" lvl="0" marL="12700" rtl="0" algn="l">
              <a:spcBef>
                <a:spcPts val="0"/>
              </a:spcBef>
              <a:spcAft>
                <a:spcPts val="0"/>
              </a:spcAft>
              <a:buClr>
                <a:schemeClr val="dk1"/>
              </a:buClr>
              <a:buSzPts val="2300"/>
              <a:buFont typeface="Arial"/>
              <a:buNone/>
            </a:pPr>
            <a:r>
              <a:rPr lang="en-GB" sz="1800">
                <a:solidFill>
                  <a:srgbClr val="006FC2"/>
                </a:solidFill>
                <a:latin typeface="Lato"/>
                <a:ea typeface="Lato"/>
                <a:cs typeface="Lato"/>
                <a:sym typeface="Lato"/>
              </a:rPr>
              <a:t>6. </a:t>
            </a:r>
            <a:r>
              <a:rPr lang="en-GB" sz="1800">
                <a:solidFill>
                  <a:srgbClr val="006FC2"/>
                </a:solidFill>
                <a:latin typeface="Lato"/>
                <a:ea typeface="Lato"/>
                <a:cs typeface="Lato"/>
                <a:sym typeface="Lato"/>
              </a:rPr>
              <a:t>g</a:t>
            </a:r>
            <a:r>
              <a:rPr lang="en-GB" sz="1800">
                <a:solidFill>
                  <a:srgbClr val="006FC2"/>
                </a:solidFill>
                <a:latin typeface="Lato"/>
                <a:ea typeface="Lato"/>
                <a:cs typeface="Lato"/>
                <a:sym typeface="Lato"/>
              </a:rPr>
              <a:t>it pull</a:t>
            </a:r>
            <a:endParaRPr sz="1800">
              <a:solidFill>
                <a:srgbClr val="006FC2"/>
              </a:solidFill>
              <a:latin typeface="Lato"/>
              <a:ea typeface="Lato"/>
              <a:cs typeface="Lato"/>
              <a:sym typeface="Lato"/>
            </a:endParaRPr>
          </a:p>
          <a:p>
            <a:pPr indent="0" lvl="0" marL="12700" rtl="0" algn="l">
              <a:spcBef>
                <a:spcPts val="0"/>
              </a:spcBef>
              <a:spcAft>
                <a:spcPts val="0"/>
              </a:spcAft>
              <a:buClr>
                <a:schemeClr val="dk1"/>
              </a:buClr>
              <a:buSzPts val="2300"/>
              <a:buFont typeface="Arial"/>
              <a:buNone/>
            </a:pPr>
            <a:r>
              <a:rPr lang="en-GB" sz="1800">
                <a:solidFill>
                  <a:srgbClr val="006FC2"/>
                </a:solidFill>
                <a:latin typeface="Lato"/>
                <a:ea typeface="Lato"/>
                <a:cs typeface="Lato"/>
                <a:sym typeface="Lato"/>
              </a:rPr>
              <a:t>7. </a:t>
            </a:r>
            <a:r>
              <a:rPr lang="en-GB" sz="1800">
                <a:solidFill>
                  <a:srgbClr val="006FC2"/>
                </a:solidFill>
                <a:latin typeface="Lato"/>
                <a:ea typeface="Lato"/>
                <a:cs typeface="Lato"/>
                <a:sym typeface="Lato"/>
              </a:rPr>
              <a:t>g</a:t>
            </a:r>
            <a:r>
              <a:rPr lang="en-GB" sz="1800">
                <a:solidFill>
                  <a:srgbClr val="006FC2"/>
                </a:solidFill>
                <a:latin typeface="Lato"/>
                <a:ea typeface="Lato"/>
                <a:cs typeface="Lato"/>
                <a:sym typeface="Lato"/>
              </a:rPr>
              <a:t>it logs</a:t>
            </a:r>
            <a:endParaRPr sz="1800">
              <a:solidFill>
                <a:srgbClr val="006FC2"/>
              </a:solidFill>
              <a:latin typeface="Lato"/>
              <a:ea typeface="Lato"/>
              <a:cs typeface="Lato"/>
              <a:sym typeface="Lato"/>
            </a:endParaRPr>
          </a:p>
          <a:p>
            <a:pPr indent="0" lvl="0" marL="12700" rtl="0" algn="l">
              <a:spcBef>
                <a:spcPts val="0"/>
              </a:spcBef>
              <a:spcAft>
                <a:spcPts val="0"/>
              </a:spcAft>
              <a:buClr>
                <a:schemeClr val="dk1"/>
              </a:buClr>
              <a:buSzPts val="2300"/>
              <a:buFont typeface="Arial"/>
              <a:buNone/>
            </a:pPr>
            <a:r>
              <a:rPr lang="en-GB" sz="1800">
                <a:solidFill>
                  <a:srgbClr val="006FC2"/>
                </a:solidFill>
                <a:latin typeface="Lato"/>
                <a:ea typeface="Lato"/>
                <a:cs typeface="Lato"/>
                <a:sym typeface="Lato"/>
              </a:rPr>
              <a:t>8. </a:t>
            </a:r>
            <a:r>
              <a:rPr lang="en-GB" sz="1800">
                <a:solidFill>
                  <a:srgbClr val="006FC2"/>
                </a:solidFill>
                <a:latin typeface="Lato"/>
                <a:ea typeface="Lato"/>
                <a:cs typeface="Lato"/>
                <a:sym typeface="Lato"/>
              </a:rPr>
              <a:t>g</a:t>
            </a:r>
            <a:r>
              <a:rPr lang="en-GB" sz="1800">
                <a:solidFill>
                  <a:srgbClr val="006FC2"/>
                </a:solidFill>
                <a:latin typeface="Lato"/>
                <a:ea typeface="Lato"/>
                <a:cs typeface="Lato"/>
                <a:sym typeface="Lato"/>
              </a:rPr>
              <a:t>it init</a:t>
            </a:r>
            <a:endParaRPr sz="1800">
              <a:solidFill>
                <a:srgbClr val="006FC2"/>
              </a:solidFill>
              <a:latin typeface="Lato"/>
              <a:ea typeface="Lato"/>
              <a:cs typeface="Lato"/>
              <a:sym typeface="Lato"/>
            </a:endParaRPr>
          </a:p>
          <a:p>
            <a:pPr indent="0" lvl="0" marL="12700" rtl="0" algn="l">
              <a:spcBef>
                <a:spcPts val="0"/>
              </a:spcBef>
              <a:spcAft>
                <a:spcPts val="0"/>
              </a:spcAft>
              <a:buClr>
                <a:schemeClr val="dk1"/>
              </a:buClr>
              <a:buSzPts val="2300"/>
              <a:buFont typeface="Arial"/>
              <a:buNone/>
            </a:pPr>
            <a:r>
              <a:rPr lang="en-GB" sz="1800">
                <a:solidFill>
                  <a:srgbClr val="006FC2"/>
                </a:solidFill>
                <a:latin typeface="Lato"/>
                <a:ea typeface="Lato"/>
                <a:cs typeface="Lato"/>
                <a:sym typeface="Lato"/>
              </a:rPr>
              <a:t>9. </a:t>
            </a:r>
            <a:r>
              <a:rPr lang="en-GB" sz="1800">
                <a:solidFill>
                  <a:srgbClr val="006FC2"/>
                </a:solidFill>
                <a:latin typeface="Lato"/>
                <a:ea typeface="Lato"/>
                <a:cs typeface="Lato"/>
                <a:sym typeface="Lato"/>
              </a:rPr>
              <a:t>g</a:t>
            </a:r>
            <a:r>
              <a:rPr lang="en-GB" sz="1800">
                <a:solidFill>
                  <a:srgbClr val="006FC2"/>
                </a:solidFill>
                <a:latin typeface="Lato"/>
                <a:ea typeface="Lato"/>
                <a:cs typeface="Lato"/>
                <a:sym typeface="Lato"/>
              </a:rPr>
              <a:t>it config</a:t>
            </a:r>
            <a:endParaRPr sz="1800">
              <a:solidFill>
                <a:srgbClr val="006FC2"/>
              </a:solidFill>
              <a:latin typeface="Lato"/>
              <a:ea typeface="Lato"/>
              <a:cs typeface="Lato"/>
              <a:sym typeface="Lato"/>
            </a:endParaRPr>
          </a:p>
          <a:p>
            <a:pPr indent="0" lvl="0" marL="12700" rtl="0" algn="l">
              <a:spcBef>
                <a:spcPts val="0"/>
              </a:spcBef>
              <a:spcAft>
                <a:spcPts val="0"/>
              </a:spcAft>
              <a:buClr>
                <a:schemeClr val="dk1"/>
              </a:buClr>
              <a:buSzPts val="2300"/>
              <a:buFont typeface="Arial"/>
              <a:buNone/>
            </a:pPr>
            <a:r>
              <a:rPr lang="en-GB" sz="1800">
                <a:solidFill>
                  <a:srgbClr val="006FC2"/>
                </a:solidFill>
                <a:latin typeface="Lato"/>
                <a:ea typeface="Lato"/>
                <a:cs typeface="Lato"/>
                <a:sym typeface="Lato"/>
              </a:rPr>
              <a:t>10. </a:t>
            </a:r>
            <a:r>
              <a:rPr lang="en-GB" sz="1800">
                <a:solidFill>
                  <a:srgbClr val="006FC2"/>
                </a:solidFill>
                <a:latin typeface="Lato"/>
                <a:ea typeface="Lato"/>
                <a:cs typeface="Lato"/>
                <a:sym typeface="Lato"/>
              </a:rPr>
              <a:t>g</a:t>
            </a:r>
            <a:r>
              <a:rPr lang="en-GB" sz="1800">
                <a:solidFill>
                  <a:srgbClr val="006FC2"/>
                </a:solidFill>
                <a:latin typeface="Lato"/>
                <a:ea typeface="Lato"/>
                <a:cs typeface="Lato"/>
                <a:sym typeface="Lato"/>
              </a:rPr>
              <a:t>it merge</a:t>
            </a:r>
            <a:endParaRPr sz="1800">
              <a:solidFill>
                <a:srgbClr val="006FC2"/>
              </a:solidFill>
              <a:latin typeface="Lato"/>
              <a:ea typeface="Lato"/>
              <a:cs typeface="Lato"/>
              <a:sym typeface="Lato"/>
            </a:endParaRPr>
          </a:p>
          <a:p>
            <a:pPr indent="0" lvl="0" marL="12700" rtl="0" algn="l">
              <a:spcBef>
                <a:spcPts val="0"/>
              </a:spcBef>
              <a:spcAft>
                <a:spcPts val="0"/>
              </a:spcAft>
              <a:buClr>
                <a:schemeClr val="dk1"/>
              </a:buClr>
              <a:buSzPts val="2300"/>
              <a:buFont typeface="Arial"/>
              <a:buNone/>
            </a:pPr>
            <a:r>
              <a:rPr lang="en-GB" sz="1800">
                <a:solidFill>
                  <a:srgbClr val="006FC2"/>
                </a:solidFill>
                <a:latin typeface="Lato"/>
                <a:ea typeface="Lato"/>
                <a:cs typeface="Lato"/>
                <a:sym typeface="Lato"/>
              </a:rPr>
              <a:t>11. </a:t>
            </a:r>
            <a:r>
              <a:rPr lang="en-GB" sz="1800">
                <a:solidFill>
                  <a:srgbClr val="006FC2"/>
                </a:solidFill>
                <a:latin typeface="Lato"/>
                <a:ea typeface="Lato"/>
                <a:cs typeface="Lato"/>
                <a:sym typeface="Lato"/>
              </a:rPr>
              <a:t>g</a:t>
            </a:r>
            <a:r>
              <a:rPr lang="en-GB" sz="1800">
                <a:solidFill>
                  <a:srgbClr val="006FC2"/>
                </a:solidFill>
                <a:latin typeface="Lato"/>
                <a:ea typeface="Lato"/>
                <a:cs typeface="Lato"/>
                <a:sym typeface="Lato"/>
              </a:rPr>
              <a:t>it remote</a:t>
            </a:r>
            <a:endParaRPr sz="1800">
              <a:solidFill>
                <a:srgbClr val="006FC2"/>
              </a:solidFill>
              <a:latin typeface="Lato"/>
              <a:ea typeface="Lato"/>
              <a:cs typeface="Lato"/>
              <a:sym typeface="Lato"/>
            </a:endParaRPr>
          </a:p>
          <a:p>
            <a:pPr indent="0" lvl="0" marL="12700" rtl="0" algn="l">
              <a:spcBef>
                <a:spcPts val="0"/>
              </a:spcBef>
              <a:spcAft>
                <a:spcPts val="0"/>
              </a:spcAft>
              <a:buClr>
                <a:schemeClr val="dk1"/>
              </a:buClr>
              <a:buSzPts val="2300"/>
              <a:buFont typeface="Arial"/>
              <a:buNone/>
            </a:pPr>
            <a:r>
              <a:rPr lang="en-GB" sz="1800">
                <a:solidFill>
                  <a:srgbClr val="006FC2"/>
                </a:solidFill>
                <a:latin typeface="Lato"/>
                <a:ea typeface="Lato"/>
                <a:cs typeface="Lato"/>
                <a:sym typeface="Lato"/>
              </a:rPr>
              <a:t>12. </a:t>
            </a:r>
            <a:r>
              <a:rPr lang="en-GB" sz="1800">
                <a:solidFill>
                  <a:srgbClr val="006FC2"/>
                </a:solidFill>
                <a:latin typeface="Lato"/>
                <a:ea typeface="Lato"/>
                <a:cs typeface="Lato"/>
                <a:sym typeface="Lato"/>
              </a:rPr>
              <a:t>g</a:t>
            </a:r>
            <a:r>
              <a:rPr lang="en-GB" sz="1800">
                <a:solidFill>
                  <a:srgbClr val="006FC2"/>
                </a:solidFill>
                <a:latin typeface="Lato"/>
                <a:ea typeface="Lato"/>
                <a:cs typeface="Lato"/>
                <a:sym typeface="Lato"/>
              </a:rPr>
              <a:t>it reset</a:t>
            </a:r>
            <a:endParaRPr sz="1800">
              <a:solidFill>
                <a:srgbClr val="006FC2"/>
              </a:solidFill>
              <a:latin typeface="Lato"/>
              <a:ea typeface="Lato"/>
              <a:cs typeface="Lato"/>
              <a:sym typeface="Lato"/>
            </a:endParaRPr>
          </a:p>
          <a:p>
            <a:pPr indent="0" lvl="0" marL="12700" rtl="0" algn="l">
              <a:spcBef>
                <a:spcPts val="0"/>
              </a:spcBef>
              <a:spcAft>
                <a:spcPts val="0"/>
              </a:spcAft>
              <a:buClr>
                <a:schemeClr val="dk1"/>
              </a:buClr>
              <a:buSzPts val="2300"/>
              <a:buFont typeface="Arial"/>
              <a:buNone/>
            </a:pPr>
            <a:r>
              <a:rPr lang="en-GB" sz="1800">
                <a:solidFill>
                  <a:srgbClr val="006FC2"/>
                </a:solidFill>
                <a:latin typeface="Lato"/>
                <a:ea typeface="Lato"/>
                <a:cs typeface="Lato"/>
                <a:sym typeface="Lato"/>
              </a:rPr>
              <a:t>13. </a:t>
            </a:r>
            <a:r>
              <a:rPr lang="en-GB" sz="1800">
                <a:solidFill>
                  <a:srgbClr val="006FC2"/>
                </a:solidFill>
                <a:latin typeface="Lato"/>
                <a:ea typeface="Lato"/>
                <a:cs typeface="Lato"/>
                <a:sym typeface="Lato"/>
              </a:rPr>
              <a:t>g</a:t>
            </a:r>
            <a:r>
              <a:rPr lang="en-GB" sz="1800">
                <a:solidFill>
                  <a:srgbClr val="006FC2"/>
                </a:solidFill>
                <a:latin typeface="Lato"/>
                <a:ea typeface="Lato"/>
                <a:cs typeface="Lato"/>
                <a:sym typeface="Lato"/>
              </a:rPr>
              <a:t>it revert</a:t>
            </a:r>
            <a:endParaRPr sz="1800">
              <a:solidFill>
                <a:srgbClr val="006FC2"/>
              </a:solidFill>
              <a:latin typeface="Lato"/>
              <a:ea typeface="Lato"/>
              <a:cs typeface="Lato"/>
              <a:sym typeface="Lato"/>
            </a:endParaRPr>
          </a:p>
          <a:p>
            <a:pPr indent="0" lvl="0" marL="12700" rtl="0" algn="l">
              <a:spcBef>
                <a:spcPts val="0"/>
              </a:spcBef>
              <a:spcAft>
                <a:spcPts val="0"/>
              </a:spcAft>
              <a:buClr>
                <a:schemeClr val="dk1"/>
              </a:buClr>
              <a:buSzPts val="2300"/>
              <a:buFont typeface="Arial"/>
              <a:buNone/>
            </a:pPr>
            <a:r>
              <a:rPr lang="en-GB" sz="1800">
                <a:solidFill>
                  <a:srgbClr val="006FC2"/>
                </a:solidFill>
                <a:latin typeface="Lato"/>
                <a:ea typeface="Lato"/>
                <a:cs typeface="Lato"/>
                <a:sym typeface="Lato"/>
              </a:rPr>
              <a:t>14. </a:t>
            </a:r>
            <a:r>
              <a:rPr lang="en-GB" sz="1800">
                <a:solidFill>
                  <a:srgbClr val="006FC2"/>
                </a:solidFill>
                <a:latin typeface="Lato"/>
                <a:ea typeface="Lato"/>
                <a:cs typeface="Lato"/>
                <a:sym typeface="Lato"/>
              </a:rPr>
              <a:t>g</a:t>
            </a:r>
            <a:r>
              <a:rPr lang="en-GB" sz="1800">
                <a:solidFill>
                  <a:srgbClr val="006FC2"/>
                </a:solidFill>
                <a:latin typeface="Lato"/>
                <a:ea typeface="Lato"/>
                <a:cs typeface="Lato"/>
                <a:sym typeface="Lato"/>
              </a:rPr>
              <a:t>it fetch</a:t>
            </a:r>
            <a:endParaRPr sz="1800">
              <a:solidFill>
                <a:srgbClr val="006FC2"/>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