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7315200" cx="9753600"/>
  <p:notesSz cx="9753600" cy="7315200"/>
  <p:embeddedFontLst>
    <p:embeddedFont>
      <p:font typeface="Lato"/>
      <p:regular r:id="rId20"/>
      <p:bold r:id="rId21"/>
      <p:italic r:id="rId22"/>
      <p:boldItalic r:id="rId23"/>
    </p:embeddedFont>
    <p:embeddedFont>
      <p:font typeface="Tahoma"/>
      <p:regular r:id="rId24"/>
      <p:bold r:id="rId25"/>
    </p:embeddedFont>
    <p:embeddedFont>
      <p:font typeface="Noto Naskh Arabic"/>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Tahoma-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otoNaskhArabic-regular.fntdata"/><Relationship Id="rId25" Type="http://schemas.openxmlformats.org/officeDocument/2006/relationships/font" Target="fonts/Tahoma-bold.fntdata"/><Relationship Id="rId27" Type="http://schemas.openxmlformats.org/officeDocument/2006/relationships/font" Target="fonts/NotoNaskhArab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1: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4: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24: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5: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2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3"/>
          <p:cNvSpPr txBox="1"/>
          <p:nvPr>
            <p:ph type="ctrTitle"/>
          </p:nvPr>
        </p:nvSpPr>
        <p:spPr>
          <a:xfrm>
            <a:off x="731520" y="2267712"/>
            <a:ext cx="8290560" cy="15361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subTitle"/>
          </p:nvPr>
        </p:nvSpPr>
        <p:spPr>
          <a:xfrm>
            <a:off x="1463040" y="4096512"/>
            <a:ext cx="6827520" cy="1828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4"/>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4"/>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5"/>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8" name="Shape 38"/>
        <p:cNvGrpSpPr/>
        <p:nvPr/>
      </p:nvGrpSpPr>
      <p:grpSpPr>
        <a:xfrm>
          <a:off x="0" y="0"/>
          <a:ext cx="0" cy="0"/>
          <a:chOff x="0" y="0"/>
          <a:chExt cx="0" cy="0"/>
        </a:xfrm>
      </p:grpSpPr>
      <p:sp>
        <p:nvSpPr>
          <p:cNvPr id="39" name="Google Shape;39;p6"/>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6"/>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1" name="Google Shape;41;p6"/>
          <p:cNvPicPr preferRelativeResize="0"/>
          <p:nvPr/>
        </p:nvPicPr>
        <p:blipFill rotWithShape="1">
          <a:blip r:embed="rId2">
            <a:alphaModFix/>
          </a:blip>
          <a:srcRect b="0" l="0" r="0" t="0"/>
          <a:stretch/>
        </p:blipFill>
        <p:spPr>
          <a:xfrm>
            <a:off x="347962" y="111585"/>
            <a:ext cx="1238249" cy="1238249"/>
          </a:xfrm>
          <a:prstGeom prst="rect">
            <a:avLst/>
          </a:prstGeom>
          <a:noFill/>
          <a:ln>
            <a:noFill/>
          </a:ln>
        </p:spPr>
      </p:pic>
      <p:sp>
        <p:nvSpPr>
          <p:cNvPr id="42" name="Google Shape;42;p6"/>
          <p:cNvSpPr/>
          <p:nvPr/>
        </p:nvSpPr>
        <p:spPr>
          <a:xfrm>
            <a:off x="948836" y="2847620"/>
            <a:ext cx="0" cy="1866264"/>
          </a:xfrm>
          <a:custGeom>
            <a:rect b="b" l="l" r="r" t="t"/>
            <a:pathLst>
              <a:path extrusionOk="0" h="1866264" w="120000">
                <a:moveTo>
                  <a:pt x="0" y="0"/>
                </a:moveTo>
                <a:lnTo>
                  <a:pt x="0" y="186617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6"/>
          <p:cNvSpPr/>
          <p:nvPr/>
        </p:nvSpPr>
        <p:spPr>
          <a:xfrm>
            <a:off x="891686" y="2838095"/>
            <a:ext cx="114300" cy="1885314"/>
          </a:xfrm>
          <a:custGeom>
            <a:rect b="b" l="l" r="r" t="t"/>
            <a:pathLst>
              <a:path extrusionOk="0" h="1885314" w="114300">
                <a:moveTo>
                  <a:pt x="114299" y="0"/>
                </a:moveTo>
                <a:lnTo>
                  <a:pt x="0" y="0"/>
                </a:lnTo>
              </a:path>
              <a:path extrusionOk="0" h="1885314" w="114300">
                <a:moveTo>
                  <a:pt x="114299" y="1885224"/>
                </a:moveTo>
                <a:lnTo>
                  <a:pt x="0" y="188522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6"/>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1">
            <a:alphaModFix/>
          </a:blip>
          <a:srcRect b="0" l="0" r="0" t="0"/>
          <a:stretch/>
        </p:blipFill>
        <p:spPr>
          <a:xfrm>
            <a:off x="347962" y="111585"/>
            <a:ext cx="1238249" cy="1238249"/>
          </a:xfrm>
          <a:prstGeom prst="rect">
            <a:avLst/>
          </a:prstGeom>
          <a:noFill/>
          <a:ln>
            <a:noFill/>
          </a:ln>
        </p:spPr>
      </p:pic>
      <p:sp>
        <p:nvSpPr>
          <p:cNvPr id="9" name="Google Shape;9;p1"/>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8750" u="none" cap="none" strike="noStrike">
                <a:solidFill>
                  <a:srgbClr val="006FC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1"/>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jp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nvSpPr>
        <p:spPr>
          <a:xfrm>
            <a:off x="1920151" y="3460000"/>
            <a:ext cx="6597900" cy="651000"/>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rgbClr val="000000"/>
              </a:buClr>
              <a:buSzPts val="4150"/>
              <a:buFont typeface="Arial"/>
              <a:buNone/>
            </a:pPr>
            <a:r>
              <a:rPr b="1" lang="en-GB" sz="4150">
                <a:solidFill>
                  <a:srgbClr val="006FC2"/>
                </a:solidFill>
                <a:latin typeface="Lato"/>
                <a:ea typeface="Lato"/>
                <a:cs typeface="Lato"/>
                <a:sym typeface="Lato"/>
              </a:rPr>
              <a:t>Linux Practicals - Vagrant</a:t>
            </a:r>
            <a:endParaRPr b="0" i="0" sz="4150" u="none" cap="none" strike="noStrike">
              <a:solidFill>
                <a:srgbClr val="000000"/>
              </a:solidFill>
              <a:latin typeface="Lato"/>
              <a:ea typeface="Lato"/>
              <a:cs typeface="Lato"/>
              <a:sym typeface="Lato"/>
            </a:endParaRPr>
          </a:p>
        </p:txBody>
      </p:sp>
      <p:sp>
        <p:nvSpPr>
          <p:cNvPr id="52" name="Google Shape;52;p7"/>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53" name="Google Shape;53;p7"/>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54" name="Google Shape;54;p7"/>
          <p:cNvSpPr txBox="1"/>
          <p:nvPr/>
        </p:nvSpPr>
        <p:spPr>
          <a:xfrm>
            <a:off x="3660447" y="4240944"/>
            <a:ext cx="2432700" cy="381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Malchiel Ed Urias</a:t>
            </a:r>
            <a:endParaRPr b="0" i="0" sz="2400" u="none" cap="none" strike="noStrike">
              <a:solidFill>
                <a:srgbClr val="000000"/>
              </a:solidFill>
              <a:latin typeface="Lato"/>
              <a:ea typeface="Lato"/>
              <a:cs typeface="Lato"/>
              <a:sym typeface="Lato"/>
            </a:endParaRPr>
          </a:p>
        </p:txBody>
      </p:sp>
      <p:grpSp>
        <p:nvGrpSpPr>
          <p:cNvPr id="55" name="Google Shape;55;p7"/>
          <p:cNvGrpSpPr/>
          <p:nvPr/>
        </p:nvGrpSpPr>
        <p:grpSpPr>
          <a:xfrm>
            <a:off x="6424525" y="5445675"/>
            <a:ext cx="2976626" cy="1437900"/>
            <a:chOff x="6424525" y="5445675"/>
            <a:chExt cx="2976626" cy="1437900"/>
          </a:xfrm>
        </p:grpSpPr>
        <p:sp>
          <p:nvSpPr>
            <p:cNvPr id="56" name="Google Shape;56;p7"/>
            <p:cNvSpPr/>
            <p:nvPr/>
          </p:nvSpPr>
          <p:spPr>
            <a:xfrm>
              <a:off x="6424525" y="5445675"/>
              <a:ext cx="2699100" cy="14379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 name="Google Shape;57;p7"/>
            <p:cNvSpPr txBox="1"/>
            <p:nvPr/>
          </p:nvSpPr>
          <p:spPr>
            <a:xfrm>
              <a:off x="6484251" y="5572463"/>
              <a:ext cx="2916900" cy="42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2700" u="none" cap="none" strike="noStrike">
                  <a:solidFill>
                    <a:srgbClr val="006FC2"/>
                  </a:solidFill>
                  <a:latin typeface="Lato"/>
                  <a:ea typeface="Lato"/>
                  <a:cs typeface="Lato"/>
                  <a:sym typeface="Lato"/>
                </a:rPr>
                <a:t>Contact:</a:t>
              </a:r>
              <a:endParaRPr b="0" i="0" sz="2300" u="none" cap="none" strike="noStrike">
                <a:solidFill>
                  <a:srgbClr val="000000"/>
                </a:solidFill>
                <a:latin typeface="Lato"/>
                <a:ea typeface="Lato"/>
                <a:cs typeface="Lato"/>
                <a:sym typeface="Lato"/>
              </a:endParaRPr>
            </a:p>
          </p:txBody>
        </p:sp>
        <p:sp>
          <p:nvSpPr>
            <p:cNvPr id="58" name="Google Shape;58;p7"/>
            <p:cNvSpPr txBox="1"/>
            <p:nvPr/>
          </p:nvSpPr>
          <p:spPr>
            <a:xfrm>
              <a:off x="6484251" y="6081807"/>
              <a:ext cx="2916900" cy="227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u="none" cap="none" strike="noStrike">
                  <a:solidFill>
                    <a:srgbClr val="006FC2"/>
                  </a:solidFill>
                  <a:latin typeface="Lato"/>
                  <a:ea typeface="Lato"/>
                  <a:cs typeface="Lato"/>
                  <a:sym typeface="Lato"/>
                </a:rPr>
                <a:t>LinkedIn: Malchiel Urias</a:t>
              </a:r>
              <a:endParaRPr b="0" i="0" sz="1000" u="none" cap="none" strike="noStrike">
                <a:solidFill>
                  <a:srgbClr val="000000"/>
                </a:solidFill>
                <a:latin typeface="Lato"/>
                <a:ea typeface="Lato"/>
                <a:cs typeface="Lato"/>
                <a:sym typeface="Lato"/>
              </a:endParaRPr>
            </a:p>
          </p:txBody>
        </p:sp>
        <p:sp>
          <p:nvSpPr>
            <p:cNvPr id="59" name="Google Shape;59;p7"/>
            <p:cNvSpPr txBox="1"/>
            <p:nvPr/>
          </p:nvSpPr>
          <p:spPr>
            <a:xfrm>
              <a:off x="6484251" y="6390342"/>
              <a:ext cx="2916900" cy="227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u="none" cap="none" strike="noStrike">
                  <a:solidFill>
                    <a:srgbClr val="006FC2"/>
                  </a:solidFill>
                  <a:latin typeface="Lato"/>
                  <a:ea typeface="Lato"/>
                  <a:cs typeface="Lato"/>
                  <a:sym typeface="Lato"/>
                </a:rPr>
                <a:t>X (Formerly Twitter): @TheMalc_</a:t>
              </a:r>
              <a:endParaRPr b="0" i="0" sz="1000" u="none" cap="none" strike="noStrike">
                <a:solidFill>
                  <a:srgbClr val="000000"/>
                </a:solidFill>
                <a:latin typeface="Lato"/>
                <a:ea typeface="Lato"/>
                <a:cs typeface="Lato"/>
                <a:sym typeface="La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32" name="Google Shape;132;p16"/>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33" name="Google Shape;133;p16"/>
          <p:cNvSpPr txBox="1"/>
          <p:nvPr/>
        </p:nvSpPr>
        <p:spPr>
          <a:xfrm>
            <a:off x="1389877" y="476725"/>
            <a:ext cx="7734000" cy="427800"/>
          </a:xfrm>
          <a:prstGeom prst="rect">
            <a:avLst/>
          </a:prstGeom>
          <a:noFill/>
          <a:ln>
            <a:noFill/>
          </a:ln>
        </p:spPr>
        <p:txBody>
          <a:bodyPr anchorCtr="0" anchor="t" bIns="0" lIns="0" spcFirstLastPara="1" rIns="0" wrap="square" tIns="12050">
            <a:spAutoFit/>
          </a:bodyPr>
          <a:lstStyle/>
          <a:p>
            <a:pPr indent="0" lvl="0" marL="12700" rtl="0" algn="l">
              <a:lnSpc>
                <a:spcPct val="125000"/>
              </a:lnSpc>
              <a:spcBef>
                <a:spcPts val="0"/>
              </a:spcBef>
              <a:spcAft>
                <a:spcPts val="0"/>
              </a:spcAft>
              <a:buClr>
                <a:schemeClr val="dk1"/>
              </a:buClr>
              <a:buSzPts val="2400"/>
              <a:buFont typeface="Arial"/>
              <a:buNone/>
            </a:pPr>
            <a:r>
              <a:rPr b="1" lang="en-GB" sz="2700">
                <a:solidFill>
                  <a:srgbClr val="006FC2"/>
                </a:solidFill>
                <a:latin typeface="Lato"/>
                <a:ea typeface="Lato"/>
                <a:cs typeface="Lato"/>
                <a:sym typeface="Lato"/>
              </a:rPr>
              <a:t>Vagrant Provisioner</a:t>
            </a:r>
            <a:endParaRPr b="0" i="0" sz="3300" u="none" cap="none" strike="noStrike">
              <a:solidFill>
                <a:srgbClr val="000000"/>
              </a:solidFill>
              <a:latin typeface="Lato"/>
              <a:ea typeface="Lato"/>
              <a:cs typeface="Lato"/>
              <a:sym typeface="Lato"/>
            </a:endParaRPr>
          </a:p>
        </p:txBody>
      </p:sp>
      <p:sp>
        <p:nvSpPr>
          <p:cNvPr id="134" name="Google Shape;134;p16"/>
          <p:cNvSpPr txBox="1"/>
          <p:nvPr/>
        </p:nvSpPr>
        <p:spPr>
          <a:xfrm>
            <a:off x="1389877" y="1105000"/>
            <a:ext cx="7734000" cy="54150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1200"/>
              </a:spcBef>
              <a:spcAft>
                <a:spcPts val="0"/>
              </a:spcAft>
              <a:buClr>
                <a:schemeClr val="dk1"/>
              </a:buClr>
              <a:buSzPts val="1100"/>
              <a:buFont typeface="Arial"/>
              <a:buNone/>
            </a:pPr>
            <a:r>
              <a:rPr lang="en-GB" sz="1700">
                <a:solidFill>
                  <a:srgbClr val="006FC2"/>
                </a:solidFill>
                <a:latin typeface="Lato"/>
                <a:ea typeface="Lato"/>
                <a:cs typeface="Lato"/>
                <a:sym typeface="Lato"/>
              </a:rPr>
              <a:t>Vagrant provides us many options for using provisioners to configure our environments.</a:t>
            </a:r>
            <a:endParaRPr sz="1700">
              <a:solidFill>
                <a:srgbClr val="006FC2"/>
              </a:solidFill>
              <a:latin typeface="Lato"/>
              <a:ea typeface="Lato"/>
              <a:cs typeface="Lato"/>
              <a:sym typeface="Lato"/>
            </a:endParaRPr>
          </a:p>
          <a:p>
            <a:pPr indent="0" lvl="0" marL="0" marR="0" rtl="0" algn="l">
              <a:lnSpc>
                <a:spcPct val="100000"/>
              </a:lnSpc>
              <a:spcBef>
                <a:spcPts val="120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marR="0" rtl="0" algn="l">
              <a:lnSpc>
                <a:spcPct val="100000"/>
              </a:lnSpc>
              <a:spcBef>
                <a:spcPts val="1200"/>
              </a:spcBef>
              <a:spcAft>
                <a:spcPts val="0"/>
              </a:spcAft>
              <a:buClr>
                <a:schemeClr val="dk1"/>
              </a:buClr>
              <a:buSzPts val="1100"/>
              <a:buFont typeface="Arial"/>
              <a:buNone/>
            </a:pPr>
            <a:r>
              <a:rPr lang="en-GB" sz="1700">
                <a:solidFill>
                  <a:srgbClr val="006FC2"/>
                </a:solidFill>
                <a:latin typeface="Lato"/>
                <a:ea typeface="Lato"/>
                <a:cs typeface="Lato"/>
                <a:sym typeface="Lato"/>
              </a:rPr>
              <a:t>If you would like to install softwares on your boxes, make configurations or other changes to your vagrant environments while it is being provisiones, the provisioners provides by Vagrant would be a great resource for that</a:t>
            </a:r>
            <a:endParaRPr sz="1700">
              <a:solidFill>
                <a:srgbClr val="006FC2"/>
              </a:solidFill>
              <a:latin typeface="Lato"/>
              <a:ea typeface="Lato"/>
              <a:cs typeface="Lato"/>
              <a:sym typeface="Lato"/>
            </a:endParaRPr>
          </a:p>
          <a:p>
            <a:pPr indent="0" lvl="0" marL="0" marR="0" rtl="0" algn="l">
              <a:lnSpc>
                <a:spcPct val="100000"/>
              </a:lnSpc>
              <a:spcBef>
                <a:spcPts val="120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marR="0" rtl="0" algn="l">
              <a:lnSpc>
                <a:spcPct val="100000"/>
              </a:lnSpc>
              <a:spcBef>
                <a:spcPts val="1200"/>
              </a:spcBef>
              <a:spcAft>
                <a:spcPts val="0"/>
              </a:spcAft>
              <a:buClr>
                <a:schemeClr val="dk1"/>
              </a:buClr>
              <a:buSzPts val="1100"/>
              <a:buFont typeface="Arial"/>
              <a:buNone/>
            </a:pPr>
            <a:r>
              <a:rPr lang="en-GB" sz="1700">
                <a:solidFill>
                  <a:srgbClr val="006FC2"/>
                </a:solidFill>
                <a:latin typeface="Lato"/>
                <a:ea typeface="Lato"/>
                <a:cs typeface="Lato"/>
                <a:sym typeface="Lato"/>
              </a:rPr>
              <a:t>Some Provisioners include:</a:t>
            </a:r>
            <a:endParaRPr sz="1700">
              <a:solidFill>
                <a:srgbClr val="006FC2"/>
              </a:solidFill>
              <a:latin typeface="Lato"/>
              <a:ea typeface="Lato"/>
              <a:cs typeface="Lato"/>
              <a:sym typeface="Lato"/>
            </a:endParaRPr>
          </a:p>
          <a:p>
            <a:pPr indent="-336550" lvl="0" marL="457200" marR="0" rtl="0" algn="l">
              <a:lnSpc>
                <a:spcPct val="100000"/>
              </a:lnSpc>
              <a:spcBef>
                <a:spcPts val="1200"/>
              </a:spcBef>
              <a:spcAft>
                <a:spcPts val="0"/>
              </a:spcAft>
              <a:buClr>
                <a:srgbClr val="006FC2"/>
              </a:buClr>
              <a:buSzPts val="1700"/>
              <a:buFont typeface="Lato"/>
              <a:buChar char="-"/>
            </a:pPr>
            <a:r>
              <a:rPr lang="en-GB" sz="1700">
                <a:solidFill>
                  <a:srgbClr val="006FC2"/>
                </a:solidFill>
                <a:latin typeface="Lato"/>
                <a:ea typeface="Lato"/>
                <a:cs typeface="Lato"/>
                <a:sym typeface="Lato"/>
              </a:rPr>
              <a:t>File</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Shell</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Ansible</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Chef</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Puppet</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Salt</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Docker </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Podman</a:t>
            </a:r>
            <a:endParaRPr sz="1700">
              <a:solidFill>
                <a:srgbClr val="006FC2"/>
              </a:solidFill>
              <a:latin typeface="Lato"/>
              <a:ea typeface="Lato"/>
              <a:cs typeface="Lato"/>
              <a:sym typeface="Lato"/>
            </a:endParaRPr>
          </a:p>
          <a:p>
            <a:pPr indent="0" lvl="0" marL="0" marR="0" rtl="0" algn="l">
              <a:lnSpc>
                <a:spcPct val="100000"/>
              </a:lnSpc>
              <a:spcBef>
                <a:spcPts val="1200"/>
              </a:spcBef>
              <a:spcAft>
                <a:spcPts val="1200"/>
              </a:spcAft>
              <a:buClr>
                <a:srgbClr val="000000"/>
              </a:buClr>
              <a:buSzPts val="2000"/>
              <a:buFont typeface="Arial"/>
              <a:buNone/>
            </a:pPr>
            <a:r>
              <a:t/>
            </a:r>
            <a:endParaRPr b="0" i="0" sz="1900" u="none" cap="none" strike="noStrike">
              <a:solidFill>
                <a:srgbClr val="006FC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40" name="Google Shape;140;p17"/>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41" name="Google Shape;141;p17"/>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Install Apache</a:t>
            </a:r>
            <a:endParaRPr b="0" i="0" sz="2600" u="none" cap="none" strike="noStrike">
              <a:solidFill>
                <a:srgbClr val="000000"/>
              </a:solidFill>
              <a:latin typeface="Lato"/>
              <a:ea typeface="Lato"/>
              <a:cs typeface="Lato"/>
              <a:sym typeface="Lato"/>
            </a:endParaRPr>
          </a:p>
        </p:txBody>
      </p:sp>
      <p:sp>
        <p:nvSpPr>
          <p:cNvPr id="142" name="Google Shape;142;p17"/>
          <p:cNvSpPr txBox="1"/>
          <p:nvPr/>
        </p:nvSpPr>
        <p:spPr>
          <a:xfrm>
            <a:off x="1389877" y="1105000"/>
            <a:ext cx="7734000" cy="51993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Inline:</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vagrant.configure("2") do |config|</a:t>
            </a:r>
            <a:endParaRPr sz="1700">
              <a:solidFill>
                <a:srgbClr val="006FC2"/>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config.vm.provision "shell", inline: &lt;&lt;-SHELL</a:t>
            </a:r>
            <a:endParaRPr sz="1700">
              <a:solidFill>
                <a:srgbClr val="006FC2"/>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     apt-get update</a:t>
            </a:r>
            <a:endParaRPr sz="1700">
              <a:solidFill>
                <a:srgbClr val="006FC2"/>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     apt-get install -y apache2</a:t>
            </a:r>
            <a:endParaRPr sz="1700">
              <a:solidFill>
                <a:srgbClr val="006FC2"/>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   SHELL</a:t>
            </a:r>
            <a:endParaRPr sz="1700">
              <a:solidFill>
                <a:srgbClr val="006FC2"/>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end</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External File:</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vagrant.configure("2") do |config|</a:t>
            </a:r>
            <a:endParaRPr sz="1700">
              <a:solidFill>
                <a:srgbClr val="006FC2"/>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  config.vm.provision "shell", path: "script.sh"</a:t>
            </a:r>
            <a:endParaRPr sz="1700">
              <a:solidFill>
                <a:srgbClr val="006FC2"/>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end</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45720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6FC2"/>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rgbClr val="006FC2"/>
              </a:solidFill>
              <a:latin typeface="Lato"/>
              <a:ea typeface="Lato"/>
              <a:cs typeface="Lato"/>
              <a:sym typeface="Lato"/>
            </a:endParaRPr>
          </a:p>
          <a:p>
            <a:pPr indent="0" lvl="0" marL="0" marR="0" rtl="0" algn="l">
              <a:lnSpc>
                <a:spcPct val="100000"/>
              </a:lnSpc>
              <a:spcBef>
                <a:spcPts val="1200"/>
              </a:spcBef>
              <a:spcAft>
                <a:spcPts val="1200"/>
              </a:spcAft>
              <a:buClr>
                <a:srgbClr val="000000"/>
              </a:buClr>
              <a:buSzPts val="2000"/>
              <a:buFont typeface="Arial"/>
              <a:buNone/>
            </a:pPr>
            <a:r>
              <a:t/>
            </a:r>
            <a:endParaRPr b="0" i="0" sz="1900" u="none" cap="none" strike="noStrike">
              <a:solidFill>
                <a:srgbClr val="006FC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48" name="Google Shape;148;p18"/>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49" name="Google Shape;149;p18"/>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Exercises</a:t>
            </a:r>
            <a:endParaRPr b="0" i="0" sz="2600" u="none" cap="none" strike="noStrike">
              <a:solidFill>
                <a:srgbClr val="000000"/>
              </a:solidFill>
              <a:latin typeface="Lato"/>
              <a:ea typeface="Lato"/>
              <a:cs typeface="Lato"/>
              <a:sym typeface="Lato"/>
            </a:endParaRPr>
          </a:p>
        </p:txBody>
      </p:sp>
      <p:sp>
        <p:nvSpPr>
          <p:cNvPr id="150" name="Google Shape;150;p18"/>
          <p:cNvSpPr txBox="1"/>
          <p:nvPr/>
        </p:nvSpPr>
        <p:spPr>
          <a:xfrm>
            <a:off x="1389877" y="1973425"/>
            <a:ext cx="7734000" cy="8742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1200"/>
              </a:spcBef>
              <a:spcAft>
                <a:spcPts val="0"/>
              </a:spcAft>
              <a:buClr>
                <a:schemeClr val="dk1"/>
              </a:buClr>
              <a:buSzPts val="1100"/>
              <a:buFont typeface="Arial"/>
              <a:buNone/>
            </a:pPr>
            <a:r>
              <a:rPr lang="en-GB" sz="2700">
                <a:solidFill>
                  <a:srgbClr val="006FC2"/>
                </a:solidFill>
                <a:latin typeface="Lato"/>
                <a:ea typeface="Lato"/>
                <a:cs typeface="Lato"/>
                <a:sym typeface="Lato"/>
              </a:rPr>
              <a:t>More information to be shared on LMS</a:t>
            </a:r>
            <a:endParaRPr b="0" i="0" sz="2900" u="none" cap="none" strike="noStrike">
              <a:solidFill>
                <a:srgbClr val="006FC2"/>
              </a:solidFill>
              <a:latin typeface="Lato"/>
              <a:ea typeface="Lato"/>
              <a:cs typeface="Lato"/>
              <a:sym typeface="Lato"/>
            </a:endParaRPr>
          </a:p>
          <a:p>
            <a:pPr indent="0" lvl="0" marL="0" marR="0" rtl="0" algn="l">
              <a:lnSpc>
                <a:spcPct val="100000"/>
              </a:lnSpc>
              <a:spcBef>
                <a:spcPts val="1200"/>
              </a:spcBef>
              <a:spcAft>
                <a:spcPts val="1200"/>
              </a:spcAft>
              <a:buClr>
                <a:srgbClr val="000000"/>
              </a:buClr>
              <a:buSzPts val="2000"/>
              <a:buFont typeface="Arial"/>
              <a:buNone/>
            </a:pPr>
            <a:r>
              <a:t/>
            </a:r>
            <a:endParaRPr b="0" i="0" sz="1900" u="none" cap="none" strike="noStrike">
              <a:solidFill>
                <a:srgbClr val="006FC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56" name="Google Shape;156;p19"/>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157" name="Google Shape;157;p19"/>
          <p:cNvSpPr txBox="1"/>
          <p:nvPr/>
        </p:nvSpPr>
        <p:spPr>
          <a:xfrm>
            <a:off x="3133027" y="3189750"/>
            <a:ext cx="4282500" cy="935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000" u="none" cap="none" strike="noStrike">
                <a:solidFill>
                  <a:srgbClr val="006FC2"/>
                </a:solidFill>
                <a:latin typeface="Lato"/>
                <a:ea typeface="Lato"/>
                <a:cs typeface="Lato"/>
                <a:sym typeface="Lato"/>
              </a:rPr>
              <a:t>Questions?</a:t>
            </a:r>
            <a:r>
              <a:rPr b="1" i="0" lang="en-GB" sz="4150" u="none" cap="none" strike="noStrike">
                <a:solidFill>
                  <a:srgbClr val="006FC2"/>
                </a:solidFill>
                <a:latin typeface="Lato"/>
                <a:ea typeface="Lato"/>
                <a:cs typeface="Lato"/>
                <a:sym typeface="Lato"/>
              </a:rPr>
              <a:t> </a:t>
            </a:r>
            <a:endParaRPr b="0" i="0" sz="415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63" name="Google Shape;163;p2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64" name="Google Shape;164;p20"/>
          <p:cNvSpPr txBox="1"/>
          <p:nvPr/>
        </p:nvSpPr>
        <p:spPr>
          <a:xfrm>
            <a:off x="3472952" y="1081800"/>
            <a:ext cx="4513800" cy="1028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600" u="none" cap="none" strike="noStrike">
                <a:solidFill>
                  <a:srgbClr val="006FC2"/>
                </a:solidFill>
                <a:latin typeface="Lato"/>
                <a:ea typeface="Lato"/>
                <a:cs typeface="Lato"/>
                <a:sym typeface="Lato"/>
              </a:rPr>
              <a:t>THANK</a:t>
            </a:r>
            <a:r>
              <a:rPr b="1" i="0" lang="en-GB" sz="4750" u="none" cap="none" strike="noStrike">
                <a:solidFill>
                  <a:srgbClr val="006FC2"/>
                </a:solidFill>
                <a:latin typeface="Lato"/>
                <a:ea typeface="Lato"/>
                <a:cs typeface="Lato"/>
                <a:sym typeface="Lato"/>
              </a:rPr>
              <a:t> </a:t>
            </a:r>
            <a:endParaRPr b="0" i="0" sz="4750" u="none" cap="none" strike="noStrike">
              <a:solidFill>
                <a:srgbClr val="000000"/>
              </a:solidFill>
              <a:latin typeface="Lato"/>
              <a:ea typeface="Lato"/>
              <a:cs typeface="Lato"/>
              <a:sym typeface="Lato"/>
            </a:endParaRPr>
          </a:p>
        </p:txBody>
      </p:sp>
      <p:sp>
        <p:nvSpPr>
          <p:cNvPr id="165" name="Google Shape;165;p20"/>
          <p:cNvSpPr txBox="1"/>
          <p:nvPr/>
        </p:nvSpPr>
        <p:spPr>
          <a:xfrm>
            <a:off x="3974948" y="2109900"/>
            <a:ext cx="1944900" cy="1028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600" u="none" cap="none" strike="noStrike">
                <a:solidFill>
                  <a:schemeClr val="accent3"/>
                </a:solidFill>
                <a:latin typeface="Lato"/>
                <a:ea typeface="Lato"/>
                <a:cs typeface="Lato"/>
                <a:sym typeface="Lato"/>
              </a:rPr>
              <a:t>YOU</a:t>
            </a:r>
            <a:endParaRPr b="0" i="0" sz="6000" u="none" cap="none" strike="noStrike">
              <a:solidFill>
                <a:schemeClr val="accent3"/>
              </a:solidFill>
              <a:latin typeface="Lato"/>
              <a:ea typeface="Lato"/>
              <a:cs typeface="Lato"/>
              <a:sym typeface="Lato"/>
            </a:endParaRPr>
          </a:p>
        </p:txBody>
      </p:sp>
      <p:grpSp>
        <p:nvGrpSpPr>
          <p:cNvPr id="166" name="Google Shape;166;p20"/>
          <p:cNvGrpSpPr/>
          <p:nvPr/>
        </p:nvGrpSpPr>
        <p:grpSpPr>
          <a:xfrm>
            <a:off x="2792165" y="3780811"/>
            <a:ext cx="5373107" cy="2434365"/>
            <a:chOff x="6424525" y="5445675"/>
            <a:chExt cx="2976626" cy="1437900"/>
          </a:xfrm>
        </p:grpSpPr>
        <p:sp>
          <p:nvSpPr>
            <p:cNvPr id="167" name="Google Shape;167;p20"/>
            <p:cNvSpPr/>
            <p:nvPr/>
          </p:nvSpPr>
          <p:spPr>
            <a:xfrm>
              <a:off x="6424525" y="5445675"/>
              <a:ext cx="2699100" cy="14379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Calibri"/>
                <a:ea typeface="Calibri"/>
                <a:cs typeface="Calibri"/>
                <a:sym typeface="Calibri"/>
              </a:endParaRPr>
            </a:p>
          </p:txBody>
        </p:sp>
        <p:sp>
          <p:nvSpPr>
            <p:cNvPr id="168" name="Google Shape;168;p20"/>
            <p:cNvSpPr txBox="1"/>
            <p:nvPr/>
          </p:nvSpPr>
          <p:spPr>
            <a:xfrm>
              <a:off x="6484251" y="5572463"/>
              <a:ext cx="2916900" cy="316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3400" u="none" cap="none" strike="noStrike">
                  <a:solidFill>
                    <a:srgbClr val="006FC2"/>
                  </a:solidFill>
                  <a:latin typeface="Lato"/>
                  <a:ea typeface="Lato"/>
                  <a:cs typeface="Lato"/>
                  <a:sym typeface="Lato"/>
                </a:rPr>
                <a:t>Contact:</a:t>
              </a:r>
              <a:endParaRPr b="0" i="0" sz="3000" u="none" cap="none" strike="noStrike">
                <a:solidFill>
                  <a:srgbClr val="000000"/>
                </a:solidFill>
                <a:latin typeface="Lato"/>
                <a:ea typeface="Lato"/>
                <a:cs typeface="Lato"/>
                <a:sym typeface="Lato"/>
              </a:endParaRPr>
            </a:p>
          </p:txBody>
        </p:sp>
        <p:sp>
          <p:nvSpPr>
            <p:cNvPr id="169" name="Google Shape;169;p20"/>
            <p:cNvSpPr txBox="1"/>
            <p:nvPr/>
          </p:nvSpPr>
          <p:spPr>
            <a:xfrm>
              <a:off x="6484251" y="6081807"/>
              <a:ext cx="2916900" cy="198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2100" u="none" cap="none" strike="noStrike">
                  <a:solidFill>
                    <a:srgbClr val="006FC2"/>
                  </a:solidFill>
                  <a:latin typeface="Lato"/>
                  <a:ea typeface="Lato"/>
                  <a:cs typeface="Lato"/>
                  <a:sym typeface="Lato"/>
                </a:rPr>
                <a:t>LinkedIn: Malchiel Urias</a:t>
              </a:r>
              <a:endParaRPr b="0" i="0" sz="1700" u="none" cap="none" strike="noStrike">
                <a:solidFill>
                  <a:srgbClr val="000000"/>
                </a:solidFill>
                <a:latin typeface="Lato"/>
                <a:ea typeface="Lato"/>
                <a:cs typeface="Lato"/>
                <a:sym typeface="Lato"/>
              </a:endParaRPr>
            </a:p>
          </p:txBody>
        </p:sp>
        <p:sp>
          <p:nvSpPr>
            <p:cNvPr id="170" name="Google Shape;170;p20"/>
            <p:cNvSpPr txBox="1"/>
            <p:nvPr/>
          </p:nvSpPr>
          <p:spPr>
            <a:xfrm>
              <a:off x="6484251" y="6390342"/>
              <a:ext cx="2916900" cy="198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2100" u="none" cap="none" strike="noStrike">
                  <a:solidFill>
                    <a:srgbClr val="006FC2"/>
                  </a:solidFill>
                  <a:latin typeface="Lato"/>
                  <a:ea typeface="Lato"/>
                  <a:cs typeface="Lato"/>
                  <a:sym typeface="Lato"/>
                </a:rPr>
                <a:t>X (Formerly Twitter): @TheMalc_</a:t>
              </a:r>
              <a:endParaRPr b="0" i="0" sz="1700" u="none" cap="none" strike="noStrike">
                <a:solidFill>
                  <a:srgbClr val="000000"/>
                </a:solidFill>
                <a:latin typeface="Lato"/>
                <a:ea typeface="Lato"/>
                <a:cs typeface="Lato"/>
                <a:sym typeface="La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sp>
        <p:nvSpPr>
          <p:cNvPr id="65" name="Google Shape;65;p8"/>
          <p:cNvSpPr txBox="1"/>
          <p:nvPr/>
        </p:nvSpPr>
        <p:spPr>
          <a:xfrm>
            <a:off x="1333650" y="1152489"/>
            <a:ext cx="7086300" cy="3955800"/>
          </a:xfrm>
          <a:prstGeom prst="rect">
            <a:avLst/>
          </a:prstGeom>
          <a:noFill/>
          <a:ln>
            <a:noFill/>
          </a:ln>
        </p:spPr>
        <p:txBody>
          <a:bodyPr anchorCtr="0" anchor="t" bIns="91425" lIns="91425" spcFirstLastPara="1" rIns="91425" wrap="square" tIns="91425">
            <a:spAutoFit/>
          </a:bodyPr>
          <a:lstStyle/>
          <a:p>
            <a:pPr indent="0" lvl="0" marL="12700" marR="0" rtl="0" algn="l">
              <a:lnSpc>
                <a:spcPct val="125000"/>
              </a:lnSpc>
              <a:spcBef>
                <a:spcPts val="0"/>
              </a:spcBef>
              <a:spcAft>
                <a:spcPts val="0"/>
              </a:spcAft>
              <a:buClr>
                <a:srgbClr val="000000"/>
              </a:buClr>
              <a:buSzPts val="2400"/>
              <a:buFont typeface="Arial"/>
              <a:buNone/>
            </a:pPr>
            <a:r>
              <a:rPr b="1" i="0" lang="en-GB" sz="2000" u="none" cap="none" strike="noStrike">
                <a:solidFill>
                  <a:srgbClr val="006FC2"/>
                </a:solidFill>
                <a:latin typeface="Lato"/>
                <a:ea typeface="Lato"/>
                <a:cs typeface="Lato"/>
                <a:sym typeface="Lato"/>
              </a:rPr>
              <a:t>1. What is </a:t>
            </a:r>
            <a:r>
              <a:rPr b="1" lang="en-GB" sz="2000">
                <a:solidFill>
                  <a:srgbClr val="006FC2"/>
                </a:solidFill>
                <a:latin typeface="Lato"/>
                <a:ea typeface="Lato"/>
                <a:cs typeface="Lato"/>
                <a:sym typeface="Lato"/>
              </a:rPr>
              <a:t>Vagrant</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000" u="none" cap="none" strike="noStrike">
                <a:solidFill>
                  <a:srgbClr val="006FC2"/>
                </a:solidFill>
                <a:latin typeface="Lato"/>
                <a:ea typeface="Lato"/>
                <a:cs typeface="Lato"/>
                <a:sym typeface="Lato"/>
              </a:rPr>
              <a:t>2. </a:t>
            </a:r>
            <a:r>
              <a:rPr b="1" lang="en-GB" sz="2000">
                <a:solidFill>
                  <a:srgbClr val="006FC2"/>
                </a:solidFill>
                <a:latin typeface="Lato"/>
                <a:ea typeface="Lato"/>
                <a:cs typeface="Lato"/>
                <a:sym typeface="Lato"/>
              </a:rPr>
              <a:t>How Does Vagrant Work</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000" u="none" cap="none" strike="noStrike">
                <a:solidFill>
                  <a:srgbClr val="006FC2"/>
                </a:solidFill>
                <a:latin typeface="Lato"/>
                <a:ea typeface="Lato"/>
                <a:cs typeface="Lato"/>
                <a:sym typeface="Lato"/>
              </a:rPr>
              <a:t>3. </a:t>
            </a:r>
            <a:r>
              <a:rPr b="1" lang="en-GB" sz="2000">
                <a:solidFill>
                  <a:srgbClr val="006FC2"/>
                </a:solidFill>
                <a:latin typeface="Lato"/>
                <a:ea typeface="Lato"/>
                <a:cs typeface="Lato"/>
                <a:sym typeface="Lato"/>
              </a:rPr>
              <a:t>Vagrantfile</a:t>
            </a:r>
            <a:endParaRPr b="1" sz="2000">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4. Vagrant Providers</a:t>
            </a:r>
            <a:endParaRPr b="1" sz="2000">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5</a:t>
            </a:r>
            <a:r>
              <a:rPr b="1" i="0" lang="en-GB" sz="2000" u="none" cap="none" strike="noStrike">
                <a:solidFill>
                  <a:srgbClr val="006FC2"/>
                </a:solidFill>
                <a:latin typeface="Lato"/>
                <a:ea typeface="Lato"/>
                <a:cs typeface="Lato"/>
                <a:sym typeface="Lato"/>
              </a:rPr>
              <a:t>. </a:t>
            </a:r>
            <a:r>
              <a:rPr b="1" lang="en-GB" sz="2000">
                <a:solidFill>
                  <a:srgbClr val="006FC2"/>
                </a:solidFill>
                <a:latin typeface="Lato"/>
                <a:ea typeface="Lato"/>
                <a:cs typeface="Lato"/>
                <a:sym typeface="Lato"/>
              </a:rPr>
              <a:t>Vagrant Boxes</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6</a:t>
            </a:r>
            <a:r>
              <a:rPr b="1" i="0" lang="en-GB" sz="2000" u="none" cap="none" strike="noStrike">
                <a:solidFill>
                  <a:srgbClr val="006FC2"/>
                </a:solidFill>
                <a:latin typeface="Lato"/>
                <a:ea typeface="Lato"/>
                <a:cs typeface="Lato"/>
                <a:sym typeface="Lato"/>
              </a:rPr>
              <a:t>. </a:t>
            </a:r>
            <a:r>
              <a:rPr b="1" lang="en-GB" sz="2000">
                <a:solidFill>
                  <a:srgbClr val="006FC2"/>
                </a:solidFill>
                <a:latin typeface="Lato"/>
                <a:ea typeface="Lato"/>
                <a:cs typeface="Lato"/>
                <a:sym typeface="Lato"/>
              </a:rPr>
              <a:t>Create a VM using Vagrant</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7</a:t>
            </a:r>
            <a:r>
              <a:rPr b="1" i="0" lang="en-GB" sz="2000" u="none" cap="none" strike="noStrike">
                <a:solidFill>
                  <a:srgbClr val="006FC2"/>
                </a:solidFill>
                <a:latin typeface="Lato"/>
                <a:ea typeface="Lato"/>
                <a:cs typeface="Lato"/>
                <a:sym typeface="Lato"/>
              </a:rPr>
              <a:t>. </a:t>
            </a:r>
            <a:r>
              <a:rPr b="1" lang="en-GB" sz="2000">
                <a:solidFill>
                  <a:srgbClr val="006FC2"/>
                </a:solidFill>
                <a:latin typeface="Lato"/>
                <a:ea typeface="Lato"/>
                <a:cs typeface="Lato"/>
                <a:sym typeface="Lato"/>
              </a:rPr>
              <a:t>SSH into Vagrant Machine</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8</a:t>
            </a:r>
            <a:r>
              <a:rPr b="1" i="0" lang="en-GB" sz="2000" u="none" cap="none" strike="noStrike">
                <a:solidFill>
                  <a:srgbClr val="006FC2"/>
                </a:solidFill>
                <a:latin typeface="Lato"/>
                <a:ea typeface="Lato"/>
                <a:cs typeface="Lato"/>
                <a:sym typeface="Lato"/>
              </a:rPr>
              <a:t>. </a:t>
            </a:r>
            <a:r>
              <a:rPr b="1" lang="en-GB" sz="2000">
                <a:solidFill>
                  <a:srgbClr val="006FC2"/>
                </a:solidFill>
                <a:latin typeface="Lato"/>
                <a:ea typeface="Lato"/>
                <a:cs typeface="Lato"/>
                <a:sym typeface="Lato"/>
              </a:rPr>
              <a:t>Vagrant Provisioner</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9</a:t>
            </a:r>
            <a:r>
              <a:rPr b="1" i="0" lang="en-GB" sz="2000" u="none" cap="none" strike="noStrike">
                <a:solidFill>
                  <a:srgbClr val="006FC2"/>
                </a:solidFill>
                <a:latin typeface="Lato"/>
                <a:ea typeface="Lato"/>
                <a:cs typeface="Lato"/>
                <a:sym typeface="Lato"/>
              </a:rPr>
              <a:t>. </a:t>
            </a:r>
            <a:r>
              <a:rPr b="1" lang="en-GB" sz="2000">
                <a:solidFill>
                  <a:srgbClr val="006FC2"/>
                </a:solidFill>
                <a:latin typeface="Lato"/>
                <a:ea typeface="Lato"/>
                <a:cs typeface="Lato"/>
                <a:sym typeface="Lato"/>
              </a:rPr>
              <a:t>Install Apache</a:t>
            </a:r>
            <a:endParaRPr b="1" sz="2000">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10. Exercises</a:t>
            </a:r>
            <a:endParaRPr b="1" sz="2000">
              <a:solidFill>
                <a:srgbClr val="006FC2"/>
              </a:solidFill>
              <a:latin typeface="Lato"/>
              <a:ea typeface="Lato"/>
              <a:cs typeface="Lato"/>
              <a:sym typeface="Lato"/>
            </a:endParaRPr>
          </a:p>
        </p:txBody>
      </p:sp>
      <p:cxnSp>
        <p:nvCxnSpPr>
          <p:cNvPr id="66" name="Google Shape;66;p8"/>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67" name="Google Shape;67;p8"/>
          <p:cNvSpPr txBox="1"/>
          <p:nvPr/>
        </p:nvSpPr>
        <p:spPr>
          <a:xfrm>
            <a:off x="1716193" y="395150"/>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i="0" lang="en-GB" sz="3600" u="none" cap="none" strike="noStrike">
                <a:solidFill>
                  <a:srgbClr val="006FC2"/>
                </a:solidFill>
                <a:latin typeface="Lato"/>
                <a:ea typeface="Lato"/>
                <a:cs typeface="Lato"/>
                <a:sym typeface="Lato"/>
              </a:rPr>
              <a:t>Content</a:t>
            </a:r>
            <a:endParaRPr b="0" i="0" sz="36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73" name="Google Shape;73;p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74" name="Google Shape;74;p9"/>
          <p:cNvSpPr txBox="1"/>
          <p:nvPr/>
        </p:nvSpPr>
        <p:spPr>
          <a:xfrm>
            <a:off x="1607418" y="449525"/>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i="0" lang="en-GB" sz="3600" u="none" cap="none" strike="noStrike">
                <a:solidFill>
                  <a:srgbClr val="006FC2"/>
                </a:solidFill>
                <a:latin typeface="Lato"/>
                <a:ea typeface="Lato"/>
                <a:cs typeface="Lato"/>
                <a:sym typeface="Lato"/>
              </a:rPr>
              <a:t>What is </a:t>
            </a:r>
            <a:r>
              <a:rPr b="1" lang="en-GB" sz="3600">
                <a:solidFill>
                  <a:srgbClr val="006FC2"/>
                </a:solidFill>
                <a:latin typeface="Lato"/>
                <a:ea typeface="Lato"/>
                <a:cs typeface="Lato"/>
                <a:sym typeface="Lato"/>
              </a:rPr>
              <a:t>Vagrant</a:t>
            </a:r>
            <a:endParaRPr b="0" i="0" sz="3600" u="none" cap="none" strike="noStrike">
              <a:solidFill>
                <a:srgbClr val="000000"/>
              </a:solidFill>
              <a:latin typeface="Lato"/>
              <a:ea typeface="Lato"/>
              <a:cs typeface="Lato"/>
              <a:sym typeface="Lato"/>
            </a:endParaRPr>
          </a:p>
        </p:txBody>
      </p:sp>
      <p:sp>
        <p:nvSpPr>
          <p:cNvPr id="75" name="Google Shape;75;p9"/>
          <p:cNvSpPr txBox="1"/>
          <p:nvPr/>
        </p:nvSpPr>
        <p:spPr>
          <a:xfrm>
            <a:off x="1362702" y="1213125"/>
            <a:ext cx="7562100" cy="2013300"/>
          </a:xfrm>
          <a:prstGeom prst="rect">
            <a:avLst/>
          </a:prstGeom>
          <a:noFill/>
          <a:ln>
            <a:noFill/>
          </a:ln>
        </p:spPr>
        <p:txBody>
          <a:bodyPr anchorCtr="0" anchor="t" bIns="0" lIns="0" spcFirstLastPara="1" rIns="0" wrap="square" tIns="12050">
            <a:spAutoFit/>
          </a:bodyPr>
          <a:lstStyle/>
          <a:p>
            <a:pPr indent="0" lvl="0" marL="12700" marR="0" rtl="0" algn="just">
              <a:lnSpc>
                <a:spcPct val="100000"/>
              </a:lnSpc>
              <a:spcBef>
                <a:spcPts val="0"/>
              </a:spcBef>
              <a:spcAft>
                <a:spcPts val="0"/>
              </a:spcAft>
              <a:buClr>
                <a:srgbClr val="000000"/>
              </a:buClr>
              <a:buSzPts val="2000"/>
              <a:buFont typeface="Arial"/>
              <a:buNone/>
            </a:pPr>
            <a:r>
              <a:rPr lang="en-GB" sz="2600">
                <a:solidFill>
                  <a:srgbClr val="006FC2"/>
                </a:solidFill>
                <a:latin typeface="Lato"/>
                <a:ea typeface="Lato"/>
                <a:cs typeface="Lato"/>
                <a:sym typeface="Lato"/>
              </a:rPr>
              <a:t>Vagrant enables the creation and configuration of lightweight, reproducible, and portable development environments.</a:t>
            </a:r>
            <a:endParaRPr sz="2600">
              <a:solidFill>
                <a:srgbClr val="006FC2"/>
              </a:solidFill>
              <a:latin typeface="Lato"/>
              <a:ea typeface="Lato"/>
              <a:cs typeface="Lato"/>
              <a:sym typeface="Lato"/>
            </a:endParaRPr>
          </a:p>
          <a:p>
            <a:pPr indent="0" lvl="0" marL="12700" marR="0" rtl="0" algn="just">
              <a:lnSpc>
                <a:spcPct val="100000"/>
              </a:lnSpc>
              <a:spcBef>
                <a:spcPts val="0"/>
              </a:spcBef>
              <a:spcAft>
                <a:spcPts val="0"/>
              </a:spcAft>
              <a:buClr>
                <a:srgbClr val="000000"/>
              </a:buClr>
              <a:buSzPts val="2000"/>
              <a:buFont typeface="Arial"/>
              <a:buNone/>
            </a:pPr>
            <a:r>
              <a:t/>
            </a:r>
            <a:endParaRPr sz="2600">
              <a:solidFill>
                <a:srgbClr val="006FC2"/>
              </a:solidFill>
              <a:latin typeface="Lato"/>
              <a:ea typeface="Lato"/>
              <a:cs typeface="Lato"/>
              <a:sym typeface="Lato"/>
            </a:endParaRPr>
          </a:p>
          <a:p>
            <a:pPr indent="-393700" lvl="0" marL="457200" marR="0" rtl="0" algn="r">
              <a:lnSpc>
                <a:spcPct val="100000"/>
              </a:lnSpc>
              <a:spcBef>
                <a:spcPts val="0"/>
              </a:spcBef>
              <a:spcAft>
                <a:spcPts val="0"/>
              </a:spcAft>
              <a:buClr>
                <a:srgbClr val="006FC2"/>
              </a:buClr>
              <a:buSzPts val="2600"/>
              <a:buFont typeface="Lato"/>
              <a:buChar char="-"/>
            </a:pPr>
            <a:r>
              <a:rPr lang="en-GB" sz="2600">
                <a:solidFill>
                  <a:srgbClr val="006FC2"/>
                </a:solidFill>
                <a:latin typeface="Lato"/>
                <a:ea typeface="Lato"/>
                <a:cs typeface="Lato"/>
                <a:sym typeface="Lato"/>
              </a:rPr>
              <a:t>Source: https://www.vagrantup.com/</a:t>
            </a:r>
            <a:endParaRPr sz="2600">
              <a:solidFill>
                <a:srgbClr val="006FC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81" name="Google Shape;81;p1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82" name="Google Shape;82;p10"/>
          <p:cNvSpPr txBox="1"/>
          <p:nvPr/>
        </p:nvSpPr>
        <p:spPr>
          <a:xfrm>
            <a:off x="1607418" y="449525"/>
            <a:ext cx="5913300" cy="443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2800">
                <a:solidFill>
                  <a:srgbClr val="006FC2"/>
                </a:solidFill>
                <a:latin typeface="Lato"/>
                <a:ea typeface="Lato"/>
                <a:cs typeface="Lato"/>
                <a:sym typeface="Lato"/>
              </a:rPr>
              <a:t>How does Vagrant Work</a:t>
            </a:r>
            <a:endParaRPr b="0" i="0" sz="2800" u="none" cap="none" strike="noStrike">
              <a:solidFill>
                <a:srgbClr val="000000"/>
              </a:solidFill>
              <a:latin typeface="Lato"/>
              <a:ea typeface="Lato"/>
              <a:cs typeface="Lato"/>
              <a:sym typeface="Lato"/>
            </a:endParaRPr>
          </a:p>
        </p:txBody>
      </p:sp>
      <p:sp>
        <p:nvSpPr>
          <p:cNvPr id="83" name="Google Shape;83;p10"/>
          <p:cNvSpPr txBox="1"/>
          <p:nvPr/>
        </p:nvSpPr>
        <p:spPr>
          <a:xfrm>
            <a:off x="1362702" y="1907250"/>
            <a:ext cx="7562100" cy="4322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Vagrant is an Open-Source tool created by Harshicorp.</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It is used automating the creation and lifecycle management of VMs.</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As explained by Harshicorp:</a:t>
            </a:r>
            <a:br>
              <a:rPr lang="en-GB" sz="2000">
                <a:solidFill>
                  <a:srgbClr val="006FC2"/>
                </a:solidFill>
                <a:latin typeface="Lato"/>
                <a:ea typeface="Lato"/>
                <a:cs typeface="Lato"/>
                <a:sym typeface="Lato"/>
              </a:rPr>
            </a:br>
            <a:br>
              <a:rPr lang="en-GB" sz="2000">
                <a:solidFill>
                  <a:srgbClr val="006FC2"/>
                </a:solidFill>
                <a:latin typeface="Lato"/>
                <a:ea typeface="Lato"/>
                <a:cs typeface="Lato"/>
                <a:sym typeface="Lato"/>
              </a:rPr>
            </a:br>
            <a:r>
              <a:rPr lang="en-GB" sz="2000">
                <a:solidFill>
                  <a:srgbClr val="006FC2"/>
                </a:solidFill>
                <a:latin typeface="Lato"/>
                <a:ea typeface="Lato"/>
                <a:cs typeface="Lato"/>
                <a:sym typeface="Lato"/>
              </a:rPr>
              <a:t>“Vagrant is a tool for building and managing virtual machine environments in a single workflow. With an easy-to-use workflow and focus on automation, Vagrant lowers development environment setup time, increases production parity, and makes the "works on my machine" excuse a relic of the past.”</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Vagrant helps setup virtual work environments provisioned on VMWare Fusion, VirtualBox or Docker easily.</a:t>
            </a:r>
            <a:endParaRPr sz="2000">
              <a:solidFill>
                <a:srgbClr val="006FC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89" name="Google Shape;89;p1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90" name="Google Shape;90;p11"/>
          <p:cNvSpPr txBox="1"/>
          <p:nvPr/>
        </p:nvSpPr>
        <p:spPr>
          <a:xfrm>
            <a:off x="1389727" y="476700"/>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Vagrantfile</a:t>
            </a:r>
            <a:endParaRPr b="0" i="0" sz="2600" u="none" cap="none" strike="noStrike">
              <a:solidFill>
                <a:srgbClr val="000000"/>
              </a:solidFill>
              <a:latin typeface="Lato"/>
              <a:ea typeface="Lato"/>
              <a:cs typeface="Lato"/>
              <a:sym typeface="Lato"/>
            </a:endParaRPr>
          </a:p>
        </p:txBody>
      </p:sp>
      <p:sp>
        <p:nvSpPr>
          <p:cNvPr id="91" name="Google Shape;91;p11"/>
          <p:cNvSpPr txBox="1"/>
          <p:nvPr/>
        </p:nvSpPr>
        <p:spPr>
          <a:xfrm>
            <a:off x="1389727" y="1053500"/>
            <a:ext cx="7562100" cy="5553300"/>
          </a:xfrm>
          <a:prstGeom prst="rect">
            <a:avLst/>
          </a:prstGeom>
          <a:noFill/>
          <a:ln>
            <a:noFill/>
          </a:ln>
        </p:spPr>
        <p:txBody>
          <a:bodyPr anchorCtr="0" anchor="t" bIns="0" lIns="0" spcFirstLastPara="1" rIns="0" wrap="square" tIns="12050">
            <a:spAutoFit/>
          </a:bodyPr>
          <a:lstStyle/>
          <a:p>
            <a:pPr indent="0" lvl="0" marL="12700" rtl="0" algn="l">
              <a:spcBef>
                <a:spcPts val="0"/>
              </a:spcBef>
              <a:spcAft>
                <a:spcPts val="0"/>
              </a:spcAft>
              <a:buClr>
                <a:schemeClr val="dk1"/>
              </a:buClr>
              <a:buSzPts val="1100"/>
              <a:buFont typeface="Arial"/>
              <a:buNone/>
            </a:pPr>
            <a:r>
              <a:rPr lang="en-GB" sz="1800">
                <a:solidFill>
                  <a:srgbClr val="006FC2"/>
                </a:solidFill>
                <a:latin typeface="Lato"/>
                <a:ea typeface="Lato"/>
                <a:cs typeface="Lato"/>
                <a:sym typeface="Lato"/>
              </a:rPr>
              <a:t>A Vagrantfile is used to describe the type of machine required for a project, and how to configure and provision these machines. Vagrantfiles are called Vagrantfiles because the actual literal filename for the file is Vagrantfile (casing does not matter unless your file system is running in a strict case sensitive mode).</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800">
                <a:solidFill>
                  <a:srgbClr val="006FC2"/>
                </a:solidFill>
                <a:latin typeface="Lato"/>
                <a:ea typeface="Lato"/>
                <a:cs typeface="Lato"/>
                <a:sym typeface="Lato"/>
              </a:rPr>
              <a:t>Vagrant is meant to run with one Vagrantfile per project, and the Vagrantfile is supposed to be committed to version control. This allows other developers involved in the project to check out the code, run vagrant up, and be on their way. Vagrantfiles are portable across every platform Vagrant supports.</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800">
                <a:solidFill>
                  <a:srgbClr val="006FC2"/>
                </a:solidFill>
                <a:latin typeface="Lato"/>
                <a:ea typeface="Lato"/>
                <a:cs typeface="Lato"/>
                <a:sym typeface="Lato"/>
              </a:rPr>
              <a:t>The syntax of Vagrantfiles is Ruby, but knowledge of the Ruby programming language is not necessary to make modifications to the Vagrantfile, since it is mostly simple variable assignment. In fact, Ruby is not even the most popular community Vagrant is used within, which should help show you that despite not having Ruby knowledge, people are very successful with Vagrant.</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t/>
            </a:r>
            <a:endParaRPr sz="18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1800">
              <a:solidFill>
                <a:srgbClr val="006FC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97" name="Google Shape;97;p12"/>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98" name="Google Shape;98;p12"/>
          <p:cNvSpPr txBox="1"/>
          <p:nvPr/>
        </p:nvSpPr>
        <p:spPr>
          <a:xfrm>
            <a:off x="1525827" y="490300"/>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Vagrant Providers</a:t>
            </a:r>
            <a:endParaRPr b="0" i="0" sz="2600" u="none" cap="none" strike="noStrike">
              <a:solidFill>
                <a:srgbClr val="000000"/>
              </a:solidFill>
              <a:latin typeface="Lato"/>
              <a:ea typeface="Lato"/>
              <a:cs typeface="Lato"/>
              <a:sym typeface="Lato"/>
            </a:endParaRPr>
          </a:p>
        </p:txBody>
      </p:sp>
      <p:pic>
        <p:nvPicPr>
          <p:cNvPr id="99" name="Google Shape;99;p12"/>
          <p:cNvPicPr preferRelativeResize="0"/>
          <p:nvPr/>
        </p:nvPicPr>
        <p:blipFill>
          <a:blip r:embed="rId3">
            <a:alphaModFix/>
          </a:blip>
          <a:stretch>
            <a:fillRect/>
          </a:stretch>
        </p:blipFill>
        <p:spPr>
          <a:xfrm>
            <a:off x="152400" y="1055200"/>
            <a:ext cx="4516498" cy="2423844"/>
          </a:xfrm>
          <a:prstGeom prst="rect">
            <a:avLst/>
          </a:prstGeom>
          <a:noFill/>
          <a:ln>
            <a:noFill/>
          </a:ln>
        </p:spPr>
      </p:pic>
      <p:pic>
        <p:nvPicPr>
          <p:cNvPr id="100" name="Google Shape;100;p12"/>
          <p:cNvPicPr preferRelativeResize="0"/>
          <p:nvPr/>
        </p:nvPicPr>
        <p:blipFill>
          <a:blip r:embed="rId4">
            <a:alphaModFix/>
          </a:blip>
          <a:stretch>
            <a:fillRect/>
          </a:stretch>
        </p:blipFill>
        <p:spPr>
          <a:xfrm>
            <a:off x="152400" y="3709886"/>
            <a:ext cx="4110013" cy="2669114"/>
          </a:xfrm>
          <a:prstGeom prst="rect">
            <a:avLst/>
          </a:prstGeom>
          <a:noFill/>
          <a:ln>
            <a:noFill/>
          </a:ln>
        </p:spPr>
      </p:pic>
      <p:pic>
        <p:nvPicPr>
          <p:cNvPr id="101" name="Google Shape;101;p12"/>
          <p:cNvPicPr preferRelativeResize="0"/>
          <p:nvPr/>
        </p:nvPicPr>
        <p:blipFill>
          <a:blip r:embed="rId5">
            <a:alphaModFix/>
          </a:blip>
          <a:stretch>
            <a:fillRect/>
          </a:stretch>
        </p:blipFill>
        <p:spPr>
          <a:xfrm>
            <a:off x="4909777" y="1055200"/>
            <a:ext cx="4516498" cy="2423844"/>
          </a:xfrm>
          <a:prstGeom prst="rect">
            <a:avLst/>
          </a:prstGeom>
          <a:noFill/>
          <a:ln>
            <a:noFill/>
          </a:ln>
        </p:spPr>
      </p:pic>
      <p:pic>
        <p:nvPicPr>
          <p:cNvPr id="102" name="Google Shape;102;p12"/>
          <p:cNvPicPr preferRelativeResize="0"/>
          <p:nvPr/>
        </p:nvPicPr>
        <p:blipFill>
          <a:blip r:embed="rId6">
            <a:alphaModFix/>
          </a:blip>
          <a:stretch>
            <a:fillRect/>
          </a:stretch>
        </p:blipFill>
        <p:spPr>
          <a:xfrm>
            <a:off x="4503293" y="3709886"/>
            <a:ext cx="4516498" cy="24238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08" name="Google Shape;108;p1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09" name="Google Shape;109;p13"/>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Vagrant Boxes</a:t>
            </a:r>
            <a:endParaRPr b="0" i="0" sz="2600" u="none" cap="none" strike="noStrike">
              <a:solidFill>
                <a:srgbClr val="000000"/>
              </a:solidFill>
              <a:latin typeface="Lato"/>
              <a:ea typeface="Lato"/>
              <a:cs typeface="Lato"/>
              <a:sym typeface="Lato"/>
            </a:endParaRPr>
          </a:p>
        </p:txBody>
      </p:sp>
      <p:sp>
        <p:nvSpPr>
          <p:cNvPr id="110" name="Google Shape;110;p13"/>
          <p:cNvSpPr txBox="1"/>
          <p:nvPr/>
        </p:nvSpPr>
        <p:spPr>
          <a:xfrm>
            <a:off x="1389877" y="1105000"/>
            <a:ext cx="7734000" cy="3661800"/>
          </a:xfrm>
          <a:prstGeom prst="rect">
            <a:avLst/>
          </a:prstGeom>
          <a:noFill/>
          <a:ln>
            <a:noFill/>
          </a:ln>
        </p:spPr>
        <p:txBody>
          <a:bodyPr anchorCtr="0" anchor="t" bIns="0" lIns="0" spcFirstLastPara="1" rIns="0" wrap="square" tIns="12050">
            <a:spAutoFit/>
          </a:bodyPr>
          <a:lstStyle/>
          <a:p>
            <a:pPr indent="0" lvl="0" marL="0" marR="0" rtl="0" algn="l">
              <a:lnSpc>
                <a:spcPct val="115000"/>
              </a:lnSpc>
              <a:spcBef>
                <a:spcPts val="0"/>
              </a:spcBef>
              <a:spcAft>
                <a:spcPts val="0"/>
              </a:spcAft>
              <a:buClr>
                <a:schemeClr val="dk1"/>
              </a:buClr>
              <a:buSzPts val="1100"/>
              <a:buFont typeface="Arial"/>
              <a:buNone/>
            </a:pPr>
            <a:r>
              <a:rPr lang="en-GB" sz="1800">
                <a:solidFill>
                  <a:srgbClr val="006FC2"/>
                </a:solidFill>
                <a:latin typeface="Lato"/>
                <a:ea typeface="Lato"/>
                <a:cs typeface="Lato"/>
                <a:sym typeface="Lato"/>
              </a:rPr>
              <a:t>Boxes are the package format for Vagrant environments. You specify a box environment and operating configurations in your Vagrantfile. You can use a box on any supported platform to bring up identical working environments. </a:t>
            </a:r>
            <a:endParaRPr b="0" i="0" sz="1600" u="none" cap="none" strike="noStrike">
              <a:solidFill>
                <a:srgbClr val="006FC2"/>
              </a:solidFill>
              <a:latin typeface="Lato"/>
              <a:ea typeface="Lato"/>
              <a:cs typeface="Lato"/>
              <a:sym typeface="Lato"/>
            </a:endParaRPr>
          </a:p>
          <a:p>
            <a:pPr indent="0" lvl="0" marL="0" marR="0" rtl="0" algn="l">
              <a:lnSpc>
                <a:spcPct val="115000"/>
              </a:lnSpc>
              <a:spcBef>
                <a:spcPts val="1200"/>
              </a:spcBef>
              <a:spcAft>
                <a:spcPts val="0"/>
              </a:spcAft>
              <a:buClr>
                <a:schemeClr val="dk1"/>
              </a:buClr>
              <a:buSzPts val="1100"/>
              <a:buFont typeface="Arial"/>
              <a:buNone/>
            </a:pPr>
            <a:r>
              <a:t/>
            </a:r>
            <a:endParaRPr b="0" i="0" sz="2000" u="none" cap="none" strike="noStrike">
              <a:solidFill>
                <a:srgbClr val="006FC2"/>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2000"/>
              <a:buFont typeface="Arial"/>
              <a:buNone/>
            </a:pPr>
            <a:r>
              <a:rPr lang="en-GB" sz="2000">
                <a:solidFill>
                  <a:srgbClr val="006FC2"/>
                </a:solidFill>
                <a:latin typeface="Lato"/>
                <a:ea typeface="Lato"/>
                <a:cs typeface="Lato"/>
                <a:sym typeface="Lato"/>
              </a:rPr>
              <a:t>Boxes refer to the operating systems or packaged vagrant platform images that you can run in you Vagrantfile</a:t>
            </a:r>
            <a:endParaRPr sz="2000">
              <a:solidFill>
                <a:srgbClr val="006FC2"/>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0" marR="0" rtl="0" algn="l">
              <a:lnSpc>
                <a:spcPct val="115000"/>
              </a:lnSpc>
              <a:spcBef>
                <a:spcPts val="1200"/>
              </a:spcBef>
              <a:spcAft>
                <a:spcPts val="1200"/>
              </a:spcAft>
              <a:buClr>
                <a:srgbClr val="000000"/>
              </a:buClr>
              <a:buSzPts val="2000"/>
              <a:buFont typeface="Arial"/>
              <a:buNone/>
            </a:pPr>
            <a:r>
              <a:rPr lang="en-GB" sz="2000">
                <a:solidFill>
                  <a:srgbClr val="006FC2"/>
                </a:solidFill>
                <a:latin typeface="Lato"/>
                <a:ea typeface="Lato"/>
                <a:cs typeface="Lato"/>
                <a:sym typeface="Lato"/>
              </a:rPr>
              <a:t>To get a list of supported boxes, visit:</a:t>
            </a:r>
            <a:br>
              <a:rPr lang="en-GB" sz="2000">
                <a:solidFill>
                  <a:srgbClr val="006FC2"/>
                </a:solidFill>
                <a:latin typeface="Lato"/>
                <a:ea typeface="Lato"/>
                <a:cs typeface="Lato"/>
                <a:sym typeface="Lato"/>
              </a:rPr>
            </a:br>
            <a:r>
              <a:rPr lang="en-GB" sz="2000">
                <a:solidFill>
                  <a:srgbClr val="006FC2"/>
                </a:solidFill>
                <a:latin typeface="Lato"/>
                <a:ea typeface="Lato"/>
                <a:cs typeface="Lato"/>
                <a:sym typeface="Lato"/>
              </a:rPr>
              <a:t>https://app.vagrantup.com/boxes/search</a:t>
            </a:r>
            <a:endParaRPr sz="2000">
              <a:solidFill>
                <a:srgbClr val="006FC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16" name="Google Shape;116;p14"/>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17" name="Google Shape;117;p14"/>
          <p:cNvSpPr txBox="1"/>
          <p:nvPr/>
        </p:nvSpPr>
        <p:spPr>
          <a:xfrm>
            <a:off x="1389877" y="476725"/>
            <a:ext cx="7734000" cy="366300"/>
          </a:xfrm>
          <a:prstGeom prst="rect">
            <a:avLst/>
          </a:prstGeom>
          <a:noFill/>
          <a:ln>
            <a:noFill/>
          </a:ln>
        </p:spPr>
        <p:txBody>
          <a:bodyPr anchorCtr="0" anchor="t" bIns="0" lIns="0" spcFirstLastPara="1" rIns="0" wrap="square" tIns="12050">
            <a:spAutoFit/>
          </a:bodyPr>
          <a:lstStyle/>
          <a:p>
            <a:pPr indent="0" lvl="0" marL="12700" rtl="0" algn="l">
              <a:lnSpc>
                <a:spcPct val="125000"/>
              </a:lnSpc>
              <a:spcBef>
                <a:spcPts val="0"/>
              </a:spcBef>
              <a:spcAft>
                <a:spcPts val="0"/>
              </a:spcAft>
              <a:buClr>
                <a:schemeClr val="dk1"/>
              </a:buClr>
              <a:buSzPts val="2400"/>
              <a:buFont typeface="Arial"/>
              <a:buNone/>
            </a:pPr>
            <a:r>
              <a:rPr b="1" lang="en-GB" sz="2300">
                <a:solidFill>
                  <a:srgbClr val="006FC2"/>
                </a:solidFill>
                <a:latin typeface="Lato"/>
                <a:ea typeface="Lato"/>
                <a:cs typeface="Lato"/>
                <a:sym typeface="Lato"/>
              </a:rPr>
              <a:t>Create a VM using Vagrant</a:t>
            </a:r>
            <a:endParaRPr b="0" i="0" sz="2400" u="none" cap="none" strike="noStrike">
              <a:solidFill>
                <a:srgbClr val="000000"/>
              </a:solidFill>
              <a:latin typeface="Lato"/>
              <a:ea typeface="Lato"/>
              <a:cs typeface="Lato"/>
              <a:sym typeface="Lato"/>
            </a:endParaRPr>
          </a:p>
        </p:txBody>
      </p:sp>
      <p:sp>
        <p:nvSpPr>
          <p:cNvPr id="118" name="Google Shape;118;p14"/>
          <p:cNvSpPr txBox="1"/>
          <p:nvPr/>
        </p:nvSpPr>
        <p:spPr>
          <a:xfrm>
            <a:off x="1389877" y="1105000"/>
            <a:ext cx="7734000" cy="30522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Clr>
                <a:schemeClr val="dk1"/>
              </a:buClr>
              <a:buSzPts val="1100"/>
              <a:buFont typeface="Arial"/>
              <a:buNone/>
            </a:pPr>
            <a:r>
              <a:rPr lang="en-GB" sz="1800">
                <a:solidFill>
                  <a:srgbClr val="006FC2"/>
                </a:solidFill>
                <a:latin typeface="Lato"/>
                <a:ea typeface="Lato"/>
                <a:cs typeface="Lato"/>
                <a:sym typeface="Lato"/>
              </a:rPr>
              <a:t>vagrant init &lt;vagrant box&gt;</a:t>
            </a:r>
            <a:endParaRPr sz="1800">
              <a:solidFill>
                <a:srgbClr val="006FC2"/>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800">
                <a:solidFill>
                  <a:srgbClr val="006FC2"/>
                </a:solidFill>
                <a:latin typeface="Lato"/>
                <a:ea typeface="Lato"/>
                <a:cs typeface="Lato"/>
                <a:sym typeface="Lato"/>
              </a:rPr>
              <a:t>vagrant up</a:t>
            </a:r>
            <a:endParaRPr sz="1800">
              <a:solidFill>
                <a:srgbClr val="006FC2"/>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2000"/>
              <a:buFont typeface="Arial"/>
              <a:buNone/>
            </a:pPr>
            <a:r>
              <a:t/>
            </a:r>
            <a:endParaRPr sz="1800">
              <a:solidFill>
                <a:srgbClr val="006FC2"/>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2000"/>
              <a:buFont typeface="Arial"/>
              <a:buNone/>
            </a:pPr>
            <a:r>
              <a:rPr lang="en-GB" sz="1800">
                <a:solidFill>
                  <a:srgbClr val="006FC2"/>
                </a:solidFill>
                <a:latin typeface="Lato"/>
                <a:ea typeface="Lato"/>
                <a:cs typeface="Lato"/>
                <a:sym typeface="Lato"/>
              </a:rPr>
              <a:t>To setup a VM using Vagrant, </a:t>
            </a:r>
            <a:r>
              <a:rPr lang="en-GB" sz="1800">
                <a:solidFill>
                  <a:srgbClr val="006FC2"/>
                </a:solidFill>
                <a:latin typeface="Lato"/>
                <a:ea typeface="Lato"/>
                <a:cs typeface="Lato"/>
                <a:sym typeface="Lato"/>
              </a:rPr>
              <a:t>you</a:t>
            </a:r>
            <a:r>
              <a:rPr lang="en-GB" sz="1800">
                <a:solidFill>
                  <a:srgbClr val="006FC2"/>
                </a:solidFill>
                <a:latin typeface="Lato"/>
                <a:ea typeface="Lato"/>
                <a:cs typeface="Lato"/>
                <a:sym typeface="Lato"/>
              </a:rPr>
              <a:t> must write your configurations in a Vagrantfile. The ‘vagrant up’ command then executes the vagrantfile and deploys your environment.</a:t>
            </a:r>
            <a:endParaRPr sz="1800">
              <a:solidFill>
                <a:srgbClr val="006FC2"/>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2000"/>
              <a:buFont typeface="Arial"/>
              <a:buNone/>
            </a:pPr>
            <a:r>
              <a:t/>
            </a:r>
            <a:endParaRPr sz="1800">
              <a:solidFill>
                <a:srgbClr val="006FC2"/>
              </a:solidFill>
              <a:latin typeface="Lato"/>
              <a:ea typeface="Lato"/>
              <a:cs typeface="Lato"/>
              <a:sym typeface="Lato"/>
            </a:endParaRPr>
          </a:p>
          <a:p>
            <a:pPr indent="0" lvl="0" marL="0" marR="0" rtl="0" algn="l">
              <a:lnSpc>
                <a:spcPct val="115000"/>
              </a:lnSpc>
              <a:spcBef>
                <a:spcPts val="1200"/>
              </a:spcBef>
              <a:spcAft>
                <a:spcPts val="1200"/>
              </a:spcAft>
              <a:buClr>
                <a:srgbClr val="000000"/>
              </a:buClr>
              <a:buSzPts val="2000"/>
              <a:buFont typeface="Arial"/>
              <a:buNone/>
            </a:pPr>
            <a:r>
              <a:rPr lang="en-GB" sz="1800">
                <a:solidFill>
                  <a:srgbClr val="006FC2"/>
                </a:solidFill>
                <a:latin typeface="Lato"/>
                <a:ea typeface="Lato"/>
                <a:cs typeface="Lato"/>
                <a:sym typeface="Lato"/>
              </a:rPr>
              <a:t>‘Vagrant init’ helps create a vagrant file for you when a box is specified</a:t>
            </a:r>
            <a:endParaRPr sz="1800">
              <a:solidFill>
                <a:srgbClr val="006FC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24" name="Google Shape;124;p15"/>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25" name="Google Shape;125;p15"/>
          <p:cNvSpPr txBox="1"/>
          <p:nvPr/>
        </p:nvSpPr>
        <p:spPr>
          <a:xfrm>
            <a:off x="1389877" y="476725"/>
            <a:ext cx="7734000" cy="320100"/>
          </a:xfrm>
          <a:prstGeom prst="rect">
            <a:avLst/>
          </a:prstGeom>
          <a:noFill/>
          <a:ln>
            <a:noFill/>
          </a:ln>
        </p:spPr>
        <p:txBody>
          <a:bodyPr anchorCtr="0" anchor="t" bIns="0" lIns="0" spcFirstLastPara="1" rIns="0" wrap="square" tIns="12050">
            <a:spAutoFit/>
          </a:bodyPr>
          <a:lstStyle/>
          <a:p>
            <a:pPr indent="0" lvl="0" marL="12700" rtl="0" algn="l">
              <a:lnSpc>
                <a:spcPct val="125000"/>
              </a:lnSpc>
              <a:spcBef>
                <a:spcPts val="0"/>
              </a:spcBef>
              <a:spcAft>
                <a:spcPts val="0"/>
              </a:spcAft>
              <a:buClr>
                <a:schemeClr val="dk1"/>
              </a:buClr>
              <a:buSzPts val="2400"/>
              <a:buFont typeface="Arial"/>
              <a:buNone/>
            </a:pPr>
            <a:r>
              <a:rPr b="1" lang="en-GB" sz="2000">
                <a:solidFill>
                  <a:srgbClr val="006FC2"/>
                </a:solidFill>
                <a:latin typeface="Lato"/>
                <a:ea typeface="Lato"/>
                <a:cs typeface="Lato"/>
                <a:sym typeface="Lato"/>
              </a:rPr>
              <a:t>SSH into Vagrant Machine</a:t>
            </a:r>
            <a:endParaRPr b="0" i="0" sz="2600" u="none" cap="none" strike="noStrike">
              <a:solidFill>
                <a:srgbClr val="000000"/>
              </a:solidFill>
              <a:latin typeface="Lato"/>
              <a:ea typeface="Lato"/>
              <a:cs typeface="Lato"/>
              <a:sym typeface="Lato"/>
            </a:endParaRPr>
          </a:p>
        </p:txBody>
      </p:sp>
      <p:sp>
        <p:nvSpPr>
          <p:cNvPr id="126" name="Google Shape;126;p15"/>
          <p:cNvSpPr txBox="1"/>
          <p:nvPr/>
        </p:nvSpPr>
        <p:spPr>
          <a:xfrm>
            <a:off x="1389877" y="2807125"/>
            <a:ext cx="7734000" cy="1974600"/>
          </a:xfrm>
          <a:prstGeom prst="rect">
            <a:avLst/>
          </a:prstGeom>
          <a:noFill/>
          <a:ln>
            <a:noFill/>
          </a:ln>
        </p:spPr>
        <p:txBody>
          <a:bodyPr anchorCtr="0" anchor="t" bIns="0" lIns="0" spcFirstLastPara="1" rIns="0" wrap="square" tIns="12050">
            <a:spAutoFit/>
          </a:bodyPr>
          <a:lstStyle/>
          <a:p>
            <a:pPr indent="0" lvl="0" marL="0" marR="0" rtl="0" algn="ctr">
              <a:lnSpc>
                <a:spcPct val="150000"/>
              </a:lnSpc>
              <a:spcBef>
                <a:spcPts val="0"/>
              </a:spcBef>
              <a:spcAft>
                <a:spcPts val="0"/>
              </a:spcAft>
              <a:buClr>
                <a:schemeClr val="dk1"/>
              </a:buClr>
              <a:buSzPts val="1100"/>
              <a:buFont typeface="Arial"/>
              <a:buNone/>
            </a:pPr>
            <a:r>
              <a:rPr lang="en-GB" sz="2700">
                <a:solidFill>
                  <a:srgbClr val="006FC2"/>
                </a:solidFill>
                <a:latin typeface="Lato"/>
                <a:ea typeface="Lato"/>
                <a:cs typeface="Lato"/>
                <a:sym typeface="Lato"/>
              </a:rPr>
              <a:t>‘vagrant ssh’</a:t>
            </a:r>
            <a:endParaRPr b="0" i="0" sz="2500" u="none" cap="none" strike="noStrike">
              <a:solidFill>
                <a:srgbClr val="006FC2"/>
              </a:solidFill>
              <a:latin typeface="Lato"/>
              <a:ea typeface="Lato"/>
              <a:cs typeface="Lato"/>
              <a:sym typeface="Lato"/>
            </a:endParaRPr>
          </a:p>
          <a:p>
            <a:pPr indent="0" lvl="0" marL="0" marR="0" rtl="0" algn="l">
              <a:lnSpc>
                <a:spcPct val="150000"/>
              </a:lnSpc>
              <a:spcBef>
                <a:spcPts val="0"/>
              </a:spcBef>
              <a:spcAft>
                <a:spcPts val="0"/>
              </a:spcAft>
              <a:buClr>
                <a:schemeClr val="dk1"/>
              </a:buClr>
              <a:buSzPts val="1100"/>
              <a:buFont typeface="Arial"/>
              <a:buNone/>
            </a:pPr>
            <a:r>
              <a:t/>
            </a:r>
            <a:endParaRPr b="0" i="0" sz="1600" u="none" cap="none" strike="noStrike">
              <a:solidFill>
                <a:srgbClr val="006FC2"/>
              </a:solidFill>
              <a:latin typeface="Lato"/>
              <a:ea typeface="Lato"/>
              <a:cs typeface="Lato"/>
              <a:sym typeface="Lato"/>
            </a:endParaRPr>
          </a:p>
          <a:p>
            <a:pPr indent="0" lvl="0" marL="0" marR="0" rtl="0" algn="l">
              <a:lnSpc>
                <a:spcPct val="115000"/>
              </a:lnSpc>
              <a:spcBef>
                <a:spcPts val="1200"/>
              </a:spcBef>
              <a:spcAft>
                <a:spcPts val="0"/>
              </a:spcAft>
              <a:buClr>
                <a:schemeClr val="dk1"/>
              </a:buClr>
              <a:buSzPts val="1100"/>
              <a:buFont typeface="Arial"/>
              <a:buNone/>
            </a:pPr>
            <a:r>
              <a:rPr lang="en-GB" sz="2000">
                <a:solidFill>
                  <a:srgbClr val="006FC2"/>
                </a:solidFill>
                <a:latin typeface="Lato"/>
                <a:ea typeface="Lato"/>
                <a:cs typeface="Lato"/>
                <a:sym typeface="Lato"/>
              </a:rPr>
              <a:t>Connect to the vagrant machine and access a shell to run commands</a:t>
            </a:r>
            <a:endParaRPr b="0" i="0" sz="2000" u="none" cap="none" strike="noStrike">
              <a:solidFill>
                <a:srgbClr val="006FC2"/>
              </a:solidFill>
              <a:latin typeface="Lato"/>
              <a:ea typeface="Lato"/>
              <a:cs typeface="Lato"/>
              <a:sym typeface="Lato"/>
            </a:endParaRPr>
          </a:p>
          <a:p>
            <a:pPr indent="0" lvl="0" marL="0" marR="0" rtl="0" algn="l">
              <a:lnSpc>
                <a:spcPct val="115000"/>
              </a:lnSpc>
              <a:spcBef>
                <a:spcPts val="1200"/>
              </a:spcBef>
              <a:spcAft>
                <a:spcPts val="1200"/>
              </a:spcAft>
              <a:buClr>
                <a:srgbClr val="000000"/>
              </a:buClr>
              <a:buSzPts val="2000"/>
              <a:buFont typeface="Arial"/>
              <a:buNone/>
            </a:pPr>
            <a:r>
              <a:t/>
            </a:r>
            <a:endParaRPr b="0" i="0" sz="2000" u="none" cap="none" strike="noStrike">
              <a:solidFill>
                <a:srgbClr val="006FC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