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7315200" cx="9753600"/>
  <p:notesSz cx="9753600" cy="7315200"/>
  <p:embeddedFontLst>
    <p:embeddedFont>
      <p:font typeface="Lato"/>
      <p:regular r:id="rId31"/>
      <p:bold r:id="rId32"/>
      <p:italic r:id="rId33"/>
      <p:boldItalic r:id="rId34"/>
    </p:embeddedFont>
    <p:embeddedFont>
      <p:font typeface="Tahoma"/>
      <p:regular r:id="rId35"/>
      <p:bold r:id="rId36"/>
    </p:embeddedFont>
    <p:embeddedFont>
      <p:font typeface="Noto Naskh Arabic"/>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Tahoma-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NotoNaskhArabic-regular.fntdata"/><Relationship Id="rId14" Type="http://schemas.openxmlformats.org/officeDocument/2006/relationships/slide" Target="slides/slide9.xml"/><Relationship Id="rId36" Type="http://schemas.openxmlformats.org/officeDocument/2006/relationships/font" Target="fonts/Tahom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otoNaskhArabic-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ec37dfc9a_0_3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dec37dfc9a_0_3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ec37dfc9a_0_2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2dec37dfc9a_0_2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ec37dfc9a_0_44: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2dec37dfc9a_0_4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ec37dfc9a_0_58: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dec37dfc9a_0_5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ec37dfc9a_0_80: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2dec37dfc9a_0_8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ec37dfc9a_0_144: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2dec37dfc9a_0_14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ec37dfc9a_0_12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2dec37dfc9a_0_12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ec37dfc9a_0_13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dec37dfc9a_0_13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ec37dfc9a_0_118: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2dec37dfc9a_0_11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ec37dfc9a_0_98: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2dec37dfc9a_0_9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ec37dfc9a_0_105: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2dec37dfc9a_0_10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6: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ec37dfc9a_0_6: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g2dec37dfc9a_0_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5: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ec37dfc9a_0_30: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2dec37dfc9a_0_3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3"/>
          <p:cNvSpPr txBox="1"/>
          <p:nvPr>
            <p:ph type="ctrTitle"/>
          </p:nvPr>
        </p:nvSpPr>
        <p:spPr>
          <a:xfrm>
            <a:off x="731520" y="2267712"/>
            <a:ext cx="8290560" cy="15361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subTitle"/>
          </p:nvPr>
        </p:nvSpPr>
        <p:spPr>
          <a:xfrm>
            <a:off x="1463040" y="4096512"/>
            <a:ext cx="6827520" cy="1828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4"/>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4"/>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5"/>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8" name="Shape 38"/>
        <p:cNvGrpSpPr/>
        <p:nvPr/>
      </p:nvGrpSpPr>
      <p:grpSpPr>
        <a:xfrm>
          <a:off x="0" y="0"/>
          <a:ext cx="0" cy="0"/>
          <a:chOff x="0" y="0"/>
          <a:chExt cx="0" cy="0"/>
        </a:xfrm>
      </p:grpSpPr>
      <p:sp>
        <p:nvSpPr>
          <p:cNvPr id="39" name="Google Shape;39;p6"/>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6"/>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1" name="Google Shape;41;p6"/>
          <p:cNvPicPr preferRelativeResize="0"/>
          <p:nvPr/>
        </p:nvPicPr>
        <p:blipFill rotWithShape="1">
          <a:blip r:embed="rId2">
            <a:alphaModFix/>
          </a:blip>
          <a:srcRect b="0" l="0" r="0" t="0"/>
          <a:stretch/>
        </p:blipFill>
        <p:spPr>
          <a:xfrm>
            <a:off x="347962" y="111585"/>
            <a:ext cx="1238249" cy="1238249"/>
          </a:xfrm>
          <a:prstGeom prst="rect">
            <a:avLst/>
          </a:prstGeom>
          <a:noFill/>
          <a:ln>
            <a:noFill/>
          </a:ln>
        </p:spPr>
      </p:pic>
      <p:sp>
        <p:nvSpPr>
          <p:cNvPr id="42" name="Google Shape;42;p6"/>
          <p:cNvSpPr/>
          <p:nvPr/>
        </p:nvSpPr>
        <p:spPr>
          <a:xfrm>
            <a:off x="948836" y="2847620"/>
            <a:ext cx="0" cy="1866264"/>
          </a:xfrm>
          <a:custGeom>
            <a:rect b="b" l="l" r="r" t="t"/>
            <a:pathLst>
              <a:path extrusionOk="0" h="1866264" w="120000">
                <a:moveTo>
                  <a:pt x="0" y="0"/>
                </a:moveTo>
                <a:lnTo>
                  <a:pt x="0" y="186617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6"/>
          <p:cNvSpPr/>
          <p:nvPr/>
        </p:nvSpPr>
        <p:spPr>
          <a:xfrm>
            <a:off x="891686" y="2838095"/>
            <a:ext cx="114300" cy="1885314"/>
          </a:xfrm>
          <a:custGeom>
            <a:rect b="b" l="l" r="r" t="t"/>
            <a:pathLst>
              <a:path extrusionOk="0" h="1885314" w="114300">
                <a:moveTo>
                  <a:pt x="114299" y="0"/>
                </a:moveTo>
                <a:lnTo>
                  <a:pt x="0" y="0"/>
                </a:lnTo>
              </a:path>
              <a:path extrusionOk="0" h="1885314" w="114300">
                <a:moveTo>
                  <a:pt x="114299" y="1885224"/>
                </a:moveTo>
                <a:lnTo>
                  <a:pt x="0" y="188522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6"/>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1">
            <a:alphaModFix/>
          </a:blip>
          <a:srcRect b="0" l="0" r="0" t="0"/>
          <a:stretch/>
        </p:blipFill>
        <p:spPr>
          <a:xfrm>
            <a:off x="347962" y="111585"/>
            <a:ext cx="1238249" cy="1238249"/>
          </a:xfrm>
          <a:prstGeom prst="rect">
            <a:avLst/>
          </a:prstGeom>
          <a:noFill/>
          <a:ln>
            <a:noFill/>
          </a:ln>
        </p:spPr>
      </p:pic>
      <p:sp>
        <p:nvSpPr>
          <p:cNvPr id="9" name="Google Shape;9;p1"/>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8750" u="none" cap="none" strike="noStrike">
                <a:solidFill>
                  <a:srgbClr val="006FC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1"/>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nvSpPr>
        <p:spPr>
          <a:xfrm>
            <a:off x="1920143" y="3332100"/>
            <a:ext cx="5913300" cy="651000"/>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rgbClr val="000000"/>
              </a:buClr>
              <a:buSzPts val="4150"/>
              <a:buFont typeface="Arial"/>
              <a:buNone/>
            </a:pPr>
            <a:r>
              <a:rPr b="1" lang="en-GB" sz="4150">
                <a:solidFill>
                  <a:srgbClr val="006FC2"/>
                </a:solidFill>
                <a:latin typeface="Lato"/>
                <a:ea typeface="Lato"/>
                <a:cs typeface="Lato"/>
                <a:sym typeface="Lato"/>
              </a:rPr>
              <a:t>OS - Linux Part 1</a:t>
            </a:r>
            <a:endParaRPr b="0" i="0" sz="4150" u="none" cap="none" strike="noStrike">
              <a:solidFill>
                <a:srgbClr val="000000"/>
              </a:solidFill>
              <a:latin typeface="Lato"/>
              <a:ea typeface="Lato"/>
              <a:cs typeface="Lato"/>
              <a:sym typeface="Lato"/>
            </a:endParaRPr>
          </a:p>
        </p:txBody>
      </p:sp>
      <p:sp>
        <p:nvSpPr>
          <p:cNvPr id="52" name="Google Shape;52;p7"/>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53" name="Google Shape;53;p7"/>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54" name="Google Shape;54;p7"/>
          <p:cNvSpPr txBox="1"/>
          <p:nvPr/>
        </p:nvSpPr>
        <p:spPr>
          <a:xfrm>
            <a:off x="3660447" y="4339394"/>
            <a:ext cx="2432601" cy="38151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Malchiel Ed Urias</a:t>
            </a:r>
            <a:endParaRPr b="0" i="0" sz="2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27" name="Google Shape;127;p16"/>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28" name="Google Shape;128;p16"/>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Network</a:t>
            </a:r>
            <a:r>
              <a:rPr b="1" lang="en-GB" sz="2600">
                <a:solidFill>
                  <a:srgbClr val="006FC2"/>
                </a:solidFill>
                <a:latin typeface="Lato"/>
                <a:ea typeface="Lato"/>
                <a:cs typeface="Lato"/>
                <a:sym typeface="Lato"/>
              </a:rPr>
              <a:t> Management</a:t>
            </a:r>
            <a:endParaRPr b="0" i="0" sz="2600" u="none" cap="none" strike="noStrike">
              <a:solidFill>
                <a:srgbClr val="000000"/>
              </a:solidFill>
              <a:latin typeface="Lato"/>
              <a:ea typeface="Lato"/>
              <a:cs typeface="Lato"/>
              <a:sym typeface="Lato"/>
            </a:endParaRPr>
          </a:p>
        </p:txBody>
      </p:sp>
      <p:sp>
        <p:nvSpPr>
          <p:cNvPr id="129" name="Google Shape;129;p16"/>
          <p:cNvSpPr txBox="1"/>
          <p:nvPr/>
        </p:nvSpPr>
        <p:spPr>
          <a:xfrm>
            <a:off x="1389877" y="1105000"/>
            <a:ext cx="7734000" cy="51855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This</a:t>
            </a:r>
            <a:r>
              <a:rPr lang="en-GB" sz="1800">
                <a:solidFill>
                  <a:srgbClr val="006FC2"/>
                </a:solidFill>
                <a:latin typeface="Lato"/>
                <a:ea typeface="Lato"/>
                <a:cs typeface="Lato"/>
                <a:sym typeface="Lato"/>
              </a:rPr>
              <a:t> involves activities </a:t>
            </a:r>
            <a:r>
              <a:rPr lang="en-GB" sz="1800">
                <a:solidFill>
                  <a:srgbClr val="006FC2"/>
                </a:solidFill>
                <a:latin typeface="Lato"/>
                <a:ea typeface="Lato"/>
                <a:cs typeface="Lato"/>
                <a:sym typeface="Lato"/>
              </a:rPr>
              <a:t>necessary</a:t>
            </a:r>
            <a:r>
              <a:rPr lang="en-GB" sz="1800">
                <a:solidFill>
                  <a:srgbClr val="006FC2"/>
                </a:solidFill>
                <a:latin typeface="Lato"/>
                <a:ea typeface="Lato"/>
                <a:cs typeface="Lato"/>
                <a:sym typeface="Lato"/>
              </a:rPr>
              <a:t> for the management of connections between various computer systems connected to each other in a computer network.</a:t>
            </a:r>
            <a:endParaRPr sz="1800">
              <a:solidFill>
                <a:srgbClr val="006FC2"/>
              </a:solidFill>
              <a:latin typeface="Lato"/>
              <a:ea typeface="Lato"/>
              <a:cs typeface="Lato"/>
              <a:sym typeface="Lato"/>
            </a:endParaRPr>
          </a:p>
          <a:p>
            <a:pPr indent="0" lvl="0" marL="0" rtl="0" algn="l">
              <a:lnSpc>
                <a:spcPct val="150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An OS performs the following file management activities:</a:t>
            </a:r>
            <a:br>
              <a:rPr lang="en-GB" sz="2000">
                <a:solidFill>
                  <a:srgbClr val="006FC2"/>
                </a:solidFill>
                <a:latin typeface="Lato"/>
                <a:ea typeface="Lato"/>
                <a:cs typeface="Lato"/>
                <a:sym typeface="Lato"/>
              </a:rPr>
            </a:br>
            <a:r>
              <a:rPr lang="en-GB" sz="2000">
                <a:solidFill>
                  <a:srgbClr val="006FC2"/>
                </a:solidFill>
                <a:latin typeface="Lato"/>
                <a:ea typeface="Lato"/>
                <a:cs typeface="Lato"/>
                <a:sym typeface="Lato"/>
              </a:rPr>
              <a:t>	</a:t>
            </a:r>
            <a:r>
              <a:rPr lang="en-GB" sz="1600">
                <a:solidFill>
                  <a:srgbClr val="006FC2"/>
                </a:solidFill>
                <a:latin typeface="Lato"/>
                <a:ea typeface="Lato"/>
                <a:cs typeface="Lato"/>
                <a:sym typeface="Lato"/>
              </a:rPr>
              <a:t>Network administration</a:t>
            </a:r>
            <a:endParaRPr sz="1600">
              <a:solidFill>
                <a:srgbClr val="006FC2"/>
              </a:solidFill>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GB" sz="1600">
                <a:solidFill>
                  <a:srgbClr val="006FC2"/>
                </a:solidFill>
                <a:latin typeface="Lato"/>
                <a:ea typeface="Lato"/>
                <a:cs typeface="Lato"/>
                <a:sym typeface="Lato"/>
              </a:rPr>
              <a:t>Network maintenance</a:t>
            </a:r>
            <a:endParaRPr sz="1600">
              <a:solidFill>
                <a:srgbClr val="006FC2"/>
              </a:solidFill>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GB" sz="1600">
                <a:solidFill>
                  <a:srgbClr val="006FC2"/>
                </a:solidFill>
                <a:latin typeface="Lato"/>
                <a:ea typeface="Lato"/>
                <a:cs typeface="Lato"/>
                <a:sym typeface="Lato"/>
              </a:rPr>
              <a:t>Network operation</a:t>
            </a:r>
            <a:endParaRPr sz="1600">
              <a:solidFill>
                <a:srgbClr val="006FC2"/>
              </a:solidFill>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GB" sz="1600">
                <a:solidFill>
                  <a:srgbClr val="006FC2"/>
                </a:solidFill>
                <a:latin typeface="Lato"/>
                <a:ea typeface="Lato"/>
                <a:cs typeface="Lato"/>
                <a:sym typeface="Lato"/>
              </a:rPr>
              <a:t>Network provisioning</a:t>
            </a:r>
            <a:endParaRPr sz="1600">
              <a:solidFill>
                <a:srgbClr val="006FC2"/>
              </a:solidFill>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GB" sz="1600">
                <a:solidFill>
                  <a:srgbClr val="006FC2"/>
                </a:solidFill>
                <a:latin typeface="Lato"/>
                <a:ea typeface="Lato"/>
                <a:cs typeface="Lato"/>
                <a:sym typeface="Lato"/>
              </a:rPr>
              <a:t>Network security</a:t>
            </a:r>
            <a:endParaRPr sz="1600">
              <a:solidFill>
                <a:srgbClr val="006FC2"/>
              </a:solidFill>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GB" sz="1600">
                <a:solidFill>
                  <a:srgbClr val="006FC2"/>
                </a:solidFill>
                <a:latin typeface="Lato"/>
                <a:ea typeface="Lato"/>
                <a:cs typeface="Lato"/>
                <a:sym typeface="Lato"/>
              </a:rPr>
              <a:t>Network Monitoring</a:t>
            </a:r>
            <a:endParaRPr sz="1600">
              <a:solidFill>
                <a:srgbClr val="006FC2"/>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t/>
            </a:r>
            <a:endParaRPr sz="1600">
              <a:solidFill>
                <a:srgbClr val="006FC2"/>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006FC2"/>
              </a:solidFill>
              <a:latin typeface="Lato"/>
              <a:ea typeface="Lato"/>
              <a:cs typeface="Lato"/>
              <a:sym typeface="Lato"/>
            </a:endParaRPr>
          </a:p>
          <a:p>
            <a:pPr indent="0" lvl="0" marL="0" marR="0" rtl="0" algn="l">
              <a:lnSpc>
                <a:spcPct val="115000"/>
              </a:lnSpc>
              <a:spcBef>
                <a:spcPts val="1200"/>
              </a:spcBef>
              <a:spcAft>
                <a:spcPts val="1200"/>
              </a:spcAft>
              <a:buClr>
                <a:srgbClr val="000000"/>
              </a:buClr>
              <a:buSzPts val="2000"/>
              <a:buFont typeface="Arial"/>
              <a:buNone/>
            </a:pPr>
            <a:r>
              <a:t/>
            </a:r>
            <a:endParaRPr sz="2000">
              <a:solidFill>
                <a:srgbClr val="006FC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35" name="Google Shape;135;p17"/>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36" name="Google Shape;136;p17"/>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Memory</a:t>
            </a:r>
            <a:r>
              <a:rPr b="1" lang="en-GB" sz="2600">
                <a:solidFill>
                  <a:srgbClr val="006FC2"/>
                </a:solidFill>
                <a:latin typeface="Lato"/>
                <a:ea typeface="Lato"/>
                <a:cs typeface="Lato"/>
                <a:sym typeface="Lato"/>
              </a:rPr>
              <a:t> Management</a:t>
            </a:r>
            <a:endParaRPr b="0" i="0" sz="2600" u="none" cap="none" strike="noStrike">
              <a:solidFill>
                <a:srgbClr val="000000"/>
              </a:solidFill>
              <a:latin typeface="Lato"/>
              <a:ea typeface="Lato"/>
              <a:cs typeface="Lato"/>
              <a:sym typeface="Lato"/>
            </a:endParaRPr>
          </a:p>
        </p:txBody>
      </p:sp>
      <p:sp>
        <p:nvSpPr>
          <p:cNvPr id="137" name="Google Shape;137;p17"/>
          <p:cNvSpPr txBox="1"/>
          <p:nvPr/>
        </p:nvSpPr>
        <p:spPr>
          <a:xfrm>
            <a:off x="1389877" y="1105000"/>
            <a:ext cx="7734000" cy="65232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The Primary memory or Main memory is made up of a large array of bytes or words where each byte or word is assigned a certain address. The main memory is fast storage and it can be accessed directly by the CPU.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For a program to be executed, it must first be loaded in the main memory. The allocation and deallocation of various processes to the main memory for execution is </a:t>
            </a:r>
            <a:r>
              <a:rPr lang="en-GB" sz="1700">
                <a:solidFill>
                  <a:srgbClr val="006FC2"/>
                </a:solidFill>
                <a:latin typeface="Lato"/>
                <a:ea typeface="Lato"/>
                <a:cs typeface="Lato"/>
                <a:sym typeface="Lato"/>
              </a:rPr>
              <a:t>carried</a:t>
            </a:r>
            <a:r>
              <a:rPr lang="en-GB" sz="1700">
                <a:solidFill>
                  <a:srgbClr val="006FC2"/>
                </a:solidFill>
                <a:latin typeface="Lato"/>
                <a:ea typeface="Lato"/>
                <a:cs typeface="Lato"/>
                <a:sym typeface="Lato"/>
              </a:rPr>
              <a:t> out by the OS. It also ensures that other processes do not consume the memory allocated to one process.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An Operating System performs the following activities for Memory Management:</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45720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It keeps track of primary memory, i.e., which bytes of memory are used by which user program. The memory addresses that have already been allocated and the memory addresses of the memory that has not yet been used. </a:t>
            </a:r>
            <a:endParaRPr sz="1700">
              <a:solidFill>
                <a:srgbClr val="006FC2"/>
              </a:solidFill>
              <a:latin typeface="Lato"/>
              <a:ea typeface="Lato"/>
              <a:cs typeface="Lato"/>
              <a:sym typeface="Lato"/>
            </a:endParaRPr>
          </a:p>
          <a:p>
            <a:pPr indent="0" lvl="0" marL="457200" rtl="0" algn="l">
              <a:lnSpc>
                <a:spcPct val="100000"/>
              </a:lnSpc>
              <a:spcBef>
                <a:spcPts val="1000"/>
              </a:spcBef>
              <a:spcAft>
                <a:spcPts val="0"/>
              </a:spcAft>
              <a:buClr>
                <a:schemeClr val="dk1"/>
              </a:buClr>
              <a:buSzPts val="1100"/>
              <a:buFont typeface="Arial"/>
              <a:buNone/>
            </a:pPr>
            <a:r>
              <a:rPr lang="en-GB" sz="1700">
                <a:solidFill>
                  <a:srgbClr val="006FC2"/>
                </a:solidFill>
                <a:latin typeface="Lato"/>
                <a:ea typeface="Lato"/>
                <a:cs typeface="Lato"/>
                <a:sym typeface="Lato"/>
              </a:rPr>
              <a:t>In multiprogramming, the OS decides the order in which processes are granted memory access, and for how long. </a:t>
            </a:r>
            <a:endParaRPr sz="1700">
              <a:solidFill>
                <a:srgbClr val="006FC2"/>
              </a:solidFill>
              <a:latin typeface="Lato"/>
              <a:ea typeface="Lato"/>
              <a:cs typeface="Lato"/>
              <a:sym typeface="Lato"/>
            </a:endParaRPr>
          </a:p>
          <a:p>
            <a:pPr indent="0" lvl="0" marL="457200" rtl="0" algn="l">
              <a:lnSpc>
                <a:spcPct val="100000"/>
              </a:lnSpc>
              <a:spcBef>
                <a:spcPts val="1000"/>
              </a:spcBef>
              <a:spcAft>
                <a:spcPts val="0"/>
              </a:spcAft>
              <a:buClr>
                <a:schemeClr val="dk1"/>
              </a:buClr>
              <a:buSzPts val="1100"/>
              <a:buFont typeface="Arial"/>
              <a:buNone/>
            </a:pPr>
            <a:r>
              <a:rPr lang="en-GB" sz="1700">
                <a:solidFill>
                  <a:srgbClr val="006FC2"/>
                </a:solidFill>
                <a:latin typeface="Lato"/>
                <a:ea typeface="Lato"/>
                <a:cs typeface="Lato"/>
                <a:sym typeface="Lato"/>
              </a:rPr>
              <a:t>It Allocates the memory to a process when the process requests it and deallocates the memory when the process has terminated or is performing an I/O operation. </a:t>
            </a:r>
            <a:endParaRPr sz="1700">
              <a:solidFill>
                <a:srgbClr val="006FC2"/>
              </a:solidFill>
              <a:latin typeface="Lato"/>
              <a:ea typeface="Lato"/>
              <a:cs typeface="Lato"/>
              <a:sym typeface="Lato"/>
            </a:endParaRPr>
          </a:p>
          <a:p>
            <a:pPr indent="457200" lvl="0" marL="0" rtl="0" algn="l">
              <a:lnSpc>
                <a:spcPct val="100000"/>
              </a:lnSpc>
              <a:spcBef>
                <a:spcPts val="100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rtl="0" algn="l">
              <a:lnSpc>
                <a:spcPct val="100000"/>
              </a:lnSpc>
              <a:spcBef>
                <a:spcPts val="1200"/>
              </a:spcBef>
              <a:spcAft>
                <a:spcPts val="0"/>
              </a:spcAft>
              <a:buClr>
                <a:schemeClr val="dk1"/>
              </a:buClr>
              <a:buSzPts val="1100"/>
              <a:buFont typeface="Arial"/>
              <a:buNone/>
            </a:pPr>
            <a:r>
              <a:t/>
            </a:r>
            <a:endParaRPr sz="1900">
              <a:solidFill>
                <a:srgbClr val="006FC2"/>
              </a:solidFill>
              <a:latin typeface="Lato"/>
              <a:ea typeface="Lato"/>
              <a:cs typeface="Lato"/>
              <a:sym typeface="Lato"/>
            </a:endParaRPr>
          </a:p>
          <a:p>
            <a:pPr indent="0" lvl="0" marL="0" marR="0" rtl="0" algn="l">
              <a:lnSpc>
                <a:spcPct val="100000"/>
              </a:lnSpc>
              <a:spcBef>
                <a:spcPts val="1200"/>
              </a:spcBef>
              <a:spcAft>
                <a:spcPts val="1200"/>
              </a:spcAft>
              <a:buClr>
                <a:srgbClr val="000000"/>
              </a:buClr>
              <a:buSzPts val="2000"/>
              <a:buFont typeface="Arial"/>
              <a:buNone/>
            </a:pPr>
            <a:r>
              <a:t/>
            </a:r>
            <a:endParaRPr sz="1900">
              <a:solidFill>
                <a:srgbClr val="006FC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43" name="Google Shape;143;p18"/>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44" name="Google Shape;144;p18"/>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Storage</a:t>
            </a:r>
            <a:r>
              <a:rPr b="1" lang="en-GB" sz="2600">
                <a:solidFill>
                  <a:srgbClr val="006FC2"/>
                </a:solidFill>
                <a:latin typeface="Lato"/>
                <a:ea typeface="Lato"/>
                <a:cs typeface="Lato"/>
                <a:sym typeface="Lato"/>
              </a:rPr>
              <a:t> Management</a:t>
            </a:r>
            <a:endParaRPr b="0" i="0" sz="2600" u="none" cap="none" strike="noStrike">
              <a:solidFill>
                <a:srgbClr val="000000"/>
              </a:solidFill>
              <a:latin typeface="Lato"/>
              <a:ea typeface="Lato"/>
              <a:cs typeface="Lato"/>
              <a:sym typeface="Lato"/>
            </a:endParaRPr>
          </a:p>
        </p:txBody>
      </p:sp>
      <p:sp>
        <p:nvSpPr>
          <p:cNvPr id="145" name="Google Shape;145;p18"/>
          <p:cNvSpPr txBox="1"/>
          <p:nvPr/>
        </p:nvSpPr>
        <p:spPr>
          <a:xfrm>
            <a:off x="1389877" y="1105000"/>
            <a:ext cx="7734000" cy="54612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Programs executed on a computer as well as the  data they access, must be into the  main memory during execution. Due to the fact that the main memory is often too small to permanently accommodate all data and program and to improve effieciency, the computer system must provide secondary storage to backup main memory.</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Most modern computer systems use disks as the principle on-line storage medium, for both programs and data. Programs, like compilers, assemblers, sort routines, editors, formatters, and so on, are stored on the disk until loaded into memory, and then use the disk as both the source and destination of their processing.</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The operating system is responsible for the following activities in connection with disk management:</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Free space management</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Storage allocation</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Disk scheduling</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900">
              <a:solidFill>
                <a:srgbClr val="006FC2"/>
              </a:solidFill>
              <a:latin typeface="Lato"/>
              <a:ea typeface="Lato"/>
              <a:cs typeface="Lato"/>
              <a:sym typeface="Lato"/>
            </a:endParaRPr>
          </a:p>
          <a:p>
            <a:pPr indent="0" lvl="0" marL="0" marR="0" rtl="0" algn="l">
              <a:lnSpc>
                <a:spcPct val="100000"/>
              </a:lnSpc>
              <a:spcBef>
                <a:spcPts val="1200"/>
              </a:spcBef>
              <a:spcAft>
                <a:spcPts val="1200"/>
              </a:spcAft>
              <a:buClr>
                <a:srgbClr val="000000"/>
              </a:buClr>
              <a:buSzPts val="2000"/>
              <a:buFont typeface="Arial"/>
              <a:buNone/>
            </a:pPr>
            <a:r>
              <a:t/>
            </a:r>
            <a:endParaRPr sz="1900">
              <a:solidFill>
                <a:srgbClr val="006FC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51" name="Google Shape;151;p1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52" name="Google Shape;152;p19"/>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Other OS Functions</a:t>
            </a:r>
            <a:endParaRPr b="0" i="0" sz="2600" u="none" cap="none" strike="noStrike">
              <a:solidFill>
                <a:srgbClr val="000000"/>
              </a:solidFill>
              <a:latin typeface="Lato"/>
              <a:ea typeface="Lato"/>
              <a:cs typeface="Lato"/>
              <a:sym typeface="Lato"/>
            </a:endParaRPr>
          </a:p>
        </p:txBody>
      </p:sp>
      <p:sp>
        <p:nvSpPr>
          <p:cNvPr id="153" name="Google Shape;153;p19"/>
          <p:cNvSpPr txBox="1"/>
          <p:nvPr/>
        </p:nvSpPr>
        <p:spPr>
          <a:xfrm>
            <a:off x="1389877" y="1105000"/>
            <a:ext cx="7734000" cy="6138300"/>
          </a:xfrm>
          <a:prstGeom prst="rect">
            <a:avLst/>
          </a:prstGeom>
          <a:noFill/>
          <a:ln>
            <a:noFill/>
          </a:ln>
        </p:spPr>
        <p:txBody>
          <a:bodyPr anchorCtr="0" anchor="t" bIns="0" lIns="0" spcFirstLastPara="1" rIns="0" wrap="square" tIns="12050">
            <a:spAutoFit/>
          </a:bodyPr>
          <a:lstStyle/>
          <a:p>
            <a:pPr indent="45720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An Operating System is a complex Software System. Apart from the above mentioned components and responsibilities, there are many other activities performed by the Operating System. Few of them are listed below:</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Security − By means of password and similar other techniques, it prevents unauthorized access to programs and data.</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Control over system performance − Recording delays between request for a service and response from the system.</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Job accounting − Keeping track of time and resources used by various jobs and users.</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Error detecting aids − Production of dumps, traces, error messages, and other debugging and error detecting aids.</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Coordination between other softwares and users − Coordination and assignment of compilers, interpreters, assemblers and other software to the various users of the computer systems.</a:t>
            </a:r>
            <a:endParaRPr sz="1700">
              <a:solidFill>
                <a:srgbClr val="006FC2"/>
              </a:solidFill>
              <a:latin typeface="Lato"/>
              <a:ea typeface="Lato"/>
              <a:cs typeface="Lato"/>
              <a:sym typeface="Lato"/>
            </a:endParaRPr>
          </a:p>
          <a:p>
            <a:pPr indent="457200" lvl="0" marL="0" rtl="0" algn="l">
              <a:lnSpc>
                <a:spcPct val="100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0" rtl="0" algn="l">
              <a:lnSpc>
                <a:spcPct val="100000"/>
              </a:lnSpc>
              <a:spcBef>
                <a:spcPts val="1200"/>
              </a:spcBef>
              <a:spcAft>
                <a:spcPts val="0"/>
              </a:spcAft>
              <a:buClr>
                <a:schemeClr val="dk1"/>
              </a:buClr>
              <a:buSzPts val="1100"/>
              <a:buFont typeface="Arial"/>
              <a:buNone/>
            </a:pPr>
            <a:r>
              <a:t/>
            </a:r>
            <a:endParaRPr sz="1900">
              <a:solidFill>
                <a:srgbClr val="006FC2"/>
              </a:solidFill>
              <a:latin typeface="Lato"/>
              <a:ea typeface="Lato"/>
              <a:cs typeface="Lato"/>
              <a:sym typeface="Lato"/>
            </a:endParaRPr>
          </a:p>
          <a:p>
            <a:pPr indent="0" lvl="0" marL="0" marR="0" rtl="0" algn="l">
              <a:lnSpc>
                <a:spcPct val="100000"/>
              </a:lnSpc>
              <a:spcBef>
                <a:spcPts val="1200"/>
              </a:spcBef>
              <a:spcAft>
                <a:spcPts val="1200"/>
              </a:spcAft>
              <a:buClr>
                <a:srgbClr val="000000"/>
              </a:buClr>
              <a:buSzPts val="2000"/>
              <a:buFont typeface="Arial"/>
              <a:buNone/>
            </a:pPr>
            <a:r>
              <a:t/>
            </a:r>
            <a:endParaRPr sz="1900">
              <a:solidFill>
                <a:srgbClr val="006FC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59" name="Google Shape;159;p2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60" name="Google Shape;160;p20"/>
          <p:cNvSpPr txBox="1"/>
          <p:nvPr/>
        </p:nvSpPr>
        <p:spPr>
          <a:xfrm>
            <a:off x="1444249" y="490300"/>
            <a:ext cx="79644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Types of OS</a:t>
            </a:r>
            <a:endParaRPr b="0" i="0" sz="2600" u="none" cap="none" strike="noStrike">
              <a:solidFill>
                <a:srgbClr val="000000"/>
              </a:solidFill>
              <a:latin typeface="Lato"/>
              <a:ea typeface="Lato"/>
              <a:cs typeface="Lato"/>
              <a:sym typeface="Lato"/>
            </a:endParaRPr>
          </a:p>
        </p:txBody>
      </p:sp>
      <p:sp>
        <p:nvSpPr>
          <p:cNvPr id="161" name="Google Shape;161;p20"/>
          <p:cNvSpPr txBox="1"/>
          <p:nvPr/>
        </p:nvSpPr>
        <p:spPr>
          <a:xfrm>
            <a:off x="1333650" y="1374889"/>
            <a:ext cx="7086300" cy="2031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25000"/>
              </a:lnSpc>
              <a:spcBef>
                <a:spcPts val="0"/>
              </a:spcBef>
              <a:spcAft>
                <a:spcPts val="0"/>
              </a:spcAft>
              <a:buClr>
                <a:srgbClr val="006FC2"/>
              </a:buClr>
              <a:buSzPts val="2000"/>
              <a:buFont typeface="Lato"/>
              <a:buChar char="●"/>
            </a:pPr>
            <a:r>
              <a:rPr b="1" lang="en-GB" sz="2000">
                <a:solidFill>
                  <a:srgbClr val="006FC2"/>
                </a:solidFill>
                <a:latin typeface="Lato"/>
                <a:ea typeface="Lato"/>
                <a:cs typeface="Lato"/>
                <a:sym typeface="Lato"/>
              </a:rPr>
              <a:t>Batch Operating System</a:t>
            </a:r>
            <a:endParaRPr b="1" sz="2000">
              <a:solidFill>
                <a:srgbClr val="006FC2"/>
              </a:solidFill>
              <a:latin typeface="Lato"/>
              <a:ea typeface="Lato"/>
              <a:cs typeface="Lato"/>
              <a:sym typeface="Lato"/>
            </a:endParaRPr>
          </a:p>
          <a:p>
            <a:pPr indent="-355600" lvl="0" marL="457200" marR="0" rtl="0" algn="l">
              <a:lnSpc>
                <a:spcPct val="125000"/>
              </a:lnSpc>
              <a:spcBef>
                <a:spcPts val="0"/>
              </a:spcBef>
              <a:spcAft>
                <a:spcPts val="0"/>
              </a:spcAft>
              <a:buClr>
                <a:srgbClr val="006FC2"/>
              </a:buClr>
              <a:buSzPts val="2000"/>
              <a:buFont typeface="Lato"/>
              <a:buChar char="●"/>
            </a:pPr>
            <a:r>
              <a:rPr b="1" lang="en-GB" sz="2000">
                <a:solidFill>
                  <a:srgbClr val="006FC2"/>
                </a:solidFill>
                <a:latin typeface="Lato"/>
                <a:ea typeface="Lato"/>
                <a:cs typeface="Lato"/>
                <a:sym typeface="Lato"/>
              </a:rPr>
              <a:t>Time Sharing Operating System</a:t>
            </a:r>
            <a:endParaRPr b="1" sz="2000">
              <a:solidFill>
                <a:srgbClr val="006FC2"/>
              </a:solidFill>
              <a:latin typeface="Lato"/>
              <a:ea typeface="Lato"/>
              <a:cs typeface="Lato"/>
              <a:sym typeface="Lato"/>
            </a:endParaRPr>
          </a:p>
          <a:p>
            <a:pPr indent="-355600" lvl="0" marL="457200" marR="0" rtl="0" algn="l">
              <a:lnSpc>
                <a:spcPct val="125000"/>
              </a:lnSpc>
              <a:spcBef>
                <a:spcPts val="0"/>
              </a:spcBef>
              <a:spcAft>
                <a:spcPts val="0"/>
              </a:spcAft>
              <a:buClr>
                <a:srgbClr val="006FC2"/>
              </a:buClr>
              <a:buSzPts val="2000"/>
              <a:buFont typeface="Lato"/>
              <a:buChar char="●"/>
            </a:pPr>
            <a:r>
              <a:rPr b="1" lang="en-GB" sz="2000">
                <a:solidFill>
                  <a:srgbClr val="006FC2"/>
                </a:solidFill>
                <a:latin typeface="Lato"/>
                <a:ea typeface="Lato"/>
                <a:cs typeface="Lato"/>
                <a:sym typeface="Lato"/>
              </a:rPr>
              <a:t>Distributed Operating System</a:t>
            </a:r>
            <a:endParaRPr b="1" sz="2000">
              <a:solidFill>
                <a:srgbClr val="006FC2"/>
              </a:solidFill>
              <a:latin typeface="Lato"/>
              <a:ea typeface="Lato"/>
              <a:cs typeface="Lato"/>
              <a:sym typeface="Lato"/>
            </a:endParaRPr>
          </a:p>
          <a:p>
            <a:pPr indent="-355600" lvl="0" marL="457200" marR="0" rtl="0" algn="l">
              <a:lnSpc>
                <a:spcPct val="125000"/>
              </a:lnSpc>
              <a:spcBef>
                <a:spcPts val="0"/>
              </a:spcBef>
              <a:spcAft>
                <a:spcPts val="0"/>
              </a:spcAft>
              <a:buClr>
                <a:srgbClr val="006FC2"/>
              </a:buClr>
              <a:buSzPts val="2000"/>
              <a:buFont typeface="Lato"/>
              <a:buChar char="●"/>
            </a:pPr>
            <a:r>
              <a:rPr b="1" lang="en-GB" sz="2000">
                <a:solidFill>
                  <a:srgbClr val="006FC2"/>
                </a:solidFill>
                <a:latin typeface="Lato"/>
                <a:ea typeface="Lato"/>
                <a:cs typeface="Lato"/>
                <a:sym typeface="Lato"/>
              </a:rPr>
              <a:t>Network Operating System</a:t>
            </a:r>
            <a:endParaRPr b="1" sz="2000">
              <a:solidFill>
                <a:srgbClr val="006FC2"/>
              </a:solidFill>
              <a:latin typeface="Lato"/>
              <a:ea typeface="Lato"/>
              <a:cs typeface="Lato"/>
              <a:sym typeface="Lato"/>
            </a:endParaRPr>
          </a:p>
          <a:p>
            <a:pPr indent="-355600" lvl="0" marL="457200" marR="0" rtl="0" algn="l">
              <a:lnSpc>
                <a:spcPct val="125000"/>
              </a:lnSpc>
              <a:spcBef>
                <a:spcPts val="0"/>
              </a:spcBef>
              <a:spcAft>
                <a:spcPts val="0"/>
              </a:spcAft>
              <a:buClr>
                <a:srgbClr val="006FC2"/>
              </a:buClr>
              <a:buSzPts val="2000"/>
              <a:buFont typeface="Lato"/>
              <a:buChar char="●"/>
            </a:pPr>
            <a:r>
              <a:rPr b="1" lang="en-GB" sz="2000">
                <a:solidFill>
                  <a:srgbClr val="006FC2"/>
                </a:solidFill>
                <a:latin typeface="Lato"/>
                <a:ea typeface="Lato"/>
                <a:cs typeface="Lato"/>
                <a:sym typeface="Lato"/>
              </a:rPr>
              <a:t>Real-time Operating System</a:t>
            </a:r>
            <a:endParaRPr b="1" sz="2000">
              <a:solidFill>
                <a:srgbClr val="006FC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67" name="Google Shape;167;p2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68" name="Google Shape;168;p21"/>
          <p:cNvSpPr txBox="1"/>
          <p:nvPr/>
        </p:nvSpPr>
        <p:spPr>
          <a:xfrm>
            <a:off x="1388102" y="5175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OS Services</a:t>
            </a:r>
            <a:endParaRPr b="0" i="0" sz="2600" u="none" cap="none" strike="noStrike">
              <a:solidFill>
                <a:srgbClr val="000000"/>
              </a:solidFill>
              <a:latin typeface="Lato"/>
              <a:ea typeface="Lato"/>
              <a:cs typeface="Lato"/>
              <a:sym typeface="Lato"/>
            </a:endParaRPr>
          </a:p>
        </p:txBody>
      </p:sp>
      <p:sp>
        <p:nvSpPr>
          <p:cNvPr id="169" name="Google Shape;169;p21"/>
          <p:cNvSpPr txBox="1"/>
          <p:nvPr/>
        </p:nvSpPr>
        <p:spPr>
          <a:xfrm>
            <a:off x="846425" y="1151550"/>
            <a:ext cx="8554200" cy="49254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1. </a:t>
            </a:r>
            <a:r>
              <a:rPr lang="en-GB" sz="1800">
                <a:solidFill>
                  <a:srgbClr val="006FC2"/>
                </a:solidFill>
                <a:latin typeface="Lato"/>
                <a:ea typeface="Lato"/>
                <a:cs typeface="Lato"/>
                <a:sym typeface="Lato"/>
              </a:rPr>
              <a:t>Program Execution</a:t>
            </a:r>
            <a:endParaRPr sz="1800">
              <a:solidFill>
                <a:srgbClr val="006FC2"/>
              </a:solidFill>
              <a:latin typeface="Lato"/>
              <a:ea typeface="Lato"/>
              <a:cs typeface="Lato"/>
              <a:sym typeface="Lato"/>
            </a:endParaRPr>
          </a:p>
          <a:p>
            <a:pPr indent="-330200" lvl="0" marL="457200" marR="0" rtl="0" algn="l">
              <a:lnSpc>
                <a:spcPct val="100000"/>
              </a:lnSpc>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Load Program into memory</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Executes the program.</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Handles program's execution.</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Provides a mechanism for process synchronization.</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Provides a mechanism for process communication.</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Provides a mechanism for deadlock handling.</a:t>
            </a:r>
            <a:endParaRPr sz="16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b="0" i="0" sz="150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2. </a:t>
            </a:r>
            <a:r>
              <a:rPr lang="en-GB" sz="1800">
                <a:solidFill>
                  <a:srgbClr val="006FC2"/>
                </a:solidFill>
                <a:latin typeface="Lato"/>
                <a:ea typeface="Lato"/>
                <a:cs typeface="Lato"/>
                <a:sym typeface="Lato"/>
              </a:rPr>
              <a:t>I/O Operation:</a:t>
            </a:r>
            <a:endParaRPr sz="1800">
              <a:solidFill>
                <a:srgbClr val="006FC2"/>
              </a:solidFill>
              <a:latin typeface="Lato"/>
              <a:ea typeface="Lato"/>
              <a:cs typeface="Lato"/>
              <a:sym typeface="Lato"/>
            </a:endParaRPr>
          </a:p>
          <a:p>
            <a:pPr indent="-330200" lvl="0" marL="457200" marR="0" rtl="0" algn="l">
              <a:lnSpc>
                <a:spcPct val="100000"/>
              </a:lnSpc>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Provides access to files when required</a:t>
            </a:r>
            <a:endParaRPr sz="1600">
              <a:solidFill>
                <a:srgbClr val="006FC2"/>
              </a:solidFill>
              <a:latin typeface="Lato"/>
              <a:ea typeface="Lato"/>
              <a:cs typeface="Lato"/>
              <a:sym typeface="Lato"/>
            </a:endParaRPr>
          </a:p>
          <a:p>
            <a:pPr indent="-330200" lvl="0" marL="457200" marR="0" rtl="0" algn="l">
              <a:lnSpc>
                <a:spcPct val="100000"/>
              </a:lnSpc>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Handles read and write operations</a:t>
            </a:r>
            <a:endParaRPr sz="16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b="0" i="0" sz="1500" u="none" cap="none" strike="noStrike">
              <a:solidFill>
                <a:srgbClr val="006FC2"/>
              </a:solidFill>
              <a:latin typeface="Lato"/>
              <a:ea typeface="Lato"/>
              <a:cs typeface="Lato"/>
              <a:sym typeface="Lato"/>
            </a:endParaRPr>
          </a:p>
          <a:p>
            <a:pPr indent="0" lvl="0" marL="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3. </a:t>
            </a:r>
            <a:r>
              <a:rPr lang="en-GB" sz="1800">
                <a:solidFill>
                  <a:srgbClr val="006FC2"/>
                </a:solidFill>
                <a:latin typeface="Lato"/>
                <a:ea typeface="Lato"/>
                <a:cs typeface="Lato"/>
                <a:sym typeface="Lato"/>
              </a:rPr>
              <a:t>File system manipulation</a:t>
            </a:r>
            <a:r>
              <a:rPr b="0" i="0" lang="en-GB" sz="1800" u="none" cap="none" strike="noStrike">
                <a:solidFill>
                  <a:srgbClr val="006FC2"/>
                </a:solidFill>
                <a:latin typeface="Lato"/>
                <a:ea typeface="Lato"/>
                <a:cs typeface="Lato"/>
                <a:sym typeface="Lato"/>
              </a:rPr>
              <a:t>: </a:t>
            </a:r>
            <a:endParaRPr b="0" i="0" sz="1800" u="none" cap="none" strike="noStrike">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Program needs to read a file or write a file.</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The operating system gives the permission to the program for operation on file.</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Permission varies from read-only, read-write, denied and so on.</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Operating System provides an interface to the user to create/delete files.</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Operating System provides an interface to the user to create/delete directories.</a:t>
            </a:r>
            <a:endParaRPr sz="1600">
              <a:solidFill>
                <a:srgbClr val="006FC2"/>
              </a:solidFill>
              <a:latin typeface="Lato"/>
              <a:ea typeface="Lato"/>
              <a:cs typeface="Lato"/>
              <a:sym typeface="Lato"/>
            </a:endParaRPr>
          </a:p>
          <a:p>
            <a:pPr indent="-330200" lvl="0" marL="457200" rtl="0" algn="l">
              <a:spcBef>
                <a:spcPts val="0"/>
              </a:spcBef>
              <a:spcAft>
                <a:spcPts val="0"/>
              </a:spcAft>
              <a:buClr>
                <a:srgbClr val="006FC2"/>
              </a:buClr>
              <a:buSzPts val="1600"/>
              <a:buFont typeface="Lato"/>
              <a:buChar char="●"/>
            </a:pPr>
            <a:r>
              <a:rPr lang="en-GB" sz="1600">
                <a:solidFill>
                  <a:srgbClr val="006FC2"/>
                </a:solidFill>
                <a:latin typeface="Lato"/>
                <a:ea typeface="Lato"/>
                <a:cs typeface="Lato"/>
                <a:sym typeface="Lato"/>
              </a:rPr>
              <a:t>Operating System provides an interface to create the backup of file system.</a:t>
            </a:r>
            <a:endParaRPr b="0" i="0" sz="1800" u="none" cap="none" strike="noStrike">
              <a:solidFill>
                <a:srgbClr val="006FC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75" name="Google Shape;175;p22"/>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76" name="Google Shape;176;p22"/>
          <p:cNvSpPr txBox="1"/>
          <p:nvPr/>
        </p:nvSpPr>
        <p:spPr>
          <a:xfrm>
            <a:off x="1388102" y="5175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OS Services</a:t>
            </a:r>
            <a:endParaRPr b="0" i="0" sz="2600" u="none" cap="none" strike="noStrike">
              <a:solidFill>
                <a:srgbClr val="000000"/>
              </a:solidFill>
              <a:latin typeface="Lato"/>
              <a:ea typeface="Lato"/>
              <a:cs typeface="Lato"/>
              <a:sym typeface="Lato"/>
            </a:endParaRPr>
          </a:p>
        </p:txBody>
      </p:sp>
      <p:sp>
        <p:nvSpPr>
          <p:cNvPr id="177" name="Google Shape;177;p22"/>
          <p:cNvSpPr txBox="1"/>
          <p:nvPr/>
        </p:nvSpPr>
        <p:spPr>
          <a:xfrm>
            <a:off x="846425" y="1151550"/>
            <a:ext cx="8554200" cy="44022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300"/>
              <a:buFont typeface="Arial"/>
              <a:buNone/>
            </a:pPr>
            <a:r>
              <a:rPr lang="en-GB" sz="1700">
                <a:solidFill>
                  <a:srgbClr val="006FC2"/>
                </a:solidFill>
                <a:latin typeface="Lato"/>
                <a:ea typeface="Lato"/>
                <a:cs typeface="Lato"/>
                <a:sym typeface="Lato"/>
              </a:rPr>
              <a:t>4</a:t>
            </a:r>
            <a:r>
              <a:rPr b="0" i="0" lang="en-GB" sz="1700" u="none" cap="none" strike="noStrike">
                <a:solidFill>
                  <a:srgbClr val="006FC2"/>
                </a:solidFill>
                <a:latin typeface="Lato"/>
                <a:ea typeface="Lato"/>
                <a:cs typeface="Lato"/>
                <a:sym typeface="Lato"/>
              </a:rPr>
              <a:t>. </a:t>
            </a:r>
            <a:r>
              <a:rPr lang="en-GB" sz="1700">
                <a:solidFill>
                  <a:srgbClr val="006FC2"/>
                </a:solidFill>
                <a:latin typeface="Lato"/>
                <a:ea typeface="Lato"/>
                <a:cs typeface="Lato"/>
                <a:sym typeface="Lato"/>
              </a:rPr>
              <a:t>Communication</a:t>
            </a:r>
            <a:endParaRPr sz="1700">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Two processes often require data to be transferred between them</a:t>
            </a:r>
            <a:endParaRPr sz="1500">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Both the processes can be on one computer or on different computers, but are connected through a computer network.</a:t>
            </a:r>
            <a:endParaRPr sz="1500">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Communication may be implemented either by Shared Memory or by Message Passing.</a:t>
            </a:r>
            <a:endParaRPr sz="15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b="0" i="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rPr lang="en-GB" sz="1700">
                <a:solidFill>
                  <a:srgbClr val="006FC2"/>
                </a:solidFill>
                <a:latin typeface="Lato"/>
                <a:ea typeface="Lato"/>
                <a:cs typeface="Lato"/>
                <a:sym typeface="Lato"/>
              </a:rPr>
              <a:t>5</a:t>
            </a:r>
            <a:r>
              <a:rPr b="0" i="0" lang="en-GB" sz="1700" u="none" cap="none" strike="noStrike">
                <a:solidFill>
                  <a:srgbClr val="006FC2"/>
                </a:solidFill>
                <a:latin typeface="Lato"/>
                <a:ea typeface="Lato"/>
                <a:cs typeface="Lato"/>
                <a:sym typeface="Lato"/>
              </a:rPr>
              <a:t>. </a:t>
            </a:r>
            <a:r>
              <a:rPr lang="en-GB" sz="1700">
                <a:solidFill>
                  <a:srgbClr val="006FC2"/>
                </a:solidFill>
                <a:latin typeface="Lato"/>
                <a:ea typeface="Lato"/>
                <a:cs typeface="Lato"/>
                <a:sym typeface="Lato"/>
              </a:rPr>
              <a:t>Error handling</a:t>
            </a:r>
            <a:r>
              <a:rPr lang="en-GB" sz="1700">
                <a:solidFill>
                  <a:srgbClr val="006FC2"/>
                </a:solidFill>
                <a:latin typeface="Lato"/>
                <a:ea typeface="Lato"/>
                <a:cs typeface="Lato"/>
                <a:sym typeface="Lato"/>
              </a:rPr>
              <a:t>:</a:t>
            </a:r>
            <a:endParaRPr sz="1700">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The OS constantly checks for possible errors.</a:t>
            </a:r>
            <a:endParaRPr sz="1500">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The OS takes an appropriate action to ensure correct and consistent computing.</a:t>
            </a:r>
            <a:endParaRPr sz="15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b="0" i="0" u="none" cap="none" strike="noStrike">
              <a:solidFill>
                <a:srgbClr val="006FC2"/>
              </a:solidFill>
              <a:latin typeface="Lato"/>
              <a:ea typeface="Lato"/>
              <a:cs typeface="Lato"/>
              <a:sym typeface="Lato"/>
            </a:endParaRPr>
          </a:p>
          <a:p>
            <a:pPr indent="0" lvl="0" marL="0" marR="0" rtl="0" algn="l">
              <a:lnSpc>
                <a:spcPct val="100000"/>
              </a:lnSpc>
              <a:spcBef>
                <a:spcPts val="0"/>
              </a:spcBef>
              <a:spcAft>
                <a:spcPts val="0"/>
              </a:spcAft>
              <a:buClr>
                <a:srgbClr val="000000"/>
              </a:buClr>
              <a:buSzPts val="2300"/>
              <a:buFont typeface="Arial"/>
              <a:buNone/>
            </a:pPr>
            <a:r>
              <a:rPr lang="en-GB" sz="1700">
                <a:solidFill>
                  <a:srgbClr val="006FC2"/>
                </a:solidFill>
                <a:latin typeface="Lato"/>
                <a:ea typeface="Lato"/>
                <a:cs typeface="Lato"/>
                <a:sym typeface="Lato"/>
              </a:rPr>
              <a:t>6</a:t>
            </a:r>
            <a:r>
              <a:rPr b="0" i="0" lang="en-GB" sz="1700" u="none" cap="none" strike="noStrike">
                <a:solidFill>
                  <a:srgbClr val="006FC2"/>
                </a:solidFill>
                <a:latin typeface="Lato"/>
                <a:ea typeface="Lato"/>
                <a:cs typeface="Lato"/>
                <a:sym typeface="Lato"/>
              </a:rPr>
              <a:t>. </a:t>
            </a:r>
            <a:r>
              <a:rPr lang="en-GB" sz="1700">
                <a:solidFill>
                  <a:srgbClr val="006FC2"/>
                </a:solidFill>
                <a:latin typeface="Lato"/>
                <a:ea typeface="Lato"/>
                <a:cs typeface="Lato"/>
                <a:sym typeface="Lato"/>
              </a:rPr>
              <a:t>Resource Management</a:t>
            </a:r>
            <a:r>
              <a:rPr b="0" i="0" lang="en-GB" sz="1700" u="none" cap="none" strike="noStrike">
                <a:solidFill>
                  <a:srgbClr val="006FC2"/>
                </a:solidFill>
                <a:latin typeface="Lato"/>
                <a:ea typeface="Lato"/>
                <a:cs typeface="Lato"/>
                <a:sym typeface="Lato"/>
              </a:rPr>
              <a:t>: </a:t>
            </a:r>
            <a:endParaRPr b="0" i="0" sz="1700" u="none" cap="none" strike="noStrike">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The OS manages all kinds of resources using schedulers.</a:t>
            </a:r>
            <a:endParaRPr sz="1500">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CPU scheduling algorithms are used for better utilization of CPU.</a:t>
            </a:r>
            <a:endParaRPr sz="1500">
              <a:solidFill>
                <a:srgbClr val="006FC2"/>
              </a:solidFill>
              <a:latin typeface="Lato"/>
              <a:ea typeface="Lato"/>
              <a:cs typeface="Lato"/>
              <a:sym typeface="Lato"/>
            </a:endParaRPr>
          </a:p>
          <a:p>
            <a:pPr indent="0" lvl="0" marL="0" rtl="0" algn="l">
              <a:spcBef>
                <a:spcPts val="0"/>
              </a:spcBef>
              <a:spcAft>
                <a:spcPts val="0"/>
              </a:spcAft>
              <a:buNone/>
            </a:pPr>
            <a:r>
              <a:t/>
            </a:r>
            <a:endParaRPr sz="1500">
              <a:solidFill>
                <a:srgbClr val="006FC2"/>
              </a:solidFill>
              <a:latin typeface="Lato"/>
              <a:ea typeface="Lato"/>
              <a:cs typeface="Lato"/>
              <a:sym typeface="Lato"/>
            </a:endParaRPr>
          </a:p>
          <a:p>
            <a:pPr indent="0" lvl="0" marL="0" rtl="0" algn="l">
              <a:spcBef>
                <a:spcPts val="0"/>
              </a:spcBef>
              <a:spcAft>
                <a:spcPts val="0"/>
              </a:spcAft>
              <a:buNone/>
            </a:pPr>
            <a:r>
              <a:rPr lang="en-GB" sz="1500">
                <a:solidFill>
                  <a:srgbClr val="006FC2"/>
                </a:solidFill>
                <a:latin typeface="Lato"/>
                <a:ea typeface="Lato"/>
                <a:cs typeface="Lato"/>
                <a:sym typeface="Lato"/>
              </a:rPr>
              <a:t>7. Protection:</a:t>
            </a:r>
            <a:endParaRPr sz="1500">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The OS ensures that all access to system resources is controlled.</a:t>
            </a:r>
            <a:endParaRPr sz="1500">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The OS ensures that external I/O devices are protected from invalid access attempts.</a:t>
            </a:r>
            <a:endParaRPr sz="1500">
              <a:solidFill>
                <a:srgbClr val="006FC2"/>
              </a:solidFill>
              <a:latin typeface="Lato"/>
              <a:ea typeface="Lato"/>
              <a:cs typeface="Lato"/>
              <a:sym typeface="Lato"/>
            </a:endParaRPr>
          </a:p>
          <a:p>
            <a:pPr indent="-323850" lvl="0" marL="457200" rtl="0" algn="l">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The OS provides authentication features for each user by means of passwords.</a:t>
            </a:r>
            <a:endParaRPr sz="1500">
              <a:solidFill>
                <a:srgbClr val="006FC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83" name="Google Shape;183;p2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84" name="Google Shape;184;p23"/>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Linux Operating System</a:t>
            </a:r>
            <a:endParaRPr b="0" i="0" sz="2600" u="none" cap="none" strike="noStrike">
              <a:solidFill>
                <a:srgbClr val="000000"/>
              </a:solidFill>
              <a:latin typeface="Lato"/>
              <a:ea typeface="Lato"/>
              <a:cs typeface="Lato"/>
              <a:sym typeface="Lato"/>
            </a:endParaRPr>
          </a:p>
        </p:txBody>
      </p:sp>
      <p:sp>
        <p:nvSpPr>
          <p:cNvPr id="185" name="Google Shape;185;p23"/>
          <p:cNvSpPr txBox="1"/>
          <p:nvPr/>
        </p:nvSpPr>
        <p:spPr>
          <a:xfrm>
            <a:off x="1020975" y="1140900"/>
            <a:ext cx="8434200" cy="56799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Linux is an open-source operating system created by Linus Torvalds in 1991. It was designed to be like Linux, but due to its vibrant community and popularity, Linux has grown into a very powerful and popular operating system with so many flavors and distributions. It is used today in various hardware devices, computers, supercomputers, phones, IoT devices, and so many more machines.</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Linux is made up of three major components:</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The Kernel: This is the base component of the Linux operating system which is essential for its functioning. It manages system resources such as memory, process, and file management and also communicates with the hardware</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 System User Space: This is the component where system-level tasks like software installs and configurations are performed.  It includes the shell, command-line, daemons and processes that run in the background</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Applications: These include all the software installed on the operating system for performing various tasks and functions.</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Popular Linux Distros:</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Ubuntu, Debian</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centOS, RHEL </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Fedora, openSUSE</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sz="1700">
              <a:solidFill>
                <a:srgbClr val="006FC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91" name="Google Shape;191;p24"/>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92" name="Google Shape;192;p24"/>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Linux Operating System Architecture</a:t>
            </a:r>
            <a:endParaRPr b="0" i="0" sz="2600" u="none" cap="none" strike="noStrike">
              <a:solidFill>
                <a:srgbClr val="000000"/>
              </a:solidFill>
              <a:latin typeface="Lato"/>
              <a:ea typeface="Lato"/>
              <a:cs typeface="Lato"/>
              <a:sym typeface="Lato"/>
            </a:endParaRPr>
          </a:p>
        </p:txBody>
      </p:sp>
      <p:pic>
        <p:nvPicPr>
          <p:cNvPr id="193" name="Google Shape;193;p24"/>
          <p:cNvPicPr preferRelativeResize="0"/>
          <p:nvPr/>
        </p:nvPicPr>
        <p:blipFill>
          <a:blip r:embed="rId3">
            <a:alphaModFix/>
          </a:blip>
          <a:stretch>
            <a:fillRect/>
          </a:stretch>
        </p:blipFill>
        <p:spPr>
          <a:xfrm>
            <a:off x="1388100" y="980475"/>
            <a:ext cx="6598549" cy="570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99" name="Google Shape;199;p25"/>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00" name="Google Shape;200;p25"/>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Linux Operating System Architecture</a:t>
            </a:r>
            <a:endParaRPr b="0" i="0" sz="2600" u="none" cap="none" strike="noStrike">
              <a:solidFill>
                <a:srgbClr val="000000"/>
              </a:solidFill>
              <a:latin typeface="Lato"/>
              <a:ea typeface="Lato"/>
              <a:cs typeface="Lato"/>
              <a:sym typeface="Lato"/>
            </a:endParaRPr>
          </a:p>
        </p:txBody>
      </p:sp>
      <p:sp>
        <p:nvSpPr>
          <p:cNvPr id="201" name="Google Shape;201;p25"/>
          <p:cNvSpPr txBox="1"/>
          <p:nvPr/>
        </p:nvSpPr>
        <p:spPr>
          <a:xfrm>
            <a:off x="1020975" y="1140900"/>
            <a:ext cx="8434200" cy="60015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Kernel: Kernel is the core of the Linux based operating system. It virtualizes the common hardware resources of the computer to provide each process with its virtual resources. This makes the process seem as if it is the sole process running on the machine. The kernel is also responsible for preventing and mitigating conflicts between different processes.</a:t>
            </a:r>
            <a:endParaRPr sz="1700">
              <a:solidFill>
                <a:srgbClr val="006FC2"/>
              </a:solidFill>
              <a:latin typeface="Lato"/>
              <a:ea typeface="Lato"/>
              <a:cs typeface="Lato"/>
              <a:sym typeface="Lato"/>
            </a:endParaRPr>
          </a:p>
          <a:p>
            <a:pPr indent="0" lvl="0" marL="12700" rtl="0" algn="l">
              <a:lnSpc>
                <a:spcPct val="115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12700" rtl="0" algn="l">
              <a:lnSpc>
                <a:spcPct val="115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System Library:Li</a:t>
            </a:r>
            <a:r>
              <a:rPr lang="en-GB" sz="1700">
                <a:solidFill>
                  <a:srgbClr val="006FC2"/>
                </a:solidFill>
                <a:latin typeface="Lato"/>
                <a:ea typeface="Lato"/>
                <a:cs typeface="Lato"/>
                <a:sym typeface="Lato"/>
              </a:rPr>
              <a:t>nux uses system libraries, also known as shared libraries, to implement various functionalities of the operating system. These libraries contain pre-written code that applications can use to perform specific tasks. By using these libraries, developers can save time and effort, as they don’t need to write the same code repeatedly. System libraries act as an interface between applications and the kernel, providing a standardized and efficient way for applications to interact with the underlying system.</a:t>
            </a:r>
            <a:endParaRPr sz="1700">
              <a:solidFill>
                <a:srgbClr val="006FC2"/>
              </a:solidFill>
              <a:latin typeface="Lato"/>
              <a:ea typeface="Lato"/>
              <a:cs typeface="Lato"/>
              <a:sym typeface="Lato"/>
            </a:endParaRPr>
          </a:p>
          <a:p>
            <a:pPr indent="0" lvl="0" marL="12700" rtl="0" algn="l">
              <a:lnSpc>
                <a:spcPct val="115000"/>
              </a:lnSpc>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12700" rtl="0" algn="l">
              <a:lnSpc>
                <a:spcPct val="115000"/>
              </a:lnSpc>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Shell:The shell is the user interface of the Linux Operating System. It allows users to interact with the system by entering commands, which the shell interprets and executes. The shell serves as a bridge between the user and the kernel, forwarding the user’s requests to the kernel for processing. It provides a convenient way for users to perform various tasks, such as running programs, managing files, and configuring the system.</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t/>
            </a:r>
            <a:endParaRPr sz="13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sz="1300">
              <a:solidFill>
                <a:srgbClr val="006FC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8"/>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sp>
        <p:nvSpPr>
          <p:cNvPr id="60" name="Google Shape;60;p8"/>
          <p:cNvSpPr txBox="1"/>
          <p:nvPr/>
        </p:nvSpPr>
        <p:spPr>
          <a:xfrm>
            <a:off x="1333650" y="1152489"/>
            <a:ext cx="7086300" cy="3570900"/>
          </a:xfrm>
          <a:prstGeom prst="rect">
            <a:avLst/>
          </a:prstGeom>
          <a:noFill/>
          <a:ln>
            <a:noFill/>
          </a:ln>
        </p:spPr>
        <p:txBody>
          <a:bodyPr anchorCtr="0" anchor="t" bIns="91425" lIns="91425" spcFirstLastPara="1" rIns="91425" wrap="square" tIns="91425">
            <a:spAutoFit/>
          </a:bodyPr>
          <a:lstStyle/>
          <a:p>
            <a:pPr indent="0" lvl="0" marL="12700" marR="0" rtl="0" algn="l">
              <a:lnSpc>
                <a:spcPct val="125000"/>
              </a:lnSpc>
              <a:spcBef>
                <a:spcPts val="0"/>
              </a:spcBef>
              <a:spcAft>
                <a:spcPts val="0"/>
              </a:spcAft>
              <a:buClr>
                <a:srgbClr val="000000"/>
              </a:buClr>
              <a:buSzPts val="2400"/>
              <a:buFont typeface="Arial"/>
              <a:buNone/>
            </a:pPr>
            <a:r>
              <a:rPr b="1" i="0" lang="en-GB" sz="2000" u="none" cap="none" strike="noStrike">
                <a:solidFill>
                  <a:srgbClr val="006FC2"/>
                </a:solidFill>
                <a:latin typeface="Lato"/>
                <a:ea typeface="Lato"/>
                <a:cs typeface="Lato"/>
                <a:sym typeface="Lato"/>
              </a:rPr>
              <a:t>1. What is an </a:t>
            </a:r>
            <a:r>
              <a:rPr b="1" lang="en-GB" sz="2000">
                <a:solidFill>
                  <a:srgbClr val="006FC2"/>
                </a:solidFill>
                <a:latin typeface="Lato"/>
                <a:ea typeface="Lato"/>
                <a:cs typeface="Lato"/>
                <a:sym typeface="Lato"/>
              </a:rPr>
              <a:t>Operating System</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000" u="none" cap="none" strike="noStrike">
                <a:solidFill>
                  <a:srgbClr val="006FC2"/>
                </a:solidFill>
                <a:latin typeface="Lato"/>
                <a:ea typeface="Lato"/>
                <a:cs typeface="Lato"/>
                <a:sym typeface="Lato"/>
              </a:rPr>
              <a:t>2. </a:t>
            </a:r>
            <a:r>
              <a:rPr b="1" lang="en-GB" sz="2000">
                <a:solidFill>
                  <a:srgbClr val="006FC2"/>
                </a:solidFill>
                <a:latin typeface="Lato"/>
                <a:ea typeface="Lato"/>
                <a:cs typeface="Lato"/>
                <a:sym typeface="Lato"/>
              </a:rPr>
              <a:t>Examples</a:t>
            </a:r>
            <a:r>
              <a:rPr b="1" i="0" lang="en-GB" sz="2000" u="none" cap="none" strike="noStrike">
                <a:solidFill>
                  <a:srgbClr val="006FC2"/>
                </a:solidFill>
                <a:latin typeface="Lato"/>
                <a:ea typeface="Lato"/>
                <a:cs typeface="Lato"/>
                <a:sym typeface="Lato"/>
              </a:rPr>
              <a:t> of </a:t>
            </a:r>
            <a:r>
              <a:rPr b="1" lang="en-GB" sz="2000">
                <a:solidFill>
                  <a:srgbClr val="006FC2"/>
                </a:solidFill>
                <a:latin typeface="Lato"/>
                <a:ea typeface="Lato"/>
                <a:cs typeface="Lato"/>
                <a:sym typeface="Lato"/>
              </a:rPr>
              <a:t>OS</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000" u="none" cap="none" strike="noStrike">
                <a:solidFill>
                  <a:srgbClr val="006FC2"/>
                </a:solidFill>
                <a:latin typeface="Lato"/>
                <a:ea typeface="Lato"/>
                <a:cs typeface="Lato"/>
                <a:sym typeface="Lato"/>
              </a:rPr>
              <a:t>3. </a:t>
            </a:r>
            <a:r>
              <a:rPr b="1" lang="en-GB" sz="2000">
                <a:solidFill>
                  <a:srgbClr val="006FC2"/>
                </a:solidFill>
                <a:latin typeface="Lato"/>
                <a:ea typeface="Lato"/>
                <a:cs typeface="Lato"/>
                <a:sym typeface="Lato"/>
              </a:rPr>
              <a:t>Functions of OS</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4</a:t>
            </a:r>
            <a:r>
              <a:rPr b="1" i="0" lang="en-GB" sz="2000" u="none" cap="none" strike="noStrike">
                <a:solidFill>
                  <a:srgbClr val="006FC2"/>
                </a:solidFill>
                <a:latin typeface="Lato"/>
                <a:ea typeface="Lato"/>
                <a:cs typeface="Lato"/>
                <a:sym typeface="Lato"/>
              </a:rPr>
              <a:t>. </a:t>
            </a:r>
            <a:r>
              <a:rPr b="1" lang="en-GB" sz="2000">
                <a:solidFill>
                  <a:srgbClr val="006FC2"/>
                </a:solidFill>
                <a:latin typeface="Lato"/>
                <a:ea typeface="Lato"/>
                <a:cs typeface="Lato"/>
                <a:sym typeface="Lato"/>
              </a:rPr>
              <a:t>Types of OS</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5</a:t>
            </a:r>
            <a:r>
              <a:rPr b="1" i="0" lang="en-GB" sz="2000" u="none" cap="none" strike="noStrike">
                <a:solidFill>
                  <a:srgbClr val="006FC2"/>
                </a:solidFill>
                <a:latin typeface="Lato"/>
                <a:ea typeface="Lato"/>
                <a:cs typeface="Lato"/>
                <a:sym typeface="Lato"/>
              </a:rPr>
              <a:t>. </a:t>
            </a:r>
            <a:r>
              <a:rPr b="1" lang="en-GB" sz="2000">
                <a:solidFill>
                  <a:srgbClr val="006FC2"/>
                </a:solidFill>
                <a:latin typeface="Lato"/>
                <a:ea typeface="Lato"/>
                <a:cs typeface="Lato"/>
                <a:sym typeface="Lato"/>
              </a:rPr>
              <a:t>OS Services</a:t>
            </a:r>
            <a:endParaRPr b="1" i="0" sz="20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6</a:t>
            </a:r>
            <a:r>
              <a:rPr b="1" i="0" lang="en-GB" sz="2000" u="none" cap="none" strike="noStrike">
                <a:solidFill>
                  <a:srgbClr val="006FC2"/>
                </a:solidFill>
                <a:latin typeface="Lato"/>
                <a:ea typeface="Lato"/>
                <a:cs typeface="Lato"/>
                <a:sym typeface="Lato"/>
              </a:rPr>
              <a:t>. </a:t>
            </a:r>
            <a:r>
              <a:rPr b="1" lang="en-GB" sz="2000">
                <a:solidFill>
                  <a:srgbClr val="006FC2"/>
                </a:solidFill>
                <a:latin typeface="Lato"/>
                <a:ea typeface="Lato"/>
                <a:cs typeface="Lato"/>
                <a:sym typeface="Lato"/>
              </a:rPr>
              <a:t>Linux</a:t>
            </a:r>
            <a:endParaRPr b="1" sz="2000">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7. Linux Distributions</a:t>
            </a:r>
            <a:endParaRPr b="1" sz="2000">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8. Linux Architecture</a:t>
            </a:r>
            <a:endParaRPr b="1" sz="2000">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lang="en-GB" sz="2000">
                <a:solidFill>
                  <a:srgbClr val="006FC2"/>
                </a:solidFill>
                <a:latin typeface="Lato"/>
                <a:ea typeface="Lato"/>
                <a:cs typeface="Lato"/>
                <a:sym typeface="Lato"/>
              </a:rPr>
              <a:t>9. Linux File System</a:t>
            </a:r>
            <a:endParaRPr b="1" sz="2000">
              <a:solidFill>
                <a:srgbClr val="006FC2"/>
              </a:solidFill>
              <a:latin typeface="Lato"/>
              <a:ea typeface="Lato"/>
              <a:cs typeface="Lato"/>
              <a:sym typeface="Lato"/>
            </a:endParaRPr>
          </a:p>
        </p:txBody>
      </p:sp>
      <p:cxnSp>
        <p:nvCxnSpPr>
          <p:cNvPr id="61" name="Google Shape;61;p8"/>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62" name="Google Shape;62;p8"/>
          <p:cNvSpPr txBox="1"/>
          <p:nvPr/>
        </p:nvSpPr>
        <p:spPr>
          <a:xfrm>
            <a:off x="1716193" y="395150"/>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i="0" lang="en-GB" sz="3600" u="none" cap="none" strike="noStrike">
                <a:solidFill>
                  <a:srgbClr val="006FC2"/>
                </a:solidFill>
                <a:latin typeface="Lato"/>
                <a:ea typeface="Lato"/>
                <a:cs typeface="Lato"/>
                <a:sym typeface="Lato"/>
              </a:rPr>
              <a:t>Content</a:t>
            </a:r>
            <a:endParaRPr b="0" i="0" sz="36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07" name="Google Shape;207;p26"/>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08" name="Google Shape;208;p26"/>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Linux Operating System Architecture</a:t>
            </a:r>
            <a:endParaRPr b="0" i="0" sz="2600" u="none" cap="none" strike="noStrike">
              <a:solidFill>
                <a:srgbClr val="000000"/>
              </a:solidFill>
              <a:latin typeface="Lato"/>
              <a:ea typeface="Lato"/>
              <a:cs typeface="Lato"/>
              <a:sym typeface="Lato"/>
            </a:endParaRPr>
          </a:p>
        </p:txBody>
      </p:sp>
      <p:sp>
        <p:nvSpPr>
          <p:cNvPr id="209" name="Google Shape;209;p26"/>
          <p:cNvSpPr txBox="1"/>
          <p:nvPr/>
        </p:nvSpPr>
        <p:spPr>
          <a:xfrm>
            <a:off x="1020975" y="1140900"/>
            <a:ext cx="8434200" cy="46038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0"/>
              </a:spcBef>
              <a:spcAft>
                <a:spcPts val="0"/>
              </a:spcAft>
              <a:buClr>
                <a:schemeClr val="dk1"/>
              </a:buClr>
              <a:buSzPts val="1100"/>
              <a:buFont typeface="Arial"/>
              <a:buNone/>
            </a:pPr>
            <a:r>
              <a:rPr lang="en-GB" sz="1800">
                <a:solidFill>
                  <a:srgbClr val="006FC2"/>
                </a:solidFill>
                <a:latin typeface="Lato"/>
                <a:ea typeface="Lato"/>
                <a:cs typeface="Lato"/>
                <a:sym typeface="Lato"/>
              </a:rPr>
              <a:t>Hardware Layer: The hardware layer encompasses all the physical components of the computer, such as RAM (Random Access Memory), HDD (Hard Disk Drive), CPU (Central Processing Unit), and input/output devices. This layer is responsible for interacting with the Linux Operating System and providing the necessary resources for the system and applications to function properly. The Linux kernel and system libraries enable communication and control over these hardware components, ensuring that they work harmoniously together.</a:t>
            </a:r>
            <a:endParaRPr sz="1800">
              <a:solidFill>
                <a:srgbClr val="006FC2"/>
              </a:solidFill>
              <a:latin typeface="Lato"/>
              <a:ea typeface="Lato"/>
              <a:cs typeface="Lato"/>
              <a:sym typeface="Lato"/>
            </a:endParaRPr>
          </a:p>
          <a:p>
            <a:pPr indent="0" lvl="0" marL="12700" rtl="0" algn="l">
              <a:lnSpc>
                <a:spcPct val="115000"/>
              </a:lnSpc>
              <a:spcBef>
                <a:spcPts val="0"/>
              </a:spcBef>
              <a:spcAft>
                <a:spcPts val="0"/>
              </a:spcAft>
              <a:buClr>
                <a:schemeClr val="dk1"/>
              </a:buClr>
              <a:buSzPts val="1100"/>
              <a:buFont typeface="Arial"/>
              <a:buNone/>
            </a:pPr>
            <a:r>
              <a:t/>
            </a:r>
            <a:endParaRPr sz="1800">
              <a:solidFill>
                <a:srgbClr val="006FC2"/>
              </a:solidFill>
              <a:latin typeface="Lato"/>
              <a:ea typeface="Lato"/>
              <a:cs typeface="Lato"/>
              <a:sym typeface="Lato"/>
            </a:endParaRPr>
          </a:p>
          <a:p>
            <a:pPr indent="0" lvl="0" marL="12700" rtl="0" algn="l">
              <a:lnSpc>
                <a:spcPct val="115000"/>
              </a:lnSpc>
              <a:spcBef>
                <a:spcPts val="0"/>
              </a:spcBef>
              <a:spcAft>
                <a:spcPts val="0"/>
              </a:spcAft>
              <a:buClr>
                <a:schemeClr val="dk1"/>
              </a:buClr>
              <a:buSzPts val="1100"/>
              <a:buFont typeface="Arial"/>
              <a:buNone/>
            </a:pPr>
            <a:r>
              <a:rPr lang="en-GB" sz="1800">
                <a:solidFill>
                  <a:srgbClr val="006FC2"/>
                </a:solidFill>
                <a:latin typeface="Lato"/>
                <a:ea typeface="Lato"/>
                <a:cs typeface="Lato"/>
                <a:sym typeface="Lato"/>
              </a:rPr>
              <a:t>System Utility: System utilities are essential tools and programs provided by the Linux Operating System to manage and configure various aspects of the system. These utilities perform tasks such as installing software, configuring network settings, monitoring system performance, managing users and permissions, and much more. System utilities simplify system administration tasks, making it easier for users to maintain their Linux systems efficiently.</a:t>
            </a:r>
            <a:endParaRPr sz="1800">
              <a:solidFill>
                <a:srgbClr val="006FC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15" name="Google Shape;215;p27"/>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16" name="Google Shape;216;p27"/>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Linux Distribution</a:t>
            </a:r>
            <a:endParaRPr b="0" i="0" sz="2600" u="none" cap="none" strike="noStrike">
              <a:solidFill>
                <a:srgbClr val="000000"/>
              </a:solidFill>
              <a:latin typeface="Lato"/>
              <a:ea typeface="Lato"/>
              <a:cs typeface="Lato"/>
              <a:sym typeface="Lato"/>
            </a:endParaRPr>
          </a:p>
        </p:txBody>
      </p:sp>
      <p:sp>
        <p:nvSpPr>
          <p:cNvPr id="217" name="Google Shape;217;p27"/>
          <p:cNvSpPr txBox="1"/>
          <p:nvPr/>
        </p:nvSpPr>
        <p:spPr>
          <a:xfrm>
            <a:off x="1020975" y="1140900"/>
            <a:ext cx="8434200" cy="22779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Linux distribution is an operating system that is made up of a collection of software based on Linux kernel or you can say distribution contains the Linux kernel and supporting libraries and software. And you can get Linux based operating system by downloading one of the Linux distributions and these distributions are available for different types of devices like embedded devices, personal computers, etc. </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Around 600 + Linux Distributions are available and some of the popular Linux distributions are: </a:t>
            </a:r>
            <a:endParaRPr sz="1700">
              <a:solidFill>
                <a:srgbClr val="006FC2"/>
              </a:solidFill>
              <a:latin typeface="Lato"/>
              <a:ea typeface="Lato"/>
              <a:cs typeface="Lato"/>
              <a:sym typeface="Lato"/>
            </a:endParaRPr>
          </a:p>
        </p:txBody>
      </p:sp>
      <p:sp>
        <p:nvSpPr>
          <p:cNvPr id="218" name="Google Shape;218;p27"/>
          <p:cNvSpPr txBox="1"/>
          <p:nvPr/>
        </p:nvSpPr>
        <p:spPr>
          <a:xfrm>
            <a:off x="1101350" y="3548825"/>
            <a:ext cx="3000000" cy="25398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1700">
                <a:solidFill>
                  <a:srgbClr val="006FC2"/>
                </a:solidFill>
                <a:latin typeface="Lato"/>
                <a:ea typeface="Lato"/>
                <a:cs typeface="Lato"/>
                <a:sym typeface="Lato"/>
              </a:rPr>
              <a:t>MX Linux</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Manjaro</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Linux Mint</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elementary</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Ubuntu</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Debian</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Solus</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Fedora</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openSUSE</a:t>
            </a:r>
            <a:endParaRPr/>
          </a:p>
        </p:txBody>
      </p:sp>
      <p:sp>
        <p:nvSpPr>
          <p:cNvPr id="219" name="Google Shape;219;p27"/>
          <p:cNvSpPr txBox="1"/>
          <p:nvPr/>
        </p:nvSpPr>
        <p:spPr>
          <a:xfrm>
            <a:off x="5006525" y="3656875"/>
            <a:ext cx="3000000" cy="22779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1700">
                <a:solidFill>
                  <a:srgbClr val="006FC2"/>
                </a:solidFill>
                <a:latin typeface="Lato"/>
                <a:ea typeface="Lato"/>
                <a:cs typeface="Lato"/>
                <a:sym typeface="Lato"/>
              </a:rPr>
              <a:t>RHEL</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Kali Linux</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Parrot OS</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CentOS (approaching EOL)</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Alpine</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BlackArch</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Raspberry PI OS</a:t>
            </a:r>
            <a:endParaRPr sz="1700">
              <a:solidFill>
                <a:srgbClr val="006FC2"/>
              </a:solidFill>
              <a:latin typeface="Lato"/>
              <a:ea typeface="Lato"/>
              <a:cs typeface="Lato"/>
              <a:sym typeface="Lato"/>
            </a:endParaRPr>
          </a:p>
          <a:p>
            <a:pPr indent="0" lvl="0" marL="12700" rtl="0" algn="l">
              <a:spcBef>
                <a:spcPts val="0"/>
              </a:spcBef>
              <a:spcAft>
                <a:spcPts val="0"/>
              </a:spcAft>
              <a:buNone/>
            </a:pPr>
            <a:r>
              <a:rPr lang="en-GB" sz="1700">
                <a:solidFill>
                  <a:srgbClr val="006FC2"/>
                </a:solidFill>
                <a:latin typeface="Lato"/>
                <a:ea typeface="Lato"/>
                <a:cs typeface="Lato"/>
                <a:sym typeface="Lato"/>
              </a:rPr>
              <a:t>Amazon Linux 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25" name="Google Shape;225;p28"/>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26" name="Google Shape;226;p28"/>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Basic </a:t>
            </a:r>
            <a:r>
              <a:rPr b="1" lang="en-GB" sz="2600">
                <a:solidFill>
                  <a:srgbClr val="006FC2"/>
                </a:solidFill>
                <a:latin typeface="Lato"/>
                <a:ea typeface="Lato"/>
                <a:cs typeface="Lato"/>
                <a:sym typeface="Lato"/>
              </a:rPr>
              <a:t>Linux Commands</a:t>
            </a:r>
            <a:endParaRPr b="0" i="0" sz="2600" u="none" cap="none" strike="noStrike">
              <a:solidFill>
                <a:srgbClr val="000000"/>
              </a:solidFill>
              <a:latin typeface="Lato"/>
              <a:ea typeface="Lato"/>
              <a:cs typeface="Lato"/>
              <a:sym typeface="Lato"/>
            </a:endParaRPr>
          </a:p>
        </p:txBody>
      </p:sp>
      <p:sp>
        <p:nvSpPr>
          <p:cNvPr id="227" name="Google Shape;227;p28"/>
          <p:cNvSpPr txBox="1"/>
          <p:nvPr/>
        </p:nvSpPr>
        <p:spPr>
          <a:xfrm>
            <a:off x="1020975" y="1140900"/>
            <a:ext cx="8434200" cy="29706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SzPts val="1100"/>
              <a:buFont typeface="Arial"/>
              <a:buNone/>
            </a:pPr>
            <a:r>
              <a:rPr lang="en-GB" sz="2200">
                <a:solidFill>
                  <a:srgbClr val="006FC2"/>
                </a:solidFill>
                <a:latin typeface="Lato"/>
                <a:ea typeface="Lato"/>
                <a:cs typeface="Lato"/>
                <a:sym typeface="Lato"/>
              </a:rPr>
              <a:t>The most common way of interacting with a Linux system is using the command line or shell. Linux has a set of commands that are used to communicate with the kernel to perform actions on the system such as managing files, managing processes, handling system and application configurations and so much more</a:t>
            </a:r>
            <a:endParaRPr sz="22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rPr lang="en-GB" sz="1700">
                <a:solidFill>
                  <a:srgbClr val="006FC2"/>
                </a:solidFill>
                <a:latin typeface="Lato"/>
                <a:ea typeface="Lato"/>
                <a:cs typeface="Lato"/>
                <a:sym typeface="Lato"/>
              </a:rPr>
              <a:t> </a:t>
            </a:r>
            <a:endParaRPr sz="1700">
              <a:solidFill>
                <a:srgbClr val="006FC2"/>
              </a:solidFill>
              <a:latin typeface="Lato"/>
              <a:ea typeface="Lato"/>
              <a:cs typeface="Lato"/>
              <a:sym typeface="Lato"/>
            </a:endParaRPr>
          </a:p>
          <a:p>
            <a:pPr indent="0" lvl="0" marL="457200" rtl="0" algn="l">
              <a:spcBef>
                <a:spcPts val="0"/>
              </a:spcBef>
              <a:spcAft>
                <a:spcPts val="0"/>
              </a:spcAft>
              <a:buNone/>
            </a:pPr>
            <a:r>
              <a:t/>
            </a:r>
            <a:endParaRPr sz="2000">
              <a:solidFill>
                <a:srgbClr val="006FC2"/>
              </a:solidFill>
              <a:latin typeface="Lato"/>
              <a:ea typeface="Lato"/>
              <a:cs typeface="Lato"/>
              <a:sym typeface="Lato"/>
            </a:endParaRPr>
          </a:p>
          <a:p>
            <a:pPr indent="0" lvl="0" marL="12700" rtl="0" algn="l">
              <a:spcBef>
                <a:spcPts val="0"/>
              </a:spcBef>
              <a:spcAft>
                <a:spcPts val="0"/>
              </a:spcAft>
              <a:buClr>
                <a:schemeClr val="dk1"/>
              </a:buClr>
              <a:buSzPts val="1100"/>
              <a:buFont typeface="Arial"/>
              <a:buNone/>
            </a:pPr>
            <a:r>
              <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sz="1700">
              <a:solidFill>
                <a:srgbClr val="006FC2"/>
              </a:solidFill>
              <a:latin typeface="Lato"/>
              <a:ea typeface="Lato"/>
              <a:cs typeface="Lato"/>
              <a:sym typeface="Lato"/>
            </a:endParaRPr>
          </a:p>
        </p:txBody>
      </p:sp>
      <p:sp>
        <p:nvSpPr>
          <p:cNvPr id="228" name="Google Shape;228;p28"/>
          <p:cNvSpPr txBox="1"/>
          <p:nvPr/>
        </p:nvSpPr>
        <p:spPr>
          <a:xfrm>
            <a:off x="1128550" y="3249675"/>
            <a:ext cx="30000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who</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pwd</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mkdir</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touch</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ls</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cd</a:t>
            </a:r>
            <a:endParaRPr/>
          </a:p>
        </p:txBody>
      </p:sp>
      <p:sp>
        <p:nvSpPr>
          <p:cNvPr id="229" name="Google Shape;229;p28"/>
          <p:cNvSpPr txBox="1"/>
          <p:nvPr/>
        </p:nvSpPr>
        <p:spPr>
          <a:xfrm>
            <a:off x="5115300" y="3249675"/>
            <a:ext cx="30000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rm/rmdir</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cp</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mv</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chmod/chown</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man</a:t>
            </a:r>
            <a:endParaRPr sz="2000">
              <a:solidFill>
                <a:srgbClr val="006FC2"/>
              </a:solidFill>
              <a:latin typeface="Lato"/>
              <a:ea typeface="Lato"/>
              <a:cs typeface="Lato"/>
              <a:sym typeface="Lato"/>
            </a:endParaRPr>
          </a:p>
          <a:p>
            <a:pPr indent="-355600" lvl="0" marL="457200" rtl="0" algn="l">
              <a:spcBef>
                <a:spcPts val="0"/>
              </a:spcBef>
              <a:spcAft>
                <a:spcPts val="0"/>
              </a:spcAft>
              <a:buClr>
                <a:srgbClr val="006FC2"/>
              </a:buClr>
              <a:buSzPts val="2000"/>
              <a:buFont typeface="Lato"/>
              <a:buChar char="●"/>
            </a:pPr>
            <a:r>
              <a:rPr lang="en-GB" sz="2000">
                <a:solidFill>
                  <a:srgbClr val="006FC2"/>
                </a:solidFill>
                <a:latin typeface="Lato"/>
                <a:ea typeface="Lato"/>
                <a:cs typeface="Lato"/>
                <a:sym typeface="Lato"/>
              </a:rPr>
              <a:t>history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35" name="Google Shape;235;p2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36" name="Google Shape;236;p29"/>
          <p:cNvSpPr txBox="1"/>
          <p:nvPr/>
        </p:nvSpPr>
        <p:spPr>
          <a:xfrm>
            <a:off x="1388102" y="4903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Linux File System</a:t>
            </a:r>
            <a:endParaRPr b="0" i="0" sz="2600" u="none" cap="none" strike="noStrike">
              <a:solidFill>
                <a:srgbClr val="000000"/>
              </a:solidFill>
              <a:latin typeface="Lato"/>
              <a:ea typeface="Lato"/>
              <a:cs typeface="Lato"/>
              <a:sym typeface="Lato"/>
            </a:endParaRPr>
          </a:p>
        </p:txBody>
      </p:sp>
      <p:sp>
        <p:nvSpPr>
          <p:cNvPr id="237" name="Google Shape;237;p29"/>
          <p:cNvSpPr txBox="1"/>
          <p:nvPr/>
        </p:nvSpPr>
        <p:spPr>
          <a:xfrm>
            <a:off x="1020975" y="1140900"/>
            <a:ext cx="8434200" cy="64647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300"/>
              <a:buFont typeface="Arial"/>
              <a:buNone/>
            </a:pPr>
            <a:r>
              <a:rPr lang="en-GB" sz="1700">
                <a:solidFill>
                  <a:srgbClr val="006FC2"/>
                </a:solidFill>
                <a:latin typeface="Lato"/>
                <a:ea typeface="Lato"/>
                <a:cs typeface="Lato"/>
                <a:sym typeface="Lato"/>
              </a:rPr>
              <a:t>A file system is  collection on files which are located on the partition of a disk. The Linux file system in an important tool for managing, strong and retrieving the data on the disk effectively.</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rPr lang="en-GB" sz="1700">
                <a:solidFill>
                  <a:srgbClr val="006FC2"/>
                </a:solidFill>
                <a:latin typeface="Lato"/>
                <a:ea typeface="Lato"/>
                <a:cs typeface="Lato"/>
                <a:sym typeface="Lato"/>
              </a:rPr>
              <a:t>File Directories in Linux:</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/boot: </a:t>
            </a:r>
            <a:r>
              <a:rPr lang="en-GB" sz="1700">
                <a:solidFill>
                  <a:srgbClr val="006FC2"/>
                </a:solidFill>
                <a:latin typeface="Lato"/>
                <a:ea typeface="Lato"/>
                <a:cs typeface="Lato"/>
                <a:sym typeface="Lato"/>
              </a:rPr>
              <a:t>contains</a:t>
            </a:r>
            <a:r>
              <a:rPr lang="en-GB" sz="1700">
                <a:solidFill>
                  <a:srgbClr val="006FC2"/>
                </a:solidFill>
                <a:latin typeface="Lato"/>
                <a:ea typeface="Lato"/>
                <a:cs typeface="Lato"/>
                <a:sym typeface="Lato"/>
              </a:rPr>
              <a:t> boot loader files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/etc: configuration files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/home: user home directory</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/root: root home directory</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/opt: third party applications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/dev: device files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/var: variable files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/usr: user applications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/bin: user binaries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/sbin: system binaries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/proc: process information</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/mnt: mount directories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/sys: virtual file system</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/media: removable devices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/run: temporary file system</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/tmp: temporary files</a:t>
            </a:r>
            <a:endParaRPr sz="1700">
              <a:solidFill>
                <a:srgbClr val="006FC2"/>
              </a:solidFill>
              <a:latin typeface="Lato"/>
              <a:ea typeface="Lato"/>
              <a:cs typeface="Lato"/>
              <a:sym typeface="Lato"/>
            </a:endParaRPr>
          </a:p>
          <a:p>
            <a:pPr indent="-336550" lvl="0" marL="457200" marR="0" rtl="0" algn="l">
              <a:lnSpc>
                <a:spcPct val="100000"/>
              </a:lnSpc>
              <a:spcBef>
                <a:spcPts val="0"/>
              </a:spcBef>
              <a:spcAft>
                <a:spcPts val="0"/>
              </a:spcAft>
              <a:buClr>
                <a:srgbClr val="006FC2"/>
              </a:buClr>
              <a:buSzPts val="1700"/>
              <a:buFont typeface="Lato"/>
              <a:buChar char="●"/>
            </a:pPr>
            <a:r>
              <a:rPr lang="en-GB" sz="1700">
                <a:solidFill>
                  <a:srgbClr val="006FC2"/>
                </a:solidFill>
                <a:latin typeface="Lato"/>
                <a:ea typeface="Lato"/>
                <a:cs typeface="Lato"/>
                <a:sym typeface="Lato"/>
              </a:rPr>
              <a:t>/lib: system library</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sz="17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sz="1700">
              <a:solidFill>
                <a:srgbClr val="006FC2"/>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43" name="Google Shape;243;p30"/>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244" name="Google Shape;244;p30"/>
          <p:cNvSpPr txBox="1"/>
          <p:nvPr/>
        </p:nvSpPr>
        <p:spPr>
          <a:xfrm>
            <a:off x="3133027" y="3189750"/>
            <a:ext cx="4282500" cy="935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000" u="none" cap="none" strike="noStrike">
                <a:solidFill>
                  <a:srgbClr val="006FC2"/>
                </a:solidFill>
                <a:latin typeface="Lato"/>
                <a:ea typeface="Lato"/>
                <a:cs typeface="Lato"/>
                <a:sym typeface="Lato"/>
              </a:rPr>
              <a:t>Questions?</a:t>
            </a:r>
            <a:r>
              <a:rPr b="1" i="0" lang="en-GB" sz="4150" u="none" cap="none" strike="noStrike">
                <a:solidFill>
                  <a:srgbClr val="006FC2"/>
                </a:solidFill>
                <a:latin typeface="Lato"/>
                <a:ea typeface="Lato"/>
                <a:cs typeface="Lato"/>
                <a:sym typeface="Lato"/>
              </a:rPr>
              <a:t> </a:t>
            </a:r>
            <a:endParaRPr b="0" i="0" sz="4150"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50" name="Google Shape;250;p3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51" name="Google Shape;251;p31"/>
          <p:cNvSpPr txBox="1"/>
          <p:nvPr/>
        </p:nvSpPr>
        <p:spPr>
          <a:xfrm>
            <a:off x="3472952" y="1081800"/>
            <a:ext cx="4513800" cy="1028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600" u="none" cap="none" strike="noStrike">
                <a:solidFill>
                  <a:srgbClr val="006FC2"/>
                </a:solidFill>
                <a:latin typeface="Lato"/>
                <a:ea typeface="Lato"/>
                <a:cs typeface="Lato"/>
                <a:sym typeface="Lato"/>
              </a:rPr>
              <a:t>THANK</a:t>
            </a:r>
            <a:r>
              <a:rPr b="1" i="0" lang="en-GB" sz="4750" u="none" cap="none" strike="noStrike">
                <a:solidFill>
                  <a:srgbClr val="006FC2"/>
                </a:solidFill>
                <a:latin typeface="Lato"/>
                <a:ea typeface="Lato"/>
                <a:cs typeface="Lato"/>
                <a:sym typeface="Lato"/>
              </a:rPr>
              <a:t> </a:t>
            </a:r>
            <a:endParaRPr b="0" i="0" sz="4750" u="none" cap="none" strike="noStrike">
              <a:solidFill>
                <a:srgbClr val="000000"/>
              </a:solidFill>
              <a:latin typeface="Lato"/>
              <a:ea typeface="Lato"/>
              <a:cs typeface="Lato"/>
              <a:sym typeface="Lato"/>
            </a:endParaRPr>
          </a:p>
        </p:txBody>
      </p:sp>
      <p:sp>
        <p:nvSpPr>
          <p:cNvPr id="252" name="Google Shape;252;p31"/>
          <p:cNvSpPr txBox="1"/>
          <p:nvPr/>
        </p:nvSpPr>
        <p:spPr>
          <a:xfrm>
            <a:off x="3974948" y="2109900"/>
            <a:ext cx="1944900" cy="1028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600" u="none" cap="none" strike="noStrike">
                <a:solidFill>
                  <a:schemeClr val="accent3"/>
                </a:solidFill>
                <a:latin typeface="Lato"/>
                <a:ea typeface="Lato"/>
                <a:cs typeface="Lato"/>
                <a:sym typeface="Lato"/>
              </a:rPr>
              <a:t>YOU</a:t>
            </a:r>
            <a:endParaRPr b="0" i="0" sz="6000" u="none" cap="none" strike="noStrike">
              <a:solidFill>
                <a:schemeClr val="accent3"/>
              </a:solidFill>
              <a:latin typeface="Lato"/>
              <a:ea typeface="Lato"/>
              <a:cs typeface="Lato"/>
              <a:sym typeface="Lato"/>
            </a:endParaRPr>
          </a:p>
        </p:txBody>
      </p:sp>
      <p:sp>
        <p:nvSpPr>
          <p:cNvPr id="253" name="Google Shape;253;p31"/>
          <p:cNvSpPr txBox="1"/>
          <p:nvPr/>
        </p:nvSpPr>
        <p:spPr>
          <a:xfrm>
            <a:off x="1514977" y="3448525"/>
            <a:ext cx="4282500" cy="550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lang="en-GB" sz="3500">
                <a:solidFill>
                  <a:srgbClr val="006FC2"/>
                </a:solidFill>
                <a:latin typeface="Lato"/>
                <a:ea typeface="Lato"/>
                <a:cs typeface="Lato"/>
                <a:sym typeface="Lato"/>
              </a:rPr>
              <a:t>Contact:</a:t>
            </a:r>
            <a:endParaRPr b="0" i="0" sz="3100" u="none" cap="none" strike="noStrike">
              <a:solidFill>
                <a:srgbClr val="000000"/>
              </a:solidFill>
              <a:latin typeface="Lato"/>
              <a:ea typeface="Lato"/>
              <a:cs typeface="Lato"/>
              <a:sym typeface="Lato"/>
            </a:endParaRPr>
          </a:p>
        </p:txBody>
      </p:sp>
      <p:sp>
        <p:nvSpPr>
          <p:cNvPr id="254" name="Google Shape;254;p31"/>
          <p:cNvSpPr txBox="1"/>
          <p:nvPr/>
        </p:nvSpPr>
        <p:spPr>
          <a:xfrm>
            <a:off x="1514977" y="4091150"/>
            <a:ext cx="4282500" cy="320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lang="en-GB" sz="2000">
                <a:solidFill>
                  <a:srgbClr val="006FC2"/>
                </a:solidFill>
                <a:latin typeface="Lato"/>
                <a:ea typeface="Lato"/>
                <a:cs typeface="Lato"/>
                <a:sym typeface="Lato"/>
              </a:rPr>
              <a:t>LinkedIn</a:t>
            </a:r>
            <a:r>
              <a:rPr b="1" lang="en-GB" sz="2000">
                <a:solidFill>
                  <a:srgbClr val="006FC2"/>
                </a:solidFill>
                <a:latin typeface="Lato"/>
                <a:ea typeface="Lato"/>
                <a:cs typeface="Lato"/>
                <a:sym typeface="Lato"/>
              </a:rPr>
              <a:t>: Malchiel Urias</a:t>
            </a:r>
            <a:endParaRPr b="0" i="0" sz="1600" u="none" cap="none" strike="noStrike">
              <a:solidFill>
                <a:srgbClr val="000000"/>
              </a:solidFill>
              <a:latin typeface="Lato"/>
              <a:ea typeface="Lato"/>
              <a:cs typeface="Lato"/>
              <a:sym typeface="Lato"/>
            </a:endParaRPr>
          </a:p>
        </p:txBody>
      </p:sp>
      <p:sp>
        <p:nvSpPr>
          <p:cNvPr id="255" name="Google Shape;255;p31"/>
          <p:cNvSpPr txBox="1"/>
          <p:nvPr/>
        </p:nvSpPr>
        <p:spPr>
          <a:xfrm>
            <a:off x="1514977" y="4572000"/>
            <a:ext cx="4282500" cy="320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lang="en-GB" sz="2000">
                <a:solidFill>
                  <a:srgbClr val="006FC2"/>
                </a:solidFill>
                <a:latin typeface="Lato"/>
                <a:ea typeface="Lato"/>
                <a:cs typeface="Lato"/>
                <a:sym typeface="Lato"/>
              </a:rPr>
              <a:t>X (Formerly Twitter)</a:t>
            </a:r>
            <a:r>
              <a:rPr b="1" lang="en-GB" sz="2000">
                <a:solidFill>
                  <a:srgbClr val="006FC2"/>
                </a:solidFill>
                <a:latin typeface="Lato"/>
                <a:ea typeface="Lato"/>
                <a:cs typeface="Lato"/>
                <a:sym typeface="Lato"/>
              </a:rPr>
              <a:t>: @TheMalc_</a:t>
            </a:r>
            <a:endParaRPr b="0" i="0" sz="16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68" name="Google Shape;68;p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69" name="Google Shape;69;p9"/>
          <p:cNvSpPr txBox="1"/>
          <p:nvPr/>
        </p:nvSpPr>
        <p:spPr>
          <a:xfrm>
            <a:off x="1607418" y="449525"/>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3600">
                <a:solidFill>
                  <a:srgbClr val="006FC2"/>
                </a:solidFill>
                <a:latin typeface="Lato"/>
                <a:ea typeface="Lato"/>
                <a:cs typeface="Lato"/>
                <a:sym typeface="Lato"/>
              </a:rPr>
              <a:t>What is an OS</a:t>
            </a:r>
            <a:endParaRPr b="0" i="0" sz="3600" u="none" cap="none" strike="noStrike">
              <a:solidFill>
                <a:srgbClr val="000000"/>
              </a:solidFill>
              <a:latin typeface="Lato"/>
              <a:ea typeface="Lato"/>
              <a:cs typeface="Lato"/>
              <a:sym typeface="Lato"/>
            </a:endParaRPr>
          </a:p>
        </p:txBody>
      </p:sp>
      <p:sp>
        <p:nvSpPr>
          <p:cNvPr id="70" name="Google Shape;70;p9"/>
          <p:cNvSpPr txBox="1"/>
          <p:nvPr/>
        </p:nvSpPr>
        <p:spPr>
          <a:xfrm>
            <a:off x="1362702" y="1336175"/>
            <a:ext cx="7562100" cy="4937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An Operating System is the most important software on a computer. It is the software on which every other software application on the computer runs. It also manages the computer’s resources like processor and memory</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The Operating System acts as an interface and an intermediary between the computer user and the computer hardware and enables the uses run programs conveniently.</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The Operating System is a collection of computer programs that manage the resources on the hardware and perform basic services like file system management, process management, memory management, handling input and output processes.</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The software that contains the core components of an Operating System is called the </a:t>
            </a:r>
            <a:r>
              <a:rPr b="1" lang="en-GB" sz="2000">
                <a:solidFill>
                  <a:srgbClr val="006FC2"/>
                </a:solidFill>
                <a:latin typeface="Lato"/>
                <a:ea typeface="Lato"/>
                <a:cs typeface="Lato"/>
                <a:sym typeface="Lato"/>
              </a:rPr>
              <a:t>Kernel</a:t>
            </a:r>
            <a:endParaRPr b="1" sz="2000">
              <a:solidFill>
                <a:srgbClr val="006FC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76" name="Google Shape;76;p1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77" name="Google Shape;77;p10"/>
          <p:cNvSpPr txBox="1"/>
          <p:nvPr/>
        </p:nvSpPr>
        <p:spPr>
          <a:xfrm>
            <a:off x="1607418" y="449525"/>
            <a:ext cx="5913300" cy="443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2800">
                <a:solidFill>
                  <a:srgbClr val="006FC2"/>
                </a:solidFill>
                <a:latin typeface="Lato"/>
                <a:ea typeface="Lato"/>
                <a:cs typeface="Lato"/>
                <a:sym typeface="Lato"/>
              </a:rPr>
              <a:t>Why Learn About Operating Systems</a:t>
            </a:r>
            <a:endParaRPr b="0" i="0" sz="2800" u="none" cap="none" strike="noStrike">
              <a:solidFill>
                <a:srgbClr val="000000"/>
              </a:solidFill>
              <a:latin typeface="Lato"/>
              <a:ea typeface="Lato"/>
              <a:cs typeface="Lato"/>
              <a:sym typeface="Lato"/>
            </a:endParaRPr>
          </a:p>
        </p:txBody>
      </p:sp>
      <p:sp>
        <p:nvSpPr>
          <p:cNvPr id="78" name="Google Shape;78;p10"/>
          <p:cNvSpPr txBox="1"/>
          <p:nvPr/>
        </p:nvSpPr>
        <p:spPr>
          <a:xfrm>
            <a:off x="1362702" y="1907250"/>
            <a:ext cx="7562100" cy="3090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As a DevOps Engineer, learning about Operating Systems gives you the knowledge about how computer systems work. It is important to understand how the CPU creates and schedules processes, how the computer interacts with different I/O devices through various ports, how data is saved and stored on disks and many more</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DevOps Engineers as tasked with setting up and configuring various types of servers (whether standalone or containerized) and having the knowledge of various OS concepts would help you to efficiently configure systems to operate at their best performance.</a:t>
            </a:r>
            <a:endParaRPr sz="2000">
              <a:solidFill>
                <a:srgbClr val="006FC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84" name="Google Shape;84;p1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85" name="Google Shape;85;p11"/>
          <p:cNvSpPr txBox="1"/>
          <p:nvPr/>
        </p:nvSpPr>
        <p:spPr>
          <a:xfrm>
            <a:off x="1512276" y="449525"/>
            <a:ext cx="69639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3600">
                <a:solidFill>
                  <a:srgbClr val="006FC2"/>
                </a:solidFill>
                <a:latin typeface="Lato"/>
                <a:ea typeface="Lato"/>
                <a:cs typeface="Lato"/>
                <a:sym typeface="Lato"/>
              </a:rPr>
              <a:t>Examples of Operating Systems</a:t>
            </a:r>
            <a:endParaRPr b="0" i="0" sz="3600" u="none" cap="none" strike="noStrike">
              <a:solidFill>
                <a:srgbClr val="000000"/>
              </a:solidFill>
              <a:latin typeface="Lato"/>
              <a:ea typeface="Lato"/>
              <a:cs typeface="Lato"/>
              <a:sym typeface="Lato"/>
            </a:endParaRPr>
          </a:p>
        </p:txBody>
      </p:sp>
      <p:pic>
        <p:nvPicPr>
          <p:cNvPr id="86" name="Google Shape;86;p11"/>
          <p:cNvPicPr preferRelativeResize="0"/>
          <p:nvPr/>
        </p:nvPicPr>
        <p:blipFill>
          <a:blip r:embed="rId3">
            <a:alphaModFix/>
          </a:blip>
          <a:stretch>
            <a:fillRect/>
          </a:stretch>
        </p:blipFill>
        <p:spPr>
          <a:xfrm>
            <a:off x="984200" y="1560550"/>
            <a:ext cx="4316863" cy="2029568"/>
          </a:xfrm>
          <a:prstGeom prst="rect">
            <a:avLst/>
          </a:prstGeom>
          <a:noFill/>
          <a:ln>
            <a:noFill/>
          </a:ln>
        </p:spPr>
      </p:pic>
      <p:pic>
        <p:nvPicPr>
          <p:cNvPr id="87" name="Google Shape;87;p11"/>
          <p:cNvPicPr preferRelativeResize="0"/>
          <p:nvPr/>
        </p:nvPicPr>
        <p:blipFill>
          <a:blip r:embed="rId4">
            <a:alphaModFix/>
          </a:blip>
          <a:stretch>
            <a:fillRect/>
          </a:stretch>
        </p:blipFill>
        <p:spPr>
          <a:xfrm>
            <a:off x="2957975" y="4052701"/>
            <a:ext cx="4072512" cy="2144449"/>
          </a:xfrm>
          <a:prstGeom prst="rect">
            <a:avLst/>
          </a:prstGeom>
          <a:noFill/>
          <a:ln>
            <a:noFill/>
          </a:ln>
        </p:spPr>
      </p:pic>
      <p:pic>
        <p:nvPicPr>
          <p:cNvPr id="88" name="Google Shape;88;p11"/>
          <p:cNvPicPr preferRelativeResize="0"/>
          <p:nvPr/>
        </p:nvPicPr>
        <p:blipFill>
          <a:blip r:embed="rId5">
            <a:alphaModFix/>
          </a:blip>
          <a:stretch>
            <a:fillRect/>
          </a:stretch>
        </p:blipFill>
        <p:spPr>
          <a:xfrm>
            <a:off x="5518264" y="1560550"/>
            <a:ext cx="3868886" cy="22593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2"/>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94" name="Google Shape;94;p12"/>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95" name="Google Shape;95;p12"/>
          <p:cNvSpPr txBox="1"/>
          <p:nvPr/>
        </p:nvSpPr>
        <p:spPr>
          <a:xfrm>
            <a:off x="1389727" y="476700"/>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Functions of OS</a:t>
            </a:r>
            <a:endParaRPr b="0" i="0" sz="2600" u="none" cap="none" strike="noStrike">
              <a:solidFill>
                <a:srgbClr val="000000"/>
              </a:solidFill>
              <a:latin typeface="Lato"/>
              <a:ea typeface="Lato"/>
              <a:cs typeface="Lato"/>
              <a:sym typeface="Lato"/>
            </a:endParaRPr>
          </a:p>
        </p:txBody>
      </p:sp>
      <p:sp>
        <p:nvSpPr>
          <p:cNvPr id="96" name="Google Shape;96;p12"/>
          <p:cNvSpPr txBox="1"/>
          <p:nvPr/>
        </p:nvSpPr>
        <p:spPr>
          <a:xfrm>
            <a:off x="1389725" y="2340264"/>
            <a:ext cx="7086300" cy="42714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Process Management</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I/O Device Management</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File Management</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Network Management</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Memory Management</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Job Accounting</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Storage Management</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Resource Management</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Security Management</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Error Detection and Correction</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Command Interpretation System</a:t>
            </a:r>
            <a:endParaRPr b="1" sz="1800">
              <a:solidFill>
                <a:srgbClr val="006FC2"/>
              </a:solidFill>
              <a:latin typeface="Lato"/>
              <a:ea typeface="Lato"/>
              <a:cs typeface="Lato"/>
              <a:sym typeface="Lato"/>
            </a:endParaRPr>
          </a:p>
          <a:p>
            <a:pPr indent="-342900" lvl="0" marL="457200" marR="0" rtl="0" algn="l">
              <a:lnSpc>
                <a:spcPct val="125000"/>
              </a:lnSpc>
              <a:spcBef>
                <a:spcPts val="0"/>
              </a:spcBef>
              <a:spcAft>
                <a:spcPts val="0"/>
              </a:spcAft>
              <a:buClr>
                <a:srgbClr val="006FC2"/>
              </a:buClr>
              <a:buSzPts val="1800"/>
              <a:buFont typeface="Lato"/>
              <a:buChar char="●"/>
            </a:pPr>
            <a:r>
              <a:rPr b="1" lang="en-GB" sz="1800">
                <a:solidFill>
                  <a:srgbClr val="006FC2"/>
                </a:solidFill>
                <a:latin typeface="Lato"/>
                <a:ea typeface="Lato"/>
                <a:cs typeface="Lato"/>
                <a:sym typeface="Lato"/>
              </a:rPr>
              <a:t>System Performance Control</a:t>
            </a:r>
            <a:endParaRPr b="1" sz="1800">
              <a:solidFill>
                <a:srgbClr val="006FC2"/>
              </a:solidFill>
              <a:latin typeface="Lato"/>
              <a:ea typeface="Lato"/>
              <a:cs typeface="Lato"/>
              <a:sym typeface="Lato"/>
            </a:endParaRPr>
          </a:p>
        </p:txBody>
      </p:sp>
      <p:sp>
        <p:nvSpPr>
          <p:cNvPr id="97" name="Google Shape;97;p12"/>
          <p:cNvSpPr txBox="1"/>
          <p:nvPr/>
        </p:nvSpPr>
        <p:spPr>
          <a:xfrm>
            <a:off x="1389727" y="1053500"/>
            <a:ext cx="7562100" cy="1120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000"/>
              <a:buFont typeface="Arial"/>
              <a:buNone/>
            </a:pPr>
            <a:r>
              <a:rPr lang="en-GB" sz="1800">
                <a:solidFill>
                  <a:srgbClr val="006FC2"/>
                </a:solidFill>
                <a:latin typeface="Lato"/>
                <a:ea typeface="Lato"/>
                <a:cs typeface="Lato"/>
                <a:sym typeface="Lato"/>
              </a:rPr>
              <a:t>The primary purposes of an Operating System are to enable applications (softwares) to interact with a computer's hardware and to manage a system's hardware and software resources. To do this, it must perform the following functions:</a:t>
            </a:r>
            <a:endParaRPr sz="1800">
              <a:solidFill>
                <a:srgbClr val="006FC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03" name="Google Shape;103;p1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04" name="Google Shape;104;p13"/>
          <p:cNvSpPr txBox="1"/>
          <p:nvPr/>
        </p:nvSpPr>
        <p:spPr>
          <a:xfrm>
            <a:off x="1525827" y="490300"/>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Process Management</a:t>
            </a:r>
            <a:endParaRPr b="0" i="0" sz="2600" u="none" cap="none" strike="noStrike">
              <a:solidFill>
                <a:srgbClr val="000000"/>
              </a:solidFill>
              <a:latin typeface="Lato"/>
              <a:ea typeface="Lato"/>
              <a:cs typeface="Lato"/>
              <a:sym typeface="Lato"/>
            </a:endParaRPr>
          </a:p>
        </p:txBody>
      </p:sp>
      <p:sp>
        <p:nvSpPr>
          <p:cNvPr id="105" name="Google Shape;105;p13"/>
          <p:cNvSpPr txBox="1"/>
          <p:nvPr/>
        </p:nvSpPr>
        <p:spPr>
          <a:xfrm>
            <a:off x="1038575" y="1091425"/>
            <a:ext cx="8085300" cy="5418000"/>
          </a:xfrm>
          <a:prstGeom prst="rect">
            <a:avLst/>
          </a:prstGeom>
          <a:noFill/>
          <a:ln>
            <a:noFill/>
          </a:ln>
        </p:spPr>
        <p:txBody>
          <a:bodyPr anchorCtr="0" anchor="t" bIns="0" lIns="0" spcFirstLastPara="1" rIns="0" wrap="square" tIns="12050">
            <a:spAutoFit/>
          </a:bodyPr>
          <a:lstStyle/>
          <a:p>
            <a:pPr indent="0" lvl="0" marL="0" marR="0" rtl="0" algn="l">
              <a:lnSpc>
                <a:spcPct val="115000"/>
              </a:lnSpc>
              <a:spcBef>
                <a:spcPts val="0"/>
              </a:spcBef>
              <a:spcAft>
                <a:spcPts val="0"/>
              </a:spcAft>
              <a:buNone/>
            </a:pPr>
            <a:r>
              <a:rPr lang="en-GB" sz="1800">
                <a:solidFill>
                  <a:srgbClr val="006FC2"/>
                </a:solidFill>
                <a:latin typeface="Lato"/>
                <a:ea typeface="Lato"/>
                <a:cs typeface="Lato"/>
                <a:sym typeface="Lato"/>
              </a:rPr>
              <a:t>A process is a program or a part of a program that is run on a computer. It is loaded into the main memory, RAM and would need certain computer resources to carry out it’s functions such as CPU time and power, files, memory or I/O devices.</a:t>
            </a:r>
            <a:endParaRPr sz="18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t/>
            </a:r>
            <a:endParaRPr sz="18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rPr lang="en-GB" sz="1800">
                <a:solidFill>
                  <a:srgbClr val="006FC2"/>
                </a:solidFill>
                <a:latin typeface="Lato"/>
                <a:ea typeface="Lato"/>
                <a:cs typeface="Lato"/>
                <a:sym typeface="Lato"/>
              </a:rPr>
              <a:t>In a multi-programming environment, the OS would have the job of deciding the order in which processes would have access to the CPU, how much time each process would be allocated for processes. This is know as Process Scheduling</a:t>
            </a:r>
            <a:endParaRPr sz="18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t/>
            </a:r>
            <a:endParaRPr sz="18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rPr lang="en-GB" sz="1800">
                <a:solidFill>
                  <a:srgbClr val="006FC2"/>
                </a:solidFill>
                <a:latin typeface="Lato"/>
                <a:ea typeface="Lato"/>
                <a:cs typeface="Lato"/>
                <a:sym typeface="Lato"/>
              </a:rPr>
              <a:t>OS Process Management Activities:</a:t>
            </a:r>
            <a:endParaRPr sz="18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t/>
            </a:r>
            <a:endParaRPr sz="1800">
              <a:solidFill>
                <a:srgbClr val="006FC2"/>
              </a:solidFill>
              <a:latin typeface="Lato"/>
              <a:ea typeface="Lato"/>
              <a:cs typeface="Lato"/>
              <a:sym typeface="Lato"/>
            </a:endParaRPr>
          </a:p>
          <a:p>
            <a:pPr indent="-323850" lvl="0" marL="457200" marR="0" rtl="0" algn="l">
              <a:lnSpc>
                <a:spcPct val="115000"/>
              </a:lnSpc>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Create, load, execute, suspend, resume, and terminate processes.</a:t>
            </a:r>
            <a:endParaRPr sz="1500">
              <a:solidFill>
                <a:srgbClr val="006FC2"/>
              </a:solidFill>
              <a:latin typeface="Lato"/>
              <a:ea typeface="Lato"/>
              <a:cs typeface="Lato"/>
              <a:sym typeface="Lato"/>
            </a:endParaRPr>
          </a:p>
          <a:p>
            <a:pPr indent="-323850" lvl="0" marL="457200" rtl="0" algn="l">
              <a:lnSpc>
                <a:spcPct val="115000"/>
              </a:lnSpc>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Switch system among multiple processes in main memory. Multi-tasking</a:t>
            </a:r>
            <a:endParaRPr sz="1500">
              <a:solidFill>
                <a:srgbClr val="006FC2"/>
              </a:solidFill>
              <a:latin typeface="Lato"/>
              <a:ea typeface="Lato"/>
              <a:cs typeface="Lato"/>
              <a:sym typeface="Lato"/>
            </a:endParaRPr>
          </a:p>
          <a:p>
            <a:pPr indent="-323850" lvl="0" marL="457200" rtl="0" algn="l">
              <a:lnSpc>
                <a:spcPct val="115000"/>
              </a:lnSpc>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Provides communication mechanisms for processes to communicate with each others</a:t>
            </a:r>
            <a:endParaRPr sz="1500">
              <a:solidFill>
                <a:srgbClr val="006FC2"/>
              </a:solidFill>
              <a:latin typeface="Lato"/>
              <a:ea typeface="Lato"/>
              <a:cs typeface="Lato"/>
              <a:sym typeface="Lato"/>
            </a:endParaRPr>
          </a:p>
          <a:p>
            <a:pPr indent="-323850" lvl="0" marL="457200" rtl="0" algn="l">
              <a:lnSpc>
                <a:spcPct val="115000"/>
              </a:lnSpc>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Provides synchronization mechanisms to control concurrent access to shared data to keep shared data consistent.</a:t>
            </a:r>
            <a:endParaRPr sz="1500">
              <a:solidFill>
                <a:srgbClr val="006FC2"/>
              </a:solidFill>
              <a:latin typeface="Lato"/>
              <a:ea typeface="Lato"/>
              <a:cs typeface="Lato"/>
              <a:sym typeface="Lato"/>
            </a:endParaRPr>
          </a:p>
          <a:p>
            <a:pPr indent="-323850" lvl="0" marL="457200" rtl="0" algn="l">
              <a:lnSpc>
                <a:spcPct val="115000"/>
              </a:lnSpc>
              <a:spcBef>
                <a:spcPts val="0"/>
              </a:spcBef>
              <a:spcAft>
                <a:spcPts val="0"/>
              </a:spcAft>
              <a:buClr>
                <a:srgbClr val="006FC2"/>
              </a:buClr>
              <a:buSzPts val="1500"/>
              <a:buFont typeface="Lato"/>
              <a:buChar char="●"/>
            </a:pPr>
            <a:r>
              <a:rPr lang="en-GB" sz="1500">
                <a:solidFill>
                  <a:srgbClr val="006FC2"/>
                </a:solidFill>
                <a:latin typeface="Lato"/>
                <a:ea typeface="Lato"/>
                <a:cs typeface="Lato"/>
                <a:sym typeface="Lato"/>
              </a:rPr>
              <a:t>Allocate/de-allocate resources properly to prevent or avoid deadlock situation.</a:t>
            </a:r>
            <a:endParaRPr sz="15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t/>
            </a:r>
            <a:endParaRPr sz="2000">
              <a:solidFill>
                <a:srgbClr val="006FC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11" name="Google Shape;111;p14"/>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12" name="Google Shape;112;p14"/>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File Management</a:t>
            </a:r>
            <a:endParaRPr b="0" i="0" sz="2600" u="none" cap="none" strike="noStrike">
              <a:solidFill>
                <a:srgbClr val="000000"/>
              </a:solidFill>
              <a:latin typeface="Lato"/>
              <a:ea typeface="Lato"/>
              <a:cs typeface="Lato"/>
              <a:sym typeface="Lato"/>
            </a:endParaRPr>
          </a:p>
        </p:txBody>
      </p:sp>
      <p:sp>
        <p:nvSpPr>
          <p:cNvPr id="113" name="Google Shape;113;p14"/>
          <p:cNvSpPr txBox="1"/>
          <p:nvPr/>
        </p:nvSpPr>
        <p:spPr>
          <a:xfrm>
            <a:off x="1389877" y="1105000"/>
            <a:ext cx="7734000" cy="47652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File management is one of the most important services of an operating system. A file system is organized into directories for efficient or easy navigation and usage. These directories may contain other directories and other files</a:t>
            </a:r>
            <a:endParaRPr sz="1800">
              <a:solidFill>
                <a:srgbClr val="006FC2"/>
              </a:solidFill>
              <a:latin typeface="Lato"/>
              <a:ea typeface="Lato"/>
              <a:cs typeface="Lato"/>
              <a:sym typeface="Lato"/>
            </a:endParaRPr>
          </a:p>
          <a:p>
            <a:pPr indent="0" lvl="0" marL="0" rtl="0" algn="l">
              <a:lnSpc>
                <a:spcPct val="150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An OS performs the following file management activities:</a:t>
            </a:r>
            <a:br>
              <a:rPr lang="en-GB" sz="2000">
                <a:solidFill>
                  <a:srgbClr val="006FC2"/>
                </a:solidFill>
                <a:latin typeface="Lato"/>
                <a:ea typeface="Lato"/>
                <a:cs typeface="Lato"/>
                <a:sym typeface="Lato"/>
              </a:rPr>
            </a:br>
            <a:r>
              <a:rPr lang="en-GB" sz="2000">
                <a:solidFill>
                  <a:srgbClr val="006FC2"/>
                </a:solidFill>
                <a:latin typeface="Lato"/>
                <a:ea typeface="Lato"/>
                <a:cs typeface="Lato"/>
                <a:sym typeface="Lato"/>
              </a:rPr>
              <a:t>	</a:t>
            </a:r>
            <a:r>
              <a:rPr lang="en-GB" sz="1600">
                <a:solidFill>
                  <a:srgbClr val="006FC2"/>
                </a:solidFill>
                <a:latin typeface="Lato"/>
                <a:ea typeface="Lato"/>
                <a:cs typeface="Lato"/>
                <a:sym typeface="Lato"/>
              </a:rPr>
              <a:t>File creation and deletion</a:t>
            </a:r>
            <a:endParaRPr sz="1600">
              <a:solidFill>
                <a:srgbClr val="006FC2"/>
              </a:solidFill>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GB" sz="1600">
                <a:solidFill>
                  <a:srgbClr val="006FC2"/>
                </a:solidFill>
                <a:latin typeface="Lato"/>
                <a:ea typeface="Lato"/>
                <a:cs typeface="Lato"/>
                <a:sym typeface="Lato"/>
              </a:rPr>
              <a:t>Directory creation and deletion</a:t>
            </a:r>
            <a:endParaRPr sz="1600">
              <a:solidFill>
                <a:srgbClr val="006FC2"/>
              </a:solidFill>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GB" sz="1600">
                <a:solidFill>
                  <a:srgbClr val="006FC2"/>
                </a:solidFill>
                <a:latin typeface="Lato"/>
                <a:ea typeface="Lato"/>
                <a:cs typeface="Lato"/>
                <a:sym typeface="Lato"/>
              </a:rPr>
              <a:t>The support of primitives for manipulating files and directories</a:t>
            </a:r>
            <a:endParaRPr sz="1600">
              <a:solidFill>
                <a:srgbClr val="006FC2"/>
              </a:solidFill>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GB" sz="1600">
                <a:solidFill>
                  <a:srgbClr val="006FC2"/>
                </a:solidFill>
                <a:latin typeface="Lato"/>
                <a:ea typeface="Lato"/>
                <a:cs typeface="Lato"/>
                <a:sym typeface="Lato"/>
              </a:rPr>
              <a:t>Mapping files onto secondary storage</a:t>
            </a:r>
            <a:endParaRPr sz="1600">
              <a:solidFill>
                <a:srgbClr val="006FC2"/>
              </a:solidFill>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GB" sz="1600">
                <a:solidFill>
                  <a:srgbClr val="006FC2"/>
                </a:solidFill>
                <a:latin typeface="Lato"/>
                <a:ea typeface="Lato"/>
                <a:cs typeface="Lato"/>
                <a:sym typeface="Lato"/>
              </a:rPr>
              <a:t>File backup on stable (nonvolatile) storage media</a:t>
            </a:r>
            <a:endParaRPr sz="1600">
              <a:solidFill>
                <a:srgbClr val="006FC2"/>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006FC2"/>
              </a:solidFill>
              <a:latin typeface="Lato"/>
              <a:ea typeface="Lato"/>
              <a:cs typeface="Lato"/>
              <a:sym typeface="Lato"/>
            </a:endParaRPr>
          </a:p>
          <a:p>
            <a:pPr indent="0" lvl="0" marL="0" marR="0" rtl="0" algn="l">
              <a:lnSpc>
                <a:spcPct val="115000"/>
              </a:lnSpc>
              <a:spcBef>
                <a:spcPts val="1200"/>
              </a:spcBef>
              <a:spcAft>
                <a:spcPts val="1200"/>
              </a:spcAft>
              <a:buClr>
                <a:srgbClr val="000000"/>
              </a:buClr>
              <a:buSzPts val="2000"/>
              <a:buFont typeface="Arial"/>
              <a:buNone/>
            </a:pPr>
            <a:r>
              <a:t/>
            </a:r>
            <a:endParaRPr sz="2000">
              <a:solidFill>
                <a:srgbClr val="006FC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19" name="Google Shape;119;p15"/>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20" name="Google Shape;120;p15"/>
          <p:cNvSpPr txBox="1"/>
          <p:nvPr/>
        </p:nvSpPr>
        <p:spPr>
          <a:xfrm>
            <a:off x="1389877" y="47672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Device</a:t>
            </a:r>
            <a:r>
              <a:rPr b="1" lang="en-GB" sz="2600">
                <a:solidFill>
                  <a:srgbClr val="006FC2"/>
                </a:solidFill>
                <a:latin typeface="Lato"/>
                <a:ea typeface="Lato"/>
                <a:cs typeface="Lato"/>
                <a:sym typeface="Lato"/>
              </a:rPr>
              <a:t> Management</a:t>
            </a:r>
            <a:endParaRPr b="0" i="0" sz="2600" u="none" cap="none" strike="noStrike">
              <a:solidFill>
                <a:srgbClr val="000000"/>
              </a:solidFill>
              <a:latin typeface="Lato"/>
              <a:ea typeface="Lato"/>
              <a:cs typeface="Lato"/>
              <a:sym typeface="Lato"/>
            </a:endParaRPr>
          </a:p>
        </p:txBody>
      </p:sp>
      <p:sp>
        <p:nvSpPr>
          <p:cNvPr id="121" name="Google Shape;121;p15"/>
          <p:cNvSpPr txBox="1"/>
          <p:nvPr/>
        </p:nvSpPr>
        <p:spPr>
          <a:xfrm>
            <a:off x="1389877" y="1105000"/>
            <a:ext cx="7734000" cy="5550300"/>
          </a:xfrm>
          <a:prstGeom prst="rect">
            <a:avLst/>
          </a:prstGeom>
          <a:noFill/>
          <a:ln>
            <a:noFill/>
          </a:ln>
        </p:spPr>
        <p:txBody>
          <a:bodyPr anchorCtr="0" anchor="t" bIns="0" lIns="0" spcFirstLastPara="1" rIns="0" wrap="square" tIns="12050">
            <a:spAutoFit/>
          </a:bodyPr>
          <a:lstStyle/>
          <a:p>
            <a:pPr indent="0" lvl="0" marL="0" rtl="0" algn="l">
              <a:lnSpc>
                <a:spcPct val="115000"/>
              </a:lnSpc>
              <a:spcBef>
                <a:spcPts val="1200"/>
              </a:spcBef>
              <a:spcAft>
                <a:spcPts val="0"/>
              </a:spcAft>
              <a:buClr>
                <a:schemeClr val="dk1"/>
              </a:buClr>
              <a:buSzPts val="1100"/>
              <a:buFont typeface="Arial"/>
              <a:buNone/>
            </a:pPr>
            <a:r>
              <a:rPr lang="en-GB" sz="1800">
                <a:solidFill>
                  <a:srgbClr val="006FC2"/>
                </a:solidFill>
                <a:latin typeface="Lato"/>
                <a:ea typeface="Lato"/>
                <a:cs typeface="Lato"/>
                <a:sym typeface="Lato"/>
              </a:rPr>
              <a:t>An OS manages device communication via its respective drivers. It provides an abstract level of H/W devices and keep the details from applications to ensure proper use of devices, to prevent errors, and to provide users with convenient and efficient programming environment.</a:t>
            </a:r>
            <a:endParaRPr sz="1800">
              <a:solidFill>
                <a:srgbClr val="006FC2"/>
              </a:solidFill>
              <a:latin typeface="Lato"/>
              <a:ea typeface="Lato"/>
              <a:cs typeface="Lato"/>
              <a:sym typeface="Lato"/>
            </a:endParaRPr>
          </a:p>
          <a:p>
            <a:pPr indent="0" lvl="0" marL="0" rtl="0" algn="l">
              <a:lnSpc>
                <a:spcPct val="100000"/>
              </a:lnSpc>
              <a:spcBef>
                <a:spcPts val="1200"/>
              </a:spcBef>
              <a:spcAft>
                <a:spcPts val="0"/>
              </a:spcAft>
              <a:buNone/>
            </a:pPr>
            <a:r>
              <a:rPr lang="en-GB" sz="1800">
                <a:solidFill>
                  <a:srgbClr val="006FC2"/>
                </a:solidFill>
                <a:latin typeface="Lato"/>
                <a:ea typeface="Lato"/>
                <a:cs typeface="Lato"/>
                <a:sym typeface="Lato"/>
              </a:rPr>
              <a:t>An OS performs the following I/O Device management activities:</a:t>
            </a:r>
            <a:endParaRPr sz="1800">
              <a:solidFill>
                <a:srgbClr val="006FC2"/>
              </a:solidFill>
              <a:latin typeface="Lato"/>
              <a:ea typeface="Lato"/>
              <a:cs typeface="Lato"/>
              <a:sym typeface="Lato"/>
            </a:endParaRPr>
          </a:p>
          <a:p>
            <a:pPr indent="0" lvl="0" marL="457200" rtl="0" algn="l">
              <a:lnSpc>
                <a:spcPct val="100000"/>
              </a:lnSpc>
              <a:spcBef>
                <a:spcPts val="1000"/>
              </a:spcBef>
              <a:spcAft>
                <a:spcPts val="0"/>
              </a:spcAft>
              <a:buNone/>
            </a:pPr>
            <a:r>
              <a:rPr lang="en-GB" sz="1600">
                <a:solidFill>
                  <a:srgbClr val="006FC2"/>
                </a:solidFill>
                <a:latin typeface="Lato"/>
                <a:ea typeface="Lato"/>
                <a:cs typeface="Lato"/>
                <a:sym typeface="Lato"/>
              </a:rPr>
              <a:t>Keeps track of all devices connected to the system. Designates a program responsible for every device known as the Input/Output controller.</a:t>
            </a:r>
            <a:endParaRPr sz="1600">
              <a:solidFill>
                <a:srgbClr val="006FC2"/>
              </a:solidFill>
              <a:latin typeface="Lato"/>
              <a:ea typeface="Lato"/>
              <a:cs typeface="Lato"/>
              <a:sym typeface="Lato"/>
            </a:endParaRPr>
          </a:p>
          <a:p>
            <a:pPr indent="0" lvl="0" marL="457200" rtl="0" algn="l">
              <a:lnSpc>
                <a:spcPct val="100000"/>
              </a:lnSpc>
              <a:spcBef>
                <a:spcPts val="1000"/>
              </a:spcBef>
              <a:spcAft>
                <a:spcPts val="0"/>
              </a:spcAft>
              <a:buNone/>
            </a:pPr>
            <a:r>
              <a:rPr lang="en-GB" sz="1600">
                <a:solidFill>
                  <a:srgbClr val="006FC2"/>
                </a:solidFill>
                <a:latin typeface="Lato"/>
                <a:ea typeface="Lato"/>
                <a:cs typeface="Lato"/>
                <a:sym typeface="Lato"/>
              </a:rPr>
              <a:t>Decide which process gets access to a certain device and for how long.</a:t>
            </a:r>
            <a:endParaRPr sz="1600">
              <a:solidFill>
                <a:srgbClr val="006FC2"/>
              </a:solidFill>
              <a:latin typeface="Lato"/>
              <a:ea typeface="Lato"/>
              <a:cs typeface="Lato"/>
              <a:sym typeface="Lato"/>
            </a:endParaRPr>
          </a:p>
          <a:p>
            <a:pPr indent="0" lvl="0" marL="457200" rtl="0" algn="l">
              <a:lnSpc>
                <a:spcPct val="100000"/>
              </a:lnSpc>
              <a:spcBef>
                <a:spcPts val="1000"/>
              </a:spcBef>
              <a:spcAft>
                <a:spcPts val="0"/>
              </a:spcAft>
              <a:buNone/>
            </a:pPr>
            <a:r>
              <a:rPr lang="en-GB" sz="1600">
                <a:solidFill>
                  <a:srgbClr val="006FC2"/>
                </a:solidFill>
                <a:latin typeface="Lato"/>
                <a:ea typeface="Lato"/>
                <a:cs typeface="Lato"/>
                <a:sym typeface="Lato"/>
              </a:rPr>
              <a:t>Allocates and Deallocate devices effectively and efficiently</a:t>
            </a:r>
            <a:endParaRPr sz="1600">
              <a:solidFill>
                <a:srgbClr val="006FC2"/>
              </a:solidFill>
              <a:latin typeface="Lato"/>
              <a:ea typeface="Lato"/>
              <a:cs typeface="Lato"/>
              <a:sym typeface="Lato"/>
            </a:endParaRPr>
          </a:p>
          <a:p>
            <a:pPr indent="0" lvl="0" marL="457200" rtl="0" algn="l">
              <a:lnSpc>
                <a:spcPct val="100000"/>
              </a:lnSpc>
              <a:spcBef>
                <a:spcPts val="1000"/>
              </a:spcBef>
              <a:spcAft>
                <a:spcPts val="0"/>
              </a:spcAft>
              <a:buNone/>
            </a:pPr>
            <a:r>
              <a:rPr lang="en-GB" sz="1600">
                <a:solidFill>
                  <a:srgbClr val="006FC2"/>
                </a:solidFill>
                <a:latin typeface="Lato"/>
                <a:ea typeface="Lato"/>
                <a:cs typeface="Lato"/>
                <a:sym typeface="Lato"/>
              </a:rPr>
              <a:t>An OS controls the working of multiple input-output devices on a computer system</a:t>
            </a:r>
            <a:endParaRPr sz="1600">
              <a:solidFill>
                <a:srgbClr val="006FC2"/>
              </a:solidFill>
              <a:latin typeface="Lato"/>
              <a:ea typeface="Lato"/>
              <a:cs typeface="Lato"/>
              <a:sym typeface="Lato"/>
            </a:endParaRPr>
          </a:p>
          <a:p>
            <a:pPr indent="0" lvl="0" marL="457200" rtl="0" algn="l">
              <a:lnSpc>
                <a:spcPct val="100000"/>
              </a:lnSpc>
              <a:spcBef>
                <a:spcPts val="1000"/>
              </a:spcBef>
              <a:spcAft>
                <a:spcPts val="0"/>
              </a:spcAft>
              <a:buNone/>
            </a:pPr>
            <a:r>
              <a:rPr lang="en-GB" sz="1600">
                <a:solidFill>
                  <a:srgbClr val="006FC2"/>
                </a:solidFill>
                <a:latin typeface="Lato"/>
                <a:ea typeface="Lato"/>
                <a:cs typeface="Lato"/>
                <a:sym typeface="Lato"/>
              </a:rPr>
              <a:t>It processes requests from devices and gives output/feedback back to the device</a:t>
            </a:r>
            <a:endParaRPr sz="1600">
              <a:solidFill>
                <a:srgbClr val="006FC2"/>
              </a:solidFill>
              <a:latin typeface="Lato"/>
              <a:ea typeface="Lato"/>
              <a:cs typeface="Lato"/>
              <a:sym typeface="Lato"/>
            </a:endParaRPr>
          </a:p>
          <a:p>
            <a:pPr indent="0" lvl="0" marL="0" rtl="0" algn="l">
              <a:lnSpc>
                <a:spcPct val="150000"/>
              </a:lnSpc>
              <a:spcBef>
                <a:spcPts val="1000"/>
              </a:spcBef>
              <a:spcAft>
                <a:spcPts val="0"/>
              </a:spcAft>
              <a:buClr>
                <a:schemeClr val="dk1"/>
              </a:buClr>
              <a:buSzPts val="1100"/>
              <a:buFont typeface="Arial"/>
              <a:buNone/>
            </a:pPr>
            <a:r>
              <a:t/>
            </a:r>
            <a:endParaRPr sz="1600">
              <a:solidFill>
                <a:srgbClr val="006FC2"/>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006FC2"/>
              </a:solidFill>
              <a:latin typeface="Lato"/>
              <a:ea typeface="Lato"/>
              <a:cs typeface="Lato"/>
              <a:sym typeface="Lato"/>
            </a:endParaRPr>
          </a:p>
          <a:p>
            <a:pPr indent="0" lvl="0" marL="0" marR="0" rtl="0" algn="l">
              <a:lnSpc>
                <a:spcPct val="115000"/>
              </a:lnSpc>
              <a:spcBef>
                <a:spcPts val="1200"/>
              </a:spcBef>
              <a:spcAft>
                <a:spcPts val="1200"/>
              </a:spcAft>
              <a:buClr>
                <a:srgbClr val="000000"/>
              </a:buClr>
              <a:buSzPts val="2000"/>
              <a:buFont typeface="Arial"/>
              <a:buNone/>
            </a:pPr>
            <a:r>
              <a:t/>
            </a:r>
            <a:endParaRPr sz="2000">
              <a:solidFill>
                <a:srgbClr val="006FC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