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7315200" cx="9753600"/>
  <p:notesSz cx="9753600" cy="7315200"/>
  <p:embeddedFontLst>
    <p:embeddedFont>
      <p:font typeface="Lato"/>
      <p:regular r:id="rId30"/>
      <p:bold r:id="rId31"/>
      <p:italic r:id="rId32"/>
      <p:boldItalic r:id="rId33"/>
    </p:embeddedFont>
    <p:embeddedFont>
      <p:font typeface="Tahoma"/>
      <p:regular r:id="rId34"/>
      <p:bold r:id="rId35"/>
    </p:embeddedFont>
    <p:embeddedFont>
      <p:font typeface="Noto Naskh Arabic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Tahoma-bold.fntdata"/><Relationship Id="rId12" Type="http://schemas.openxmlformats.org/officeDocument/2006/relationships/slide" Target="slides/slide7.xml"/><Relationship Id="rId34" Type="http://schemas.openxmlformats.org/officeDocument/2006/relationships/font" Target="fonts/Tahoma-regular.fntdata"/><Relationship Id="rId15" Type="http://schemas.openxmlformats.org/officeDocument/2006/relationships/slide" Target="slides/slide10.xml"/><Relationship Id="rId37" Type="http://schemas.openxmlformats.org/officeDocument/2006/relationships/font" Target="fonts/NotoNaskhArabic-bold.fntdata"/><Relationship Id="rId14" Type="http://schemas.openxmlformats.org/officeDocument/2006/relationships/slide" Target="slides/slide9.xml"/><Relationship Id="rId36" Type="http://schemas.openxmlformats.org/officeDocument/2006/relationships/font" Target="fonts/NotoNaskhArabic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2a9d760e0_0_65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2e2a9d760e0_0_65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2a9d760e0_0_78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2e2a9d760e0_0_78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2a9d760e0_0_86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2e2a9d760e0_0_86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2a9d760e0_0_102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2e2a9d760e0_0_102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2a9d760e0_0_110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2e2a9d760e0_0_110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2b66ad00d_1_5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2e2b66ad00d_1_5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2a9d760e0_0_9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2e2a9d760e0_0_9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2b66ad00d_1_15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e2b66ad00d_1_15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2b66ad00d_1_37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2e2b66ad00d_1_37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9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2a9d760e0_0_2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2e2a9d760e0_0_2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2a9d760e0_0_17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g2e2a9d760e0_0_17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2a9d760e0_0_35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2e2a9d760e0_0_35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2a9d760e0_0_26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2e2a9d760e0_0_26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:notes"/>
          <p:cNvSpPr txBox="1"/>
          <p:nvPr>
            <p:ph idx="1" type="body"/>
          </p:nvPr>
        </p:nvSpPr>
        <p:spPr>
          <a:xfrm>
            <a:off x="975350" y="3474700"/>
            <a:ext cx="7802875" cy="329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16:notes"/>
          <p:cNvSpPr/>
          <p:nvPr>
            <p:ph idx="2" type="sldImg"/>
          </p:nvPr>
        </p:nvSpPr>
        <p:spPr>
          <a:xfrm>
            <a:off x="1625925" y="548625"/>
            <a:ext cx="6502725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2a9d760e0_0_48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2e2a9d760e0_0_48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2a9d760e0_0_57:notes"/>
          <p:cNvSpPr txBox="1"/>
          <p:nvPr>
            <p:ph idx="1" type="body"/>
          </p:nvPr>
        </p:nvSpPr>
        <p:spPr>
          <a:xfrm>
            <a:off x="975350" y="3474700"/>
            <a:ext cx="7803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2e2a9d760e0_0_57:notes"/>
          <p:cNvSpPr/>
          <p:nvPr>
            <p:ph idx="2" type="sldImg"/>
          </p:nvPr>
        </p:nvSpPr>
        <p:spPr>
          <a:xfrm>
            <a:off x="1625925" y="548625"/>
            <a:ext cx="65028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523143" y="-318491"/>
            <a:ext cx="8707120" cy="314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50">
                <a:solidFill>
                  <a:srgbClr val="006FC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50">
                <a:solidFill>
                  <a:srgbClr val="006FC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523143" y="-318491"/>
            <a:ext cx="8707120" cy="314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50">
                <a:solidFill>
                  <a:srgbClr val="006FC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523143" y="-318491"/>
            <a:ext cx="8707120" cy="314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50">
                <a:solidFill>
                  <a:srgbClr val="006FC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753600" cy="7315200"/>
          </a:xfrm>
          <a:custGeom>
            <a:rect b="b" l="l" r="r" t="t"/>
            <a:pathLst>
              <a:path extrusionOk="0" h="7315200" w="97536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5550573" y="6004331"/>
            <a:ext cx="4203065" cy="1311275"/>
          </a:xfrm>
          <a:custGeom>
            <a:rect b="b" l="l" r="r" t="t"/>
            <a:pathLst>
              <a:path extrusionOk="0" h="1311275" w="4203065">
                <a:moveTo>
                  <a:pt x="4203014" y="615200"/>
                </a:moveTo>
                <a:lnTo>
                  <a:pt x="4199979" y="615734"/>
                </a:lnTo>
                <a:lnTo>
                  <a:pt x="4166844" y="623785"/>
                </a:lnTo>
                <a:lnTo>
                  <a:pt x="4139400" y="583323"/>
                </a:lnTo>
                <a:lnTo>
                  <a:pt x="4109212" y="544982"/>
                </a:lnTo>
                <a:lnTo>
                  <a:pt x="4076446" y="508914"/>
                </a:lnTo>
                <a:lnTo>
                  <a:pt x="4041229" y="475246"/>
                </a:lnTo>
                <a:lnTo>
                  <a:pt x="4003687" y="444119"/>
                </a:lnTo>
                <a:lnTo>
                  <a:pt x="3963974" y="415671"/>
                </a:lnTo>
                <a:lnTo>
                  <a:pt x="3922230" y="390042"/>
                </a:lnTo>
                <a:lnTo>
                  <a:pt x="3878592" y="367385"/>
                </a:lnTo>
                <a:lnTo>
                  <a:pt x="3833190" y="347827"/>
                </a:lnTo>
                <a:lnTo>
                  <a:pt x="3786174" y="331508"/>
                </a:lnTo>
                <a:lnTo>
                  <a:pt x="3737686" y="318579"/>
                </a:lnTo>
                <a:lnTo>
                  <a:pt x="3687838" y="309156"/>
                </a:lnTo>
                <a:lnTo>
                  <a:pt x="3636797" y="303415"/>
                </a:lnTo>
                <a:lnTo>
                  <a:pt x="3584702" y="301459"/>
                </a:lnTo>
                <a:lnTo>
                  <a:pt x="3534956" y="303237"/>
                </a:lnTo>
                <a:lnTo>
                  <a:pt x="3486175" y="308470"/>
                </a:lnTo>
                <a:lnTo>
                  <a:pt x="3438474" y="317055"/>
                </a:lnTo>
                <a:lnTo>
                  <a:pt x="3391966" y="328866"/>
                </a:lnTo>
                <a:lnTo>
                  <a:pt x="3346793" y="343776"/>
                </a:lnTo>
                <a:lnTo>
                  <a:pt x="3303054" y="361657"/>
                </a:lnTo>
                <a:lnTo>
                  <a:pt x="3260877" y="382409"/>
                </a:lnTo>
                <a:lnTo>
                  <a:pt x="3220402" y="405892"/>
                </a:lnTo>
                <a:lnTo>
                  <a:pt x="3181718" y="432003"/>
                </a:lnTo>
                <a:lnTo>
                  <a:pt x="3144964" y="460603"/>
                </a:lnTo>
                <a:lnTo>
                  <a:pt x="3110268" y="491578"/>
                </a:lnTo>
                <a:lnTo>
                  <a:pt x="3077730" y="524802"/>
                </a:lnTo>
                <a:lnTo>
                  <a:pt x="3066783" y="537603"/>
                </a:lnTo>
                <a:lnTo>
                  <a:pt x="3063900" y="531837"/>
                </a:lnTo>
                <a:lnTo>
                  <a:pt x="3039211" y="495287"/>
                </a:lnTo>
                <a:lnTo>
                  <a:pt x="3010154" y="462280"/>
                </a:lnTo>
                <a:lnTo>
                  <a:pt x="2977146" y="433222"/>
                </a:lnTo>
                <a:lnTo>
                  <a:pt x="2940583" y="408520"/>
                </a:lnTo>
                <a:lnTo>
                  <a:pt x="2900896" y="388607"/>
                </a:lnTo>
                <a:lnTo>
                  <a:pt x="2889377" y="384606"/>
                </a:lnTo>
                <a:lnTo>
                  <a:pt x="2858478" y="373875"/>
                </a:lnTo>
                <a:lnTo>
                  <a:pt x="2813735" y="364731"/>
                </a:lnTo>
                <a:lnTo>
                  <a:pt x="2767101" y="361594"/>
                </a:lnTo>
                <a:lnTo>
                  <a:pt x="2734780" y="363105"/>
                </a:lnTo>
                <a:lnTo>
                  <a:pt x="2703309" y="367550"/>
                </a:lnTo>
                <a:lnTo>
                  <a:pt x="2672829" y="374764"/>
                </a:lnTo>
                <a:lnTo>
                  <a:pt x="2643454" y="384606"/>
                </a:lnTo>
                <a:lnTo>
                  <a:pt x="2622600" y="340321"/>
                </a:lnTo>
                <a:lnTo>
                  <a:pt x="2598496" y="298005"/>
                </a:lnTo>
                <a:lnTo>
                  <a:pt x="2597023" y="295833"/>
                </a:lnTo>
                <a:lnTo>
                  <a:pt x="2571292" y="257797"/>
                </a:lnTo>
                <a:lnTo>
                  <a:pt x="2541168" y="219887"/>
                </a:lnTo>
                <a:lnTo>
                  <a:pt x="2508262" y="184429"/>
                </a:lnTo>
                <a:lnTo>
                  <a:pt x="2472766" y="151574"/>
                </a:lnTo>
                <a:lnTo>
                  <a:pt x="2434818" y="121488"/>
                </a:lnTo>
                <a:lnTo>
                  <a:pt x="2394585" y="94335"/>
                </a:lnTo>
                <a:lnTo>
                  <a:pt x="2352230" y="70281"/>
                </a:lnTo>
                <a:lnTo>
                  <a:pt x="2307920" y="49479"/>
                </a:lnTo>
                <a:lnTo>
                  <a:pt x="2261806" y="32092"/>
                </a:lnTo>
                <a:lnTo>
                  <a:pt x="2214067" y="18300"/>
                </a:lnTo>
                <a:lnTo>
                  <a:pt x="2164854" y="8242"/>
                </a:lnTo>
                <a:lnTo>
                  <a:pt x="2114321" y="2082"/>
                </a:lnTo>
                <a:lnTo>
                  <a:pt x="2062645" y="0"/>
                </a:lnTo>
                <a:lnTo>
                  <a:pt x="2011184" y="2070"/>
                </a:lnTo>
                <a:lnTo>
                  <a:pt x="1960867" y="8178"/>
                </a:lnTo>
                <a:lnTo>
                  <a:pt x="1911845" y="18161"/>
                </a:lnTo>
                <a:lnTo>
                  <a:pt x="1864296" y="31851"/>
                </a:lnTo>
                <a:lnTo>
                  <a:pt x="1818360" y="49110"/>
                </a:lnTo>
                <a:lnTo>
                  <a:pt x="1774202" y="69748"/>
                </a:lnTo>
                <a:lnTo>
                  <a:pt x="1731987" y="93624"/>
                </a:lnTo>
                <a:lnTo>
                  <a:pt x="1691868" y="120586"/>
                </a:lnTo>
                <a:lnTo>
                  <a:pt x="1654009" y="150444"/>
                </a:lnTo>
                <a:lnTo>
                  <a:pt x="1618576" y="183070"/>
                </a:lnTo>
                <a:lnTo>
                  <a:pt x="1585709" y="218274"/>
                </a:lnTo>
                <a:lnTo>
                  <a:pt x="1555572" y="255917"/>
                </a:lnTo>
                <a:lnTo>
                  <a:pt x="1528330" y="295833"/>
                </a:lnTo>
                <a:lnTo>
                  <a:pt x="1497926" y="288442"/>
                </a:lnTo>
                <a:lnTo>
                  <a:pt x="1466799" y="283044"/>
                </a:lnTo>
                <a:lnTo>
                  <a:pt x="1435011" y="279730"/>
                </a:lnTo>
                <a:lnTo>
                  <a:pt x="1402613" y="278612"/>
                </a:lnTo>
                <a:lnTo>
                  <a:pt x="1354772" y="281025"/>
                </a:lnTo>
                <a:lnTo>
                  <a:pt x="1308315" y="288112"/>
                </a:lnTo>
                <a:lnTo>
                  <a:pt x="1263472" y="299643"/>
                </a:lnTo>
                <a:lnTo>
                  <a:pt x="1220482" y="315379"/>
                </a:lnTo>
                <a:lnTo>
                  <a:pt x="1179576" y="335076"/>
                </a:lnTo>
                <a:lnTo>
                  <a:pt x="1141006" y="358521"/>
                </a:lnTo>
                <a:lnTo>
                  <a:pt x="1104988" y="385457"/>
                </a:lnTo>
                <a:lnTo>
                  <a:pt x="1071753" y="415645"/>
                </a:lnTo>
                <a:lnTo>
                  <a:pt x="1041552" y="448881"/>
                </a:lnTo>
                <a:lnTo>
                  <a:pt x="1014615" y="484898"/>
                </a:lnTo>
                <a:lnTo>
                  <a:pt x="991184" y="523481"/>
                </a:lnTo>
                <a:lnTo>
                  <a:pt x="971486" y="564375"/>
                </a:lnTo>
                <a:lnTo>
                  <a:pt x="958850" y="598881"/>
                </a:lnTo>
                <a:lnTo>
                  <a:pt x="916660" y="617054"/>
                </a:lnTo>
                <a:lnTo>
                  <a:pt x="873785" y="639318"/>
                </a:lnTo>
                <a:lnTo>
                  <a:pt x="832777" y="664489"/>
                </a:lnTo>
                <a:lnTo>
                  <a:pt x="793762" y="692442"/>
                </a:lnTo>
                <a:lnTo>
                  <a:pt x="756881" y="723023"/>
                </a:lnTo>
                <a:lnTo>
                  <a:pt x="722287" y="756094"/>
                </a:lnTo>
                <a:lnTo>
                  <a:pt x="690092" y="791540"/>
                </a:lnTo>
                <a:lnTo>
                  <a:pt x="660438" y="829208"/>
                </a:lnTo>
                <a:lnTo>
                  <a:pt x="633463" y="868946"/>
                </a:lnTo>
                <a:lnTo>
                  <a:pt x="600925" y="861034"/>
                </a:lnTo>
                <a:lnTo>
                  <a:pt x="567601" y="855256"/>
                </a:lnTo>
                <a:lnTo>
                  <a:pt x="533577" y="851712"/>
                </a:lnTo>
                <a:lnTo>
                  <a:pt x="498894" y="850519"/>
                </a:lnTo>
                <a:lnTo>
                  <a:pt x="450659" y="852805"/>
                </a:lnTo>
                <a:lnTo>
                  <a:pt x="403733" y="859548"/>
                </a:lnTo>
                <a:lnTo>
                  <a:pt x="358305" y="870521"/>
                </a:lnTo>
                <a:lnTo>
                  <a:pt x="314591" y="885520"/>
                </a:lnTo>
                <a:lnTo>
                  <a:pt x="272808" y="904328"/>
                </a:lnTo>
                <a:lnTo>
                  <a:pt x="233159" y="926757"/>
                </a:lnTo>
                <a:lnTo>
                  <a:pt x="195859" y="952576"/>
                </a:lnTo>
                <a:lnTo>
                  <a:pt x="161112" y="981570"/>
                </a:lnTo>
                <a:lnTo>
                  <a:pt x="129133" y="1013548"/>
                </a:lnTo>
                <a:lnTo>
                  <a:pt x="100126" y="1048296"/>
                </a:lnTo>
                <a:lnTo>
                  <a:pt x="74307" y="1085596"/>
                </a:lnTo>
                <a:lnTo>
                  <a:pt x="51892" y="1125245"/>
                </a:lnTo>
                <a:lnTo>
                  <a:pt x="33070" y="1167028"/>
                </a:lnTo>
                <a:lnTo>
                  <a:pt x="18072" y="1210741"/>
                </a:lnTo>
                <a:lnTo>
                  <a:pt x="7099" y="1256169"/>
                </a:lnTo>
                <a:lnTo>
                  <a:pt x="368" y="1303108"/>
                </a:lnTo>
                <a:lnTo>
                  <a:pt x="0" y="1310881"/>
                </a:lnTo>
                <a:lnTo>
                  <a:pt x="935050" y="1310881"/>
                </a:lnTo>
                <a:lnTo>
                  <a:pt x="2082927" y="1310881"/>
                </a:lnTo>
                <a:lnTo>
                  <a:pt x="2327325" y="1310881"/>
                </a:lnTo>
                <a:lnTo>
                  <a:pt x="3372561" y="1310881"/>
                </a:lnTo>
                <a:lnTo>
                  <a:pt x="4203014" y="1310881"/>
                </a:lnTo>
                <a:lnTo>
                  <a:pt x="4203014" y="6152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962" y="111585"/>
            <a:ext cx="1238249" cy="123824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>
            <a:off x="948836" y="2847620"/>
            <a:ext cx="0" cy="1866264"/>
          </a:xfrm>
          <a:custGeom>
            <a:rect b="b" l="l" r="r" t="t"/>
            <a:pathLst>
              <a:path extrusionOk="0" h="1866264" w="120000">
                <a:moveTo>
                  <a:pt x="0" y="0"/>
                </a:moveTo>
                <a:lnTo>
                  <a:pt x="0" y="1866174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891686" y="2838095"/>
            <a:ext cx="114300" cy="1885314"/>
          </a:xfrm>
          <a:custGeom>
            <a:rect b="b" l="l" r="r" t="t"/>
            <a:pathLst>
              <a:path extrusionOk="0" h="1885314" w="114300">
                <a:moveTo>
                  <a:pt x="114299" y="0"/>
                </a:moveTo>
                <a:lnTo>
                  <a:pt x="0" y="0"/>
                </a:lnTo>
              </a:path>
              <a:path extrusionOk="0" h="1885314" w="114300">
                <a:moveTo>
                  <a:pt x="114299" y="1885224"/>
                </a:moveTo>
                <a:lnTo>
                  <a:pt x="0" y="1885224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753600" cy="7315200"/>
          </a:xfrm>
          <a:custGeom>
            <a:rect b="b" l="l" r="r" t="t"/>
            <a:pathLst>
              <a:path extrusionOk="0" h="7315200" w="97536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5550573" y="6004331"/>
            <a:ext cx="4203065" cy="1311275"/>
          </a:xfrm>
          <a:custGeom>
            <a:rect b="b" l="l" r="r" t="t"/>
            <a:pathLst>
              <a:path extrusionOk="0" h="1311275" w="4203065">
                <a:moveTo>
                  <a:pt x="4203014" y="615200"/>
                </a:moveTo>
                <a:lnTo>
                  <a:pt x="4199979" y="615734"/>
                </a:lnTo>
                <a:lnTo>
                  <a:pt x="4166844" y="623785"/>
                </a:lnTo>
                <a:lnTo>
                  <a:pt x="4139400" y="583323"/>
                </a:lnTo>
                <a:lnTo>
                  <a:pt x="4109212" y="544982"/>
                </a:lnTo>
                <a:lnTo>
                  <a:pt x="4076446" y="508914"/>
                </a:lnTo>
                <a:lnTo>
                  <a:pt x="4041229" y="475246"/>
                </a:lnTo>
                <a:lnTo>
                  <a:pt x="4003687" y="444119"/>
                </a:lnTo>
                <a:lnTo>
                  <a:pt x="3963974" y="415671"/>
                </a:lnTo>
                <a:lnTo>
                  <a:pt x="3922230" y="390042"/>
                </a:lnTo>
                <a:lnTo>
                  <a:pt x="3878592" y="367385"/>
                </a:lnTo>
                <a:lnTo>
                  <a:pt x="3833190" y="347827"/>
                </a:lnTo>
                <a:lnTo>
                  <a:pt x="3786174" y="331508"/>
                </a:lnTo>
                <a:lnTo>
                  <a:pt x="3737686" y="318579"/>
                </a:lnTo>
                <a:lnTo>
                  <a:pt x="3687838" y="309156"/>
                </a:lnTo>
                <a:lnTo>
                  <a:pt x="3636797" y="303415"/>
                </a:lnTo>
                <a:lnTo>
                  <a:pt x="3584702" y="301459"/>
                </a:lnTo>
                <a:lnTo>
                  <a:pt x="3534956" y="303237"/>
                </a:lnTo>
                <a:lnTo>
                  <a:pt x="3486175" y="308470"/>
                </a:lnTo>
                <a:lnTo>
                  <a:pt x="3438474" y="317055"/>
                </a:lnTo>
                <a:lnTo>
                  <a:pt x="3391966" y="328866"/>
                </a:lnTo>
                <a:lnTo>
                  <a:pt x="3346793" y="343776"/>
                </a:lnTo>
                <a:lnTo>
                  <a:pt x="3303054" y="361657"/>
                </a:lnTo>
                <a:lnTo>
                  <a:pt x="3260877" y="382409"/>
                </a:lnTo>
                <a:lnTo>
                  <a:pt x="3220402" y="405892"/>
                </a:lnTo>
                <a:lnTo>
                  <a:pt x="3181718" y="432003"/>
                </a:lnTo>
                <a:lnTo>
                  <a:pt x="3144964" y="460603"/>
                </a:lnTo>
                <a:lnTo>
                  <a:pt x="3110268" y="491578"/>
                </a:lnTo>
                <a:lnTo>
                  <a:pt x="3077730" y="524802"/>
                </a:lnTo>
                <a:lnTo>
                  <a:pt x="3066783" y="537603"/>
                </a:lnTo>
                <a:lnTo>
                  <a:pt x="3063900" y="531837"/>
                </a:lnTo>
                <a:lnTo>
                  <a:pt x="3039211" y="495287"/>
                </a:lnTo>
                <a:lnTo>
                  <a:pt x="3010154" y="462280"/>
                </a:lnTo>
                <a:lnTo>
                  <a:pt x="2977146" y="433222"/>
                </a:lnTo>
                <a:lnTo>
                  <a:pt x="2940583" y="408520"/>
                </a:lnTo>
                <a:lnTo>
                  <a:pt x="2900896" y="388607"/>
                </a:lnTo>
                <a:lnTo>
                  <a:pt x="2889377" y="384606"/>
                </a:lnTo>
                <a:lnTo>
                  <a:pt x="2858478" y="373875"/>
                </a:lnTo>
                <a:lnTo>
                  <a:pt x="2813735" y="364731"/>
                </a:lnTo>
                <a:lnTo>
                  <a:pt x="2767101" y="361594"/>
                </a:lnTo>
                <a:lnTo>
                  <a:pt x="2734780" y="363105"/>
                </a:lnTo>
                <a:lnTo>
                  <a:pt x="2703309" y="367550"/>
                </a:lnTo>
                <a:lnTo>
                  <a:pt x="2672829" y="374764"/>
                </a:lnTo>
                <a:lnTo>
                  <a:pt x="2643454" y="384606"/>
                </a:lnTo>
                <a:lnTo>
                  <a:pt x="2622600" y="340321"/>
                </a:lnTo>
                <a:lnTo>
                  <a:pt x="2598496" y="298005"/>
                </a:lnTo>
                <a:lnTo>
                  <a:pt x="2597023" y="295833"/>
                </a:lnTo>
                <a:lnTo>
                  <a:pt x="2571292" y="257797"/>
                </a:lnTo>
                <a:lnTo>
                  <a:pt x="2541168" y="219887"/>
                </a:lnTo>
                <a:lnTo>
                  <a:pt x="2508262" y="184429"/>
                </a:lnTo>
                <a:lnTo>
                  <a:pt x="2472766" y="151574"/>
                </a:lnTo>
                <a:lnTo>
                  <a:pt x="2434818" y="121488"/>
                </a:lnTo>
                <a:lnTo>
                  <a:pt x="2394585" y="94335"/>
                </a:lnTo>
                <a:lnTo>
                  <a:pt x="2352230" y="70281"/>
                </a:lnTo>
                <a:lnTo>
                  <a:pt x="2307920" y="49479"/>
                </a:lnTo>
                <a:lnTo>
                  <a:pt x="2261806" y="32092"/>
                </a:lnTo>
                <a:lnTo>
                  <a:pt x="2214067" y="18300"/>
                </a:lnTo>
                <a:lnTo>
                  <a:pt x="2164854" y="8242"/>
                </a:lnTo>
                <a:lnTo>
                  <a:pt x="2114321" y="2082"/>
                </a:lnTo>
                <a:lnTo>
                  <a:pt x="2062645" y="0"/>
                </a:lnTo>
                <a:lnTo>
                  <a:pt x="2011184" y="2070"/>
                </a:lnTo>
                <a:lnTo>
                  <a:pt x="1960867" y="8178"/>
                </a:lnTo>
                <a:lnTo>
                  <a:pt x="1911845" y="18161"/>
                </a:lnTo>
                <a:lnTo>
                  <a:pt x="1864296" y="31851"/>
                </a:lnTo>
                <a:lnTo>
                  <a:pt x="1818360" y="49110"/>
                </a:lnTo>
                <a:lnTo>
                  <a:pt x="1774202" y="69748"/>
                </a:lnTo>
                <a:lnTo>
                  <a:pt x="1731987" y="93624"/>
                </a:lnTo>
                <a:lnTo>
                  <a:pt x="1691868" y="120586"/>
                </a:lnTo>
                <a:lnTo>
                  <a:pt x="1654009" y="150444"/>
                </a:lnTo>
                <a:lnTo>
                  <a:pt x="1618576" y="183070"/>
                </a:lnTo>
                <a:lnTo>
                  <a:pt x="1585709" y="218274"/>
                </a:lnTo>
                <a:lnTo>
                  <a:pt x="1555572" y="255917"/>
                </a:lnTo>
                <a:lnTo>
                  <a:pt x="1528330" y="295833"/>
                </a:lnTo>
                <a:lnTo>
                  <a:pt x="1497926" y="288442"/>
                </a:lnTo>
                <a:lnTo>
                  <a:pt x="1466799" y="283044"/>
                </a:lnTo>
                <a:lnTo>
                  <a:pt x="1435011" y="279730"/>
                </a:lnTo>
                <a:lnTo>
                  <a:pt x="1402613" y="278612"/>
                </a:lnTo>
                <a:lnTo>
                  <a:pt x="1354772" y="281025"/>
                </a:lnTo>
                <a:lnTo>
                  <a:pt x="1308315" y="288112"/>
                </a:lnTo>
                <a:lnTo>
                  <a:pt x="1263472" y="299643"/>
                </a:lnTo>
                <a:lnTo>
                  <a:pt x="1220482" y="315379"/>
                </a:lnTo>
                <a:lnTo>
                  <a:pt x="1179576" y="335076"/>
                </a:lnTo>
                <a:lnTo>
                  <a:pt x="1141006" y="358521"/>
                </a:lnTo>
                <a:lnTo>
                  <a:pt x="1104988" y="385457"/>
                </a:lnTo>
                <a:lnTo>
                  <a:pt x="1071753" y="415645"/>
                </a:lnTo>
                <a:lnTo>
                  <a:pt x="1041552" y="448881"/>
                </a:lnTo>
                <a:lnTo>
                  <a:pt x="1014615" y="484898"/>
                </a:lnTo>
                <a:lnTo>
                  <a:pt x="991184" y="523481"/>
                </a:lnTo>
                <a:lnTo>
                  <a:pt x="971486" y="564375"/>
                </a:lnTo>
                <a:lnTo>
                  <a:pt x="958850" y="598881"/>
                </a:lnTo>
                <a:lnTo>
                  <a:pt x="916660" y="617054"/>
                </a:lnTo>
                <a:lnTo>
                  <a:pt x="873785" y="639318"/>
                </a:lnTo>
                <a:lnTo>
                  <a:pt x="832777" y="664489"/>
                </a:lnTo>
                <a:lnTo>
                  <a:pt x="793762" y="692442"/>
                </a:lnTo>
                <a:lnTo>
                  <a:pt x="756881" y="723023"/>
                </a:lnTo>
                <a:lnTo>
                  <a:pt x="722287" y="756094"/>
                </a:lnTo>
                <a:lnTo>
                  <a:pt x="690092" y="791540"/>
                </a:lnTo>
                <a:lnTo>
                  <a:pt x="660438" y="829208"/>
                </a:lnTo>
                <a:lnTo>
                  <a:pt x="633463" y="868946"/>
                </a:lnTo>
                <a:lnTo>
                  <a:pt x="600925" y="861034"/>
                </a:lnTo>
                <a:lnTo>
                  <a:pt x="567601" y="855256"/>
                </a:lnTo>
                <a:lnTo>
                  <a:pt x="533577" y="851712"/>
                </a:lnTo>
                <a:lnTo>
                  <a:pt x="498894" y="850519"/>
                </a:lnTo>
                <a:lnTo>
                  <a:pt x="450659" y="852805"/>
                </a:lnTo>
                <a:lnTo>
                  <a:pt x="403733" y="859548"/>
                </a:lnTo>
                <a:lnTo>
                  <a:pt x="358305" y="870521"/>
                </a:lnTo>
                <a:lnTo>
                  <a:pt x="314591" y="885520"/>
                </a:lnTo>
                <a:lnTo>
                  <a:pt x="272808" y="904328"/>
                </a:lnTo>
                <a:lnTo>
                  <a:pt x="233159" y="926757"/>
                </a:lnTo>
                <a:lnTo>
                  <a:pt x="195859" y="952576"/>
                </a:lnTo>
                <a:lnTo>
                  <a:pt x="161112" y="981570"/>
                </a:lnTo>
                <a:lnTo>
                  <a:pt x="129133" y="1013548"/>
                </a:lnTo>
                <a:lnTo>
                  <a:pt x="100126" y="1048296"/>
                </a:lnTo>
                <a:lnTo>
                  <a:pt x="74307" y="1085596"/>
                </a:lnTo>
                <a:lnTo>
                  <a:pt x="51892" y="1125245"/>
                </a:lnTo>
                <a:lnTo>
                  <a:pt x="33070" y="1167028"/>
                </a:lnTo>
                <a:lnTo>
                  <a:pt x="18072" y="1210741"/>
                </a:lnTo>
                <a:lnTo>
                  <a:pt x="7099" y="1256169"/>
                </a:lnTo>
                <a:lnTo>
                  <a:pt x="368" y="1303108"/>
                </a:lnTo>
                <a:lnTo>
                  <a:pt x="0" y="1310881"/>
                </a:lnTo>
                <a:lnTo>
                  <a:pt x="935050" y="1310881"/>
                </a:lnTo>
                <a:lnTo>
                  <a:pt x="2082927" y="1310881"/>
                </a:lnTo>
                <a:lnTo>
                  <a:pt x="2327325" y="1310881"/>
                </a:lnTo>
                <a:lnTo>
                  <a:pt x="3372561" y="1310881"/>
                </a:lnTo>
                <a:lnTo>
                  <a:pt x="4203014" y="1310881"/>
                </a:lnTo>
                <a:lnTo>
                  <a:pt x="4203014" y="6152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7962" y="111585"/>
            <a:ext cx="1238249" cy="12382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type="title"/>
          </p:nvPr>
        </p:nvSpPr>
        <p:spPr>
          <a:xfrm>
            <a:off x="523143" y="-318491"/>
            <a:ext cx="8707120" cy="314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750" u="none" cap="none" strike="noStrike">
                <a:solidFill>
                  <a:srgbClr val="006FC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/>
        </p:nvSpPr>
        <p:spPr>
          <a:xfrm>
            <a:off x="1920156" y="4457211"/>
            <a:ext cx="5913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Arial"/>
              <a:buNone/>
            </a:pPr>
            <a:r>
              <a:rPr b="1" lang="en-GB" sz="415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b="1" i="0" lang="en-GB" sz="415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for DevOps</a:t>
            </a:r>
            <a:endParaRPr b="0" i="0" sz="41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3660460" y="5464505"/>
            <a:ext cx="2432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Malchiel Ed Urias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834228" y="6892988"/>
            <a:ext cx="2292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1.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9123730" y="6883463"/>
            <a:ext cx="43116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55" name="Google Shape;55;p7"/>
          <p:cNvCxnSpPr/>
          <p:nvPr/>
        </p:nvCxnSpPr>
        <p:spPr>
          <a:xfrm>
            <a:off x="914400" y="2847620"/>
            <a:ext cx="0" cy="187578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56" name="Google Shape;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878" y="162300"/>
            <a:ext cx="3787850" cy="415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38" name="Google Shape;138;p16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39" name="Google Shape;139;p16"/>
          <p:cNvSpPr txBox="1"/>
          <p:nvPr/>
        </p:nvSpPr>
        <p:spPr>
          <a:xfrm>
            <a:off x="1389868" y="4833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Data Types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1389877" y="1427250"/>
            <a:ext cx="7562100" cy="4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Text Type:	str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Numeric Types:	int, float, complex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Sequence Types:	list, tuple, range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Mapping Type:	dict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Set Types:	set, frozenset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Boolean Type:	bool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Binary Types:	bytes, bytearray, memoryview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None Type:	NoneType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47" name="Google Shape;147;p17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48" name="Google Shape;148;p17"/>
          <p:cNvSpPr txBox="1"/>
          <p:nvPr/>
        </p:nvSpPr>
        <p:spPr>
          <a:xfrm>
            <a:off x="1389868" y="4833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Conditional Statements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1389877" y="1427250"/>
            <a:ext cx="7562100" cy="6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if (condition):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	(action)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lif (condition):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	(action)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lse: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	(action)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Logical Conditions: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AutoNum type="arabicPeriod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Equals: a == b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AutoNum type="arabicPeriod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Not Equals: a != b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AutoNum type="arabicPeriod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Less than: a &lt; b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AutoNum type="arabicPeriod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Less than or equal to: a &lt;= b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AutoNum type="arabicPeriod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Greater than: a &gt; b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AutoNum type="arabicPeriod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Greater than or equal to: a &gt;= b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56" name="Google Shape;156;p18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57" name="Google Shape;157;p18"/>
          <p:cNvSpPr txBox="1"/>
          <p:nvPr/>
        </p:nvSpPr>
        <p:spPr>
          <a:xfrm>
            <a:off x="1389868" y="4833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Loops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1389877" y="1427250"/>
            <a:ext cx="75621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hile loops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or loops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 = 1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while i &lt; 6: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 print(i)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 i +=1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or i in range(6):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	print(i)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66" name="Google Shape;166;p19"/>
          <p:cNvSpPr txBox="1"/>
          <p:nvPr/>
        </p:nvSpPr>
        <p:spPr>
          <a:xfrm>
            <a:off x="1389868" y="4833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Functions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389877" y="1427250"/>
            <a:ext cx="75621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 function is a block of code that is intended to perform a particular operation or a particular task.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Creating a Function: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def my_function():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44450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 print("Welcome to my Function")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44450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Calling a Function:</a:t>
            </a:r>
            <a:b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def my_function():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44450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 print("Welcome to my Function")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44450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my_function()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74" name="Google Shape;174;p20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75" name="Google Shape;175;p20"/>
          <p:cNvSpPr txBox="1"/>
          <p:nvPr/>
        </p:nvSpPr>
        <p:spPr>
          <a:xfrm>
            <a:off x="1389868" y="4833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Modules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1389877" y="1427250"/>
            <a:ext cx="7562100" cy="4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 Python Module is a file that 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contains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python code.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 module can contain functions, classes, python statements etc. to perform various kinds of functions.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You can 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write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a code in python to solve a problem and reference it in another python code as a module. You can also reference (import) another code written by a different developer in you python code using modules.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Modules, in essence, are python code libraries.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comes with built in Modules and has a large community of developer which build and maintain Modules for various use cases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Data Science: Numpy, Pandas, Scikit,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System Engineering: sys, platform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Web Development: flask, django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83" name="Google Shape;183;p21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4" name="Google Shape;184;p21"/>
          <p:cNvSpPr txBox="1"/>
          <p:nvPr/>
        </p:nvSpPr>
        <p:spPr>
          <a:xfrm>
            <a:off x="1389868" y="4833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Terminologies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1389877" y="1172225"/>
            <a:ext cx="7562100" cy="5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Module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Is the smallest piece of software. A module is a set of methods or functions ready to be used somewhere else.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Package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Is a collection of modules. The purpose of a package is to gather a number of modules holding the same functional purpose thereby making it easier to include all the related modules at once.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Library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This is a collections of packages. It's purpose is to offer a set of functionalities ready to use without worrying about the subsequent packages. So a library is what you include when you want to add some functionality to your code. It does not force any coding style on you either.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Framework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It's a set of libraries. But this time, the framework does not just offer functionalities, but it also provides an architecture for the development work. In other words you don't include a framework. You integrate your code into it. It is the 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wireframe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of the project.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834220" y="6893000"/>
            <a:ext cx="639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16.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92" name="Google Shape;192;p22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3" name="Google Shape;193;p22"/>
          <p:cNvSpPr txBox="1"/>
          <p:nvPr/>
        </p:nvSpPr>
        <p:spPr>
          <a:xfrm>
            <a:off x="1036125" y="3189750"/>
            <a:ext cx="86484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GB" sz="6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 for DevOps</a:t>
            </a:r>
            <a:endParaRPr b="0" i="0" sz="41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200" name="Google Shape;200;p23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01" name="Google Shape;201;p23"/>
          <p:cNvSpPr txBox="1"/>
          <p:nvPr/>
        </p:nvSpPr>
        <p:spPr>
          <a:xfrm>
            <a:off x="1389878" y="332600"/>
            <a:ext cx="81648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Important Python Modules for DevOps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1389875" y="1669325"/>
            <a:ext cx="7086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 Module</a:t>
            </a:r>
            <a:endParaRPr b="1" i="0" sz="24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subprocess Module</a:t>
            </a:r>
            <a:endParaRPr b="1" i="0" sz="24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sys Module</a:t>
            </a:r>
            <a:endParaRPr b="1" i="0" sz="24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4. 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platform Module </a:t>
            </a:r>
            <a:endParaRPr b="1" i="0" sz="24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5. 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sutil Module</a:t>
            </a:r>
            <a:endParaRPr b="1" i="0" sz="24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6. 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JSON Module</a:t>
            </a:r>
            <a:endParaRPr b="1" i="0" sz="24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7. 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ogging Module</a:t>
            </a:r>
            <a:endParaRPr b="1" i="0" sz="24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8. 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="1" lang="en-GB" sz="24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oto3 Module</a:t>
            </a:r>
            <a:endParaRPr b="1" i="0" sz="24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6.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209" name="Google Shape;209;p24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10" name="Google Shape;210;p24"/>
          <p:cNvSpPr txBox="1"/>
          <p:nvPr/>
        </p:nvSpPr>
        <p:spPr>
          <a:xfrm>
            <a:off x="1471027" y="494900"/>
            <a:ext cx="7734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GB" sz="2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os Module</a:t>
            </a:r>
            <a:endParaRPr b="0" i="0" sz="2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1389877" y="1689675"/>
            <a:ext cx="7734000" cy="4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The OS module in Python provides functions for interacting with the operating system. OS comes under Python’s standard utility modules. This module provides a portable way of using operating system-dependent functionality.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The *os* and *os.path* modules include many functions to interact with the file system.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Python-OS-Module Functions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Here we will discuss some important functions of the Python os module 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Handling the Current Working Directory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Creating a Directory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Listing out Files and Directories with Python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Deleting Directory or Files using Python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6.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218" name="Google Shape;218;p25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19" name="Google Shape;219;p25"/>
          <p:cNvSpPr txBox="1"/>
          <p:nvPr/>
        </p:nvSpPr>
        <p:spPr>
          <a:xfrm>
            <a:off x="1471027" y="494900"/>
            <a:ext cx="7734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GB" sz="2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os Module</a:t>
            </a:r>
            <a:endParaRPr b="0" i="0" sz="2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1389877" y="1689675"/>
            <a:ext cx="7734000" cy="4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The OS module in Python provides functions for interacting with the operating system. OS comes under Python’s standard utility modules. This module provides a portable way of using operating system-dependent functionality.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The *os* and *os.path* modules include many functions to interact with the file system.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Python-OS-Module Functions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Here we will discuss some important functions of the Python os module :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Handling the Current Working Directory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Creating a Directory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Listing out Files and Directories with Python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Deleting Directory or Files using Python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/>
        </p:nvSpPr>
        <p:spPr>
          <a:xfrm>
            <a:off x="834228" y="6892988"/>
            <a:ext cx="2292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2.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9123730" y="6883463"/>
            <a:ext cx="43116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63" name="Google Shape;63;p8"/>
          <p:cNvCxnSpPr/>
          <p:nvPr/>
        </p:nvCxnSpPr>
        <p:spPr>
          <a:xfrm>
            <a:off x="914400" y="2847620"/>
            <a:ext cx="0" cy="187578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64" name="Google Shape;64;p8"/>
          <p:cNvSpPr txBox="1"/>
          <p:nvPr/>
        </p:nvSpPr>
        <p:spPr>
          <a:xfrm>
            <a:off x="1389868" y="9934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1389875" y="1669325"/>
            <a:ext cx="70863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b="1" lang="en-GB" sz="18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Programming in DevOps???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b="1" lang="en-GB" sz="18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Programming Use-Cases in DevOps Engineering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b="1" lang="en-GB" sz="18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Why Python 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4. Basic Syntax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5. Variables, Data Types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6. </a:t>
            </a:r>
            <a:r>
              <a:rPr b="1" lang="en-GB" sz="18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Conditional Statements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7. Loop</a:t>
            </a:r>
            <a:r>
              <a:rPr b="1" lang="en-GB" sz="18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 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8. D</a:t>
            </a:r>
            <a:r>
              <a:rPr b="1" lang="en-GB" sz="18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ata Structures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9. Functions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18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10. Modules</a:t>
            </a:r>
            <a:endParaRPr b="1" i="0" sz="18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18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11. Important Python Modules for DevOps Automation</a:t>
            </a:r>
            <a:endParaRPr b="1" sz="18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6.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227" name="Google Shape;227;p26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28" name="Google Shape;228;p26"/>
          <p:cNvSpPr txBox="1"/>
          <p:nvPr/>
        </p:nvSpPr>
        <p:spPr>
          <a:xfrm>
            <a:off x="1471027" y="494900"/>
            <a:ext cx="7734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GB" sz="2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os Module</a:t>
            </a:r>
            <a:endParaRPr b="0" i="0" sz="2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1389877" y="1689675"/>
            <a:ext cx="77340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os.getcwd()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os.getcwd()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os.mkdir()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os.listdir()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os.rmdir()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7.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236" name="Google Shape;236;p27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37" name="Google Shape;237;p27"/>
          <p:cNvSpPr txBox="1"/>
          <p:nvPr/>
        </p:nvSpPr>
        <p:spPr>
          <a:xfrm>
            <a:off x="1389877" y="460125"/>
            <a:ext cx="7734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GB" sz="2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b="1" lang="en-GB" sz="2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ys Module</a:t>
            </a:r>
            <a:endParaRPr b="0" i="0" sz="2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1389877" y="1689675"/>
            <a:ext cx="77340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The sys Module has various functions that are used to manipulate the Python runtime environment</a:t>
            </a:r>
            <a:endParaRPr b="1" i="0" sz="2000" u="none" cap="none" strike="noStrike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1389875" y="3232950"/>
            <a:ext cx="773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ys.version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ys.path 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9.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246" name="Google Shape;246;p28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47" name="Google Shape;247;p28"/>
          <p:cNvSpPr txBox="1"/>
          <p:nvPr/>
        </p:nvSpPr>
        <p:spPr>
          <a:xfrm>
            <a:off x="1388102" y="494900"/>
            <a:ext cx="7734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GB" sz="2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b="1" lang="en-GB" sz="2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ubprocess Module</a:t>
            </a:r>
            <a:endParaRPr b="0" i="0" sz="2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1388100" y="1092925"/>
            <a:ext cx="7378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The Python subprocess module is a tool that allows you to run other programs or commands from your Python code. It can be used to open new programs, send them data and get results back.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With the subprocess module, you can obtain the input/output/error pipes as well as the exit codes of various commands and processes.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1063425" y="3080225"/>
            <a:ext cx="8491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subprocess.run():</a:t>
            </a:r>
            <a:b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import subprocess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result = subprocess.run(["dir"], shell=True, capture_output=True, text=True)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print(result.stdout)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1157875" y="4809275"/>
            <a:ext cx="8491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 = subprocess.Popen(["python", "--help"], stdout=subprocess.PIPE, stderr=subprocess.PIPE, text=True)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output, errors = p.communicate()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print(output)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/>
        </p:nvSpPr>
        <p:spPr>
          <a:xfrm>
            <a:off x="834220" y="6893000"/>
            <a:ext cx="639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16.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257" name="Google Shape;257;p29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58" name="Google Shape;258;p29"/>
          <p:cNvSpPr txBox="1"/>
          <p:nvPr/>
        </p:nvSpPr>
        <p:spPr>
          <a:xfrm>
            <a:off x="3133027" y="3189750"/>
            <a:ext cx="42825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GB" sz="60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Questions?</a:t>
            </a:r>
            <a:r>
              <a:rPr b="1" i="0" lang="en-GB" sz="415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41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/>
        </p:nvSpPr>
        <p:spPr>
          <a:xfrm>
            <a:off x="834220" y="6893000"/>
            <a:ext cx="639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17.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265" name="Google Shape;265;p30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66" name="Google Shape;266;p30"/>
          <p:cNvSpPr txBox="1"/>
          <p:nvPr/>
        </p:nvSpPr>
        <p:spPr>
          <a:xfrm>
            <a:off x="3472946" y="2971800"/>
            <a:ext cx="28077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GB" sz="600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THANK</a:t>
            </a:r>
            <a:r>
              <a:rPr b="1" i="0" lang="en-GB" sz="4150" u="none" cap="none" strike="noStrike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41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4001066" y="3900129"/>
            <a:ext cx="17514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GB" sz="60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YOU</a:t>
            </a:r>
            <a:endParaRPr b="0" i="0" sz="5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72" name="Google Shape;72;p9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73" name="Google Shape;73;p9"/>
          <p:cNvSpPr txBox="1"/>
          <p:nvPr/>
        </p:nvSpPr>
        <p:spPr>
          <a:xfrm>
            <a:off x="1342477" y="460125"/>
            <a:ext cx="76569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Why Python?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1389877" y="2016025"/>
            <a:ext cx="7562100" cy="27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Great Libraries and Modules that allow for writing scripts 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 scripts can run on both Linux and Windows (as opposed to using Bash or Powershell for scripting)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DevOps automation tools like Ansible are written completely in Python. You can create custom modules in Ansible that can </a:t>
            </a: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improve</a:t>
            </a: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your use of automation in your project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 has a very diverse and active community of developer building and maintaining modules for various kinds of projects; system operations, API operations, Data Analytics etc.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81" name="Google Shape;81;p10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82" name="Google Shape;82;p10"/>
          <p:cNvSpPr txBox="1"/>
          <p:nvPr/>
        </p:nvSpPr>
        <p:spPr>
          <a:xfrm>
            <a:off x="1389878" y="483300"/>
            <a:ext cx="8165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22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Programming Use-Cases in DevOps Engineering</a:t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1389877" y="2016025"/>
            <a:ext cx="75621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AutoNum type="arabicPeriod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Provisioning and Configuration Management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AutoNum type="arabicPeriod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DevOps Platform Tooling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AutoNum type="arabicPeriod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Cloud Automation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AutoNum type="arabicPeriod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Monitoring, Alerting and Event Driven Operations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2000"/>
              <a:buFont typeface="Lato"/>
              <a:buAutoNum type="arabicPeriod"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Data Engineering and MLOps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90" name="Google Shape;90;p11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91" name="Google Shape;91;p11"/>
          <p:cNvSpPr txBox="1"/>
          <p:nvPr/>
        </p:nvSpPr>
        <p:spPr>
          <a:xfrm>
            <a:off x="1538825" y="358275"/>
            <a:ext cx="80160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Popular Programming Languages in DevOps</a:t>
            </a:r>
            <a:endParaRPr b="1" sz="36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1297127" y="1297275"/>
            <a:ext cx="7562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2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425" y="1400100"/>
            <a:ext cx="4048800" cy="24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400" y="1400100"/>
            <a:ext cx="3412875" cy="292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8825" y="3948372"/>
            <a:ext cx="3588303" cy="279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9524" y="4472777"/>
            <a:ext cx="3658477" cy="24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03" name="Google Shape;103;p12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04" name="Google Shape;104;p12"/>
          <p:cNvSpPr txBox="1"/>
          <p:nvPr/>
        </p:nvSpPr>
        <p:spPr>
          <a:xfrm>
            <a:off x="1389868" y="9934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Why Python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1389877" y="2016025"/>
            <a:ext cx="7562100" cy="24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Programming is an essential skill in DevOps Engineering. One of the major pillars of DevOps is </a:t>
            </a:r>
            <a:r>
              <a:rPr b="1"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Automation. </a:t>
            </a: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Although most automation can be done using DevOps tools and frameworks, automation using programming is an important skill for every DevOps engineer.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DevOps Engineers may not be required to develop full fledged applications like Software Developers but programming use-cases are present in DevOps.</a:t>
            </a:r>
            <a:endParaRPr sz="20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/>
        </p:nvSpPr>
        <p:spPr>
          <a:xfrm>
            <a:off x="834220" y="6893000"/>
            <a:ext cx="639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16.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9123730" y="6883463"/>
            <a:ext cx="43116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12" name="Google Shape;112;p13"/>
          <p:cNvCxnSpPr/>
          <p:nvPr/>
        </p:nvCxnSpPr>
        <p:spPr>
          <a:xfrm>
            <a:off x="914400" y="2847620"/>
            <a:ext cx="0" cy="187578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13" name="Google Shape;113;p13"/>
          <p:cNvSpPr txBox="1"/>
          <p:nvPr/>
        </p:nvSpPr>
        <p:spPr>
          <a:xfrm>
            <a:off x="1036125" y="3189750"/>
            <a:ext cx="86484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GB" sz="60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 Crash Course</a:t>
            </a:r>
            <a:endParaRPr b="0" i="0" sz="41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20" name="Google Shape;120;p14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21" name="Google Shape;121;p14"/>
          <p:cNvSpPr txBox="1"/>
          <p:nvPr/>
        </p:nvSpPr>
        <p:spPr>
          <a:xfrm>
            <a:off x="1389868" y="4833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Basic Syntax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389877" y="1427250"/>
            <a:ext cx="7562100" cy="4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Comments: Not every part of the program code is meant to be run by the interpreter. You can exclude certain parts of your code like descriptions, instructions, pseudo-code etc. using comments.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Indentation: In many languages, code blocks are 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used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to 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separate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different portions of code. Within a particular function, class or statement, code blocks are used to wrap code belonging to a particular section. In Python, we use indentation to indicate code blocks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 Variables: A variable is a container that is used to store a value of data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 Data Types: Variables can store data in different data types. Data type indicate the type of value a variable holds and what operations can be performed on it</a:t>
            </a:r>
            <a:b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Python Functions: A function is a block of code that is intended to perform a 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particular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operation or a particular task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/>
        </p:nvSpPr>
        <p:spPr>
          <a:xfrm>
            <a:off x="834228" y="6892988"/>
            <a:ext cx="22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3.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9123730" y="6883463"/>
            <a:ext cx="43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6FC2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4</a:t>
            </a:r>
            <a:r>
              <a:rPr b="1" i="0" lang="en-GB" sz="2000" u="none" cap="none" strike="noStrike">
                <a:solidFill>
                  <a:srgbClr val="000000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.</a:t>
            </a:r>
            <a:r>
              <a:rPr b="1" i="0" lang="en-GB" sz="2000" u="none" cap="none" strike="noStrike">
                <a:solidFill>
                  <a:srgbClr val="8FC63B"/>
                </a:solidFill>
                <a:latin typeface="Noto Naskh Arabic"/>
                <a:ea typeface="Noto Naskh Arabic"/>
                <a:cs typeface="Noto Naskh Arabic"/>
                <a:sym typeface="Noto Naskh Arabic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Noto Naskh Arabic"/>
              <a:ea typeface="Noto Naskh Arabic"/>
              <a:cs typeface="Noto Naskh Arabic"/>
              <a:sym typeface="Noto Naskh Arabic"/>
            </a:endParaRPr>
          </a:p>
        </p:txBody>
      </p:sp>
      <p:cxnSp>
        <p:nvCxnSpPr>
          <p:cNvPr id="129" name="Google Shape;129;p15"/>
          <p:cNvCxnSpPr/>
          <p:nvPr/>
        </p:nvCxnSpPr>
        <p:spPr>
          <a:xfrm>
            <a:off x="914400" y="2847620"/>
            <a:ext cx="0" cy="187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30" name="Google Shape;130;p15"/>
          <p:cNvSpPr txBox="1"/>
          <p:nvPr/>
        </p:nvSpPr>
        <p:spPr>
          <a:xfrm>
            <a:off x="1389868" y="483300"/>
            <a:ext cx="591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Variables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389877" y="1427250"/>
            <a:ext cx="7562100" cy="4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In Python, a variable is created by assigning a value to it. 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  <a:b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 = 3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name = Albert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d = 1294QOFGD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Rules for Naming Variables in Python:</a:t>
            </a:r>
            <a:b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 variable name must start with a letter or the underscore character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 variable name cannot start with a number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 variable name can only contain alpha-numeric characters and underscores (A-z, 0-9, and _ 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Variable names are case-sensitive (age, Age and AGE are three different variables)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6FC2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rgbClr val="006FC2"/>
                </a:solidFill>
                <a:latin typeface="Lato"/>
                <a:ea typeface="Lato"/>
                <a:cs typeface="Lato"/>
                <a:sym typeface="Lato"/>
              </a:rPr>
              <a:t>A variable name cannot be any of the Python keywords.</a:t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700">
              <a:solidFill>
                <a:srgbClr val="006FC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