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7315200" cx="9753600"/>
  <p:notesSz cx="9753600" cy="7315200"/>
  <p:embeddedFontLst>
    <p:embeddedFont>
      <p:font typeface="Lato"/>
      <p:regular r:id="rId23"/>
      <p:bold r:id="rId24"/>
      <p:italic r:id="rId25"/>
      <p:boldItalic r:id="rId26"/>
    </p:embeddedFont>
    <p:embeddedFont>
      <p:font typeface="Tahoma"/>
      <p:regular r:id="rId27"/>
      <p:bold r:id="rId28"/>
    </p:embeddedFont>
    <p:embeddedFont>
      <p:font typeface="Noto Naskh Arabic"/>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otoNaskhArabic-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otoNaskhArabic-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bbd6bc180_0_13: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dbbd6bc180_0_1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f62138dc9_0_36: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8f62138dc9_0_36: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bbd6bc180_0_35: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dbbd6bc180_0_35: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f62138dc9_0_42: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8f62138dc9_0_42: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f62138dc9_0_67: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8f62138dc9_0_6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f62138dc9_0_74: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8f62138dc9_0_74: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f62138dc9_0_96: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8f62138dc9_0_96: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f62138dc9_0_0: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28f62138dc9_0_0: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f62138dc9_0_6: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8f62138dc9_0_6: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f62138dc9_0_12: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8f62138dc9_0_12: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f62138dc9_0_18: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8f62138dc9_0_18: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f62138dc9_0_24: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8f62138dc9_0_24: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bbd6bc180_0_3: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dbbd6bc180_0_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f62138dc9_0_30:notes"/>
          <p:cNvSpPr txBox="1"/>
          <p:nvPr>
            <p:ph idx="1" type="body"/>
          </p:nvPr>
        </p:nvSpPr>
        <p:spPr>
          <a:xfrm>
            <a:off x="975350" y="3474700"/>
            <a:ext cx="78030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8f62138dc9_0_30: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750">
                <a:solidFill>
                  <a:srgbClr val="006FC2"/>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body"/>
          </p:nvPr>
        </p:nvSpPr>
        <p:spPr>
          <a:xfrm>
            <a:off x="487680" y="1682496"/>
            <a:ext cx="8778240"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 name="Google Shape;17;p2"/>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3"/>
          <p:cNvSpPr txBox="1"/>
          <p:nvPr>
            <p:ph type="ctrTitle"/>
          </p:nvPr>
        </p:nvSpPr>
        <p:spPr>
          <a:xfrm>
            <a:off x="731520" y="2267712"/>
            <a:ext cx="8290560" cy="15361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750">
                <a:solidFill>
                  <a:srgbClr val="006FC2"/>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subTitle"/>
          </p:nvPr>
        </p:nvSpPr>
        <p:spPr>
          <a:xfrm>
            <a:off x="1463040" y="4096512"/>
            <a:ext cx="6827520" cy="182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4"/>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750">
                <a:solidFill>
                  <a:srgbClr val="006FC2"/>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487680"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4"/>
          <p:cNvSpPr txBox="1"/>
          <p:nvPr>
            <p:ph idx="2" type="body"/>
          </p:nvPr>
        </p:nvSpPr>
        <p:spPr>
          <a:xfrm>
            <a:off x="5023104"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5"/>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750">
                <a:solidFill>
                  <a:srgbClr val="006FC2"/>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8" name="Shape 38"/>
        <p:cNvGrpSpPr/>
        <p:nvPr/>
      </p:nvGrpSpPr>
      <p:grpSpPr>
        <a:xfrm>
          <a:off x="0" y="0"/>
          <a:ext cx="0" cy="0"/>
          <a:chOff x="0" y="0"/>
          <a:chExt cx="0" cy="0"/>
        </a:xfrm>
      </p:grpSpPr>
      <p:sp>
        <p:nvSpPr>
          <p:cNvPr id="39" name="Google Shape;39;p6"/>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 name="Google Shape;40;p6"/>
          <p:cNvSpPr/>
          <p:nvPr/>
        </p:nvSpPr>
        <p:spPr>
          <a:xfrm>
            <a:off x="5550573" y="6004331"/>
            <a:ext cx="4203065" cy="1311275"/>
          </a:xfrm>
          <a:custGeom>
            <a:rect b="b" l="l" r="r" t="t"/>
            <a:pathLst>
              <a:path extrusionOk="0" h="1311275" w="4203065">
                <a:moveTo>
                  <a:pt x="4203014" y="615200"/>
                </a:moveTo>
                <a:lnTo>
                  <a:pt x="4199979" y="615734"/>
                </a:lnTo>
                <a:lnTo>
                  <a:pt x="4166844" y="623785"/>
                </a:lnTo>
                <a:lnTo>
                  <a:pt x="4139400" y="583323"/>
                </a:lnTo>
                <a:lnTo>
                  <a:pt x="4109212" y="544982"/>
                </a:lnTo>
                <a:lnTo>
                  <a:pt x="4076446" y="508914"/>
                </a:lnTo>
                <a:lnTo>
                  <a:pt x="4041229" y="475246"/>
                </a:lnTo>
                <a:lnTo>
                  <a:pt x="4003687" y="444119"/>
                </a:lnTo>
                <a:lnTo>
                  <a:pt x="3963974" y="415671"/>
                </a:lnTo>
                <a:lnTo>
                  <a:pt x="3922230" y="390042"/>
                </a:lnTo>
                <a:lnTo>
                  <a:pt x="3878592" y="367385"/>
                </a:lnTo>
                <a:lnTo>
                  <a:pt x="3833190" y="347827"/>
                </a:lnTo>
                <a:lnTo>
                  <a:pt x="3786174" y="331508"/>
                </a:lnTo>
                <a:lnTo>
                  <a:pt x="3737686" y="318579"/>
                </a:lnTo>
                <a:lnTo>
                  <a:pt x="3687838" y="309156"/>
                </a:lnTo>
                <a:lnTo>
                  <a:pt x="3636797" y="303415"/>
                </a:lnTo>
                <a:lnTo>
                  <a:pt x="3584702" y="301459"/>
                </a:lnTo>
                <a:lnTo>
                  <a:pt x="3534956" y="303237"/>
                </a:lnTo>
                <a:lnTo>
                  <a:pt x="3486175" y="308470"/>
                </a:lnTo>
                <a:lnTo>
                  <a:pt x="3438474" y="317055"/>
                </a:lnTo>
                <a:lnTo>
                  <a:pt x="3391966" y="328866"/>
                </a:lnTo>
                <a:lnTo>
                  <a:pt x="3346793" y="343776"/>
                </a:lnTo>
                <a:lnTo>
                  <a:pt x="3303054" y="361657"/>
                </a:lnTo>
                <a:lnTo>
                  <a:pt x="3260877" y="382409"/>
                </a:lnTo>
                <a:lnTo>
                  <a:pt x="3220402" y="405892"/>
                </a:lnTo>
                <a:lnTo>
                  <a:pt x="3181718" y="432003"/>
                </a:lnTo>
                <a:lnTo>
                  <a:pt x="3144964" y="460603"/>
                </a:lnTo>
                <a:lnTo>
                  <a:pt x="3110268" y="491578"/>
                </a:lnTo>
                <a:lnTo>
                  <a:pt x="3077730" y="524802"/>
                </a:lnTo>
                <a:lnTo>
                  <a:pt x="3066783" y="537603"/>
                </a:lnTo>
                <a:lnTo>
                  <a:pt x="3063900" y="531837"/>
                </a:lnTo>
                <a:lnTo>
                  <a:pt x="3039211" y="495287"/>
                </a:lnTo>
                <a:lnTo>
                  <a:pt x="3010154" y="462280"/>
                </a:lnTo>
                <a:lnTo>
                  <a:pt x="2977146" y="433222"/>
                </a:lnTo>
                <a:lnTo>
                  <a:pt x="2940583" y="408520"/>
                </a:lnTo>
                <a:lnTo>
                  <a:pt x="2900896" y="388607"/>
                </a:lnTo>
                <a:lnTo>
                  <a:pt x="2889377" y="384606"/>
                </a:lnTo>
                <a:lnTo>
                  <a:pt x="2858478" y="373875"/>
                </a:lnTo>
                <a:lnTo>
                  <a:pt x="2813735" y="364731"/>
                </a:lnTo>
                <a:lnTo>
                  <a:pt x="2767101" y="361594"/>
                </a:lnTo>
                <a:lnTo>
                  <a:pt x="2734780" y="363105"/>
                </a:lnTo>
                <a:lnTo>
                  <a:pt x="2703309" y="367550"/>
                </a:lnTo>
                <a:lnTo>
                  <a:pt x="2672829" y="374764"/>
                </a:lnTo>
                <a:lnTo>
                  <a:pt x="2643454" y="384606"/>
                </a:lnTo>
                <a:lnTo>
                  <a:pt x="2622600" y="340321"/>
                </a:lnTo>
                <a:lnTo>
                  <a:pt x="2598496" y="298005"/>
                </a:lnTo>
                <a:lnTo>
                  <a:pt x="2597023" y="295833"/>
                </a:lnTo>
                <a:lnTo>
                  <a:pt x="2571292" y="257797"/>
                </a:lnTo>
                <a:lnTo>
                  <a:pt x="2541168" y="219887"/>
                </a:lnTo>
                <a:lnTo>
                  <a:pt x="2508262" y="184429"/>
                </a:lnTo>
                <a:lnTo>
                  <a:pt x="2472766" y="151574"/>
                </a:lnTo>
                <a:lnTo>
                  <a:pt x="2434818" y="121488"/>
                </a:lnTo>
                <a:lnTo>
                  <a:pt x="2394585" y="94335"/>
                </a:lnTo>
                <a:lnTo>
                  <a:pt x="2352230" y="70281"/>
                </a:lnTo>
                <a:lnTo>
                  <a:pt x="2307920" y="49479"/>
                </a:lnTo>
                <a:lnTo>
                  <a:pt x="2261806" y="32092"/>
                </a:lnTo>
                <a:lnTo>
                  <a:pt x="2214067" y="18300"/>
                </a:lnTo>
                <a:lnTo>
                  <a:pt x="2164854" y="8242"/>
                </a:lnTo>
                <a:lnTo>
                  <a:pt x="2114321" y="2082"/>
                </a:lnTo>
                <a:lnTo>
                  <a:pt x="2062645" y="0"/>
                </a:lnTo>
                <a:lnTo>
                  <a:pt x="2011184" y="2070"/>
                </a:lnTo>
                <a:lnTo>
                  <a:pt x="1960867" y="8178"/>
                </a:lnTo>
                <a:lnTo>
                  <a:pt x="1911845" y="18161"/>
                </a:lnTo>
                <a:lnTo>
                  <a:pt x="1864296" y="31851"/>
                </a:lnTo>
                <a:lnTo>
                  <a:pt x="1818360" y="49110"/>
                </a:lnTo>
                <a:lnTo>
                  <a:pt x="1774202" y="69748"/>
                </a:lnTo>
                <a:lnTo>
                  <a:pt x="1731987" y="93624"/>
                </a:lnTo>
                <a:lnTo>
                  <a:pt x="1691868" y="120586"/>
                </a:lnTo>
                <a:lnTo>
                  <a:pt x="1654009" y="150444"/>
                </a:lnTo>
                <a:lnTo>
                  <a:pt x="1618576" y="183070"/>
                </a:lnTo>
                <a:lnTo>
                  <a:pt x="1585709" y="218274"/>
                </a:lnTo>
                <a:lnTo>
                  <a:pt x="1555572" y="255917"/>
                </a:lnTo>
                <a:lnTo>
                  <a:pt x="1528330" y="295833"/>
                </a:lnTo>
                <a:lnTo>
                  <a:pt x="1497926" y="288442"/>
                </a:lnTo>
                <a:lnTo>
                  <a:pt x="1466799" y="283044"/>
                </a:lnTo>
                <a:lnTo>
                  <a:pt x="1435011" y="279730"/>
                </a:lnTo>
                <a:lnTo>
                  <a:pt x="1402613" y="278612"/>
                </a:lnTo>
                <a:lnTo>
                  <a:pt x="1354772" y="281025"/>
                </a:lnTo>
                <a:lnTo>
                  <a:pt x="1308315" y="288112"/>
                </a:lnTo>
                <a:lnTo>
                  <a:pt x="1263472" y="299643"/>
                </a:lnTo>
                <a:lnTo>
                  <a:pt x="1220482" y="315379"/>
                </a:lnTo>
                <a:lnTo>
                  <a:pt x="1179576" y="335076"/>
                </a:lnTo>
                <a:lnTo>
                  <a:pt x="1141006" y="358521"/>
                </a:lnTo>
                <a:lnTo>
                  <a:pt x="1104988" y="385457"/>
                </a:lnTo>
                <a:lnTo>
                  <a:pt x="1071753" y="415645"/>
                </a:lnTo>
                <a:lnTo>
                  <a:pt x="1041552" y="448881"/>
                </a:lnTo>
                <a:lnTo>
                  <a:pt x="1014615" y="484898"/>
                </a:lnTo>
                <a:lnTo>
                  <a:pt x="991184" y="523481"/>
                </a:lnTo>
                <a:lnTo>
                  <a:pt x="971486" y="564375"/>
                </a:lnTo>
                <a:lnTo>
                  <a:pt x="958850" y="598881"/>
                </a:lnTo>
                <a:lnTo>
                  <a:pt x="916660" y="617054"/>
                </a:lnTo>
                <a:lnTo>
                  <a:pt x="873785" y="639318"/>
                </a:lnTo>
                <a:lnTo>
                  <a:pt x="832777" y="664489"/>
                </a:lnTo>
                <a:lnTo>
                  <a:pt x="793762" y="692442"/>
                </a:lnTo>
                <a:lnTo>
                  <a:pt x="756881" y="723023"/>
                </a:lnTo>
                <a:lnTo>
                  <a:pt x="722287" y="756094"/>
                </a:lnTo>
                <a:lnTo>
                  <a:pt x="690092" y="791540"/>
                </a:lnTo>
                <a:lnTo>
                  <a:pt x="660438" y="829208"/>
                </a:lnTo>
                <a:lnTo>
                  <a:pt x="633463" y="868946"/>
                </a:lnTo>
                <a:lnTo>
                  <a:pt x="600925" y="861034"/>
                </a:lnTo>
                <a:lnTo>
                  <a:pt x="567601" y="855256"/>
                </a:lnTo>
                <a:lnTo>
                  <a:pt x="533577" y="851712"/>
                </a:lnTo>
                <a:lnTo>
                  <a:pt x="498894" y="850519"/>
                </a:lnTo>
                <a:lnTo>
                  <a:pt x="450659" y="852805"/>
                </a:lnTo>
                <a:lnTo>
                  <a:pt x="403733" y="859548"/>
                </a:lnTo>
                <a:lnTo>
                  <a:pt x="358305" y="870521"/>
                </a:lnTo>
                <a:lnTo>
                  <a:pt x="314591" y="885520"/>
                </a:lnTo>
                <a:lnTo>
                  <a:pt x="272808" y="904328"/>
                </a:lnTo>
                <a:lnTo>
                  <a:pt x="233159" y="926757"/>
                </a:lnTo>
                <a:lnTo>
                  <a:pt x="195859" y="952576"/>
                </a:lnTo>
                <a:lnTo>
                  <a:pt x="161112" y="981570"/>
                </a:lnTo>
                <a:lnTo>
                  <a:pt x="129133" y="1013548"/>
                </a:lnTo>
                <a:lnTo>
                  <a:pt x="100126" y="1048296"/>
                </a:lnTo>
                <a:lnTo>
                  <a:pt x="74307" y="1085596"/>
                </a:lnTo>
                <a:lnTo>
                  <a:pt x="51892" y="1125245"/>
                </a:lnTo>
                <a:lnTo>
                  <a:pt x="33070" y="1167028"/>
                </a:lnTo>
                <a:lnTo>
                  <a:pt x="18072" y="1210741"/>
                </a:lnTo>
                <a:lnTo>
                  <a:pt x="7099" y="1256169"/>
                </a:lnTo>
                <a:lnTo>
                  <a:pt x="368" y="1303108"/>
                </a:lnTo>
                <a:lnTo>
                  <a:pt x="0" y="1310881"/>
                </a:lnTo>
                <a:lnTo>
                  <a:pt x="935050" y="1310881"/>
                </a:lnTo>
                <a:lnTo>
                  <a:pt x="2082927" y="1310881"/>
                </a:lnTo>
                <a:lnTo>
                  <a:pt x="2327325" y="1310881"/>
                </a:lnTo>
                <a:lnTo>
                  <a:pt x="3372561" y="1310881"/>
                </a:lnTo>
                <a:lnTo>
                  <a:pt x="4203014" y="1310881"/>
                </a:lnTo>
                <a:lnTo>
                  <a:pt x="4203014" y="61520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1" name="Google Shape;41;p6"/>
          <p:cNvPicPr preferRelativeResize="0"/>
          <p:nvPr/>
        </p:nvPicPr>
        <p:blipFill rotWithShape="1">
          <a:blip r:embed="rId2">
            <a:alphaModFix/>
          </a:blip>
          <a:srcRect b="0" l="0" r="0" t="0"/>
          <a:stretch/>
        </p:blipFill>
        <p:spPr>
          <a:xfrm>
            <a:off x="347962" y="111585"/>
            <a:ext cx="1238249" cy="1238249"/>
          </a:xfrm>
          <a:prstGeom prst="rect">
            <a:avLst/>
          </a:prstGeom>
          <a:noFill/>
          <a:ln>
            <a:noFill/>
          </a:ln>
        </p:spPr>
      </p:pic>
      <p:sp>
        <p:nvSpPr>
          <p:cNvPr id="42" name="Google Shape;42;p6"/>
          <p:cNvSpPr/>
          <p:nvPr/>
        </p:nvSpPr>
        <p:spPr>
          <a:xfrm>
            <a:off x="948836" y="2847620"/>
            <a:ext cx="0" cy="1866264"/>
          </a:xfrm>
          <a:custGeom>
            <a:rect b="b" l="l" r="r" t="t"/>
            <a:pathLst>
              <a:path extrusionOk="0" h="1866264" w="120000">
                <a:moveTo>
                  <a:pt x="0" y="0"/>
                </a:moveTo>
                <a:lnTo>
                  <a:pt x="0" y="1866174"/>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 name="Google Shape;43;p6"/>
          <p:cNvSpPr/>
          <p:nvPr/>
        </p:nvSpPr>
        <p:spPr>
          <a:xfrm>
            <a:off x="891686" y="2838095"/>
            <a:ext cx="114300" cy="1885314"/>
          </a:xfrm>
          <a:custGeom>
            <a:rect b="b" l="l" r="r" t="t"/>
            <a:pathLst>
              <a:path extrusionOk="0" h="1885314" w="114300">
                <a:moveTo>
                  <a:pt x="114299" y="0"/>
                </a:moveTo>
                <a:lnTo>
                  <a:pt x="0" y="0"/>
                </a:lnTo>
              </a:path>
              <a:path extrusionOk="0" h="1885314" w="114300">
                <a:moveTo>
                  <a:pt x="114299" y="1885224"/>
                </a:moveTo>
                <a:lnTo>
                  <a:pt x="0" y="1885224"/>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4" name="Google Shape;44;p6"/>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5550573" y="6004331"/>
            <a:ext cx="4203065" cy="1311275"/>
          </a:xfrm>
          <a:custGeom>
            <a:rect b="b" l="l" r="r" t="t"/>
            <a:pathLst>
              <a:path extrusionOk="0" h="1311275" w="4203065">
                <a:moveTo>
                  <a:pt x="4203014" y="615200"/>
                </a:moveTo>
                <a:lnTo>
                  <a:pt x="4199979" y="615734"/>
                </a:lnTo>
                <a:lnTo>
                  <a:pt x="4166844" y="623785"/>
                </a:lnTo>
                <a:lnTo>
                  <a:pt x="4139400" y="583323"/>
                </a:lnTo>
                <a:lnTo>
                  <a:pt x="4109212" y="544982"/>
                </a:lnTo>
                <a:lnTo>
                  <a:pt x="4076446" y="508914"/>
                </a:lnTo>
                <a:lnTo>
                  <a:pt x="4041229" y="475246"/>
                </a:lnTo>
                <a:lnTo>
                  <a:pt x="4003687" y="444119"/>
                </a:lnTo>
                <a:lnTo>
                  <a:pt x="3963974" y="415671"/>
                </a:lnTo>
                <a:lnTo>
                  <a:pt x="3922230" y="390042"/>
                </a:lnTo>
                <a:lnTo>
                  <a:pt x="3878592" y="367385"/>
                </a:lnTo>
                <a:lnTo>
                  <a:pt x="3833190" y="347827"/>
                </a:lnTo>
                <a:lnTo>
                  <a:pt x="3786174" y="331508"/>
                </a:lnTo>
                <a:lnTo>
                  <a:pt x="3737686" y="318579"/>
                </a:lnTo>
                <a:lnTo>
                  <a:pt x="3687838" y="309156"/>
                </a:lnTo>
                <a:lnTo>
                  <a:pt x="3636797" y="303415"/>
                </a:lnTo>
                <a:lnTo>
                  <a:pt x="3584702" y="301459"/>
                </a:lnTo>
                <a:lnTo>
                  <a:pt x="3534956" y="303237"/>
                </a:lnTo>
                <a:lnTo>
                  <a:pt x="3486175" y="308470"/>
                </a:lnTo>
                <a:lnTo>
                  <a:pt x="3438474" y="317055"/>
                </a:lnTo>
                <a:lnTo>
                  <a:pt x="3391966" y="328866"/>
                </a:lnTo>
                <a:lnTo>
                  <a:pt x="3346793" y="343776"/>
                </a:lnTo>
                <a:lnTo>
                  <a:pt x="3303054" y="361657"/>
                </a:lnTo>
                <a:lnTo>
                  <a:pt x="3260877" y="382409"/>
                </a:lnTo>
                <a:lnTo>
                  <a:pt x="3220402" y="405892"/>
                </a:lnTo>
                <a:lnTo>
                  <a:pt x="3181718" y="432003"/>
                </a:lnTo>
                <a:lnTo>
                  <a:pt x="3144964" y="460603"/>
                </a:lnTo>
                <a:lnTo>
                  <a:pt x="3110268" y="491578"/>
                </a:lnTo>
                <a:lnTo>
                  <a:pt x="3077730" y="524802"/>
                </a:lnTo>
                <a:lnTo>
                  <a:pt x="3066783" y="537603"/>
                </a:lnTo>
                <a:lnTo>
                  <a:pt x="3063900" y="531837"/>
                </a:lnTo>
                <a:lnTo>
                  <a:pt x="3039211" y="495287"/>
                </a:lnTo>
                <a:lnTo>
                  <a:pt x="3010154" y="462280"/>
                </a:lnTo>
                <a:lnTo>
                  <a:pt x="2977146" y="433222"/>
                </a:lnTo>
                <a:lnTo>
                  <a:pt x="2940583" y="408520"/>
                </a:lnTo>
                <a:lnTo>
                  <a:pt x="2900896" y="388607"/>
                </a:lnTo>
                <a:lnTo>
                  <a:pt x="2889377" y="384606"/>
                </a:lnTo>
                <a:lnTo>
                  <a:pt x="2858478" y="373875"/>
                </a:lnTo>
                <a:lnTo>
                  <a:pt x="2813735" y="364731"/>
                </a:lnTo>
                <a:lnTo>
                  <a:pt x="2767101" y="361594"/>
                </a:lnTo>
                <a:lnTo>
                  <a:pt x="2734780" y="363105"/>
                </a:lnTo>
                <a:lnTo>
                  <a:pt x="2703309" y="367550"/>
                </a:lnTo>
                <a:lnTo>
                  <a:pt x="2672829" y="374764"/>
                </a:lnTo>
                <a:lnTo>
                  <a:pt x="2643454" y="384606"/>
                </a:lnTo>
                <a:lnTo>
                  <a:pt x="2622600" y="340321"/>
                </a:lnTo>
                <a:lnTo>
                  <a:pt x="2598496" y="298005"/>
                </a:lnTo>
                <a:lnTo>
                  <a:pt x="2597023" y="295833"/>
                </a:lnTo>
                <a:lnTo>
                  <a:pt x="2571292" y="257797"/>
                </a:lnTo>
                <a:lnTo>
                  <a:pt x="2541168" y="219887"/>
                </a:lnTo>
                <a:lnTo>
                  <a:pt x="2508262" y="184429"/>
                </a:lnTo>
                <a:lnTo>
                  <a:pt x="2472766" y="151574"/>
                </a:lnTo>
                <a:lnTo>
                  <a:pt x="2434818" y="121488"/>
                </a:lnTo>
                <a:lnTo>
                  <a:pt x="2394585" y="94335"/>
                </a:lnTo>
                <a:lnTo>
                  <a:pt x="2352230" y="70281"/>
                </a:lnTo>
                <a:lnTo>
                  <a:pt x="2307920" y="49479"/>
                </a:lnTo>
                <a:lnTo>
                  <a:pt x="2261806" y="32092"/>
                </a:lnTo>
                <a:lnTo>
                  <a:pt x="2214067" y="18300"/>
                </a:lnTo>
                <a:lnTo>
                  <a:pt x="2164854" y="8242"/>
                </a:lnTo>
                <a:lnTo>
                  <a:pt x="2114321" y="2082"/>
                </a:lnTo>
                <a:lnTo>
                  <a:pt x="2062645" y="0"/>
                </a:lnTo>
                <a:lnTo>
                  <a:pt x="2011184" y="2070"/>
                </a:lnTo>
                <a:lnTo>
                  <a:pt x="1960867" y="8178"/>
                </a:lnTo>
                <a:lnTo>
                  <a:pt x="1911845" y="18161"/>
                </a:lnTo>
                <a:lnTo>
                  <a:pt x="1864296" y="31851"/>
                </a:lnTo>
                <a:lnTo>
                  <a:pt x="1818360" y="49110"/>
                </a:lnTo>
                <a:lnTo>
                  <a:pt x="1774202" y="69748"/>
                </a:lnTo>
                <a:lnTo>
                  <a:pt x="1731987" y="93624"/>
                </a:lnTo>
                <a:lnTo>
                  <a:pt x="1691868" y="120586"/>
                </a:lnTo>
                <a:lnTo>
                  <a:pt x="1654009" y="150444"/>
                </a:lnTo>
                <a:lnTo>
                  <a:pt x="1618576" y="183070"/>
                </a:lnTo>
                <a:lnTo>
                  <a:pt x="1585709" y="218274"/>
                </a:lnTo>
                <a:lnTo>
                  <a:pt x="1555572" y="255917"/>
                </a:lnTo>
                <a:lnTo>
                  <a:pt x="1528330" y="295833"/>
                </a:lnTo>
                <a:lnTo>
                  <a:pt x="1497926" y="288442"/>
                </a:lnTo>
                <a:lnTo>
                  <a:pt x="1466799" y="283044"/>
                </a:lnTo>
                <a:lnTo>
                  <a:pt x="1435011" y="279730"/>
                </a:lnTo>
                <a:lnTo>
                  <a:pt x="1402613" y="278612"/>
                </a:lnTo>
                <a:lnTo>
                  <a:pt x="1354772" y="281025"/>
                </a:lnTo>
                <a:lnTo>
                  <a:pt x="1308315" y="288112"/>
                </a:lnTo>
                <a:lnTo>
                  <a:pt x="1263472" y="299643"/>
                </a:lnTo>
                <a:lnTo>
                  <a:pt x="1220482" y="315379"/>
                </a:lnTo>
                <a:lnTo>
                  <a:pt x="1179576" y="335076"/>
                </a:lnTo>
                <a:lnTo>
                  <a:pt x="1141006" y="358521"/>
                </a:lnTo>
                <a:lnTo>
                  <a:pt x="1104988" y="385457"/>
                </a:lnTo>
                <a:lnTo>
                  <a:pt x="1071753" y="415645"/>
                </a:lnTo>
                <a:lnTo>
                  <a:pt x="1041552" y="448881"/>
                </a:lnTo>
                <a:lnTo>
                  <a:pt x="1014615" y="484898"/>
                </a:lnTo>
                <a:lnTo>
                  <a:pt x="991184" y="523481"/>
                </a:lnTo>
                <a:lnTo>
                  <a:pt x="971486" y="564375"/>
                </a:lnTo>
                <a:lnTo>
                  <a:pt x="958850" y="598881"/>
                </a:lnTo>
                <a:lnTo>
                  <a:pt x="916660" y="617054"/>
                </a:lnTo>
                <a:lnTo>
                  <a:pt x="873785" y="639318"/>
                </a:lnTo>
                <a:lnTo>
                  <a:pt x="832777" y="664489"/>
                </a:lnTo>
                <a:lnTo>
                  <a:pt x="793762" y="692442"/>
                </a:lnTo>
                <a:lnTo>
                  <a:pt x="756881" y="723023"/>
                </a:lnTo>
                <a:lnTo>
                  <a:pt x="722287" y="756094"/>
                </a:lnTo>
                <a:lnTo>
                  <a:pt x="690092" y="791540"/>
                </a:lnTo>
                <a:lnTo>
                  <a:pt x="660438" y="829208"/>
                </a:lnTo>
                <a:lnTo>
                  <a:pt x="633463" y="868946"/>
                </a:lnTo>
                <a:lnTo>
                  <a:pt x="600925" y="861034"/>
                </a:lnTo>
                <a:lnTo>
                  <a:pt x="567601" y="855256"/>
                </a:lnTo>
                <a:lnTo>
                  <a:pt x="533577" y="851712"/>
                </a:lnTo>
                <a:lnTo>
                  <a:pt x="498894" y="850519"/>
                </a:lnTo>
                <a:lnTo>
                  <a:pt x="450659" y="852805"/>
                </a:lnTo>
                <a:lnTo>
                  <a:pt x="403733" y="859548"/>
                </a:lnTo>
                <a:lnTo>
                  <a:pt x="358305" y="870521"/>
                </a:lnTo>
                <a:lnTo>
                  <a:pt x="314591" y="885520"/>
                </a:lnTo>
                <a:lnTo>
                  <a:pt x="272808" y="904328"/>
                </a:lnTo>
                <a:lnTo>
                  <a:pt x="233159" y="926757"/>
                </a:lnTo>
                <a:lnTo>
                  <a:pt x="195859" y="952576"/>
                </a:lnTo>
                <a:lnTo>
                  <a:pt x="161112" y="981570"/>
                </a:lnTo>
                <a:lnTo>
                  <a:pt x="129133" y="1013548"/>
                </a:lnTo>
                <a:lnTo>
                  <a:pt x="100126" y="1048296"/>
                </a:lnTo>
                <a:lnTo>
                  <a:pt x="74307" y="1085596"/>
                </a:lnTo>
                <a:lnTo>
                  <a:pt x="51892" y="1125245"/>
                </a:lnTo>
                <a:lnTo>
                  <a:pt x="33070" y="1167028"/>
                </a:lnTo>
                <a:lnTo>
                  <a:pt x="18072" y="1210741"/>
                </a:lnTo>
                <a:lnTo>
                  <a:pt x="7099" y="1256169"/>
                </a:lnTo>
                <a:lnTo>
                  <a:pt x="368" y="1303108"/>
                </a:lnTo>
                <a:lnTo>
                  <a:pt x="0" y="1310881"/>
                </a:lnTo>
                <a:lnTo>
                  <a:pt x="935050" y="1310881"/>
                </a:lnTo>
                <a:lnTo>
                  <a:pt x="2082927" y="1310881"/>
                </a:lnTo>
                <a:lnTo>
                  <a:pt x="2327325" y="1310881"/>
                </a:lnTo>
                <a:lnTo>
                  <a:pt x="3372561" y="1310881"/>
                </a:lnTo>
                <a:lnTo>
                  <a:pt x="4203014" y="1310881"/>
                </a:lnTo>
                <a:lnTo>
                  <a:pt x="4203014" y="61520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 name="Google Shape;8;p1"/>
          <p:cNvPicPr preferRelativeResize="0"/>
          <p:nvPr/>
        </p:nvPicPr>
        <p:blipFill rotWithShape="1">
          <a:blip r:embed="rId1">
            <a:alphaModFix/>
          </a:blip>
          <a:srcRect b="0" l="0" r="0" t="0"/>
          <a:stretch/>
        </p:blipFill>
        <p:spPr>
          <a:xfrm>
            <a:off x="347962" y="111585"/>
            <a:ext cx="1238249" cy="1238249"/>
          </a:xfrm>
          <a:prstGeom prst="rect">
            <a:avLst/>
          </a:prstGeom>
          <a:noFill/>
          <a:ln>
            <a:noFill/>
          </a:ln>
        </p:spPr>
      </p:pic>
      <p:sp>
        <p:nvSpPr>
          <p:cNvPr id="9" name="Google Shape;9;p1"/>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750" u="none" cap="none" strike="noStrike">
                <a:solidFill>
                  <a:srgbClr val="006FC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487680" y="1682496"/>
            <a:ext cx="8778240" cy="4828032"/>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 name="Google Shape;11;p1"/>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about.gitlab.com/topics/agile-delive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nvSpPr>
        <p:spPr>
          <a:xfrm>
            <a:off x="1920143" y="3332100"/>
            <a:ext cx="5913300" cy="6510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Clr>
                <a:srgbClr val="000000"/>
              </a:buClr>
              <a:buFont typeface="Arial"/>
              <a:buNone/>
            </a:pPr>
            <a:r>
              <a:rPr b="1" lang="en-GB" sz="4150">
                <a:solidFill>
                  <a:srgbClr val="006FC2"/>
                </a:solidFill>
                <a:latin typeface="Lato"/>
                <a:ea typeface="Lato"/>
                <a:cs typeface="Lato"/>
                <a:sym typeface="Lato"/>
              </a:rPr>
              <a:t>SDLC and DevOps</a:t>
            </a:r>
            <a:endParaRPr sz="4150">
              <a:latin typeface="Lato"/>
              <a:ea typeface="Lato"/>
              <a:cs typeface="Lato"/>
              <a:sym typeface="Lato"/>
            </a:endParaRPr>
          </a:p>
        </p:txBody>
      </p:sp>
      <p:sp>
        <p:nvSpPr>
          <p:cNvPr id="52" name="Google Shape;52;p7"/>
          <p:cNvSpPr txBox="1"/>
          <p:nvPr/>
        </p:nvSpPr>
        <p:spPr>
          <a:xfrm>
            <a:off x="834228" y="6892988"/>
            <a:ext cx="229235" cy="330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1.</a:t>
            </a:r>
            <a:endParaRPr sz="2000">
              <a:latin typeface="Noto Naskh Arabic"/>
              <a:ea typeface="Noto Naskh Arabic"/>
              <a:cs typeface="Noto Naskh Arabic"/>
              <a:sym typeface="Noto Naskh Arabic"/>
            </a:endParaRPr>
          </a:p>
        </p:txBody>
      </p:sp>
      <p:sp>
        <p:nvSpPr>
          <p:cNvPr id="53" name="Google Shape;53;p7"/>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54" name="Google Shape;54;p7"/>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55" name="Google Shape;55;p7"/>
          <p:cNvSpPr txBox="1"/>
          <p:nvPr/>
        </p:nvSpPr>
        <p:spPr>
          <a:xfrm>
            <a:off x="3660447" y="4339394"/>
            <a:ext cx="2432700" cy="381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400">
                <a:solidFill>
                  <a:srgbClr val="006FC2"/>
                </a:solidFill>
                <a:latin typeface="Lato"/>
                <a:ea typeface="Lato"/>
                <a:cs typeface="Lato"/>
                <a:sym typeface="Lato"/>
              </a:rPr>
              <a:t>Malchiel Ed Urias</a:t>
            </a:r>
            <a:endParaRPr sz="24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nvSpPr>
        <p:spPr>
          <a:xfrm>
            <a:off x="834222" y="6893000"/>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10</a:t>
            </a:r>
            <a:r>
              <a:rPr b="1" lang="en-GB" sz="2000">
                <a:latin typeface="Noto Naskh Arabic"/>
                <a:ea typeface="Noto Naskh Arabic"/>
                <a:cs typeface="Noto Naskh Arabic"/>
                <a:sym typeface="Noto Naskh Arabic"/>
              </a:rPr>
              <a:t>.</a:t>
            </a:r>
            <a:endParaRPr sz="2000">
              <a:latin typeface="Noto Naskh Arabic"/>
              <a:ea typeface="Noto Naskh Arabic"/>
              <a:cs typeface="Noto Naskh Arabic"/>
              <a:sym typeface="Noto Naskh Arabic"/>
            </a:endParaRPr>
          </a:p>
        </p:txBody>
      </p:sp>
      <p:sp>
        <p:nvSpPr>
          <p:cNvPr id="134" name="Google Shape;134;p16"/>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135" name="Google Shape;135;p16"/>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36" name="Google Shape;136;p16"/>
          <p:cNvSpPr txBox="1"/>
          <p:nvPr/>
        </p:nvSpPr>
        <p:spPr>
          <a:xfrm>
            <a:off x="1389877" y="993400"/>
            <a:ext cx="7734000" cy="412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600">
                <a:solidFill>
                  <a:srgbClr val="006FC2"/>
                </a:solidFill>
                <a:latin typeface="Lato"/>
                <a:ea typeface="Lato"/>
                <a:cs typeface="Lato"/>
                <a:sym typeface="Lato"/>
              </a:rPr>
              <a:t>Benefits of DevOps</a:t>
            </a:r>
            <a:endParaRPr sz="2600">
              <a:latin typeface="Lato"/>
              <a:ea typeface="Lato"/>
              <a:cs typeface="Lato"/>
              <a:sym typeface="Lato"/>
            </a:endParaRPr>
          </a:p>
        </p:txBody>
      </p:sp>
      <p:sp>
        <p:nvSpPr>
          <p:cNvPr id="137" name="Google Shape;137;p16"/>
          <p:cNvSpPr txBox="1"/>
          <p:nvPr/>
        </p:nvSpPr>
        <p:spPr>
          <a:xfrm>
            <a:off x="1388100" y="1567800"/>
            <a:ext cx="6977400" cy="2432100"/>
          </a:xfrm>
          <a:prstGeom prst="rect">
            <a:avLst/>
          </a:prstGeom>
          <a:noFill/>
          <a:ln>
            <a:noFill/>
          </a:ln>
        </p:spPr>
        <p:txBody>
          <a:bodyPr anchorCtr="0" anchor="t" bIns="91425" lIns="91425" spcFirstLastPara="1" rIns="91425" wrap="square" tIns="91425">
            <a:spAutoFit/>
          </a:bodyPr>
          <a:lstStyle/>
          <a:p>
            <a:pPr indent="0" lvl="0" marL="12700" rtl="0" algn="l">
              <a:lnSpc>
                <a:spcPct val="100000"/>
              </a:lnSpc>
              <a:spcBef>
                <a:spcPts val="0"/>
              </a:spcBef>
              <a:spcAft>
                <a:spcPts val="0"/>
              </a:spcAft>
              <a:buNone/>
            </a:pPr>
            <a:r>
              <a:rPr lang="en-GB" sz="2300">
                <a:solidFill>
                  <a:srgbClr val="006FC2"/>
                </a:solidFill>
                <a:latin typeface="Lato"/>
                <a:ea typeface="Lato"/>
                <a:cs typeface="Lato"/>
                <a:sym typeface="Lato"/>
              </a:rPr>
              <a:t>5. Reliability: </a:t>
            </a:r>
            <a:r>
              <a:rPr lang="en-GB" sz="2000">
                <a:solidFill>
                  <a:srgbClr val="006FC2"/>
                </a:solidFill>
                <a:latin typeface="Lato"/>
                <a:ea typeface="Lato"/>
                <a:cs typeface="Lato"/>
                <a:sym typeface="Lato"/>
              </a:rPr>
              <a:t>DevOps practices involves frequent testing and efficient monitoring of applications and systems to ensure the quality performance</a:t>
            </a:r>
            <a:endParaRPr sz="2000">
              <a:solidFill>
                <a:srgbClr val="006FC2"/>
              </a:solidFill>
              <a:latin typeface="Lato"/>
              <a:ea typeface="Lato"/>
              <a:cs typeface="Lato"/>
              <a:sym typeface="Lato"/>
            </a:endParaRPr>
          </a:p>
          <a:p>
            <a:pPr indent="0" lvl="0" marL="12700" rtl="0" algn="l">
              <a:lnSpc>
                <a:spcPct val="100000"/>
              </a:lnSpc>
              <a:spcBef>
                <a:spcPts val="0"/>
              </a:spcBef>
              <a:spcAft>
                <a:spcPts val="0"/>
              </a:spcAft>
              <a:buNone/>
            </a:pPr>
            <a:r>
              <a:t/>
            </a:r>
            <a:endParaRPr sz="2000">
              <a:solidFill>
                <a:srgbClr val="006FC2"/>
              </a:solidFill>
              <a:latin typeface="Lato"/>
              <a:ea typeface="Lato"/>
              <a:cs typeface="Lato"/>
              <a:sym typeface="Lato"/>
            </a:endParaRPr>
          </a:p>
          <a:p>
            <a:pPr indent="0" lvl="0" marL="12700" rtl="0" algn="l">
              <a:lnSpc>
                <a:spcPct val="100000"/>
              </a:lnSpc>
              <a:spcBef>
                <a:spcPts val="0"/>
              </a:spcBef>
              <a:spcAft>
                <a:spcPts val="0"/>
              </a:spcAft>
              <a:buNone/>
            </a:pPr>
            <a:r>
              <a:rPr lang="en-GB" sz="2300">
                <a:solidFill>
                  <a:srgbClr val="006FC2"/>
                </a:solidFill>
                <a:latin typeface="Lato"/>
                <a:ea typeface="Lato"/>
                <a:cs typeface="Lato"/>
                <a:sym typeface="Lato"/>
              </a:rPr>
              <a:t>6. Improved MTTR:  </a:t>
            </a:r>
            <a:r>
              <a:rPr lang="en-GB" sz="2000">
                <a:solidFill>
                  <a:srgbClr val="006FC2"/>
                </a:solidFill>
                <a:latin typeface="Lato"/>
                <a:ea typeface="Lato"/>
                <a:cs typeface="Lato"/>
                <a:sym typeface="Lato"/>
              </a:rPr>
              <a:t>Reduce the time required to resolve incidents. With frequent code delivery and proper monitoring, finding the root cause of issues is quicker </a:t>
            </a:r>
            <a:endParaRPr sz="2000">
              <a:solidFill>
                <a:srgbClr val="006FC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nvSpPr>
        <p:spPr>
          <a:xfrm>
            <a:off x="834219" y="6893000"/>
            <a:ext cx="721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11</a:t>
            </a:r>
            <a:r>
              <a:rPr b="1" lang="en-GB" sz="2000">
                <a:latin typeface="Noto Naskh Arabic"/>
                <a:ea typeface="Noto Naskh Arabic"/>
                <a:cs typeface="Noto Naskh Arabic"/>
                <a:sym typeface="Noto Naskh Arabic"/>
              </a:rPr>
              <a:t>.</a:t>
            </a:r>
            <a:endParaRPr sz="2000">
              <a:latin typeface="Noto Naskh Arabic"/>
              <a:ea typeface="Noto Naskh Arabic"/>
              <a:cs typeface="Noto Naskh Arabic"/>
              <a:sym typeface="Noto Naskh Arabic"/>
            </a:endParaRPr>
          </a:p>
        </p:txBody>
      </p:sp>
      <p:sp>
        <p:nvSpPr>
          <p:cNvPr id="143" name="Google Shape;143;p17"/>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144" name="Google Shape;144;p17"/>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45" name="Google Shape;145;p17"/>
          <p:cNvSpPr txBox="1"/>
          <p:nvPr/>
        </p:nvSpPr>
        <p:spPr>
          <a:xfrm>
            <a:off x="1389877" y="993400"/>
            <a:ext cx="7734000" cy="412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600">
                <a:solidFill>
                  <a:srgbClr val="006FC2"/>
                </a:solidFill>
                <a:latin typeface="Lato"/>
                <a:ea typeface="Lato"/>
                <a:cs typeface="Lato"/>
                <a:sym typeface="Lato"/>
              </a:rPr>
              <a:t>DevOps Culture</a:t>
            </a:r>
            <a:endParaRPr sz="2600">
              <a:latin typeface="Lato"/>
              <a:ea typeface="Lato"/>
              <a:cs typeface="Lato"/>
              <a:sym typeface="Lato"/>
            </a:endParaRPr>
          </a:p>
        </p:txBody>
      </p:sp>
      <p:sp>
        <p:nvSpPr>
          <p:cNvPr id="146" name="Google Shape;146;p17"/>
          <p:cNvSpPr txBox="1"/>
          <p:nvPr/>
        </p:nvSpPr>
        <p:spPr>
          <a:xfrm>
            <a:off x="1389877" y="1689675"/>
            <a:ext cx="7734000" cy="13821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1200"/>
              </a:spcBef>
              <a:spcAft>
                <a:spcPts val="1200"/>
              </a:spcAft>
              <a:buNone/>
            </a:pPr>
            <a:r>
              <a:rPr lang="en-GB" sz="2000">
                <a:solidFill>
                  <a:srgbClr val="006FC2"/>
                </a:solidFill>
                <a:latin typeface="Lato"/>
                <a:ea typeface="Lato"/>
                <a:cs typeface="Lato"/>
                <a:sym typeface="Lato"/>
              </a:rPr>
              <a:t>DevOps teams must operate in line with DevOps culture and follow best practices. DevOps culture is characterized by the breaking down of siloed teams teams and fostering better communication and collaboration between development teams and operations teams.</a:t>
            </a:r>
            <a:endParaRPr b="1" sz="2000">
              <a:solidFill>
                <a:srgbClr val="006FC2"/>
              </a:solidFill>
              <a:latin typeface="Lato"/>
              <a:ea typeface="Lato"/>
              <a:cs typeface="Lato"/>
              <a:sym typeface="Lato"/>
            </a:endParaRPr>
          </a:p>
        </p:txBody>
      </p:sp>
      <p:sp>
        <p:nvSpPr>
          <p:cNvPr id="147" name="Google Shape;147;p17"/>
          <p:cNvSpPr txBox="1"/>
          <p:nvPr/>
        </p:nvSpPr>
        <p:spPr>
          <a:xfrm>
            <a:off x="1389877" y="3355550"/>
            <a:ext cx="7734000" cy="10281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1200"/>
              </a:spcBef>
              <a:spcAft>
                <a:spcPts val="1200"/>
              </a:spcAft>
              <a:buNone/>
            </a:pPr>
            <a:r>
              <a:rPr lang="en-GB" sz="2000">
                <a:solidFill>
                  <a:srgbClr val="006FC2"/>
                </a:solidFill>
                <a:latin typeface="Lato"/>
                <a:ea typeface="Lato"/>
                <a:cs typeface="Lato"/>
                <a:sym typeface="Lato"/>
              </a:rPr>
              <a:t>Automation of manual, slow, and repeated tasks creates better operational efficiency. DevOps tool stack helps the team to effectively and quickly operate applications through out the applications lifecycle</a:t>
            </a:r>
            <a:endParaRPr b="1" sz="2000">
              <a:solidFill>
                <a:srgbClr val="006FC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nvSpPr>
        <p:spPr>
          <a:xfrm>
            <a:off x="834222" y="6893000"/>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12.</a:t>
            </a:r>
            <a:endParaRPr sz="2000">
              <a:latin typeface="Noto Naskh Arabic"/>
              <a:ea typeface="Noto Naskh Arabic"/>
              <a:cs typeface="Noto Naskh Arabic"/>
              <a:sym typeface="Noto Naskh Arabic"/>
            </a:endParaRPr>
          </a:p>
        </p:txBody>
      </p:sp>
      <p:sp>
        <p:nvSpPr>
          <p:cNvPr id="153" name="Google Shape;153;p18"/>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154" name="Google Shape;154;p18"/>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55" name="Google Shape;155;p18"/>
          <p:cNvSpPr txBox="1"/>
          <p:nvPr/>
        </p:nvSpPr>
        <p:spPr>
          <a:xfrm>
            <a:off x="1389877" y="503925"/>
            <a:ext cx="7734000" cy="412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600">
                <a:solidFill>
                  <a:srgbClr val="006FC2"/>
                </a:solidFill>
                <a:latin typeface="Lato"/>
                <a:ea typeface="Lato"/>
                <a:cs typeface="Lato"/>
                <a:sym typeface="Lato"/>
              </a:rPr>
              <a:t>DevOps Lifecycle</a:t>
            </a:r>
            <a:endParaRPr sz="2600">
              <a:latin typeface="Lato"/>
              <a:ea typeface="Lato"/>
              <a:cs typeface="Lato"/>
              <a:sym typeface="Lato"/>
            </a:endParaRPr>
          </a:p>
        </p:txBody>
      </p:sp>
      <p:sp>
        <p:nvSpPr>
          <p:cNvPr id="156" name="Google Shape;156;p18"/>
          <p:cNvSpPr txBox="1"/>
          <p:nvPr/>
        </p:nvSpPr>
        <p:spPr>
          <a:xfrm>
            <a:off x="1389875" y="984400"/>
            <a:ext cx="7734000" cy="20670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1200"/>
              </a:spcBef>
              <a:spcAft>
                <a:spcPts val="0"/>
              </a:spcAft>
              <a:buClr>
                <a:schemeClr val="dk1"/>
              </a:buClr>
              <a:buSzPts val="1100"/>
              <a:buFont typeface="Arial"/>
              <a:buNone/>
            </a:pPr>
            <a:r>
              <a:rPr lang="en-GB" sz="1800">
                <a:solidFill>
                  <a:srgbClr val="006FC2"/>
                </a:solidFill>
                <a:latin typeface="Lato"/>
                <a:ea typeface="Lato"/>
                <a:cs typeface="Lato"/>
                <a:sym typeface="Lato"/>
              </a:rPr>
              <a:t>The DevOps lifecycle consists of a combination of various phases that applications go through in a DevOps team. The DevOps lifecycle is usually represented with an infinity diagram to symbolize that it is a continuous, iterative process consisting of planning, building, testing, deploying and monitoring.</a:t>
            </a:r>
            <a:endParaRPr sz="1800">
              <a:solidFill>
                <a:srgbClr val="006FC2"/>
              </a:solidFill>
              <a:latin typeface="Lato"/>
              <a:ea typeface="Lato"/>
              <a:cs typeface="Lato"/>
              <a:sym typeface="Lato"/>
            </a:endParaRPr>
          </a:p>
          <a:p>
            <a:pPr indent="0" lvl="0" marL="0" rtl="0" algn="l">
              <a:lnSpc>
                <a:spcPct val="115000"/>
              </a:lnSpc>
              <a:spcBef>
                <a:spcPts val="1200"/>
              </a:spcBef>
              <a:spcAft>
                <a:spcPts val="1200"/>
              </a:spcAft>
              <a:buNone/>
            </a:pPr>
            <a:r>
              <a:rPr lang="en-GB" sz="2000">
                <a:solidFill>
                  <a:srgbClr val="006FC2"/>
                </a:solidFill>
                <a:latin typeface="Lato"/>
                <a:ea typeface="Lato"/>
                <a:cs typeface="Lato"/>
                <a:sym typeface="Lato"/>
              </a:rPr>
              <a:t>The DevOps Lifecycle consists of eight phases</a:t>
            </a:r>
            <a:endParaRPr sz="2000">
              <a:solidFill>
                <a:srgbClr val="006FC2"/>
              </a:solidFill>
              <a:latin typeface="Lato"/>
              <a:ea typeface="Lato"/>
              <a:cs typeface="Lato"/>
              <a:sym typeface="Lato"/>
            </a:endParaRPr>
          </a:p>
        </p:txBody>
      </p:sp>
      <p:sp>
        <p:nvSpPr>
          <p:cNvPr id="157" name="Google Shape;157;p18"/>
          <p:cNvSpPr txBox="1"/>
          <p:nvPr/>
        </p:nvSpPr>
        <p:spPr>
          <a:xfrm>
            <a:off x="1327525" y="3051400"/>
            <a:ext cx="7734000" cy="31707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1800">
                <a:solidFill>
                  <a:srgbClr val="006FC2"/>
                </a:solidFill>
                <a:latin typeface="Lato"/>
                <a:ea typeface="Lato"/>
                <a:cs typeface="Lato"/>
                <a:sym typeface="Lato"/>
              </a:rPr>
              <a:t>Development:</a:t>
            </a:r>
            <a:endParaRPr sz="1800">
              <a:solidFill>
                <a:srgbClr val="006FC2"/>
              </a:solidFill>
              <a:latin typeface="Lato"/>
              <a:ea typeface="Lato"/>
              <a:cs typeface="Lato"/>
              <a:sym typeface="Lato"/>
            </a:endParaRPr>
          </a:p>
          <a:p>
            <a:pPr indent="0" lvl="0" marL="12700" rtl="0" algn="l">
              <a:spcBef>
                <a:spcPts val="0"/>
              </a:spcBef>
              <a:spcAft>
                <a:spcPts val="0"/>
              </a:spcAft>
              <a:buNone/>
            </a:pPr>
            <a:r>
              <a:rPr lang="en-GB" sz="1600">
                <a:solidFill>
                  <a:srgbClr val="006FC2"/>
                </a:solidFill>
                <a:latin typeface="Lato"/>
                <a:ea typeface="Lato"/>
                <a:cs typeface="Lato"/>
                <a:sym typeface="Lato"/>
              </a:rPr>
              <a:t>1. Plan: DevOps is an extension of Agile Development which involves fast and iterative project management. It involves breaking down work into smaller tasks</a:t>
            </a:r>
            <a:endParaRPr sz="1600">
              <a:solidFill>
                <a:srgbClr val="006FC2"/>
              </a:solidFill>
              <a:latin typeface="Lato"/>
              <a:ea typeface="Lato"/>
              <a:cs typeface="Lato"/>
              <a:sym typeface="Lato"/>
            </a:endParaRPr>
          </a:p>
          <a:p>
            <a:pPr indent="0" lvl="0" marL="12700" rtl="0" algn="l">
              <a:spcBef>
                <a:spcPts val="0"/>
              </a:spcBef>
              <a:spcAft>
                <a:spcPts val="0"/>
              </a:spcAft>
              <a:buNone/>
            </a:pPr>
            <a:r>
              <a:t/>
            </a:r>
            <a:endParaRPr sz="1600">
              <a:solidFill>
                <a:srgbClr val="006FC2"/>
              </a:solidFill>
              <a:latin typeface="Lato"/>
              <a:ea typeface="Lato"/>
              <a:cs typeface="Lato"/>
              <a:sym typeface="Lato"/>
            </a:endParaRPr>
          </a:p>
          <a:p>
            <a:pPr indent="0" lvl="0" marL="12700" rtl="0" algn="l">
              <a:spcBef>
                <a:spcPts val="0"/>
              </a:spcBef>
              <a:spcAft>
                <a:spcPts val="0"/>
              </a:spcAft>
              <a:buNone/>
            </a:pPr>
            <a:r>
              <a:rPr lang="en-GB" sz="1600">
                <a:solidFill>
                  <a:srgbClr val="006FC2"/>
                </a:solidFill>
                <a:latin typeface="Lato"/>
                <a:ea typeface="Lato"/>
                <a:cs typeface="Lato"/>
                <a:sym typeface="Lato"/>
              </a:rPr>
              <a:t>2. Code: After the planning is done and the project is broken down into smaller parts, different tasks are assigned to developers to write code to build the project</a:t>
            </a:r>
            <a:endParaRPr sz="1600">
              <a:solidFill>
                <a:srgbClr val="006FC2"/>
              </a:solidFill>
              <a:latin typeface="Lato"/>
              <a:ea typeface="Lato"/>
              <a:cs typeface="Lato"/>
              <a:sym typeface="Lato"/>
            </a:endParaRPr>
          </a:p>
          <a:p>
            <a:pPr indent="0" lvl="0" marL="12700" rtl="0" algn="l">
              <a:spcBef>
                <a:spcPts val="0"/>
              </a:spcBef>
              <a:spcAft>
                <a:spcPts val="0"/>
              </a:spcAft>
              <a:buNone/>
            </a:pPr>
            <a:r>
              <a:t/>
            </a:r>
            <a:endParaRPr sz="1600">
              <a:solidFill>
                <a:srgbClr val="006FC2"/>
              </a:solidFill>
              <a:latin typeface="Lato"/>
              <a:ea typeface="Lato"/>
              <a:cs typeface="Lato"/>
              <a:sym typeface="Lato"/>
            </a:endParaRPr>
          </a:p>
          <a:p>
            <a:pPr indent="0" lvl="0" marL="12700" rtl="0" algn="l">
              <a:spcBef>
                <a:spcPts val="0"/>
              </a:spcBef>
              <a:spcAft>
                <a:spcPts val="0"/>
              </a:spcAft>
              <a:buNone/>
            </a:pPr>
            <a:r>
              <a:rPr lang="en-GB" sz="1600">
                <a:solidFill>
                  <a:srgbClr val="006FC2"/>
                </a:solidFill>
                <a:latin typeface="Lato"/>
                <a:ea typeface="Lato"/>
                <a:cs typeface="Lato"/>
                <a:sym typeface="Lato"/>
              </a:rPr>
              <a:t>3. Build: When the coding has been done and approved by the team to meet the requirements, it is then compiled to form release artifacts </a:t>
            </a:r>
            <a:endParaRPr sz="1600">
              <a:solidFill>
                <a:srgbClr val="006FC2"/>
              </a:solidFill>
              <a:latin typeface="Lato"/>
              <a:ea typeface="Lato"/>
              <a:cs typeface="Lato"/>
              <a:sym typeface="Lato"/>
            </a:endParaRPr>
          </a:p>
          <a:p>
            <a:pPr indent="0" lvl="0" marL="12700" rtl="0" algn="l">
              <a:spcBef>
                <a:spcPts val="0"/>
              </a:spcBef>
              <a:spcAft>
                <a:spcPts val="0"/>
              </a:spcAft>
              <a:buNone/>
            </a:pPr>
            <a:r>
              <a:t/>
            </a:r>
            <a:endParaRPr sz="1600">
              <a:solidFill>
                <a:srgbClr val="006FC2"/>
              </a:solidFill>
              <a:latin typeface="Lato"/>
              <a:ea typeface="Lato"/>
              <a:cs typeface="Lato"/>
              <a:sym typeface="Lato"/>
            </a:endParaRPr>
          </a:p>
          <a:p>
            <a:pPr indent="0" lvl="0" marL="12700" rtl="0" algn="l">
              <a:spcBef>
                <a:spcPts val="0"/>
              </a:spcBef>
              <a:spcAft>
                <a:spcPts val="0"/>
              </a:spcAft>
              <a:buNone/>
            </a:pPr>
            <a:r>
              <a:rPr lang="en-GB" sz="1600">
                <a:solidFill>
                  <a:srgbClr val="006FC2"/>
                </a:solidFill>
                <a:latin typeface="Lato"/>
                <a:ea typeface="Lato"/>
                <a:cs typeface="Lato"/>
                <a:sym typeface="Lato"/>
              </a:rPr>
              <a:t>4. Test: The release artifacts, before they are integrated with the live application, it need to grow through a series of tests to make sure there are no bugs and errors </a:t>
            </a:r>
            <a:endParaRPr sz="1600">
              <a:solidFill>
                <a:srgbClr val="006FC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nvSpPr>
        <p:spPr>
          <a:xfrm>
            <a:off x="834222" y="6893000"/>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13</a:t>
            </a:r>
            <a:r>
              <a:rPr b="1" lang="en-GB" sz="2000">
                <a:latin typeface="Noto Naskh Arabic"/>
                <a:ea typeface="Noto Naskh Arabic"/>
                <a:cs typeface="Noto Naskh Arabic"/>
                <a:sym typeface="Noto Naskh Arabic"/>
              </a:rPr>
              <a:t>.</a:t>
            </a:r>
            <a:endParaRPr sz="2000">
              <a:latin typeface="Noto Naskh Arabic"/>
              <a:ea typeface="Noto Naskh Arabic"/>
              <a:cs typeface="Noto Naskh Arabic"/>
              <a:sym typeface="Noto Naskh Arabic"/>
            </a:endParaRPr>
          </a:p>
        </p:txBody>
      </p:sp>
      <p:sp>
        <p:nvSpPr>
          <p:cNvPr id="163" name="Google Shape;163;p1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164" name="Google Shape;164;p1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65" name="Google Shape;165;p19"/>
          <p:cNvSpPr txBox="1"/>
          <p:nvPr/>
        </p:nvSpPr>
        <p:spPr>
          <a:xfrm>
            <a:off x="1498652" y="503900"/>
            <a:ext cx="7734000" cy="412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600">
                <a:solidFill>
                  <a:srgbClr val="006FC2"/>
                </a:solidFill>
                <a:latin typeface="Lato"/>
                <a:ea typeface="Lato"/>
                <a:cs typeface="Lato"/>
                <a:sym typeface="Lato"/>
              </a:rPr>
              <a:t>DevOps Lifecycle</a:t>
            </a:r>
            <a:endParaRPr sz="2600">
              <a:latin typeface="Lato"/>
              <a:ea typeface="Lato"/>
              <a:cs typeface="Lato"/>
              <a:sym typeface="Lato"/>
            </a:endParaRPr>
          </a:p>
        </p:txBody>
      </p:sp>
      <p:sp>
        <p:nvSpPr>
          <p:cNvPr id="166" name="Google Shape;166;p19"/>
          <p:cNvSpPr txBox="1"/>
          <p:nvPr/>
        </p:nvSpPr>
        <p:spPr>
          <a:xfrm>
            <a:off x="1389727" y="970800"/>
            <a:ext cx="7734000" cy="20670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1200"/>
              </a:spcBef>
              <a:spcAft>
                <a:spcPts val="0"/>
              </a:spcAft>
              <a:buClr>
                <a:schemeClr val="dk1"/>
              </a:buClr>
              <a:buSzPts val="1100"/>
              <a:buFont typeface="Arial"/>
              <a:buNone/>
            </a:pPr>
            <a:r>
              <a:rPr lang="en-GB" sz="1800">
                <a:solidFill>
                  <a:srgbClr val="006FC2"/>
                </a:solidFill>
                <a:latin typeface="Lato"/>
                <a:ea typeface="Lato"/>
                <a:cs typeface="Lato"/>
                <a:sym typeface="Lato"/>
              </a:rPr>
              <a:t>The DevOps lifecycle consists of a combination of various phases that applications go through in a DevOps team. The DevOps lifecycle is usually represented with an infinity diagram to symbolize that it is a continuous, iterative process consisting of planning, building, testing, deploying and monitoring.</a:t>
            </a:r>
            <a:endParaRPr sz="1800">
              <a:solidFill>
                <a:srgbClr val="006FC2"/>
              </a:solidFill>
              <a:latin typeface="Lato"/>
              <a:ea typeface="Lato"/>
              <a:cs typeface="Lato"/>
              <a:sym typeface="Lato"/>
            </a:endParaRPr>
          </a:p>
          <a:p>
            <a:pPr indent="0" lvl="0" marL="0" rtl="0" algn="l">
              <a:lnSpc>
                <a:spcPct val="115000"/>
              </a:lnSpc>
              <a:spcBef>
                <a:spcPts val="1200"/>
              </a:spcBef>
              <a:spcAft>
                <a:spcPts val="1200"/>
              </a:spcAft>
              <a:buNone/>
            </a:pPr>
            <a:r>
              <a:rPr lang="en-GB" sz="2000">
                <a:solidFill>
                  <a:srgbClr val="006FC2"/>
                </a:solidFill>
                <a:latin typeface="Lato"/>
                <a:ea typeface="Lato"/>
                <a:cs typeface="Lato"/>
                <a:sym typeface="Lato"/>
              </a:rPr>
              <a:t>The DevOps Lifecycle consists of eight phases</a:t>
            </a:r>
            <a:endParaRPr sz="2000">
              <a:solidFill>
                <a:srgbClr val="006FC2"/>
              </a:solidFill>
              <a:latin typeface="Lato"/>
              <a:ea typeface="Lato"/>
              <a:cs typeface="Lato"/>
              <a:sym typeface="Lato"/>
            </a:endParaRPr>
          </a:p>
        </p:txBody>
      </p:sp>
      <p:sp>
        <p:nvSpPr>
          <p:cNvPr id="167" name="Google Shape;167;p19"/>
          <p:cNvSpPr txBox="1"/>
          <p:nvPr/>
        </p:nvSpPr>
        <p:spPr>
          <a:xfrm>
            <a:off x="1327525" y="3092200"/>
            <a:ext cx="7734000" cy="39096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1800">
                <a:solidFill>
                  <a:srgbClr val="006FC2"/>
                </a:solidFill>
                <a:latin typeface="Lato"/>
                <a:ea typeface="Lato"/>
                <a:cs typeface="Lato"/>
                <a:sym typeface="Lato"/>
              </a:rPr>
              <a:t>Operations</a:t>
            </a:r>
            <a:r>
              <a:rPr lang="en-GB" sz="1800">
                <a:solidFill>
                  <a:srgbClr val="006FC2"/>
                </a:solidFill>
                <a:latin typeface="Lato"/>
                <a:ea typeface="Lato"/>
                <a:cs typeface="Lato"/>
                <a:sym typeface="Lato"/>
              </a:rPr>
              <a:t>:</a:t>
            </a:r>
            <a:endParaRPr sz="1800">
              <a:solidFill>
                <a:srgbClr val="006FC2"/>
              </a:solidFill>
              <a:latin typeface="Lato"/>
              <a:ea typeface="Lato"/>
              <a:cs typeface="Lato"/>
              <a:sym typeface="Lato"/>
            </a:endParaRPr>
          </a:p>
          <a:p>
            <a:pPr indent="0" lvl="0" marL="12700" rtl="0" algn="l">
              <a:spcBef>
                <a:spcPts val="0"/>
              </a:spcBef>
              <a:spcAft>
                <a:spcPts val="0"/>
              </a:spcAft>
              <a:buNone/>
            </a:pPr>
            <a:r>
              <a:rPr lang="en-GB" sz="1600">
                <a:solidFill>
                  <a:srgbClr val="006FC2"/>
                </a:solidFill>
                <a:latin typeface="Lato"/>
                <a:ea typeface="Lato"/>
                <a:cs typeface="Lato"/>
                <a:sym typeface="Lato"/>
              </a:rPr>
              <a:t>5. Deploy: In this phase, after all tests are passed, the code is released into the live environment using a specified automated strategy. Continuous deployment (CD) allows teams to release features frequently.</a:t>
            </a:r>
            <a:endParaRPr sz="1600">
              <a:solidFill>
                <a:srgbClr val="006FC2"/>
              </a:solidFill>
              <a:latin typeface="Lato"/>
              <a:ea typeface="Lato"/>
              <a:cs typeface="Lato"/>
              <a:sym typeface="Lato"/>
            </a:endParaRPr>
          </a:p>
          <a:p>
            <a:pPr indent="0" lvl="0" marL="12700" rtl="0" algn="l">
              <a:spcBef>
                <a:spcPts val="0"/>
              </a:spcBef>
              <a:spcAft>
                <a:spcPts val="0"/>
              </a:spcAft>
              <a:buNone/>
            </a:pPr>
            <a:r>
              <a:t/>
            </a:r>
            <a:endParaRPr sz="1600">
              <a:solidFill>
                <a:srgbClr val="006FC2"/>
              </a:solidFill>
              <a:latin typeface="Lato"/>
              <a:ea typeface="Lato"/>
              <a:cs typeface="Lato"/>
              <a:sym typeface="Lato"/>
            </a:endParaRPr>
          </a:p>
          <a:p>
            <a:pPr indent="0" lvl="0" marL="12700" rtl="0" algn="l">
              <a:spcBef>
                <a:spcPts val="0"/>
              </a:spcBef>
              <a:spcAft>
                <a:spcPts val="0"/>
              </a:spcAft>
              <a:buNone/>
            </a:pPr>
            <a:r>
              <a:rPr lang="en-GB" sz="1600">
                <a:solidFill>
                  <a:srgbClr val="006FC2"/>
                </a:solidFill>
                <a:latin typeface="Lato"/>
                <a:ea typeface="Lato"/>
                <a:cs typeface="Lato"/>
                <a:sym typeface="Lato"/>
              </a:rPr>
              <a:t>6. Operate: This involves all efforts by the operations teams to ensure that the infrastructure stays online to keep supporting the applications deployed on it effectively </a:t>
            </a:r>
            <a:endParaRPr sz="1600">
              <a:solidFill>
                <a:srgbClr val="006FC2"/>
              </a:solidFill>
              <a:latin typeface="Lato"/>
              <a:ea typeface="Lato"/>
              <a:cs typeface="Lato"/>
              <a:sym typeface="Lato"/>
            </a:endParaRPr>
          </a:p>
          <a:p>
            <a:pPr indent="0" lvl="0" marL="12700" rtl="0" algn="l">
              <a:spcBef>
                <a:spcPts val="0"/>
              </a:spcBef>
              <a:spcAft>
                <a:spcPts val="0"/>
              </a:spcAft>
              <a:buNone/>
            </a:pPr>
            <a:r>
              <a:t/>
            </a:r>
            <a:endParaRPr sz="1600">
              <a:solidFill>
                <a:srgbClr val="006FC2"/>
              </a:solidFill>
              <a:latin typeface="Lato"/>
              <a:ea typeface="Lato"/>
              <a:cs typeface="Lato"/>
              <a:sym typeface="Lato"/>
            </a:endParaRPr>
          </a:p>
          <a:p>
            <a:pPr indent="0" lvl="0" marL="12700" rtl="0" algn="l">
              <a:spcBef>
                <a:spcPts val="0"/>
              </a:spcBef>
              <a:spcAft>
                <a:spcPts val="0"/>
              </a:spcAft>
              <a:buNone/>
            </a:pPr>
            <a:r>
              <a:rPr lang="en-GB" sz="1600">
                <a:solidFill>
                  <a:srgbClr val="006FC2"/>
                </a:solidFill>
                <a:latin typeface="Lato"/>
                <a:ea typeface="Lato"/>
                <a:cs typeface="Lato"/>
                <a:sym typeface="Lato"/>
              </a:rPr>
              <a:t>7. Observe: Monitoring the performance of the system to ensure the system resources are adequately utilized and maintaining uptime</a:t>
            </a:r>
            <a:endParaRPr sz="1600">
              <a:solidFill>
                <a:srgbClr val="006FC2"/>
              </a:solidFill>
              <a:latin typeface="Lato"/>
              <a:ea typeface="Lato"/>
              <a:cs typeface="Lato"/>
              <a:sym typeface="Lato"/>
            </a:endParaRPr>
          </a:p>
          <a:p>
            <a:pPr indent="0" lvl="0" marL="12700" rtl="0" algn="l">
              <a:spcBef>
                <a:spcPts val="0"/>
              </a:spcBef>
              <a:spcAft>
                <a:spcPts val="0"/>
              </a:spcAft>
              <a:buNone/>
            </a:pPr>
            <a:r>
              <a:t/>
            </a:r>
            <a:endParaRPr sz="1600">
              <a:solidFill>
                <a:srgbClr val="006FC2"/>
              </a:solidFill>
              <a:latin typeface="Lato"/>
              <a:ea typeface="Lato"/>
              <a:cs typeface="Lato"/>
              <a:sym typeface="Lato"/>
            </a:endParaRPr>
          </a:p>
          <a:p>
            <a:pPr indent="0" lvl="0" marL="12700" rtl="0" algn="l">
              <a:spcBef>
                <a:spcPts val="0"/>
              </a:spcBef>
              <a:spcAft>
                <a:spcPts val="0"/>
              </a:spcAft>
              <a:buNone/>
            </a:pPr>
            <a:r>
              <a:rPr lang="en-GB" sz="1600">
                <a:solidFill>
                  <a:srgbClr val="006FC2"/>
                </a:solidFill>
                <a:latin typeface="Lato"/>
                <a:ea typeface="Lato"/>
                <a:cs typeface="Lato"/>
                <a:sym typeface="Lato"/>
              </a:rPr>
              <a:t>8. Continuous Feedback: DevOps teams should evaluate each release and generate reports to improve future releases. Teams can  incorporate customer feedback to improve the next release</a:t>
            </a:r>
            <a:endParaRPr sz="1600">
              <a:solidFill>
                <a:srgbClr val="006FC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nvSpPr>
        <p:spPr>
          <a:xfrm>
            <a:off x="834222" y="6893000"/>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14.</a:t>
            </a:r>
            <a:endParaRPr sz="2000">
              <a:latin typeface="Noto Naskh Arabic"/>
              <a:ea typeface="Noto Naskh Arabic"/>
              <a:cs typeface="Noto Naskh Arabic"/>
              <a:sym typeface="Noto Naskh Arabic"/>
            </a:endParaRPr>
          </a:p>
        </p:txBody>
      </p:sp>
      <p:sp>
        <p:nvSpPr>
          <p:cNvPr id="173" name="Google Shape;173;p20"/>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174" name="Google Shape;174;p20"/>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75" name="Google Shape;175;p20"/>
          <p:cNvSpPr txBox="1"/>
          <p:nvPr/>
        </p:nvSpPr>
        <p:spPr>
          <a:xfrm>
            <a:off x="1389877" y="993400"/>
            <a:ext cx="7734000" cy="412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600">
                <a:solidFill>
                  <a:srgbClr val="006FC2"/>
                </a:solidFill>
                <a:latin typeface="Lato"/>
                <a:ea typeface="Lato"/>
                <a:cs typeface="Lato"/>
                <a:sym typeface="Lato"/>
              </a:rPr>
              <a:t>DevOps Practices</a:t>
            </a:r>
            <a:endParaRPr sz="2600">
              <a:latin typeface="Lato"/>
              <a:ea typeface="Lato"/>
              <a:cs typeface="Lato"/>
              <a:sym typeface="Lato"/>
            </a:endParaRPr>
          </a:p>
        </p:txBody>
      </p:sp>
      <p:sp>
        <p:nvSpPr>
          <p:cNvPr id="176" name="Google Shape;176;p20"/>
          <p:cNvSpPr txBox="1"/>
          <p:nvPr/>
        </p:nvSpPr>
        <p:spPr>
          <a:xfrm>
            <a:off x="1389877" y="1689675"/>
            <a:ext cx="7734000" cy="6741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1200"/>
              </a:spcBef>
              <a:spcAft>
                <a:spcPts val="1200"/>
              </a:spcAft>
              <a:buNone/>
            </a:pPr>
            <a:r>
              <a:rPr lang="en-GB" sz="2000">
                <a:solidFill>
                  <a:srgbClr val="006FC2"/>
                </a:solidFill>
                <a:latin typeface="Lato"/>
                <a:ea typeface="Lato"/>
                <a:cs typeface="Lato"/>
                <a:sym typeface="Lato"/>
              </a:rPr>
              <a:t>These are the various activities that can be implemented in teams adopting a DevOps culture for their IT Delivery.</a:t>
            </a:r>
            <a:endParaRPr sz="2000">
              <a:solidFill>
                <a:srgbClr val="006FC2"/>
              </a:solidFill>
              <a:latin typeface="Lato"/>
              <a:ea typeface="Lato"/>
              <a:cs typeface="Lato"/>
              <a:sym typeface="Lato"/>
            </a:endParaRPr>
          </a:p>
        </p:txBody>
      </p:sp>
      <p:sp>
        <p:nvSpPr>
          <p:cNvPr id="177" name="Google Shape;177;p20"/>
          <p:cNvSpPr txBox="1"/>
          <p:nvPr/>
        </p:nvSpPr>
        <p:spPr>
          <a:xfrm>
            <a:off x="1388100" y="2573975"/>
            <a:ext cx="6977400" cy="3193800"/>
          </a:xfrm>
          <a:prstGeom prst="rect">
            <a:avLst/>
          </a:prstGeom>
          <a:noFill/>
          <a:ln>
            <a:noFill/>
          </a:ln>
        </p:spPr>
        <p:txBody>
          <a:bodyPr anchorCtr="0" anchor="t" bIns="91425" lIns="91425" spcFirstLastPara="1" rIns="91425" wrap="square" tIns="91425">
            <a:spAutoFit/>
          </a:bodyPr>
          <a:lstStyle/>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1. Continuous Integration</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2. Continuous Delivery</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3. Infrastructure as Code</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4. Microservice Architecture</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5. Automation</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6. Monitoring and Observability</a:t>
            </a:r>
            <a:endParaRPr sz="2300">
              <a:solidFill>
                <a:srgbClr val="006FC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nvSpPr>
        <p:spPr>
          <a:xfrm>
            <a:off x="834222" y="6893000"/>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15.</a:t>
            </a:r>
            <a:endParaRPr sz="2000">
              <a:latin typeface="Noto Naskh Arabic"/>
              <a:ea typeface="Noto Naskh Arabic"/>
              <a:cs typeface="Noto Naskh Arabic"/>
              <a:sym typeface="Noto Naskh Arabic"/>
            </a:endParaRPr>
          </a:p>
        </p:txBody>
      </p:sp>
      <p:sp>
        <p:nvSpPr>
          <p:cNvPr id="183" name="Google Shape;183;p2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184" name="Google Shape;184;p2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85" name="Google Shape;185;p21"/>
          <p:cNvSpPr txBox="1"/>
          <p:nvPr/>
        </p:nvSpPr>
        <p:spPr>
          <a:xfrm>
            <a:off x="1389877" y="993400"/>
            <a:ext cx="7734000" cy="412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600">
                <a:solidFill>
                  <a:srgbClr val="006FC2"/>
                </a:solidFill>
                <a:latin typeface="Lato"/>
                <a:ea typeface="Lato"/>
                <a:cs typeface="Lato"/>
                <a:sym typeface="Lato"/>
              </a:rPr>
              <a:t>DevOps Roadmap</a:t>
            </a:r>
            <a:endParaRPr sz="2600">
              <a:latin typeface="Lato"/>
              <a:ea typeface="Lato"/>
              <a:cs typeface="Lato"/>
              <a:sym typeface="Lato"/>
            </a:endParaRPr>
          </a:p>
        </p:txBody>
      </p:sp>
      <p:sp>
        <p:nvSpPr>
          <p:cNvPr id="186" name="Google Shape;186;p21"/>
          <p:cNvSpPr txBox="1"/>
          <p:nvPr/>
        </p:nvSpPr>
        <p:spPr>
          <a:xfrm>
            <a:off x="1255113" y="1567800"/>
            <a:ext cx="3593700" cy="2662800"/>
          </a:xfrm>
          <a:prstGeom prst="rect">
            <a:avLst/>
          </a:prstGeom>
          <a:noFill/>
          <a:ln>
            <a:noFill/>
          </a:ln>
        </p:spPr>
        <p:txBody>
          <a:bodyPr anchorCtr="0" anchor="t" bIns="91425" lIns="91425" spcFirstLastPara="1" rIns="91425" wrap="square" tIns="91425">
            <a:spAutoFit/>
          </a:bodyPr>
          <a:lstStyle/>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1. Operating Systems</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2. Programming</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3. Networking</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4. VCS </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5. Containerization</a:t>
            </a:r>
            <a:endParaRPr sz="2300">
              <a:solidFill>
                <a:srgbClr val="006FC2"/>
              </a:solidFill>
              <a:latin typeface="Lato"/>
              <a:ea typeface="Lato"/>
              <a:cs typeface="Lato"/>
              <a:sym typeface="Lato"/>
            </a:endParaRPr>
          </a:p>
        </p:txBody>
      </p:sp>
      <p:sp>
        <p:nvSpPr>
          <p:cNvPr id="187" name="Google Shape;187;p21"/>
          <p:cNvSpPr txBox="1"/>
          <p:nvPr/>
        </p:nvSpPr>
        <p:spPr>
          <a:xfrm>
            <a:off x="5189525" y="1567800"/>
            <a:ext cx="4365300" cy="2662800"/>
          </a:xfrm>
          <a:prstGeom prst="rect">
            <a:avLst/>
          </a:prstGeom>
          <a:noFill/>
          <a:ln>
            <a:noFill/>
          </a:ln>
        </p:spPr>
        <p:txBody>
          <a:bodyPr anchorCtr="0" anchor="t" bIns="91425" lIns="91425" spcFirstLastPara="1" rIns="91425" wrap="square" tIns="91425">
            <a:spAutoFit/>
          </a:bodyPr>
          <a:lstStyle/>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1. Cloud Computing</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2. CI/CD</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3. Container Orchestration</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4. Infrastructure as Code </a:t>
            </a:r>
            <a:endParaRPr sz="2300">
              <a:solidFill>
                <a:srgbClr val="006FC2"/>
              </a:solidFill>
              <a:latin typeface="Lato"/>
              <a:ea typeface="Lato"/>
              <a:cs typeface="Lato"/>
              <a:sym typeface="Lato"/>
            </a:endParaRPr>
          </a:p>
          <a:p>
            <a:pPr indent="0" lvl="0" marL="12700" rtl="0" algn="l">
              <a:lnSpc>
                <a:spcPct val="150000"/>
              </a:lnSpc>
              <a:spcBef>
                <a:spcPts val="0"/>
              </a:spcBef>
              <a:spcAft>
                <a:spcPts val="0"/>
              </a:spcAft>
              <a:buNone/>
            </a:pPr>
            <a:r>
              <a:rPr lang="en-GB" sz="2300">
                <a:solidFill>
                  <a:srgbClr val="006FC2"/>
                </a:solidFill>
                <a:latin typeface="Lato"/>
                <a:ea typeface="Lato"/>
                <a:cs typeface="Lato"/>
                <a:sym typeface="Lato"/>
              </a:rPr>
              <a:t>5. Monitoring and Observability</a:t>
            </a:r>
            <a:endParaRPr sz="2300">
              <a:solidFill>
                <a:srgbClr val="006FC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nvSpPr>
        <p:spPr>
          <a:xfrm>
            <a:off x="834220" y="6893000"/>
            <a:ext cx="6396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16</a:t>
            </a:r>
            <a:r>
              <a:rPr b="1" lang="en-GB" sz="2000">
                <a:latin typeface="Noto Naskh Arabic"/>
                <a:ea typeface="Noto Naskh Arabic"/>
                <a:cs typeface="Noto Naskh Arabic"/>
                <a:sym typeface="Noto Naskh Arabic"/>
              </a:rPr>
              <a:t>.</a:t>
            </a:r>
            <a:endParaRPr sz="2000">
              <a:latin typeface="Noto Naskh Arabic"/>
              <a:ea typeface="Noto Naskh Arabic"/>
              <a:cs typeface="Noto Naskh Arabic"/>
              <a:sym typeface="Noto Naskh Arabic"/>
            </a:endParaRPr>
          </a:p>
        </p:txBody>
      </p:sp>
      <p:sp>
        <p:nvSpPr>
          <p:cNvPr id="193" name="Google Shape;193;p22"/>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194" name="Google Shape;194;p22"/>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195" name="Google Shape;195;p22"/>
          <p:cNvSpPr txBox="1"/>
          <p:nvPr/>
        </p:nvSpPr>
        <p:spPr>
          <a:xfrm>
            <a:off x="3133027" y="3189750"/>
            <a:ext cx="4282500" cy="9357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6000">
                <a:solidFill>
                  <a:srgbClr val="006FC2"/>
                </a:solidFill>
                <a:latin typeface="Lato"/>
                <a:ea typeface="Lato"/>
                <a:cs typeface="Lato"/>
                <a:sym typeface="Lato"/>
              </a:rPr>
              <a:t>Questions?</a:t>
            </a:r>
            <a:r>
              <a:rPr b="1" lang="en-GB" sz="4150">
                <a:solidFill>
                  <a:srgbClr val="006FC2"/>
                </a:solidFill>
                <a:latin typeface="Lato"/>
                <a:ea typeface="Lato"/>
                <a:cs typeface="Lato"/>
                <a:sym typeface="Lato"/>
              </a:rPr>
              <a:t> </a:t>
            </a:r>
            <a:endParaRPr sz="415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nvSpPr>
        <p:spPr>
          <a:xfrm>
            <a:off x="834220" y="6893000"/>
            <a:ext cx="6396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17.</a:t>
            </a:r>
            <a:endParaRPr sz="2000">
              <a:latin typeface="Noto Naskh Arabic"/>
              <a:ea typeface="Noto Naskh Arabic"/>
              <a:cs typeface="Noto Naskh Arabic"/>
              <a:sym typeface="Noto Naskh Arabic"/>
            </a:endParaRPr>
          </a:p>
        </p:txBody>
      </p:sp>
      <p:sp>
        <p:nvSpPr>
          <p:cNvPr id="201" name="Google Shape;201;p23"/>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202" name="Google Shape;202;p23"/>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03" name="Google Shape;203;p23"/>
          <p:cNvSpPr txBox="1"/>
          <p:nvPr/>
        </p:nvSpPr>
        <p:spPr>
          <a:xfrm>
            <a:off x="3472946" y="2971800"/>
            <a:ext cx="2807700" cy="9357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6000">
                <a:solidFill>
                  <a:srgbClr val="006FC2"/>
                </a:solidFill>
                <a:latin typeface="Lato"/>
                <a:ea typeface="Lato"/>
                <a:cs typeface="Lato"/>
                <a:sym typeface="Lato"/>
              </a:rPr>
              <a:t>THANK</a:t>
            </a:r>
            <a:r>
              <a:rPr b="1" lang="en-GB" sz="4150">
                <a:solidFill>
                  <a:srgbClr val="006FC2"/>
                </a:solidFill>
                <a:latin typeface="Lato"/>
                <a:ea typeface="Lato"/>
                <a:cs typeface="Lato"/>
                <a:sym typeface="Lato"/>
              </a:rPr>
              <a:t> </a:t>
            </a:r>
            <a:endParaRPr sz="4150">
              <a:latin typeface="Lato"/>
              <a:ea typeface="Lato"/>
              <a:cs typeface="Lato"/>
              <a:sym typeface="Lato"/>
            </a:endParaRPr>
          </a:p>
        </p:txBody>
      </p:sp>
      <p:sp>
        <p:nvSpPr>
          <p:cNvPr id="204" name="Google Shape;204;p23"/>
          <p:cNvSpPr txBox="1"/>
          <p:nvPr/>
        </p:nvSpPr>
        <p:spPr>
          <a:xfrm>
            <a:off x="4001066" y="3900129"/>
            <a:ext cx="1751400" cy="9357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6000">
                <a:solidFill>
                  <a:schemeClr val="accent3"/>
                </a:solidFill>
                <a:latin typeface="Lato"/>
                <a:ea typeface="Lato"/>
                <a:cs typeface="Lato"/>
                <a:sym typeface="Lato"/>
              </a:rPr>
              <a:t>YOU</a:t>
            </a:r>
            <a:endParaRPr sz="5400">
              <a:solidFill>
                <a:schemeClr val="accent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8"/>
          <p:cNvSpPr txBox="1"/>
          <p:nvPr/>
        </p:nvSpPr>
        <p:spPr>
          <a:xfrm>
            <a:off x="834228" y="6892988"/>
            <a:ext cx="229235" cy="330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2.</a:t>
            </a:r>
            <a:endParaRPr sz="2000">
              <a:latin typeface="Noto Naskh Arabic"/>
              <a:ea typeface="Noto Naskh Arabic"/>
              <a:cs typeface="Noto Naskh Arabic"/>
              <a:sym typeface="Noto Naskh Arabic"/>
            </a:endParaRPr>
          </a:p>
        </p:txBody>
      </p:sp>
      <p:sp>
        <p:nvSpPr>
          <p:cNvPr id="61" name="Google Shape;61;p8"/>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62" name="Google Shape;62;p8"/>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63" name="Google Shape;63;p8"/>
          <p:cNvSpPr txBox="1"/>
          <p:nvPr/>
        </p:nvSpPr>
        <p:spPr>
          <a:xfrm>
            <a:off x="1389868" y="993400"/>
            <a:ext cx="5913300" cy="5664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3600">
                <a:solidFill>
                  <a:srgbClr val="006FC2"/>
                </a:solidFill>
                <a:latin typeface="Lato"/>
                <a:ea typeface="Lato"/>
                <a:cs typeface="Lato"/>
                <a:sym typeface="Lato"/>
              </a:rPr>
              <a:t>Content</a:t>
            </a:r>
            <a:endParaRPr sz="3600">
              <a:latin typeface="Lato"/>
              <a:ea typeface="Lato"/>
              <a:cs typeface="Lato"/>
              <a:sym typeface="Lato"/>
            </a:endParaRPr>
          </a:p>
        </p:txBody>
      </p:sp>
      <p:sp>
        <p:nvSpPr>
          <p:cNvPr id="64" name="Google Shape;64;p8"/>
          <p:cNvSpPr txBox="1"/>
          <p:nvPr/>
        </p:nvSpPr>
        <p:spPr>
          <a:xfrm>
            <a:off x="1389875" y="1669325"/>
            <a:ext cx="7086300" cy="4710000"/>
          </a:xfrm>
          <a:prstGeom prst="rect">
            <a:avLst/>
          </a:prstGeom>
          <a:noFill/>
          <a:ln>
            <a:noFill/>
          </a:ln>
        </p:spPr>
        <p:txBody>
          <a:bodyPr anchorCtr="0" anchor="t" bIns="91425" lIns="91425" spcFirstLastPara="1" rIns="91425" wrap="square" tIns="91425">
            <a:spAutoFit/>
          </a:bodyPr>
          <a:lstStyle/>
          <a:p>
            <a:pPr indent="0" lvl="0" marL="12700" rtl="0" algn="l">
              <a:lnSpc>
                <a:spcPct val="125000"/>
              </a:lnSpc>
              <a:spcBef>
                <a:spcPts val="0"/>
              </a:spcBef>
              <a:spcAft>
                <a:spcPts val="0"/>
              </a:spcAft>
              <a:buNone/>
            </a:pPr>
            <a:r>
              <a:rPr b="1" lang="en-GB" sz="2400">
                <a:solidFill>
                  <a:srgbClr val="006FC2"/>
                </a:solidFill>
                <a:latin typeface="Lato"/>
                <a:ea typeface="Lato"/>
                <a:cs typeface="Lato"/>
                <a:sym typeface="Lato"/>
              </a:rPr>
              <a:t>1. What is SDLC</a:t>
            </a:r>
            <a:endParaRPr b="1" sz="2400">
              <a:solidFill>
                <a:srgbClr val="006FC2"/>
              </a:solidFill>
              <a:latin typeface="Lato"/>
              <a:ea typeface="Lato"/>
              <a:cs typeface="Lato"/>
              <a:sym typeface="Lato"/>
            </a:endParaRPr>
          </a:p>
          <a:p>
            <a:pPr indent="0" lvl="0" marL="12700" rtl="0" algn="l">
              <a:lnSpc>
                <a:spcPct val="125000"/>
              </a:lnSpc>
              <a:spcBef>
                <a:spcPts val="0"/>
              </a:spcBef>
              <a:spcAft>
                <a:spcPts val="0"/>
              </a:spcAft>
              <a:buNone/>
            </a:pPr>
            <a:r>
              <a:rPr b="1" lang="en-GB" sz="2400">
                <a:solidFill>
                  <a:srgbClr val="006FC2"/>
                </a:solidFill>
                <a:latin typeface="Lato"/>
                <a:ea typeface="Lato"/>
                <a:cs typeface="Lato"/>
                <a:sym typeface="Lato"/>
              </a:rPr>
              <a:t>2. Types of SDLC</a:t>
            </a:r>
            <a:endParaRPr b="1" sz="2400">
              <a:solidFill>
                <a:srgbClr val="006FC2"/>
              </a:solidFill>
              <a:latin typeface="Lato"/>
              <a:ea typeface="Lato"/>
              <a:cs typeface="Lato"/>
              <a:sym typeface="Lato"/>
            </a:endParaRPr>
          </a:p>
          <a:p>
            <a:pPr indent="0" lvl="0" marL="12700" rtl="0" algn="l">
              <a:lnSpc>
                <a:spcPct val="125000"/>
              </a:lnSpc>
              <a:spcBef>
                <a:spcPts val="0"/>
              </a:spcBef>
              <a:spcAft>
                <a:spcPts val="0"/>
              </a:spcAft>
              <a:buNone/>
            </a:pPr>
            <a:r>
              <a:rPr b="1" lang="en-GB" sz="2400">
                <a:solidFill>
                  <a:srgbClr val="006FC2"/>
                </a:solidFill>
                <a:latin typeface="Lato"/>
                <a:ea typeface="Lato"/>
                <a:cs typeface="Lato"/>
                <a:sym typeface="Lato"/>
              </a:rPr>
              <a:t>3. Traditional SDLC</a:t>
            </a:r>
            <a:endParaRPr b="1" sz="2400">
              <a:solidFill>
                <a:srgbClr val="006FC2"/>
              </a:solidFill>
              <a:latin typeface="Lato"/>
              <a:ea typeface="Lato"/>
              <a:cs typeface="Lato"/>
              <a:sym typeface="Lato"/>
            </a:endParaRPr>
          </a:p>
          <a:p>
            <a:pPr indent="0" lvl="0" marL="12700" rtl="0" algn="l">
              <a:lnSpc>
                <a:spcPct val="125000"/>
              </a:lnSpc>
              <a:spcBef>
                <a:spcPts val="0"/>
              </a:spcBef>
              <a:spcAft>
                <a:spcPts val="0"/>
              </a:spcAft>
              <a:buNone/>
            </a:pPr>
            <a:r>
              <a:rPr b="1" lang="en-GB" sz="2400">
                <a:solidFill>
                  <a:srgbClr val="006FC2"/>
                </a:solidFill>
                <a:latin typeface="Lato"/>
                <a:ea typeface="Lato"/>
                <a:cs typeface="Lato"/>
                <a:sym typeface="Lato"/>
              </a:rPr>
              <a:t>4. Problems With Traditional SDLC</a:t>
            </a:r>
            <a:endParaRPr b="1" sz="2400">
              <a:solidFill>
                <a:srgbClr val="006FC2"/>
              </a:solidFill>
              <a:latin typeface="Lato"/>
              <a:ea typeface="Lato"/>
              <a:cs typeface="Lato"/>
              <a:sym typeface="Lato"/>
            </a:endParaRPr>
          </a:p>
          <a:p>
            <a:pPr indent="0" lvl="0" marL="12700" rtl="0" algn="l">
              <a:lnSpc>
                <a:spcPct val="125000"/>
              </a:lnSpc>
              <a:spcBef>
                <a:spcPts val="0"/>
              </a:spcBef>
              <a:spcAft>
                <a:spcPts val="0"/>
              </a:spcAft>
              <a:buNone/>
            </a:pPr>
            <a:r>
              <a:rPr b="1" lang="en-GB" sz="2400">
                <a:solidFill>
                  <a:srgbClr val="006FC2"/>
                </a:solidFill>
                <a:latin typeface="Lato"/>
                <a:ea typeface="Lato"/>
                <a:cs typeface="Lato"/>
                <a:sym typeface="Lato"/>
              </a:rPr>
              <a:t>5. Introduction to DevOps</a:t>
            </a:r>
            <a:endParaRPr b="1" sz="2400">
              <a:solidFill>
                <a:srgbClr val="006FC2"/>
              </a:solidFill>
              <a:latin typeface="Lato"/>
              <a:ea typeface="Lato"/>
              <a:cs typeface="Lato"/>
              <a:sym typeface="Lato"/>
            </a:endParaRPr>
          </a:p>
          <a:p>
            <a:pPr indent="0" lvl="0" marL="12700" rtl="0" algn="l">
              <a:lnSpc>
                <a:spcPct val="125000"/>
              </a:lnSpc>
              <a:spcBef>
                <a:spcPts val="0"/>
              </a:spcBef>
              <a:spcAft>
                <a:spcPts val="0"/>
              </a:spcAft>
              <a:buNone/>
            </a:pPr>
            <a:r>
              <a:rPr b="1" lang="en-GB" sz="2400">
                <a:solidFill>
                  <a:srgbClr val="006FC2"/>
                </a:solidFill>
                <a:latin typeface="Lato"/>
                <a:ea typeface="Lato"/>
                <a:cs typeface="Lato"/>
                <a:sym typeface="Lato"/>
              </a:rPr>
              <a:t>6. Benefits of DevOps to SDLC</a:t>
            </a:r>
            <a:endParaRPr b="1" sz="2400">
              <a:solidFill>
                <a:srgbClr val="006FC2"/>
              </a:solidFill>
              <a:latin typeface="Lato"/>
              <a:ea typeface="Lato"/>
              <a:cs typeface="Lato"/>
              <a:sym typeface="Lato"/>
            </a:endParaRPr>
          </a:p>
          <a:p>
            <a:pPr indent="0" lvl="0" marL="12700" rtl="0" algn="l">
              <a:lnSpc>
                <a:spcPct val="125000"/>
              </a:lnSpc>
              <a:spcBef>
                <a:spcPts val="0"/>
              </a:spcBef>
              <a:spcAft>
                <a:spcPts val="0"/>
              </a:spcAft>
              <a:buNone/>
            </a:pPr>
            <a:r>
              <a:rPr b="1" lang="en-GB" sz="2400">
                <a:solidFill>
                  <a:srgbClr val="006FC2"/>
                </a:solidFill>
                <a:latin typeface="Lato"/>
                <a:ea typeface="Lato"/>
                <a:cs typeface="Lato"/>
                <a:sym typeface="Lato"/>
              </a:rPr>
              <a:t>7. DevOps Culture</a:t>
            </a:r>
            <a:endParaRPr b="1" sz="2400">
              <a:solidFill>
                <a:srgbClr val="006FC2"/>
              </a:solidFill>
              <a:latin typeface="Lato"/>
              <a:ea typeface="Lato"/>
              <a:cs typeface="Lato"/>
              <a:sym typeface="Lato"/>
            </a:endParaRPr>
          </a:p>
          <a:p>
            <a:pPr indent="0" lvl="0" marL="12700" rtl="0" algn="l">
              <a:lnSpc>
                <a:spcPct val="125000"/>
              </a:lnSpc>
              <a:spcBef>
                <a:spcPts val="0"/>
              </a:spcBef>
              <a:spcAft>
                <a:spcPts val="0"/>
              </a:spcAft>
              <a:buNone/>
            </a:pPr>
            <a:r>
              <a:rPr b="1" lang="en-GB" sz="2400">
                <a:solidFill>
                  <a:srgbClr val="006FC2"/>
                </a:solidFill>
                <a:latin typeface="Lato"/>
                <a:ea typeface="Lato"/>
                <a:cs typeface="Lato"/>
                <a:sym typeface="Lato"/>
              </a:rPr>
              <a:t>8. DevOps Lifecycle</a:t>
            </a:r>
            <a:endParaRPr b="1" sz="2400">
              <a:solidFill>
                <a:srgbClr val="006FC2"/>
              </a:solidFill>
              <a:latin typeface="Lato"/>
              <a:ea typeface="Lato"/>
              <a:cs typeface="Lato"/>
              <a:sym typeface="Lato"/>
            </a:endParaRPr>
          </a:p>
          <a:p>
            <a:pPr indent="0" lvl="0" marL="12700" rtl="0" algn="l">
              <a:lnSpc>
                <a:spcPct val="125000"/>
              </a:lnSpc>
              <a:spcBef>
                <a:spcPts val="0"/>
              </a:spcBef>
              <a:spcAft>
                <a:spcPts val="0"/>
              </a:spcAft>
              <a:buNone/>
            </a:pPr>
            <a:r>
              <a:rPr b="1" lang="en-GB" sz="2400">
                <a:solidFill>
                  <a:srgbClr val="006FC2"/>
                </a:solidFill>
                <a:latin typeface="Lato"/>
                <a:ea typeface="Lato"/>
                <a:cs typeface="Lato"/>
                <a:sym typeface="Lato"/>
              </a:rPr>
              <a:t>9. DevOps Practices</a:t>
            </a:r>
            <a:endParaRPr b="1" sz="2400">
              <a:solidFill>
                <a:srgbClr val="006FC2"/>
              </a:solidFill>
              <a:latin typeface="Lato"/>
              <a:ea typeface="Lato"/>
              <a:cs typeface="Lato"/>
              <a:sym typeface="Lato"/>
            </a:endParaRPr>
          </a:p>
          <a:p>
            <a:pPr indent="0" lvl="0" marL="12700" rtl="0" algn="l">
              <a:lnSpc>
                <a:spcPct val="125000"/>
              </a:lnSpc>
              <a:spcBef>
                <a:spcPts val="0"/>
              </a:spcBef>
              <a:spcAft>
                <a:spcPts val="0"/>
              </a:spcAft>
              <a:buNone/>
            </a:pPr>
            <a:r>
              <a:rPr b="1" lang="en-GB" sz="2400">
                <a:solidFill>
                  <a:srgbClr val="006FC2"/>
                </a:solidFill>
                <a:latin typeface="Lato"/>
                <a:ea typeface="Lato"/>
                <a:cs typeface="Lato"/>
                <a:sym typeface="Lato"/>
              </a:rPr>
              <a:t>10. DevOps Roadmap</a:t>
            </a:r>
            <a:endParaRPr b="1" sz="2400">
              <a:solidFill>
                <a:srgbClr val="006FC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3</a:t>
            </a:r>
            <a:r>
              <a:rPr b="1" lang="en-GB" sz="2000">
                <a:latin typeface="Noto Naskh Arabic"/>
                <a:ea typeface="Noto Naskh Arabic"/>
                <a:cs typeface="Noto Naskh Arabic"/>
                <a:sym typeface="Noto Naskh Arabic"/>
              </a:rPr>
              <a:t>.</a:t>
            </a:r>
            <a:endParaRPr sz="2000">
              <a:latin typeface="Noto Naskh Arabic"/>
              <a:ea typeface="Noto Naskh Arabic"/>
              <a:cs typeface="Noto Naskh Arabic"/>
              <a:sym typeface="Noto Naskh Arabic"/>
            </a:endParaRPr>
          </a:p>
        </p:txBody>
      </p:sp>
      <p:sp>
        <p:nvSpPr>
          <p:cNvPr id="70" name="Google Shape;70;p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71" name="Google Shape;71;p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72" name="Google Shape;72;p9"/>
          <p:cNvSpPr txBox="1"/>
          <p:nvPr/>
        </p:nvSpPr>
        <p:spPr>
          <a:xfrm>
            <a:off x="1389868" y="993400"/>
            <a:ext cx="5913300" cy="5664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3600">
                <a:solidFill>
                  <a:srgbClr val="006FC2"/>
                </a:solidFill>
                <a:latin typeface="Lato"/>
                <a:ea typeface="Lato"/>
                <a:cs typeface="Lato"/>
                <a:sym typeface="Lato"/>
              </a:rPr>
              <a:t>SDLC</a:t>
            </a:r>
            <a:endParaRPr sz="3600">
              <a:latin typeface="Lato"/>
              <a:ea typeface="Lato"/>
              <a:cs typeface="Lato"/>
              <a:sym typeface="Lato"/>
            </a:endParaRPr>
          </a:p>
        </p:txBody>
      </p:sp>
      <p:sp>
        <p:nvSpPr>
          <p:cNvPr id="73" name="Google Shape;73;p9"/>
          <p:cNvSpPr txBox="1"/>
          <p:nvPr/>
        </p:nvSpPr>
        <p:spPr>
          <a:xfrm>
            <a:off x="1389877" y="2016025"/>
            <a:ext cx="7562100" cy="37062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GB" sz="2000">
                <a:solidFill>
                  <a:srgbClr val="006FC2"/>
                </a:solidFill>
                <a:latin typeface="Lato"/>
                <a:ea typeface="Lato"/>
                <a:cs typeface="Lato"/>
                <a:sym typeface="Lato"/>
              </a:rPr>
              <a:t>Software Development Lifecycle refers to a structured framework that is used to design, build and test quality software products. It is a model that defines the entire process of software development from conception to end-of-life.</a:t>
            </a:r>
            <a:endParaRPr sz="2000">
              <a:solidFill>
                <a:srgbClr val="006FC2"/>
              </a:solidFill>
              <a:latin typeface="Lato"/>
              <a:ea typeface="Lato"/>
              <a:cs typeface="Lato"/>
              <a:sym typeface="Lato"/>
            </a:endParaRPr>
          </a:p>
          <a:p>
            <a:pPr indent="0" lvl="0" marL="12700" rtl="0" algn="l">
              <a:lnSpc>
                <a:spcPct val="100000"/>
              </a:lnSpc>
              <a:spcBef>
                <a:spcPts val="0"/>
              </a:spcBef>
              <a:spcAft>
                <a:spcPts val="0"/>
              </a:spcAft>
              <a:buNone/>
            </a:pPr>
            <a:r>
              <a:t/>
            </a:r>
            <a:endParaRPr sz="2000">
              <a:solidFill>
                <a:srgbClr val="006FC2"/>
              </a:solidFill>
              <a:latin typeface="Lato"/>
              <a:ea typeface="Lato"/>
              <a:cs typeface="Lato"/>
              <a:sym typeface="Lato"/>
            </a:endParaRPr>
          </a:p>
          <a:p>
            <a:pPr indent="0" lvl="0" marL="12700" rtl="0" algn="l">
              <a:lnSpc>
                <a:spcPct val="100000"/>
              </a:lnSpc>
              <a:spcBef>
                <a:spcPts val="0"/>
              </a:spcBef>
              <a:spcAft>
                <a:spcPts val="0"/>
              </a:spcAft>
              <a:buNone/>
            </a:pPr>
            <a:r>
              <a:rPr lang="en-GB" sz="2000">
                <a:solidFill>
                  <a:srgbClr val="006FC2"/>
                </a:solidFill>
                <a:latin typeface="Lato"/>
                <a:ea typeface="Lato"/>
                <a:cs typeface="Lato"/>
                <a:sym typeface="Lato"/>
              </a:rPr>
              <a:t>SDLC models aim to deliver high quality, maintainable applications that meet the requirements of the user. It shows the plan for each stage of the software development to ensure that every stage meets it goals in a timely and cost-efficient manner.</a:t>
            </a:r>
            <a:endParaRPr sz="2000">
              <a:solidFill>
                <a:srgbClr val="006FC2"/>
              </a:solidFill>
              <a:latin typeface="Lato"/>
              <a:ea typeface="Lato"/>
              <a:cs typeface="Lato"/>
              <a:sym typeface="Lato"/>
            </a:endParaRPr>
          </a:p>
          <a:p>
            <a:pPr indent="0" lvl="0" marL="12700" rtl="0" algn="l">
              <a:lnSpc>
                <a:spcPct val="100000"/>
              </a:lnSpc>
              <a:spcBef>
                <a:spcPts val="0"/>
              </a:spcBef>
              <a:spcAft>
                <a:spcPts val="0"/>
              </a:spcAft>
              <a:buNone/>
            </a:pPr>
            <a:r>
              <a:t/>
            </a:r>
            <a:endParaRPr sz="2000">
              <a:solidFill>
                <a:srgbClr val="006FC2"/>
              </a:solidFill>
              <a:latin typeface="Lato"/>
              <a:ea typeface="Lato"/>
              <a:cs typeface="Lato"/>
              <a:sym typeface="Lato"/>
            </a:endParaRPr>
          </a:p>
          <a:p>
            <a:pPr indent="0" lvl="0" marL="12700" rtl="0" algn="l">
              <a:lnSpc>
                <a:spcPct val="100000"/>
              </a:lnSpc>
              <a:spcBef>
                <a:spcPts val="0"/>
              </a:spcBef>
              <a:spcAft>
                <a:spcPts val="0"/>
              </a:spcAft>
              <a:buNone/>
            </a:pPr>
            <a:r>
              <a:rPr lang="en-GB" sz="2000">
                <a:solidFill>
                  <a:srgbClr val="006FC2"/>
                </a:solidFill>
                <a:latin typeface="Lato"/>
                <a:ea typeface="Lato"/>
                <a:cs typeface="Lato"/>
                <a:sym typeface="Lato"/>
              </a:rPr>
              <a:t>Each organization follows a different SDLC model that best fits the use case of its products and meet the requirements of its users.</a:t>
            </a:r>
            <a:endParaRPr sz="2000">
              <a:solidFill>
                <a:srgbClr val="006FC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0"/>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endParaRPr sz="2000">
              <a:latin typeface="Noto Naskh Arabic"/>
              <a:ea typeface="Noto Naskh Arabic"/>
              <a:cs typeface="Noto Naskh Arabic"/>
              <a:sym typeface="Noto Naskh Arabic"/>
            </a:endParaRPr>
          </a:p>
        </p:txBody>
      </p:sp>
      <p:sp>
        <p:nvSpPr>
          <p:cNvPr id="79" name="Google Shape;79;p10"/>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80" name="Google Shape;80;p10"/>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81" name="Google Shape;81;p10"/>
          <p:cNvSpPr txBox="1"/>
          <p:nvPr/>
        </p:nvSpPr>
        <p:spPr>
          <a:xfrm>
            <a:off x="1389868" y="993400"/>
            <a:ext cx="5913300" cy="5664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3600">
                <a:solidFill>
                  <a:srgbClr val="006FC2"/>
                </a:solidFill>
                <a:latin typeface="Lato"/>
                <a:ea typeface="Lato"/>
                <a:cs typeface="Lato"/>
                <a:sym typeface="Lato"/>
              </a:rPr>
              <a:t>SDLC Models</a:t>
            </a:r>
            <a:endParaRPr sz="3600">
              <a:latin typeface="Lato"/>
              <a:ea typeface="Lato"/>
              <a:cs typeface="Lato"/>
              <a:sym typeface="Lato"/>
            </a:endParaRPr>
          </a:p>
        </p:txBody>
      </p:sp>
      <p:sp>
        <p:nvSpPr>
          <p:cNvPr id="82" name="Google Shape;82;p10"/>
          <p:cNvSpPr txBox="1"/>
          <p:nvPr/>
        </p:nvSpPr>
        <p:spPr>
          <a:xfrm>
            <a:off x="1389875" y="1669325"/>
            <a:ext cx="7086300" cy="3140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GB" sz="2400">
                <a:solidFill>
                  <a:srgbClr val="006FC2"/>
                </a:solidFill>
                <a:latin typeface="Lato"/>
                <a:ea typeface="Lato"/>
                <a:cs typeface="Lato"/>
                <a:sym typeface="Lato"/>
              </a:rPr>
              <a:t>1. Waterfall Model</a:t>
            </a:r>
            <a:endParaRPr b="1" sz="2400">
              <a:solidFill>
                <a:srgbClr val="006FC2"/>
              </a:solidFill>
              <a:latin typeface="Lato"/>
              <a:ea typeface="Lato"/>
              <a:cs typeface="Lato"/>
              <a:sym typeface="Lato"/>
            </a:endParaRPr>
          </a:p>
          <a:p>
            <a:pPr indent="0" lvl="0" marL="12700" rtl="0" algn="l">
              <a:spcBef>
                <a:spcPts val="0"/>
              </a:spcBef>
              <a:spcAft>
                <a:spcPts val="0"/>
              </a:spcAft>
              <a:buNone/>
            </a:pPr>
            <a:r>
              <a:rPr b="1" lang="en-GB" sz="2400">
                <a:solidFill>
                  <a:srgbClr val="006FC2"/>
                </a:solidFill>
                <a:latin typeface="Lato"/>
                <a:ea typeface="Lato"/>
                <a:cs typeface="Lato"/>
                <a:sym typeface="Lato"/>
              </a:rPr>
              <a:t>2. Iterative Model</a:t>
            </a:r>
            <a:endParaRPr b="1" sz="2400">
              <a:solidFill>
                <a:srgbClr val="006FC2"/>
              </a:solidFill>
              <a:latin typeface="Lato"/>
              <a:ea typeface="Lato"/>
              <a:cs typeface="Lato"/>
              <a:sym typeface="Lato"/>
            </a:endParaRPr>
          </a:p>
          <a:p>
            <a:pPr indent="0" lvl="0" marL="12700" rtl="0" algn="l">
              <a:spcBef>
                <a:spcPts val="0"/>
              </a:spcBef>
              <a:spcAft>
                <a:spcPts val="0"/>
              </a:spcAft>
              <a:buNone/>
            </a:pPr>
            <a:r>
              <a:rPr b="1" lang="en-GB" sz="2400">
                <a:solidFill>
                  <a:srgbClr val="006FC2"/>
                </a:solidFill>
                <a:latin typeface="Lato"/>
                <a:ea typeface="Lato"/>
                <a:cs typeface="Lato"/>
                <a:sym typeface="Lato"/>
              </a:rPr>
              <a:t>3. Agile SDLC</a:t>
            </a:r>
            <a:endParaRPr b="1" sz="2400">
              <a:solidFill>
                <a:srgbClr val="006FC2"/>
              </a:solidFill>
              <a:latin typeface="Lato"/>
              <a:ea typeface="Lato"/>
              <a:cs typeface="Lato"/>
              <a:sym typeface="Lato"/>
            </a:endParaRPr>
          </a:p>
          <a:p>
            <a:pPr indent="0" lvl="0" marL="12700" rtl="0" algn="l">
              <a:spcBef>
                <a:spcPts val="0"/>
              </a:spcBef>
              <a:spcAft>
                <a:spcPts val="0"/>
              </a:spcAft>
              <a:buNone/>
            </a:pPr>
            <a:r>
              <a:rPr b="1" lang="en-GB" sz="2400">
                <a:solidFill>
                  <a:srgbClr val="006FC2"/>
                </a:solidFill>
                <a:latin typeface="Lato"/>
                <a:ea typeface="Lato"/>
                <a:cs typeface="Lato"/>
                <a:sym typeface="Lato"/>
              </a:rPr>
              <a:t>4. Rapid Application Development</a:t>
            </a:r>
            <a:endParaRPr b="1" sz="2400">
              <a:solidFill>
                <a:srgbClr val="006FC2"/>
              </a:solidFill>
              <a:latin typeface="Lato"/>
              <a:ea typeface="Lato"/>
              <a:cs typeface="Lato"/>
              <a:sym typeface="Lato"/>
            </a:endParaRPr>
          </a:p>
          <a:p>
            <a:pPr indent="0" lvl="0" marL="12700" rtl="0" algn="l">
              <a:spcBef>
                <a:spcPts val="0"/>
              </a:spcBef>
              <a:spcAft>
                <a:spcPts val="0"/>
              </a:spcAft>
              <a:buNone/>
            </a:pPr>
            <a:r>
              <a:rPr b="1" lang="en-GB" sz="2400">
                <a:solidFill>
                  <a:srgbClr val="006FC2"/>
                </a:solidFill>
                <a:latin typeface="Lato"/>
                <a:ea typeface="Lato"/>
                <a:cs typeface="Lato"/>
                <a:sym typeface="Lato"/>
              </a:rPr>
              <a:t>5. V-model</a:t>
            </a:r>
            <a:endParaRPr b="1" sz="2400">
              <a:solidFill>
                <a:srgbClr val="006FC2"/>
              </a:solidFill>
              <a:latin typeface="Lato"/>
              <a:ea typeface="Lato"/>
              <a:cs typeface="Lato"/>
              <a:sym typeface="Lato"/>
            </a:endParaRPr>
          </a:p>
          <a:p>
            <a:pPr indent="0" lvl="0" marL="12700" rtl="0" algn="l">
              <a:spcBef>
                <a:spcPts val="0"/>
              </a:spcBef>
              <a:spcAft>
                <a:spcPts val="0"/>
              </a:spcAft>
              <a:buNone/>
            </a:pPr>
            <a:r>
              <a:rPr b="1" lang="en-GB" sz="2400">
                <a:solidFill>
                  <a:srgbClr val="006FC2"/>
                </a:solidFill>
                <a:latin typeface="Lato"/>
                <a:ea typeface="Lato"/>
                <a:cs typeface="Lato"/>
                <a:sym typeface="Lato"/>
              </a:rPr>
              <a:t>6. Spiral SDLC Model</a:t>
            </a:r>
            <a:endParaRPr b="1" sz="2400">
              <a:solidFill>
                <a:srgbClr val="006FC2"/>
              </a:solidFill>
              <a:latin typeface="Lato"/>
              <a:ea typeface="Lato"/>
              <a:cs typeface="Lato"/>
              <a:sym typeface="Lato"/>
            </a:endParaRPr>
          </a:p>
          <a:p>
            <a:pPr indent="0" lvl="0" marL="12700" rtl="0" algn="l">
              <a:spcBef>
                <a:spcPts val="0"/>
              </a:spcBef>
              <a:spcAft>
                <a:spcPts val="0"/>
              </a:spcAft>
              <a:buNone/>
            </a:pPr>
            <a:r>
              <a:rPr b="1" lang="en-GB" sz="2400">
                <a:solidFill>
                  <a:srgbClr val="006FC2"/>
                </a:solidFill>
                <a:latin typeface="Lato"/>
                <a:ea typeface="Lato"/>
                <a:cs typeface="Lato"/>
                <a:sym typeface="Lato"/>
              </a:rPr>
              <a:t>7. DevOps SDLC Model</a:t>
            </a:r>
            <a:endParaRPr b="1" sz="2400">
              <a:solidFill>
                <a:srgbClr val="006FC2"/>
              </a:solidFill>
              <a:latin typeface="Lato"/>
              <a:ea typeface="Lato"/>
              <a:cs typeface="Lato"/>
              <a:sym typeface="Lato"/>
            </a:endParaRPr>
          </a:p>
          <a:p>
            <a:pPr indent="0" lvl="0" marL="12700" rtl="0" algn="l">
              <a:spcBef>
                <a:spcPts val="0"/>
              </a:spcBef>
              <a:spcAft>
                <a:spcPts val="0"/>
              </a:spcAft>
              <a:buNone/>
            </a:pPr>
            <a:r>
              <a:rPr b="1" lang="en-GB" sz="2400">
                <a:solidFill>
                  <a:srgbClr val="006FC2"/>
                </a:solidFill>
                <a:latin typeface="Lato"/>
                <a:ea typeface="Lato"/>
                <a:cs typeface="Lato"/>
                <a:sym typeface="Lato"/>
              </a:rPr>
              <a:t>8. Incremental SDLC Model</a:t>
            </a:r>
            <a:endParaRPr b="1" sz="2400">
              <a:solidFill>
                <a:srgbClr val="006FC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1"/>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5</a:t>
            </a:r>
            <a:r>
              <a:rPr b="1" lang="en-GB" sz="2000">
                <a:latin typeface="Noto Naskh Arabic"/>
                <a:ea typeface="Noto Naskh Arabic"/>
                <a:cs typeface="Noto Naskh Arabic"/>
                <a:sym typeface="Noto Naskh Arabic"/>
              </a:rPr>
              <a:t>.</a:t>
            </a:r>
            <a:endParaRPr sz="2000">
              <a:latin typeface="Noto Naskh Arabic"/>
              <a:ea typeface="Noto Naskh Arabic"/>
              <a:cs typeface="Noto Naskh Arabic"/>
              <a:sym typeface="Noto Naskh Arabic"/>
            </a:endParaRPr>
          </a:p>
        </p:txBody>
      </p:sp>
      <p:sp>
        <p:nvSpPr>
          <p:cNvPr id="88" name="Google Shape;88;p1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89" name="Google Shape;89;p1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90" name="Google Shape;90;p11"/>
          <p:cNvSpPr txBox="1"/>
          <p:nvPr/>
        </p:nvSpPr>
        <p:spPr>
          <a:xfrm>
            <a:off x="1389877" y="993400"/>
            <a:ext cx="7734000" cy="412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600">
                <a:solidFill>
                  <a:srgbClr val="006FC2"/>
                </a:solidFill>
                <a:latin typeface="Lato"/>
                <a:ea typeface="Lato"/>
                <a:cs typeface="Lato"/>
                <a:sym typeface="Lato"/>
              </a:rPr>
              <a:t>Waterfall Model (Traditional SDLC)</a:t>
            </a:r>
            <a:endParaRPr sz="2600">
              <a:latin typeface="Lato"/>
              <a:ea typeface="Lato"/>
              <a:cs typeface="Lato"/>
              <a:sym typeface="Lato"/>
            </a:endParaRPr>
          </a:p>
        </p:txBody>
      </p:sp>
      <p:pic>
        <p:nvPicPr>
          <p:cNvPr id="91" name="Google Shape;91;p11"/>
          <p:cNvPicPr preferRelativeResize="0"/>
          <p:nvPr/>
        </p:nvPicPr>
        <p:blipFill>
          <a:blip r:embed="rId3">
            <a:alphaModFix/>
          </a:blip>
          <a:stretch>
            <a:fillRect/>
          </a:stretch>
        </p:blipFill>
        <p:spPr>
          <a:xfrm>
            <a:off x="137450" y="1537250"/>
            <a:ext cx="9478699" cy="437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2"/>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6</a:t>
            </a:r>
            <a:r>
              <a:rPr b="1" lang="en-GB" sz="2000">
                <a:latin typeface="Noto Naskh Arabic"/>
                <a:ea typeface="Noto Naskh Arabic"/>
                <a:cs typeface="Noto Naskh Arabic"/>
                <a:sym typeface="Noto Naskh Arabic"/>
              </a:rPr>
              <a:t>.</a:t>
            </a:r>
            <a:endParaRPr sz="2000">
              <a:latin typeface="Noto Naskh Arabic"/>
              <a:ea typeface="Noto Naskh Arabic"/>
              <a:cs typeface="Noto Naskh Arabic"/>
              <a:sym typeface="Noto Naskh Arabic"/>
            </a:endParaRPr>
          </a:p>
        </p:txBody>
      </p:sp>
      <p:sp>
        <p:nvSpPr>
          <p:cNvPr id="97" name="Google Shape;97;p12"/>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98" name="Google Shape;98;p12"/>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99" name="Google Shape;99;p12"/>
          <p:cNvSpPr txBox="1"/>
          <p:nvPr/>
        </p:nvSpPr>
        <p:spPr>
          <a:xfrm>
            <a:off x="1389877" y="993400"/>
            <a:ext cx="7734000" cy="412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600">
                <a:solidFill>
                  <a:srgbClr val="006FC2"/>
                </a:solidFill>
                <a:latin typeface="Lato"/>
                <a:ea typeface="Lato"/>
                <a:cs typeface="Lato"/>
                <a:sym typeface="Lato"/>
              </a:rPr>
              <a:t>Problems With </a:t>
            </a:r>
            <a:r>
              <a:rPr b="1" lang="en-GB" sz="2600">
                <a:solidFill>
                  <a:srgbClr val="006FC2"/>
                </a:solidFill>
                <a:latin typeface="Lato"/>
                <a:ea typeface="Lato"/>
                <a:cs typeface="Lato"/>
                <a:sym typeface="Lato"/>
              </a:rPr>
              <a:t>Waterfall Model </a:t>
            </a:r>
            <a:endParaRPr sz="2600">
              <a:latin typeface="Lato"/>
              <a:ea typeface="Lato"/>
              <a:cs typeface="Lato"/>
              <a:sym typeface="Lato"/>
            </a:endParaRPr>
          </a:p>
        </p:txBody>
      </p:sp>
      <p:sp>
        <p:nvSpPr>
          <p:cNvPr id="100" name="Google Shape;100;p12"/>
          <p:cNvSpPr txBox="1"/>
          <p:nvPr/>
        </p:nvSpPr>
        <p:spPr>
          <a:xfrm>
            <a:off x="1389877" y="1689675"/>
            <a:ext cx="7734000" cy="2444100"/>
          </a:xfrm>
          <a:prstGeom prst="rect">
            <a:avLst/>
          </a:prstGeom>
          <a:noFill/>
          <a:ln>
            <a:noFill/>
          </a:ln>
        </p:spPr>
        <p:txBody>
          <a:bodyPr anchorCtr="0" anchor="t" bIns="0" lIns="0" spcFirstLastPara="1" rIns="0" wrap="square" tIns="12050">
            <a:spAutoFit/>
          </a:bodyPr>
          <a:lstStyle/>
          <a:p>
            <a:pPr indent="-355600" lvl="0" marL="457200" rtl="0" algn="l">
              <a:lnSpc>
                <a:spcPct val="115000"/>
              </a:lnSpc>
              <a:spcBef>
                <a:spcPts val="1200"/>
              </a:spcBef>
              <a:spcAft>
                <a:spcPts val="0"/>
              </a:spcAft>
              <a:buClr>
                <a:srgbClr val="006FC2"/>
              </a:buClr>
              <a:buSzPts val="2000"/>
              <a:buFont typeface="Lato"/>
              <a:buChar char="●"/>
            </a:pPr>
            <a:r>
              <a:rPr lang="en-GB" sz="2000">
                <a:solidFill>
                  <a:srgbClr val="006FC2"/>
                </a:solidFill>
                <a:latin typeface="Lato"/>
                <a:ea typeface="Lato"/>
                <a:cs typeface="Lato"/>
                <a:sym typeface="Lato"/>
              </a:rPr>
              <a:t>Software Deployment processes were rigid and slow</a:t>
            </a:r>
            <a:endParaRPr sz="2000">
              <a:solidFill>
                <a:srgbClr val="006FC2"/>
              </a:solidFill>
              <a:latin typeface="Lato"/>
              <a:ea typeface="Lato"/>
              <a:cs typeface="Lato"/>
              <a:sym typeface="Lato"/>
            </a:endParaRPr>
          </a:p>
          <a:p>
            <a:pPr indent="-355600" lvl="0" marL="457200" rtl="0" algn="l">
              <a:lnSpc>
                <a:spcPct val="115000"/>
              </a:lnSpc>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Lack of proper communication between teams can lead to difficulties in the release process</a:t>
            </a:r>
            <a:endParaRPr sz="2000">
              <a:solidFill>
                <a:srgbClr val="006FC2"/>
              </a:solidFill>
              <a:latin typeface="Lato"/>
              <a:ea typeface="Lato"/>
              <a:cs typeface="Lato"/>
              <a:sym typeface="Lato"/>
            </a:endParaRPr>
          </a:p>
          <a:p>
            <a:pPr indent="-355600" lvl="0" marL="457200" rtl="0" algn="l">
              <a:lnSpc>
                <a:spcPct val="115000"/>
              </a:lnSpc>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Lack of automation can introduce errors due to human errors</a:t>
            </a:r>
            <a:endParaRPr sz="2000">
              <a:solidFill>
                <a:srgbClr val="006FC2"/>
              </a:solidFill>
              <a:latin typeface="Lato"/>
              <a:ea typeface="Lato"/>
              <a:cs typeface="Lato"/>
              <a:sym typeface="Lato"/>
            </a:endParaRPr>
          </a:p>
          <a:p>
            <a:pPr indent="-355600" lvl="0" marL="457200" rtl="0" algn="l">
              <a:lnSpc>
                <a:spcPct val="115000"/>
              </a:lnSpc>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Lack of proper synchronization between different environments can cause applications that run properly in one environment to fail in another</a:t>
            </a:r>
            <a:endParaRPr b="1" sz="3500">
              <a:solidFill>
                <a:srgbClr val="006FC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7</a:t>
            </a:r>
            <a:r>
              <a:rPr b="1" lang="en-GB" sz="2000">
                <a:latin typeface="Noto Naskh Arabic"/>
                <a:ea typeface="Noto Naskh Arabic"/>
                <a:cs typeface="Noto Naskh Arabic"/>
                <a:sym typeface="Noto Naskh Arabic"/>
              </a:rPr>
              <a:t>.</a:t>
            </a:r>
            <a:endParaRPr sz="2000">
              <a:latin typeface="Noto Naskh Arabic"/>
              <a:ea typeface="Noto Naskh Arabic"/>
              <a:cs typeface="Noto Naskh Arabic"/>
              <a:sym typeface="Noto Naskh Arabic"/>
            </a:endParaRPr>
          </a:p>
        </p:txBody>
      </p:sp>
      <p:sp>
        <p:nvSpPr>
          <p:cNvPr id="106" name="Google Shape;106;p13"/>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107" name="Google Shape;107;p13"/>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08" name="Google Shape;108;p13"/>
          <p:cNvSpPr txBox="1"/>
          <p:nvPr/>
        </p:nvSpPr>
        <p:spPr>
          <a:xfrm>
            <a:off x="1389877" y="993400"/>
            <a:ext cx="7734000" cy="412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600">
                <a:solidFill>
                  <a:srgbClr val="006FC2"/>
                </a:solidFill>
                <a:latin typeface="Lato"/>
                <a:ea typeface="Lato"/>
                <a:cs typeface="Lato"/>
                <a:sym typeface="Lato"/>
              </a:rPr>
              <a:t>DevOps Introduction</a:t>
            </a:r>
            <a:endParaRPr sz="2600">
              <a:latin typeface="Lato"/>
              <a:ea typeface="Lato"/>
              <a:cs typeface="Lato"/>
              <a:sym typeface="Lato"/>
            </a:endParaRPr>
          </a:p>
        </p:txBody>
      </p:sp>
      <p:sp>
        <p:nvSpPr>
          <p:cNvPr id="109" name="Google Shape;109;p13"/>
          <p:cNvSpPr txBox="1"/>
          <p:nvPr/>
        </p:nvSpPr>
        <p:spPr>
          <a:xfrm>
            <a:off x="1389877" y="1689675"/>
            <a:ext cx="7734000" cy="13821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1200"/>
              </a:spcBef>
              <a:spcAft>
                <a:spcPts val="1200"/>
              </a:spcAft>
              <a:buNone/>
            </a:pPr>
            <a:r>
              <a:rPr lang="en-GB" sz="2000">
                <a:solidFill>
                  <a:srgbClr val="006FC2"/>
                </a:solidFill>
                <a:latin typeface="Lato"/>
                <a:ea typeface="Lato"/>
                <a:cs typeface="Lato"/>
                <a:sym typeface="Lato"/>
              </a:rPr>
              <a:t>DevOps Engineering includes practices, strategies, and processes that involve the combination of development and operations activities and tasks to foster a more effective and more efficient application development and delivery process.</a:t>
            </a:r>
            <a:endParaRPr b="1" sz="2000">
              <a:solidFill>
                <a:srgbClr val="006FC2"/>
              </a:solidFill>
              <a:latin typeface="Lato"/>
              <a:ea typeface="Lato"/>
              <a:cs typeface="Lato"/>
              <a:sym typeface="Lato"/>
            </a:endParaRPr>
          </a:p>
        </p:txBody>
      </p:sp>
      <p:sp>
        <p:nvSpPr>
          <p:cNvPr id="110" name="Google Shape;110;p13"/>
          <p:cNvSpPr txBox="1"/>
          <p:nvPr/>
        </p:nvSpPr>
        <p:spPr>
          <a:xfrm>
            <a:off x="1389875" y="3232950"/>
            <a:ext cx="7734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006FC2"/>
                </a:solidFill>
                <a:latin typeface="Lato"/>
                <a:ea typeface="Lato"/>
                <a:cs typeface="Lato"/>
                <a:sym typeface="Lato"/>
              </a:rPr>
              <a:t>DevOps practices enable software development (dev) and operations (ops) teams to accelerate delivery through automation, collaboration, fast feedback, and iterative improvement.Stemming from an </a:t>
            </a:r>
            <a:r>
              <a:rPr lang="en-GB" sz="2000">
                <a:solidFill>
                  <a:srgbClr val="006FC2"/>
                </a:solidFill>
                <a:uFill>
                  <a:noFill/>
                </a:uFill>
                <a:latin typeface="Lato"/>
                <a:ea typeface="Lato"/>
                <a:cs typeface="Lato"/>
                <a:sym typeface="Lato"/>
                <a:hlinkClick r:id="rId3">
                  <a:extLst>
                    <a:ext uri="{A12FA001-AC4F-418D-AE19-62706E023703}">
                      <ahyp:hlinkClr val="tx"/>
                    </a:ext>
                  </a:extLst>
                </a:hlinkClick>
              </a:rPr>
              <a:t>Agile approach</a:t>
            </a:r>
            <a:r>
              <a:rPr lang="en-GB" sz="2000">
                <a:solidFill>
                  <a:srgbClr val="006FC2"/>
                </a:solidFill>
                <a:latin typeface="Lato"/>
                <a:ea typeface="Lato"/>
                <a:cs typeface="Lato"/>
                <a:sym typeface="Lato"/>
              </a:rPr>
              <a:t> to software development, a DevOps process expands on the cross-functional approach of building and shipping applications in a faster and more iterative manner.</a:t>
            </a:r>
            <a:endParaRPr sz="2000">
              <a:solidFill>
                <a:srgbClr val="006FC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8</a:t>
            </a:r>
            <a:r>
              <a:rPr b="1" lang="en-GB" sz="2000">
                <a:latin typeface="Noto Naskh Arabic"/>
                <a:ea typeface="Noto Naskh Arabic"/>
                <a:cs typeface="Noto Naskh Arabic"/>
                <a:sym typeface="Noto Naskh Arabic"/>
              </a:rPr>
              <a:t>.</a:t>
            </a:r>
            <a:endParaRPr sz="2000">
              <a:latin typeface="Noto Naskh Arabic"/>
              <a:ea typeface="Noto Naskh Arabic"/>
              <a:cs typeface="Noto Naskh Arabic"/>
              <a:sym typeface="Noto Naskh Arabic"/>
            </a:endParaRPr>
          </a:p>
        </p:txBody>
      </p:sp>
      <p:sp>
        <p:nvSpPr>
          <p:cNvPr id="116" name="Google Shape;116;p14"/>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117" name="Google Shape;117;p14"/>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18" name="Google Shape;118;p14"/>
          <p:cNvSpPr txBox="1"/>
          <p:nvPr/>
        </p:nvSpPr>
        <p:spPr>
          <a:xfrm>
            <a:off x="1389874" y="993400"/>
            <a:ext cx="7964400" cy="4125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b="1" lang="en-GB" sz="2600">
                <a:solidFill>
                  <a:srgbClr val="006FC2"/>
                </a:solidFill>
                <a:latin typeface="Lato"/>
                <a:ea typeface="Lato"/>
                <a:cs typeface="Lato"/>
                <a:sym typeface="Lato"/>
              </a:rPr>
              <a:t>DevOps Introduction</a:t>
            </a:r>
            <a:endParaRPr sz="2600">
              <a:latin typeface="Lato"/>
              <a:ea typeface="Lato"/>
              <a:cs typeface="Lato"/>
              <a:sym typeface="Lato"/>
            </a:endParaRPr>
          </a:p>
        </p:txBody>
      </p:sp>
      <p:pic>
        <p:nvPicPr>
          <p:cNvPr id="119" name="Google Shape;119;p14"/>
          <p:cNvPicPr preferRelativeResize="0"/>
          <p:nvPr/>
        </p:nvPicPr>
        <p:blipFill>
          <a:blip r:embed="rId3">
            <a:alphaModFix/>
          </a:blip>
          <a:stretch>
            <a:fillRect/>
          </a:stretch>
        </p:blipFill>
        <p:spPr>
          <a:xfrm>
            <a:off x="152400" y="1558300"/>
            <a:ext cx="9201868" cy="51727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latin typeface="Noto Naskh Arabic"/>
                <a:ea typeface="Noto Naskh Arabic"/>
                <a:cs typeface="Noto Naskh Arabic"/>
                <a:sym typeface="Noto Naskh Arabic"/>
              </a:rPr>
              <a:t>9</a:t>
            </a:r>
            <a:r>
              <a:rPr b="1" lang="en-GB" sz="2000">
                <a:latin typeface="Noto Naskh Arabic"/>
                <a:ea typeface="Noto Naskh Arabic"/>
                <a:cs typeface="Noto Naskh Arabic"/>
                <a:sym typeface="Noto Naskh Arabic"/>
              </a:rPr>
              <a:t>.</a:t>
            </a:r>
            <a:endParaRPr sz="2000">
              <a:latin typeface="Noto Naskh Arabic"/>
              <a:ea typeface="Noto Naskh Arabic"/>
              <a:cs typeface="Noto Naskh Arabic"/>
              <a:sym typeface="Noto Naskh Arabic"/>
            </a:endParaRPr>
          </a:p>
        </p:txBody>
      </p:sp>
      <p:sp>
        <p:nvSpPr>
          <p:cNvPr id="125" name="Google Shape;125;p15"/>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GB" sz="2000">
                <a:solidFill>
                  <a:srgbClr val="006FC2"/>
                </a:solidFill>
                <a:latin typeface="Noto Naskh Arabic"/>
                <a:ea typeface="Noto Naskh Arabic"/>
                <a:cs typeface="Noto Naskh Arabic"/>
                <a:sym typeface="Noto Naskh Arabic"/>
              </a:rPr>
              <a:t>4</a:t>
            </a:r>
            <a:r>
              <a:rPr b="1" lang="en-GB" sz="2000">
                <a:latin typeface="Noto Naskh Arabic"/>
                <a:ea typeface="Noto Naskh Arabic"/>
                <a:cs typeface="Noto Naskh Arabic"/>
                <a:sym typeface="Noto Naskh Arabic"/>
              </a:rPr>
              <a:t>.</a:t>
            </a:r>
            <a:r>
              <a:rPr b="1" lang="en-GB" sz="2000">
                <a:solidFill>
                  <a:srgbClr val="8FC63B"/>
                </a:solidFill>
                <a:latin typeface="Noto Naskh Arabic"/>
                <a:ea typeface="Noto Naskh Arabic"/>
                <a:cs typeface="Noto Naskh Arabic"/>
                <a:sym typeface="Noto Naskh Arabic"/>
              </a:rPr>
              <a:t>0</a:t>
            </a:r>
            <a:endParaRPr sz="2000">
              <a:latin typeface="Noto Naskh Arabic"/>
              <a:ea typeface="Noto Naskh Arabic"/>
              <a:cs typeface="Noto Naskh Arabic"/>
              <a:sym typeface="Noto Naskh Arabic"/>
            </a:endParaRPr>
          </a:p>
        </p:txBody>
      </p:sp>
      <p:cxnSp>
        <p:nvCxnSpPr>
          <p:cNvPr id="126" name="Google Shape;126;p15"/>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27" name="Google Shape;127;p15"/>
          <p:cNvSpPr txBox="1"/>
          <p:nvPr/>
        </p:nvSpPr>
        <p:spPr>
          <a:xfrm>
            <a:off x="1389877" y="993400"/>
            <a:ext cx="7734000" cy="412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GB" sz="2600">
                <a:solidFill>
                  <a:srgbClr val="006FC2"/>
                </a:solidFill>
                <a:latin typeface="Lato"/>
                <a:ea typeface="Lato"/>
                <a:cs typeface="Lato"/>
                <a:sym typeface="Lato"/>
              </a:rPr>
              <a:t>Benefits of DevOps</a:t>
            </a:r>
            <a:endParaRPr sz="2600">
              <a:latin typeface="Lato"/>
              <a:ea typeface="Lato"/>
              <a:cs typeface="Lato"/>
              <a:sym typeface="Lato"/>
            </a:endParaRPr>
          </a:p>
        </p:txBody>
      </p:sp>
      <p:sp>
        <p:nvSpPr>
          <p:cNvPr id="128" name="Google Shape;128;p15"/>
          <p:cNvSpPr txBox="1"/>
          <p:nvPr/>
        </p:nvSpPr>
        <p:spPr>
          <a:xfrm>
            <a:off x="1388100" y="1567800"/>
            <a:ext cx="7378800" cy="5341200"/>
          </a:xfrm>
          <a:prstGeom prst="rect">
            <a:avLst/>
          </a:prstGeom>
          <a:noFill/>
          <a:ln>
            <a:noFill/>
          </a:ln>
        </p:spPr>
        <p:txBody>
          <a:bodyPr anchorCtr="0" anchor="t" bIns="91425" lIns="91425" spcFirstLastPara="1" rIns="91425" wrap="square" tIns="91425">
            <a:spAutoFit/>
          </a:bodyPr>
          <a:lstStyle/>
          <a:p>
            <a:pPr indent="0" lvl="0" marL="12700" rtl="0" algn="l">
              <a:lnSpc>
                <a:spcPct val="100000"/>
              </a:lnSpc>
              <a:spcBef>
                <a:spcPts val="0"/>
              </a:spcBef>
              <a:spcAft>
                <a:spcPts val="0"/>
              </a:spcAft>
              <a:buNone/>
            </a:pPr>
            <a:r>
              <a:rPr lang="en-GB" sz="2300">
                <a:solidFill>
                  <a:srgbClr val="006FC2"/>
                </a:solidFill>
                <a:latin typeface="Lato"/>
                <a:ea typeface="Lato"/>
                <a:cs typeface="Lato"/>
                <a:sym typeface="Lato"/>
              </a:rPr>
              <a:t>1. Speed: </a:t>
            </a:r>
            <a:r>
              <a:rPr lang="en-GB" sz="2000">
                <a:solidFill>
                  <a:srgbClr val="006FC2"/>
                </a:solidFill>
                <a:latin typeface="Lato"/>
                <a:ea typeface="Lato"/>
                <a:cs typeface="Lato"/>
                <a:sym typeface="Lato"/>
              </a:rPr>
              <a:t>Innovate quickly to meet changes in customer requirements and market trends. DevOps provides teams with the speed needed for effective innovation</a:t>
            </a:r>
            <a:endParaRPr sz="2000">
              <a:solidFill>
                <a:srgbClr val="006FC2"/>
              </a:solidFill>
              <a:latin typeface="Lato"/>
              <a:ea typeface="Lato"/>
              <a:cs typeface="Lato"/>
              <a:sym typeface="Lato"/>
            </a:endParaRPr>
          </a:p>
          <a:p>
            <a:pPr indent="0" lvl="0" marL="12700" rtl="0" algn="l">
              <a:lnSpc>
                <a:spcPct val="100000"/>
              </a:lnSpc>
              <a:spcBef>
                <a:spcPts val="0"/>
              </a:spcBef>
              <a:spcAft>
                <a:spcPts val="0"/>
              </a:spcAft>
              <a:buNone/>
            </a:pPr>
            <a:r>
              <a:t/>
            </a:r>
            <a:endParaRPr sz="2000">
              <a:solidFill>
                <a:srgbClr val="006FC2"/>
              </a:solidFill>
              <a:latin typeface="Lato"/>
              <a:ea typeface="Lato"/>
              <a:cs typeface="Lato"/>
              <a:sym typeface="Lato"/>
            </a:endParaRPr>
          </a:p>
          <a:p>
            <a:pPr indent="0" lvl="0" marL="12700" rtl="0" algn="l">
              <a:lnSpc>
                <a:spcPct val="100000"/>
              </a:lnSpc>
              <a:spcBef>
                <a:spcPts val="0"/>
              </a:spcBef>
              <a:spcAft>
                <a:spcPts val="0"/>
              </a:spcAft>
              <a:buNone/>
            </a:pPr>
            <a:r>
              <a:rPr lang="en-GB" sz="2300">
                <a:solidFill>
                  <a:srgbClr val="006FC2"/>
                </a:solidFill>
                <a:latin typeface="Lato"/>
                <a:ea typeface="Lato"/>
                <a:cs typeface="Lato"/>
                <a:sym typeface="Lato"/>
              </a:rPr>
              <a:t>2. Collaboration and Communication: </a:t>
            </a:r>
            <a:r>
              <a:rPr lang="en-GB" sz="2000">
                <a:solidFill>
                  <a:srgbClr val="006FC2"/>
                </a:solidFill>
                <a:latin typeface="Lato"/>
                <a:ea typeface="Lato"/>
                <a:cs typeface="Lato"/>
                <a:sym typeface="Lato"/>
              </a:rPr>
              <a:t>Developers and operations teams collaborate closely and share responsibility for the applications and systems they manage</a:t>
            </a:r>
            <a:endParaRPr sz="2000">
              <a:solidFill>
                <a:srgbClr val="006FC2"/>
              </a:solidFill>
              <a:latin typeface="Lato"/>
              <a:ea typeface="Lato"/>
              <a:cs typeface="Lato"/>
              <a:sym typeface="Lato"/>
            </a:endParaRPr>
          </a:p>
          <a:p>
            <a:pPr indent="0" lvl="0" marL="12700" rtl="0" algn="l">
              <a:lnSpc>
                <a:spcPct val="100000"/>
              </a:lnSpc>
              <a:spcBef>
                <a:spcPts val="0"/>
              </a:spcBef>
              <a:spcAft>
                <a:spcPts val="0"/>
              </a:spcAft>
              <a:buNone/>
            </a:pPr>
            <a:r>
              <a:t/>
            </a:r>
            <a:endParaRPr sz="2000">
              <a:solidFill>
                <a:srgbClr val="006FC2"/>
              </a:solidFill>
              <a:latin typeface="Lato"/>
              <a:ea typeface="Lato"/>
              <a:cs typeface="Lato"/>
              <a:sym typeface="Lato"/>
            </a:endParaRPr>
          </a:p>
          <a:p>
            <a:pPr indent="0" lvl="0" marL="0" rtl="0" algn="l">
              <a:lnSpc>
                <a:spcPct val="100000"/>
              </a:lnSpc>
              <a:spcBef>
                <a:spcPts val="0"/>
              </a:spcBef>
              <a:spcAft>
                <a:spcPts val="0"/>
              </a:spcAft>
              <a:buNone/>
            </a:pPr>
            <a:r>
              <a:rPr lang="en-GB" sz="2300">
                <a:solidFill>
                  <a:srgbClr val="006FC2"/>
                </a:solidFill>
                <a:latin typeface="Lato"/>
                <a:ea typeface="Lato"/>
                <a:cs typeface="Lato"/>
                <a:sym typeface="Lato"/>
              </a:rPr>
              <a:t>3. Rapid Delivery: </a:t>
            </a:r>
            <a:r>
              <a:rPr lang="en-GB" sz="2100">
                <a:solidFill>
                  <a:srgbClr val="006FC2"/>
                </a:solidFill>
                <a:latin typeface="Lato"/>
                <a:ea typeface="Lato"/>
                <a:cs typeface="Lato"/>
                <a:sym typeface="Lato"/>
              </a:rPr>
              <a:t>DevOps provides the ability for teams to increase their frequency of releasing changes and new features</a:t>
            </a:r>
            <a:endParaRPr sz="2100">
              <a:solidFill>
                <a:srgbClr val="006FC2"/>
              </a:solidFill>
              <a:latin typeface="Lato"/>
              <a:ea typeface="Lato"/>
              <a:cs typeface="Lato"/>
              <a:sym typeface="Lato"/>
            </a:endParaRPr>
          </a:p>
          <a:p>
            <a:pPr indent="0" lvl="0" marL="0" rtl="0" algn="l">
              <a:lnSpc>
                <a:spcPct val="100000"/>
              </a:lnSpc>
              <a:spcBef>
                <a:spcPts val="0"/>
              </a:spcBef>
              <a:spcAft>
                <a:spcPts val="0"/>
              </a:spcAft>
              <a:buNone/>
            </a:pPr>
            <a:r>
              <a:t/>
            </a:r>
            <a:endParaRPr sz="2100">
              <a:solidFill>
                <a:srgbClr val="006FC2"/>
              </a:solidFill>
              <a:latin typeface="Lato"/>
              <a:ea typeface="Lato"/>
              <a:cs typeface="Lato"/>
              <a:sym typeface="Lato"/>
            </a:endParaRPr>
          </a:p>
          <a:p>
            <a:pPr indent="0" lvl="0" marL="12700" rtl="0" algn="l">
              <a:lnSpc>
                <a:spcPct val="100000"/>
              </a:lnSpc>
              <a:spcBef>
                <a:spcPts val="0"/>
              </a:spcBef>
              <a:spcAft>
                <a:spcPts val="0"/>
              </a:spcAft>
              <a:buNone/>
            </a:pPr>
            <a:r>
              <a:rPr lang="en-GB" sz="2300">
                <a:solidFill>
                  <a:srgbClr val="006FC2"/>
                </a:solidFill>
                <a:latin typeface="Lato"/>
                <a:ea typeface="Lato"/>
                <a:cs typeface="Lato"/>
                <a:sym typeface="Lato"/>
              </a:rPr>
              <a:t>4. Scale: </a:t>
            </a:r>
            <a:r>
              <a:rPr lang="en-GB" sz="2000">
                <a:solidFill>
                  <a:srgbClr val="006FC2"/>
                </a:solidFill>
                <a:latin typeface="Lato"/>
                <a:ea typeface="Lato"/>
                <a:cs typeface="Lato"/>
                <a:sym typeface="Lato"/>
              </a:rPr>
              <a:t>Operate and manage your infrastructure and development processes at scale. Automation and consistency help you manage complex or changing systems efficiently and with reduced risk.</a:t>
            </a:r>
            <a:endParaRPr sz="2300">
              <a:solidFill>
                <a:srgbClr val="006FC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