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78" r:id="rId4"/>
    <p:sldId id="276" r:id="rId5"/>
    <p:sldId id="27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8CE0"/>
    <a:srgbClr val="7540D6"/>
    <a:srgbClr val="CC59D1"/>
    <a:srgbClr val="0FA7D5"/>
    <a:srgbClr val="86E3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32" autoAdjust="0"/>
  </p:normalViewPr>
  <p:slideViewPr>
    <p:cSldViewPr snapToGrid="0">
      <p:cViewPr varScale="1">
        <p:scale>
          <a:sx n="82" d="100"/>
          <a:sy n="82" d="100"/>
        </p:scale>
        <p:origin x="2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7C9E5E-BFEB-42AE-A471-E1F5D5462728}"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79E11-DBAB-4BFF-9FA9-ECEC4D749B98}" type="slidenum">
              <a:rPr lang="en-US" smtClean="0"/>
              <a:t>‹#›</a:t>
            </a:fld>
            <a:endParaRPr lang="en-US"/>
          </a:p>
        </p:txBody>
      </p:sp>
    </p:spTree>
    <p:extLst>
      <p:ext uri="{BB962C8B-B14F-4D97-AF65-F5344CB8AC3E}">
        <p14:creationId xmlns:p14="http://schemas.microsoft.com/office/powerpoint/2010/main" val="404893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7C9E5E-BFEB-42AE-A471-E1F5D5462728}"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79E11-DBAB-4BFF-9FA9-ECEC4D749B98}" type="slidenum">
              <a:rPr lang="en-US" smtClean="0"/>
              <a:t>‹#›</a:t>
            </a:fld>
            <a:endParaRPr lang="en-US"/>
          </a:p>
        </p:txBody>
      </p:sp>
    </p:spTree>
    <p:extLst>
      <p:ext uri="{BB962C8B-B14F-4D97-AF65-F5344CB8AC3E}">
        <p14:creationId xmlns:p14="http://schemas.microsoft.com/office/powerpoint/2010/main" val="3154025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7C9E5E-BFEB-42AE-A471-E1F5D5462728}"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79E11-DBAB-4BFF-9FA9-ECEC4D749B98}" type="slidenum">
              <a:rPr lang="en-US" smtClean="0"/>
              <a:t>‹#›</a:t>
            </a:fld>
            <a:endParaRPr lang="en-US"/>
          </a:p>
        </p:txBody>
      </p:sp>
    </p:spTree>
    <p:extLst>
      <p:ext uri="{BB962C8B-B14F-4D97-AF65-F5344CB8AC3E}">
        <p14:creationId xmlns:p14="http://schemas.microsoft.com/office/powerpoint/2010/main" val="153490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7C9E5E-BFEB-42AE-A471-E1F5D5462728}"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79E11-DBAB-4BFF-9FA9-ECEC4D749B98}" type="slidenum">
              <a:rPr lang="en-US" smtClean="0"/>
              <a:t>‹#›</a:t>
            </a:fld>
            <a:endParaRPr lang="en-US"/>
          </a:p>
        </p:txBody>
      </p:sp>
    </p:spTree>
    <p:extLst>
      <p:ext uri="{BB962C8B-B14F-4D97-AF65-F5344CB8AC3E}">
        <p14:creationId xmlns:p14="http://schemas.microsoft.com/office/powerpoint/2010/main" val="1312761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7C9E5E-BFEB-42AE-A471-E1F5D5462728}" type="datetimeFigureOut">
              <a:rPr lang="en-US" smtClean="0"/>
              <a:t>11/16/2023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F79E11-DBAB-4BFF-9FA9-ECEC4D749B98}" type="slidenum">
              <a:rPr lang="en-US" smtClean="0"/>
              <a:t>‹#›</a:t>
            </a:fld>
            <a:endParaRPr lang="en-US"/>
          </a:p>
        </p:txBody>
      </p:sp>
    </p:spTree>
    <p:extLst>
      <p:ext uri="{BB962C8B-B14F-4D97-AF65-F5344CB8AC3E}">
        <p14:creationId xmlns:p14="http://schemas.microsoft.com/office/powerpoint/2010/main" val="1899103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7C9E5E-BFEB-42AE-A471-E1F5D5462728}"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79E11-DBAB-4BFF-9FA9-ECEC4D749B98}" type="slidenum">
              <a:rPr lang="en-US" smtClean="0"/>
              <a:t>‹#›</a:t>
            </a:fld>
            <a:endParaRPr lang="en-US"/>
          </a:p>
        </p:txBody>
      </p:sp>
    </p:spTree>
    <p:extLst>
      <p:ext uri="{BB962C8B-B14F-4D97-AF65-F5344CB8AC3E}">
        <p14:creationId xmlns:p14="http://schemas.microsoft.com/office/powerpoint/2010/main" val="2239180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7C9E5E-BFEB-42AE-A471-E1F5D5462728}" type="datetimeFigureOut">
              <a:rPr lang="en-US" smtClean="0"/>
              <a:t>11/16/2023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F79E11-DBAB-4BFF-9FA9-ECEC4D749B98}" type="slidenum">
              <a:rPr lang="en-US" smtClean="0"/>
              <a:t>‹#›</a:t>
            </a:fld>
            <a:endParaRPr lang="en-US"/>
          </a:p>
        </p:txBody>
      </p:sp>
    </p:spTree>
    <p:extLst>
      <p:ext uri="{BB962C8B-B14F-4D97-AF65-F5344CB8AC3E}">
        <p14:creationId xmlns:p14="http://schemas.microsoft.com/office/powerpoint/2010/main" val="4099892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7C9E5E-BFEB-42AE-A471-E1F5D5462728}" type="datetimeFigureOut">
              <a:rPr lang="en-US" smtClean="0"/>
              <a:t>11/16/2023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F79E11-DBAB-4BFF-9FA9-ECEC4D749B98}" type="slidenum">
              <a:rPr lang="en-US" smtClean="0"/>
              <a:t>‹#›</a:t>
            </a:fld>
            <a:endParaRPr lang="en-US"/>
          </a:p>
        </p:txBody>
      </p:sp>
    </p:spTree>
    <p:extLst>
      <p:ext uri="{BB962C8B-B14F-4D97-AF65-F5344CB8AC3E}">
        <p14:creationId xmlns:p14="http://schemas.microsoft.com/office/powerpoint/2010/main" val="2792569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7C9E5E-BFEB-42AE-A471-E1F5D5462728}" type="datetimeFigureOut">
              <a:rPr lang="en-US" smtClean="0"/>
              <a:t>11/16/2023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F79E11-DBAB-4BFF-9FA9-ECEC4D749B98}" type="slidenum">
              <a:rPr lang="en-US" smtClean="0"/>
              <a:t>‹#›</a:t>
            </a:fld>
            <a:endParaRPr lang="en-US"/>
          </a:p>
        </p:txBody>
      </p:sp>
    </p:spTree>
    <p:extLst>
      <p:ext uri="{BB962C8B-B14F-4D97-AF65-F5344CB8AC3E}">
        <p14:creationId xmlns:p14="http://schemas.microsoft.com/office/powerpoint/2010/main" val="489300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7C9E5E-BFEB-42AE-A471-E1F5D5462728}"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79E11-DBAB-4BFF-9FA9-ECEC4D749B98}" type="slidenum">
              <a:rPr lang="en-US" smtClean="0"/>
              <a:t>‹#›</a:t>
            </a:fld>
            <a:endParaRPr lang="en-US"/>
          </a:p>
        </p:txBody>
      </p:sp>
    </p:spTree>
    <p:extLst>
      <p:ext uri="{BB962C8B-B14F-4D97-AF65-F5344CB8AC3E}">
        <p14:creationId xmlns:p14="http://schemas.microsoft.com/office/powerpoint/2010/main" val="933021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7C9E5E-BFEB-42AE-A471-E1F5D5462728}" type="datetimeFigureOut">
              <a:rPr lang="en-US" smtClean="0"/>
              <a:t>11/16/2023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F79E11-DBAB-4BFF-9FA9-ECEC4D749B98}" type="slidenum">
              <a:rPr lang="en-US" smtClean="0"/>
              <a:t>‹#›</a:t>
            </a:fld>
            <a:endParaRPr lang="en-US"/>
          </a:p>
        </p:txBody>
      </p:sp>
    </p:spTree>
    <p:extLst>
      <p:ext uri="{BB962C8B-B14F-4D97-AF65-F5344CB8AC3E}">
        <p14:creationId xmlns:p14="http://schemas.microsoft.com/office/powerpoint/2010/main" val="1563621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7C9E5E-BFEB-42AE-A471-E1F5D5462728}" type="datetimeFigureOut">
              <a:rPr lang="en-US" smtClean="0"/>
              <a:t>11/16/2023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79E11-DBAB-4BFF-9FA9-ECEC4D749B98}" type="slidenum">
              <a:rPr lang="en-US" smtClean="0"/>
              <a:t>‹#›</a:t>
            </a:fld>
            <a:endParaRPr lang="en-US"/>
          </a:p>
        </p:txBody>
      </p:sp>
    </p:spTree>
    <p:extLst>
      <p:ext uri="{BB962C8B-B14F-4D97-AF65-F5344CB8AC3E}">
        <p14:creationId xmlns:p14="http://schemas.microsoft.com/office/powerpoint/2010/main" val="2779404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00" y="182880"/>
            <a:ext cx="11715451" cy="6491473"/>
          </a:xfrm>
          <a:prstGeom prst="rect">
            <a:avLst/>
          </a:prstGeom>
        </p:spPr>
      </p:pic>
      <p:sp>
        <p:nvSpPr>
          <p:cNvPr id="5" name="TextBox 4"/>
          <p:cNvSpPr txBox="1"/>
          <p:nvPr/>
        </p:nvSpPr>
        <p:spPr>
          <a:xfrm>
            <a:off x="7846423" y="3651220"/>
            <a:ext cx="384048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1">
                    <a:lumMod val="75000"/>
                  </a:schemeClr>
                </a:solidFill>
              </a:rPr>
              <a:t>What </a:t>
            </a:r>
            <a:r>
              <a:rPr lang="en-US" dirty="0">
                <a:solidFill>
                  <a:schemeClr val="accent1">
                    <a:lumMod val="75000"/>
                  </a:schemeClr>
                </a:solidFill>
              </a:rPr>
              <a:t>is Web Scraping</a:t>
            </a:r>
            <a:r>
              <a:rPr lang="en-US" dirty="0" smtClean="0">
                <a:solidFill>
                  <a:schemeClr val="accent1">
                    <a:lumMod val="75000"/>
                  </a:schemeClr>
                </a:solidFill>
              </a:rPr>
              <a:t>?</a:t>
            </a:r>
          </a:p>
          <a:p>
            <a:pPr marL="285750" indent="-285750">
              <a:buFont typeface="Arial" panose="020B0604020202020204" pitchFamily="34" charset="0"/>
              <a:buChar char="•"/>
            </a:pPr>
            <a:r>
              <a:rPr lang="en-US" dirty="0" smtClean="0">
                <a:solidFill>
                  <a:schemeClr val="accent1">
                    <a:lumMod val="75000"/>
                  </a:schemeClr>
                </a:solidFill>
              </a:rPr>
              <a:t>Uses </a:t>
            </a:r>
            <a:r>
              <a:rPr lang="en-US" dirty="0">
                <a:solidFill>
                  <a:schemeClr val="accent1">
                    <a:lumMod val="75000"/>
                  </a:schemeClr>
                </a:solidFill>
              </a:rPr>
              <a:t>of Web </a:t>
            </a:r>
            <a:r>
              <a:rPr lang="en-US" dirty="0" smtClean="0">
                <a:solidFill>
                  <a:schemeClr val="accent1">
                    <a:lumMod val="75000"/>
                  </a:schemeClr>
                </a:solidFill>
              </a:rPr>
              <a:t>Scraping</a:t>
            </a:r>
          </a:p>
          <a:p>
            <a:pPr marL="285750" indent="-285750">
              <a:buFont typeface="Arial" panose="020B0604020202020204" pitchFamily="34" charset="0"/>
              <a:buChar char="•"/>
            </a:pPr>
            <a:r>
              <a:rPr lang="en-US" dirty="0" smtClean="0">
                <a:solidFill>
                  <a:schemeClr val="accent1">
                    <a:lumMod val="75000"/>
                  </a:schemeClr>
                </a:solidFill>
              </a:rPr>
              <a:t>Notebooks</a:t>
            </a:r>
            <a:endParaRPr lang="en-US" dirty="0">
              <a:solidFill>
                <a:schemeClr val="accent1">
                  <a:lumMod val="75000"/>
                </a:schemeClr>
              </a:solidFill>
            </a:endParaRPr>
          </a:p>
          <a:p>
            <a:endParaRPr lang="en-US" dirty="0">
              <a:solidFill>
                <a:schemeClr val="accent1">
                  <a:lumMod val="75000"/>
                </a:schemeClr>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66514" y="-191973"/>
            <a:ext cx="2020389" cy="2020389"/>
          </a:xfrm>
          <a:prstGeom prst="rect">
            <a:avLst/>
          </a:prstGeom>
        </p:spPr>
      </p:pic>
      <p:sp>
        <p:nvSpPr>
          <p:cNvPr id="9" name="TextBox 8"/>
          <p:cNvSpPr txBox="1"/>
          <p:nvPr/>
        </p:nvSpPr>
        <p:spPr>
          <a:xfrm>
            <a:off x="4005943" y="1714979"/>
            <a:ext cx="3840480" cy="646331"/>
          </a:xfrm>
          <a:prstGeom prst="rect">
            <a:avLst/>
          </a:prstGeom>
          <a:noFill/>
        </p:spPr>
        <p:txBody>
          <a:bodyPr wrap="square" rtlCol="0">
            <a:spAutoFit/>
          </a:bodyPr>
          <a:lstStyle/>
          <a:p>
            <a:pPr algn="ctr"/>
            <a:r>
              <a:rPr lang="en-US" sz="3600" b="1" dirty="0" smtClean="0">
                <a:solidFill>
                  <a:srgbClr val="002060"/>
                </a:solidFill>
              </a:rPr>
              <a:t>Web Scraping</a:t>
            </a:r>
            <a:endParaRPr lang="en-US" sz="3600" b="1" dirty="0">
              <a:solidFill>
                <a:srgbClr val="002060"/>
              </a:solidFill>
            </a:endParaRPr>
          </a:p>
        </p:txBody>
      </p:sp>
    </p:spTree>
    <p:extLst>
      <p:ext uri="{BB962C8B-B14F-4D97-AF65-F5344CB8AC3E}">
        <p14:creationId xmlns:p14="http://schemas.microsoft.com/office/powerpoint/2010/main" val="5369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85" t="-302" r="38198" b="302"/>
          <a:stretch/>
        </p:blipFill>
        <p:spPr>
          <a:xfrm>
            <a:off x="39509" y="0"/>
            <a:ext cx="2854681" cy="1838325"/>
          </a:xfrm>
          <a:prstGeom prst="rect">
            <a:avLst/>
          </a:prstGeom>
          <a:ln>
            <a:noFill/>
          </a:ln>
          <a:effectLst>
            <a:softEdge rad="112500"/>
          </a:effectLst>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485" t="-302" r="38198" b="302"/>
          <a:stretch/>
        </p:blipFill>
        <p:spPr>
          <a:xfrm rot="10800000">
            <a:off x="9337319" y="5019675"/>
            <a:ext cx="2854681" cy="1838325"/>
          </a:xfrm>
          <a:prstGeom prst="rect">
            <a:avLst/>
          </a:prstGeom>
          <a:ln>
            <a:noFill/>
          </a:ln>
          <a:effectLst>
            <a:softEdge rad="112500"/>
          </a:effectLst>
        </p:spPr>
      </p:pic>
      <p:sp>
        <p:nvSpPr>
          <p:cNvPr id="2" name="Rectangle 1"/>
          <p:cNvSpPr/>
          <p:nvPr/>
        </p:nvSpPr>
        <p:spPr>
          <a:xfrm>
            <a:off x="3833142" y="595996"/>
            <a:ext cx="4565224" cy="646331"/>
          </a:xfrm>
          <a:prstGeom prst="rect">
            <a:avLst/>
          </a:prstGeom>
        </p:spPr>
        <p:txBody>
          <a:bodyPr wrap="none">
            <a:spAutoFit/>
          </a:bodyPr>
          <a:lstStyle/>
          <a:p>
            <a:r>
              <a:rPr lang="en-US" sz="3600" b="1" dirty="0">
                <a:solidFill>
                  <a:schemeClr val="accent1"/>
                </a:solidFill>
              </a:rPr>
              <a:t>What is Web Scraping?</a:t>
            </a:r>
          </a:p>
        </p:txBody>
      </p:sp>
      <p:sp>
        <p:nvSpPr>
          <p:cNvPr id="3" name="TextBox 2"/>
          <p:cNvSpPr txBox="1"/>
          <p:nvPr/>
        </p:nvSpPr>
        <p:spPr>
          <a:xfrm>
            <a:off x="988170" y="1838325"/>
            <a:ext cx="10255168" cy="3693319"/>
          </a:xfrm>
          <a:prstGeom prst="rect">
            <a:avLst/>
          </a:prstGeom>
          <a:noFill/>
        </p:spPr>
        <p:txBody>
          <a:bodyPr wrap="square" rtlCol="0">
            <a:spAutoFit/>
          </a:bodyPr>
          <a:lstStyle/>
          <a:p>
            <a:r>
              <a:rPr lang="en-US" dirty="0" smtClean="0"/>
              <a:t>- The </a:t>
            </a:r>
            <a:r>
              <a:rPr lang="en-US" dirty="0"/>
              <a:t>dictionary meaning of word </a:t>
            </a:r>
            <a:r>
              <a:rPr lang="en-US" b="1" dirty="0"/>
              <a:t>‘Scrapping’ </a:t>
            </a:r>
            <a:r>
              <a:rPr lang="en-US" dirty="0"/>
              <a:t>implies getting something from the web. Here two questions arise: What we can get from the web and How to get that. The answer to the first question is </a:t>
            </a:r>
            <a:r>
              <a:rPr lang="en-US" b="1" dirty="0"/>
              <a:t>‘data’</a:t>
            </a:r>
            <a:r>
              <a:rPr lang="en-US" dirty="0"/>
              <a:t>. Data is indispensable for any programmer and the basic requirement of every programming project is the large amount of useful data. </a:t>
            </a:r>
            <a:endParaRPr lang="en-US" dirty="0" smtClean="0"/>
          </a:p>
          <a:p>
            <a:r>
              <a:rPr lang="en-US" dirty="0" smtClean="0"/>
              <a:t>- The </a:t>
            </a:r>
            <a:r>
              <a:rPr lang="en-US" dirty="0"/>
              <a:t>answer to the second question is a bit tricky, because there are lots of ways to get data. In general, we may get data from a database or data file and other sources. But what if we need large amount of data that is available online? One way to get such kind of data is to manually search (clicking away in a web browser) and save (copy-pasting into a spreadsheet or file) the required data. This method is quite tedious and time consuming. Another way to get such data is using </a:t>
            </a:r>
            <a:r>
              <a:rPr lang="en-US" b="1" dirty="0"/>
              <a:t>web scraping</a:t>
            </a:r>
            <a:r>
              <a:rPr lang="en-US" dirty="0"/>
              <a:t>. </a:t>
            </a:r>
            <a:endParaRPr lang="en-US" dirty="0" smtClean="0"/>
          </a:p>
          <a:p>
            <a:r>
              <a:rPr lang="en-US" dirty="0" smtClean="0"/>
              <a:t>-</a:t>
            </a:r>
            <a:r>
              <a:rPr lang="en-US" b="1" dirty="0" smtClean="0"/>
              <a:t> Web </a:t>
            </a:r>
            <a:r>
              <a:rPr lang="en-US" b="1" dirty="0"/>
              <a:t>scraping</a:t>
            </a:r>
            <a:r>
              <a:rPr lang="en-US" dirty="0"/>
              <a:t>, also called </a:t>
            </a:r>
            <a:r>
              <a:rPr lang="en-US" b="1" dirty="0"/>
              <a:t>web data mining </a:t>
            </a:r>
            <a:r>
              <a:rPr lang="en-US" dirty="0"/>
              <a:t>or </a:t>
            </a:r>
            <a:r>
              <a:rPr lang="en-US" b="1" dirty="0"/>
              <a:t>web harvesting</a:t>
            </a:r>
            <a:r>
              <a:rPr lang="en-US" dirty="0"/>
              <a:t>, is the process of constructing an agent which can extract, parse, download and organize useful information from the web automatically. In other words, we can say that instead of manually saving the data from websites, the web scraping software will automatically load and extract data from multiple websites as per our requirement. </a:t>
            </a:r>
          </a:p>
        </p:txBody>
      </p:sp>
    </p:spTree>
    <p:extLst>
      <p:ext uri="{BB962C8B-B14F-4D97-AF65-F5344CB8AC3E}">
        <p14:creationId xmlns:p14="http://schemas.microsoft.com/office/powerpoint/2010/main" val="146244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85" t="-302" r="38198" b="302"/>
          <a:stretch/>
        </p:blipFill>
        <p:spPr>
          <a:xfrm>
            <a:off x="39509" y="0"/>
            <a:ext cx="2854681" cy="1838325"/>
          </a:xfrm>
          <a:prstGeom prst="rect">
            <a:avLst/>
          </a:prstGeom>
          <a:ln>
            <a:noFill/>
          </a:ln>
          <a:effectLst>
            <a:softEdge rad="112500"/>
          </a:effectLst>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485" t="-302" r="38198" b="302"/>
          <a:stretch/>
        </p:blipFill>
        <p:spPr>
          <a:xfrm rot="10800000">
            <a:off x="9337319" y="5019675"/>
            <a:ext cx="2854681" cy="1838325"/>
          </a:xfrm>
          <a:prstGeom prst="rect">
            <a:avLst/>
          </a:prstGeom>
          <a:ln>
            <a:noFill/>
          </a:ln>
          <a:effectLst>
            <a:softEdge rad="112500"/>
          </a:effectLst>
        </p:spPr>
      </p:pic>
      <p:sp>
        <p:nvSpPr>
          <p:cNvPr id="2" name="Rectangle 1"/>
          <p:cNvSpPr/>
          <p:nvPr/>
        </p:nvSpPr>
        <p:spPr>
          <a:xfrm>
            <a:off x="3965646" y="595997"/>
            <a:ext cx="4300216" cy="646331"/>
          </a:xfrm>
          <a:prstGeom prst="rect">
            <a:avLst/>
          </a:prstGeom>
        </p:spPr>
        <p:txBody>
          <a:bodyPr wrap="none">
            <a:spAutoFit/>
          </a:bodyPr>
          <a:lstStyle/>
          <a:p>
            <a:r>
              <a:rPr lang="en-US" sz="3600" b="1" dirty="0">
                <a:solidFill>
                  <a:schemeClr val="accent1"/>
                </a:solidFill>
              </a:rPr>
              <a:t>Uses of Web </a:t>
            </a:r>
            <a:r>
              <a:rPr lang="en-US" sz="3600" b="1" dirty="0" smtClean="0">
                <a:solidFill>
                  <a:schemeClr val="accent1"/>
                </a:solidFill>
              </a:rPr>
              <a:t>Scraping</a:t>
            </a:r>
            <a:endParaRPr lang="en-US" sz="3600" b="1" dirty="0">
              <a:solidFill>
                <a:schemeClr val="accent1"/>
              </a:solidFill>
            </a:endParaRPr>
          </a:p>
        </p:txBody>
      </p:sp>
      <p:sp>
        <p:nvSpPr>
          <p:cNvPr id="3" name="TextBox 2"/>
          <p:cNvSpPr txBox="1"/>
          <p:nvPr/>
        </p:nvSpPr>
        <p:spPr>
          <a:xfrm>
            <a:off x="1823707" y="1838325"/>
            <a:ext cx="8584093" cy="4801314"/>
          </a:xfrm>
          <a:prstGeom prst="rect">
            <a:avLst/>
          </a:prstGeom>
          <a:noFill/>
        </p:spPr>
        <p:txBody>
          <a:bodyPr wrap="square" rtlCol="0">
            <a:spAutoFit/>
          </a:bodyPr>
          <a:lstStyle/>
          <a:p>
            <a:r>
              <a:rPr lang="en-US" dirty="0"/>
              <a:t>The uses and reasons for using web scraping are as endless as the uses of the World Wide</a:t>
            </a:r>
          </a:p>
          <a:p>
            <a:r>
              <a:rPr lang="en-US" dirty="0"/>
              <a:t>Web. Web scrapers can do anything like ordering online food, scanning online shopping</a:t>
            </a:r>
          </a:p>
          <a:p>
            <a:r>
              <a:rPr lang="en-US" dirty="0"/>
              <a:t>website for you and buying ticket of a match the moment they are available etc. just like</a:t>
            </a:r>
          </a:p>
          <a:p>
            <a:r>
              <a:rPr lang="en-US" dirty="0"/>
              <a:t>a human can do. Some of the important uses of web scraping are discussed here:</a:t>
            </a:r>
          </a:p>
          <a:p>
            <a:r>
              <a:rPr lang="en-US" dirty="0" smtClean="0"/>
              <a:t>- </a:t>
            </a:r>
            <a:r>
              <a:rPr lang="en-US" b="1" dirty="0"/>
              <a:t>E-commerce Websites:</a:t>
            </a:r>
            <a:r>
              <a:rPr lang="en-US" dirty="0"/>
              <a:t> Web scrapers can collect the data specially related to the</a:t>
            </a:r>
          </a:p>
          <a:p>
            <a:r>
              <a:rPr lang="en-US" dirty="0"/>
              <a:t>price of a specific product from various e-commerce websites for their comparison.</a:t>
            </a:r>
          </a:p>
          <a:p>
            <a:r>
              <a:rPr lang="en-US" dirty="0" smtClean="0"/>
              <a:t>- </a:t>
            </a:r>
            <a:r>
              <a:rPr lang="en-US" b="1" dirty="0"/>
              <a:t>Content Aggregators:</a:t>
            </a:r>
            <a:r>
              <a:rPr lang="en-US" dirty="0"/>
              <a:t> Web scraping is used widely by content aggregators like</a:t>
            </a:r>
          </a:p>
          <a:p>
            <a:r>
              <a:rPr lang="en-US" dirty="0"/>
              <a:t>news aggregators and job aggregators for providing updated data to their users.</a:t>
            </a:r>
          </a:p>
          <a:p>
            <a:r>
              <a:rPr lang="en-US" dirty="0" smtClean="0"/>
              <a:t>- </a:t>
            </a:r>
            <a:r>
              <a:rPr lang="en-US" b="1" dirty="0"/>
              <a:t>Marketing and Sales Campaigns: </a:t>
            </a:r>
            <a:r>
              <a:rPr lang="en-US" dirty="0"/>
              <a:t>Web scrapers can be used to get the data like</a:t>
            </a:r>
          </a:p>
          <a:p>
            <a:r>
              <a:rPr lang="en-US" dirty="0"/>
              <a:t>emails, phone number etc. for sales and marketing campaigns.</a:t>
            </a:r>
          </a:p>
          <a:p>
            <a:r>
              <a:rPr lang="en-US" dirty="0" smtClean="0"/>
              <a:t>- </a:t>
            </a:r>
            <a:r>
              <a:rPr lang="en-US" b="1" dirty="0"/>
              <a:t>Search Engine Optimization (SEO): </a:t>
            </a:r>
            <a:r>
              <a:rPr lang="en-US" dirty="0"/>
              <a:t>Web scraping is widely used by SEO tools</a:t>
            </a:r>
          </a:p>
          <a:p>
            <a:r>
              <a:rPr lang="en-US" dirty="0"/>
              <a:t>like SEMRush, Majestic etc. to tell business how they rank for search keywords that</a:t>
            </a:r>
          </a:p>
          <a:p>
            <a:r>
              <a:rPr lang="en-US" dirty="0"/>
              <a:t>matter to them.</a:t>
            </a:r>
          </a:p>
          <a:p>
            <a:r>
              <a:rPr lang="en-US" dirty="0" smtClean="0"/>
              <a:t>- </a:t>
            </a:r>
            <a:r>
              <a:rPr lang="en-US" b="1" dirty="0"/>
              <a:t>Data for Machine Learning Projects: </a:t>
            </a:r>
            <a:r>
              <a:rPr lang="en-US" dirty="0"/>
              <a:t>Retrieval of data for machine learning</a:t>
            </a:r>
          </a:p>
          <a:p>
            <a:r>
              <a:rPr lang="en-US" dirty="0"/>
              <a:t>projects depends upon web scraping.</a:t>
            </a:r>
          </a:p>
          <a:p>
            <a:r>
              <a:rPr lang="en-US" b="1" dirty="0"/>
              <a:t>Data for Research:</a:t>
            </a:r>
            <a:r>
              <a:rPr lang="en-US" dirty="0"/>
              <a:t> Researchers can collect useful data for the purpose of their research</a:t>
            </a:r>
          </a:p>
          <a:p>
            <a:r>
              <a:rPr lang="en-US" dirty="0"/>
              <a:t>work by saving their time by this automated process.</a:t>
            </a:r>
          </a:p>
        </p:txBody>
      </p:sp>
    </p:spTree>
    <p:extLst>
      <p:ext uri="{BB962C8B-B14F-4D97-AF65-F5344CB8AC3E}">
        <p14:creationId xmlns:p14="http://schemas.microsoft.com/office/powerpoint/2010/main" val="188342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485" t="-302" r="38198" b="302"/>
          <a:stretch/>
        </p:blipFill>
        <p:spPr>
          <a:xfrm>
            <a:off x="39509" y="0"/>
            <a:ext cx="2854681" cy="1838325"/>
          </a:xfrm>
          <a:prstGeom prst="rect">
            <a:avLst/>
          </a:prstGeom>
          <a:ln>
            <a:noFill/>
          </a:ln>
          <a:effectLst>
            <a:softEdge rad="112500"/>
          </a:effectLst>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485" t="-302" r="38198" b="302"/>
          <a:stretch/>
        </p:blipFill>
        <p:spPr>
          <a:xfrm rot="10800000">
            <a:off x="9337319" y="5019675"/>
            <a:ext cx="2854681" cy="1838325"/>
          </a:xfrm>
          <a:prstGeom prst="rect">
            <a:avLst/>
          </a:prstGeom>
          <a:ln>
            <a:noFill/>
          </a:ln>
          <a:effectLst>
            <a:softEdge rad="112500"/>
          </a:effectLst>
        </p:spPr>
      </p:pic>
      <p:sp>
        <p:nvSpPr>
          <p:cNvPr id="2" name="Rectangle 1"/>
          <p:cNvSpPr/>
          <p:nvPr/>
        </p:nvSpPr>
        <p:spPr>
          <a:xfrm>
            <a:off x="1925254" y="2642848"/>
            <a:ext cx="8387787" cy="2123658"/>
          </a:xfrm>
          <a:prstGeom prst="rect">
            <a:avLst/>
          </a:prstGeom>
        </p:spPr>
        <p:txBody>
          <a:bodyPr wrap="square">
            <a:spAutoFit/>
          </a:bodyPr>
          <a:lstStyle/>
          <a:p>
            <a:r>
              <a:rPr lang="en-US" sz="4400" b="1" dirty="0">
                <a:solidFill>
                  <a:schemeClr val="accent1"/>
                </a:solidFill>
              </a:rPr>
              <a:t>https://github.com/omaaralaa/Microsoft-Student-Club-DS/tree/main/Web%20Scraping</a:t>
            </a:r>
          </a:p>
        </p:txBody>
      </p:sp>
      <p:sp>
        <p:nvSpPr>
          <p:cNvPr id="3" name="TextBox 2"/>
          <p:cNvSpPr txBox="1"/>
          <p:nvPr/>
        </p:nvSpPr>
        <p:spPr>
          <a:xfrm>
            <a:off x="4244101" y="919162"/>
            <a:ext cx="3750092" cy="923330"/>
          </a:xfrm>
          <a:prstGeom prst="rect">
            <a:avLst/>
          </a:prstGeom>
          <a:noFill/>
        </p:spPr>
        <p:txBody>
          <a:bodyPr wrap="square" rtlCol="0">
            <a:spAutoFit/>
          </a:bodyPr>
          <a:lstStyle/>
          <a:p>
            <a:r>
              <a:rPr lang="en-US" sz="5400" b="1" dirty="0" smtClean="0">
                <a:solidFill>
                  <a:schemeClr val="tx2"/>
                </a:solidFill>
              </a:rPr>
              <a:t>Notebooks</a:t>
            </a:r>
            <a:r>
              <a:rPr lang="en-US" sz="5400" b="1" dirty="0" smtClean="0"/>
              <a:t>:</a:t>
            </a:r>
            <a:endParaRPr lang="en-US" dirty="0"/>
          </a:p>
        </p:txBody>
      </p:sp>
    </p:spTree>
    <p:extLst>
      <p:ext uri="{BB962C8B-B14F-4D97-AF65-F5344CB8AC3E}">
        <p14:creationId xmlns:p14="http://schemas.microsoft.com/office/powerpoint/2010/main" val="3159808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00" y="182880"/>
            <a:ext cx="11715451" cy="649147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1350" y="4591449"/>
            <a:ext cx="2438101" cy="2438101"/>
          </a:xfrm>
          <a:prstGeom prst="rect">
            <a:avLst/>
          </a:prstGeom>
        </p:spPr>
      </p:pic>
      <p:sp>
        <p:nvSpPr>
          <p:cNvPr id="7" name="Rectangle 6"/>
          <p:cNvSpPr/>
          <p:nvPr/>
        </p:nvSpPr>
        <p:spPr>
          <a:xfrm>
            <a:off x="6243145" y="1725445"/>
            <a:ext cx="5948855" cy="1323439"/>
          </a:xfrm>
          <a:prstGeom prst="rect">
            <a:avLst/>
          </a:prstGeom>
        </p:spPr>
        <p:txBody>
          <a:bodyPr wrap="square">
            <a:spAutoFit/>
          </a:bodyPr>
          <a:lstStyle/>
          <a:p>
            <a:r>
              <a:rPr lang="en-US" sz="8000" b="1" dirty="0" smtClean="0">
                <a:solidFill>
                  <a:srgbClr val="002060"/>
                </a:solidFill>
              </a:rPr>
              <a:t>THANK YOU </a:t>
            </a:r>
            <a:endParaRPr lang="en-US" sz="8000" b="1" dirty="0">
              <a:solidFill>
                <a:srgbClr val="002060"/>
              </a:solidFill>
            </a:endParaRPr>
          </a:p>
        </p:txBody>
      </p:sp>
      <p:sp>
        <p:nvSpPr>
          <p:cNvPr id="8" name="TextBox 7"/>
          <p:cNvSpPr txBox="1"/>
          <p:nvPr/>
        </p:nvSpPr>
        <p:spPr>
          <a:xfrm>
            <a:off x="7835263" y="3059284"/>
            <a:ext cx="1922196" cy="369332"/>
          </a:xfrm>
          <a:prstGeom prst="rect">
            <a:avLst/>
          </a:prstGeom>
          <a:noFill/>
        </p:spPr>
        <p:txBody>
          <a:bodyPr wrap="square" rtlCol="0">
            <a:spAutoFit/>
          </a:bodyPr>
          <a:lstStyle/>
          <a:p>
            <a:r>
              <a:rPr lang="en-US" dirty="0" smtClean="0"/>
              <a:t>Data Science Team</a:t>
            </a:r>
            <a:endParaRPr lang="en-US" dirty="0"/>
          </a:p>
        </p:txBody>
      </p:sp>
    </p:spTree>
    <p:extLst>
      <p:ext uri="{BB962C8B-B14F-4D97-AF65-F5344CB8AC3E}">
        <p14:creationId xmlns:p14="http://schemas.microsoft.com/office/powerpoint/2010/main" val="3060479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503</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EGYPT_LAPTOP</dc:creator>
  <cp:lastModifiedBy>clt</cp:lastModifiedBy>
  <cp:revision>16</cp:revision>
  <dcterms:created xsi:type="dcterms:W3CDTF">2023-09-25T17:16:39Z</dcterms:created>
  <dcterms:modified xsi:type="dcterms:W3CDTF">2023-11-16T13:55:08Z</dcterms:modified>
</cp:coreProperties>
</file>