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CE0"/>
    <a:srgbClr val="7540D6"/>
    <a:srgbClr val="CC59D1"/>
    <a:srgbClr val="0FA7D5"/>
    <a:srgbClr val="86E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2" d="100"/>
          <a:sy n="82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2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9E5E-BFEB-42AE-A471-E1F5D54627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9E11-DBAB-4BFF-9FA9-ECEC4D749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data-insights/reference-library/visual-analyt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" y="182880"/>
            <a:ext cx="11715451" cy="6491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6423" y="2588184"/>
            <a:ext cx="384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-What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Data Visualization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-Line Chart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-Multi line Chart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-Bar Chart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-Scatter Plot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-Histogram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-Pie Chart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-Box Plot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-Violin Chart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-Heatmap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-Notebook URL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4" y="-191973"/>
            <a:ext cx="2020389" cy="20203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5943" y="1714979"/>
            <a:ext cx="384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Data Visualization With Matplotlib &amp; Seaborn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296365"/>
            <a:ext cx="5983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Violin Plot:</a:t>
            </a:r>
          </a:p>
          <a:p>
            <a:r>
              <a:rPr lang="en-US" dirty="0" smtClean="0"/>
              <a:t>A </a:t>
            </a:r>
            <a:r>
              <a:rPr lang="en-US" dirty="0"/>
              <a:t>variation of the box plot. </a:t>
            </a:r>
            <a:r>
              <a:rPr lang="en-US" dirty="0" smtClean="0"/>
              <a:t>It </a:t>
            </a:r>
            <a:r>
              <a:rPr lang="en-US" dirty="0"/>
              <a:t>also shows the full </a:t>
            </a:r>
            <a:endParaRPr lang="en-US" dirty="0"/>
          </a:p>
          <a:p>
            <a:r>
              <a:rPr lang="en-US" dirty="0"/>
              <a:t>distribution of the data </a:t>
            </a:r>
            <a:r>
              <a:rPr lang="en-US" dirty="0" smtClean="0"/>
              <a:t>alongside </a:t>
            </a:r>
            <a:r>
              <a:rPr lang="en-US" dirty="0"/>
              <a:t>summary statistics 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Time </a:t>
            </a:r>
            <a:r>
              <a:rPr lang="en-US" dirty="0"/>
              <a:t>spent in restaurants </a:t>
            </a:r>
            <a:r>
              <a:rPr lang="en-US" dirty="0" smtClean="0"/>
              <a:t>across </a:t>
            </a:r>
            <a:r>
              <a:rPr lang="en-US" dirty="0"/>
              <a:t>age </a:t>
            </a:r>
            <a:r>
              <a:rPr lang="en-US" dirty="0" smtClean="0"/>
              <a:t>group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Length </a:t>
            </a:r>
            <a:r>
              <a:rPr lang="en-US" dirty="0"/>
              <a:t>of pill effects by </a:t>
            </a:r>
            <a:r>
              <a:rPr lang="en-US" dirty="0" smtClean="0"/>
              <a:t>dose</a:t>
            </a:r>
            <a:endParaRPr lang="en-US" dirty="0"/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90" y="3134690"/>
            <a:ext cx="4566695" cy="34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6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296365"/>
            <a:ext cx="5983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Heatmap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Heatmaps </a:t>
            </a:r>
            <a:r>
              <a:rPr lang="en-US" dirty="0"/>
              <a:t>are two-dimensional charts </a:t>
            </a:r>
            <a:r>
              <a:rPr lang="en-US" dirty="0" smtClean="0"/>
              <a:t>that </a:t>
            </a:r>
            <a:r>
              <a:rPr lang="en-US" dirty="0"/>
              <a:t>use color shading to represent </a:t>
            </a:r>
            <a:r>
              <a:rPr lang="en-US" dirty="0" smtClean="0"/>
              <a:t>data </a:t>
            </a:r>
            <a:r>
              <a:rPr lang="en-US" dirty="0"/>
              <a:t>trends. 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r>
              <a:rPr lang="en-US" dirty="0" smtClean="0"/>
              <a:t>-Average </a:t>
            </a:r>
            <a:r>
              <a:rPr lang="en-US" dirty="0"/>
              <a:t>monthly temperatures </a:t>
            </a:r>
            <a:r>
              <a:rPr lang="en-US" dirty="0" smtClean="0"/>
              <a:t>across </a:t>
            </a:r>
            <a:r>
              <a:rPr lang="en-US" dirty="0"/>
              <a:t>the </a:t>
            </a:r>
            <a:r>
              <a:rPr lang="en-US" dirty="0" smtClean="0"/>
              <a:t>year </a:t>
            </a:r>
          </a:p>
          <a:p>
            <a:r>
              <a:rPr lang="en-US" dirty="0"/>
              <a:t>-</a:t>
            </a:r>
            <a:r>
              <a:rPr lang="en-US" dirty="0" smtClean="0"/>
              <a:t>Departments </a:t>
            </a:r>
            <a:r>
              <a:rPr lang="en-US" dirty="0"/>
              <a:t>with the highest </a:t>
            </a:r>
            <a:r>
              <a:rPr lang="en-US" dirty="0" smtClean="0"/>
              <a:t>amount </a:t>
            </a:r>
            <a:r>
              <a:rPr lang="en-US" dirty="0"/>
              <a:t>of attrition over time</a:t>
            </a:r>
            <a:endParaRPr lang="en-US" dirty="0"/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90" y="3050691"/>
            <a:ext cx="4233452" cy="35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1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365813"/>
            <a:ext cx="644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You Can Access the Jupyter Notebook from :</a:t>
            </a:r>
          </a:p>
          <a:p>
            <a:endParaRPr lang="en-US" dirty="0"/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1743" y="2846826"/>
            <a:ext cx="9148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https://github.com/omaaralaa/Microsoft-Student-Club-DS/tree/main/Data%20Visualization</a:t>
            </a:r>
            <a:endParaRPr lang="en-US" sz="3200" b="1" dirty="0" smtClean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319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" y="182880"/>
            <a:ext cx="11715451" cy="649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350" y="4591449"/>
            <a:ext cx="2438101" cy="24381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43145" y="1725445"/>
            <a:ext cx="59488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002060"/>
                </a:solidFill>
              </a:rPr>
              <a:t>THANK YOU 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2" y="3048884"/>
            <a:ext cx="424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7" y="939495"/>
            <a:ext cx="5601302" cy="5601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49976" y="1149532"/>
            <a:ext cx="4807131" cy="36933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22000">
                <a:srgbClr val="86E3FA">
                  <a:tint val="44500"/>
                  <a:satMod val="160000"/>
                </a:srgbClr>
              </a:gs>
              <a:gs pos="100000">
                <a:srgbClr val="86E3FA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 Visualization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975" y="2031986"/>
            <a:ext cx="4807131" cy="3416320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30000"/>
                  <a:lumOff val="70000"/>
                </a:srgbClr>
              </a:gs>
              <a:gs pos="50000">
                <a:srgbClr val="86E3FA">
                  <a:tint val="44500"/>
                  <a:satMod val="160000"/>
                </a:srgbClr>
              </a:gs>
              <a:gs pos="100000">
                <a:srgbClr val="86E3FA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Data visualization is the graphical representation of information and data. By using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b="1" dirty="0" smtClean="0">
                <a:solidFill>
                  <a:schemeClr val="accent5"/>
                </a:solidFill>
                <a:hlinkClick r:id="rId3"/>
              </a:rPr>
              <a:t>isual</a:t>
            </a:r>
            <a:r>
              <a:rPr lang="en-US" b="1" dirty="0" smtClean="0">
                <a:hlinkClick r:id="rId3"/>
              </a:rPr>
              <a:t> elements like charts, graphs, and maps</a:t>
            </a:r>
            <a:r>
              <a:rPr lang="en-US" dirty="0" smtClean="0"/>
              <a:t>, data visualization </a:t>
            </a:r>
            <a:r>
              <a:rPr lang="en-US" dirty="0"/>
              <a:t>tools provide an accessible way </a:t>
            </a:r>
            <a:r>
              <a:rPr lang="en-US" dirty="0" smtClean="0"/>
              <a:t>to </a:t>
            </a:r>
            <a:r>
              <a:rPr lang="en-US" dirty="0"/>
              <a:t>see and understand trends, outliers, and patterns in data. Additionally, it provides an excellent way for employees or business owners to present data to non-technical audiences without confusion.</a:t>
            </a:r>
          </a:p>
          <a:p>
            <a:r>
              <a:rPr lang="en-US" dirty="0"/>
              <a:t>In the world of Big Data, data visualization tools and technologies are essential to analyze massive amounts of information and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82301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296365"/>
            <a:ext cx="4991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Line </a:t>
            </a:r>
            <a:r>
              <a:rPr lang="en-US" b="1" dirty="0" smtClean="0">
                <a:solidFill>
                  <a:schemeClr val="accent1"/>
                </a:solidFill>
              </a:rPr>
              <a:t>chart: </a:t>
            </a:r>
            <a:r>
              <a:rPr lang="en-US" dirty="0"/>
              <a:t>The most straightforward way to capture how a numeric variable is changing over </a:t>
            </a:r>
            <a:r>
              <a:rPr lang="en-US" dirty="0" smtClean="0"/>
              <a:t>time. </a:t>
            </a:r>
          </a:p>
          <a:p>
            <a:r>
              <a:rPr lang="en-US" dirty="0" smtClean="0"/>
              <a:t>-We can plot one or two variables at a time.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-One variable(Any thing you can put in 1D list)</a:t>
            </a:r>
          </a:p>
          <a:p>
            <a:r>
              <a:rPr lang="en-US" dirty="0"/>
              <a:t>-</a:t>
            </a:r>
            <a:r>
              <a:rPr lang="en-US" dirty="0" smtClean="0"/>
              <a:t>Revenue </a:t>
            </a:r>
            <a:r>
              <a:rPr lang="en-US" dirty="0"/>
              <a:t>in $ over </a:t>
            </a:r>
            <a:r>
              <a:rPr lang="en-US" dirty="0" smtClean="0"/>
              <a:t>time </a:t>
            </a:r>
          </a:p>
          <a:p>
            <a:r>
              <a:rPr lang="en-US" dirty="0" smtClean="0"/>
              <a:t>-Energy consumption in kWh over time </a:t>
            </a:r>
          </a:p>
          <a:p>
            <a:r>
              <a:rPr lang="en-US" dirty="0" smtClean="0"/>
              <a:t>-Google </a:t>
            </a:r>
            <a:r>
              <a:rPr lang="en-US" dirty="0"/>
              <a:t>searches over time</a:t>
            </a:r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90" y="4101592"/>
            <a:ext cx="3299238" cy="25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296365"/>
            <a:ext cx="4991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Multi line </a:t>
            </a:r>
            <a:r>
              <a:rPr lang="en-US" b="1" dirty="0" smtClean="0">
                <a:solidFill>
                  <a:schemeClr val="accent1"/>
                </a:solidFill>
              </a:rPr>
              <a:t>chart:</a:t>
            </a:r>
          </a:p>
          <a:p>
            <a:r>
              <a:rPr lang="en-US" dirty="0" smtClean="0"/>
              <a:t>Captures </a:t>
            </a:r>
            <a:r>
              <a:rPr lang="en-US" dirty="0"/>
              <a:t>multiple numeric variables over time. It can include multiple axes allowing comparison of different units and scale ranges </a:t>
            </a:r>
            <a:endParaRPr lang="en-US" dirty="0" smtClean="0"/>
          </a:p>
          <a:p>
            <a:r>
              <a:rPr lang="en-US" dirty="0" smtClean="0"/>
              <a:t>Examples: </a:t>
            </a:r>
          </a:p>
          <a:p>
            <a:r>
              <a:rPr lang="en-US" dirty="0" smtClean="0"/>
              <a:t>-Apple </a:t>
            </a:r>
            <a:r>
              <a:rPr lang="en-US" dirty="0"/>
              <a:t>vs Amazon stocks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-Lebron </a:t>
            </a:r>
            <a:r>
              <a:rPr lang="en-US" dirty="0"/>
              <a:t>vs S</a:t>
            </a:r>
            <a:r>
              <a:rPr lang="en-US" dirty="0" smtClean="0"/>
              <a:t>teph </a:t>
            </a:r>
            <a:r>
              <a:rPr lang="en-US" dirty="0"/>
              <a:t>Curry searches over </a:t>
            </a:r>
            <a:r>
              <a:rPr lang="en-US" dirty="0" smtClean="0"/>
              <a:t>time </a:t>
            </a:r>
          </a:p>
          <a:p>
            <a:r>
              <a:rPr lang="en-US" dirty="0"/>
              <a:t>-</a:t>
            </a:r>
            <a:r>
              <a:rPr lang="en-US" dirty="0" smtClean="0"/>
              <a:t>Bitcoin </a:t>
            </a:r>
            <a:r>
              <a:rPr lang="en-US" dirty="0"/>
              <a:t>vs Ethereum price over time</a:t>
            </a:r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90" y="3710214"/>
            <a:ext cx="3703246" cy="30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296365"/>
            <a:ext cx="5371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Bar </a:t>
            </a:r>
            <a:r>
              <a:rPr lang="en-US" b="1" dirty="0" smtClean="0">
                <a:solidFill>
                  <a:schemeClr val="accent1"/>
                </a:solidFill>
              </a:rPr>
              <a:t>chart: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One of the easiest charts to </a:t>
            </a:r>
            <a:r>
              <a:rPr lang="en-US" dirty="0" smtClean="0"/>
              <a:t>read </a:t>
            </a:r>
            <a:r>
              <a:rPr lang="en-US" dirty="0"/>
              <a:t>which helps in quick </a:t>
            </a:r>
            <a:r>
              <a:rPr lang="en-US" dirty="0" smtClean="0"/>
              <a:t>comparison </a:t>
            </a:r>
            <a:r>
              <a:rPr lang="en-US" dirty="0"/>
              <a:t>of categorical </a:t>
            </a:r>
            <a:r>
              <a:rPr lang="en-US" dirty="0" smtClean="0"/>
              <a:t>data</a:t>
            </a:r>
            <a:r>
              <a:rPr lang="en-US" dirty="0"/>
              <a:t>. One axis contains </a:t>
            </a:r>
            <a:r>
              <a:rPr lang="en-US" dirty="0" smtClean="0"/>
              <a:t>categories </a:t>
            </a:r>
            <a:r>
              <a:rPr lang="en-US" dirty="0"/>
              <a:t>and the other axis </a:t>
            </a:r>
            <a:r>
              <a:rPr lang="en-US" dirty="0" smtClean="0"/>
              <a:t>represents </a:t>
            </a:r>
            <a:r>
              <a:rPr lang="en-US" dirty="0"/>
              <a:t>values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r>
              <a:rPr lang="en-US" dirty="0" smtClean="0"/>
              <a:t>Volume </a:t>
            </a:r>
            <a:r>
              <a:rPr lang="en-US" dirty="0"/>
              <a:t>of google </a:t>
            </a:r>
            <a:r>
              <a:rPr lang="en-US" dirty="0" smtClean="0"/>
              <a:t>searches </a:t>
            </a:r>
            <a:r>
              <a:rPr lang="en-US" dirty="0"/>
              <a:t>by </a:t>
            </a:r>
            <a:r>
              <a:rPr lang="en-US" dirty="0" smtClean="0"/>
              <a:t>region </a:t>
            </a:r>
            <a:endParaRPr lang="en-US" dirty="0"/>
          </a:p>
          <a:p>
            <a:r>
              <a:rPr lang="en-US" dirty="0" smtClean="0"/>
              <a:t>Market </a:t>
            </a:r>
            <a:r>
              <a:rPr lang="en-US" dirty="0"/>
              <a:t>share in revenue </a:t>
            </a:r>
            <a:r>
              <a:rPr lang="en-US" dirty="0" smtClean="0"/>
              <a:t>by </a:t>
            </a:r>
            <a:r>
              <a:rPr lang="en-US" dirty="0"/>
              <a:t>product</a:t>
            </a:r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90" y="3318414"/>
            <a:ext cx="5894243" cy="32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4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296365"/>
            <a:ext cx="5983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Scatter P</a:t>
            </a:r>
            <a:r>
              <a:rPr lang="en-US" b="1" dirty="0" smtClean="0">
                <a:solidFill>
                  <a:schemeClr val="accent1"/>
                </a:solidFill>
              </a:rPr>
              <a:t>lot:</a:t>
            </a:r>
          </a:p>
          <a:p>
            <a:r>
              <a:rPr lang="en-US" dirty="0"/>
              <a:t>Most commonly used chart </a:t>
            </a:r>
            <a:r>
              <a:rPr lang="en-US" dirty="0" smtClean="0"/>
              <a:t>when </a:t>
            </a:r>
            <a:r>
              <a:rPr lang="en-US" dirty="0"/>
              <a:t>observing the </a:t>
            </a:r>
            <a:r>
              <a:rPr lang="en-US" dirty="0" smtClean="0"/>
              <a:t>relationship between </a:t>
            </a:r>
            <a:r>
              <a:rPr lang="en-US" dirty="0"/>
              <a:t>two </a:t>
            </a:r>
            <a:r>
              <a:rPr lang="en-US" dirty="0" smtClean="0"/>
              <a:t>variables</a:t>
            </a:r>
            <a:r>
              <a:rPr lang="en-US" dirty="0"/>
              <a:t>. It is especially </a:t>
            </a:r>
            <a:r>
              <a:rPr lang="en-US" dirty="0" smtClean="0"/>
              <a:t>useful </a:t>
            </a:r>
            <a:r>
              <a:rPr lang="en-US" dirty="0"/>
              <a:t>for </a:t>
            </a:r>
            <a:r>
              <a:rPr lang="en-US" dirty="0" smtClean="0"/>
              <a:t>quickly surfacing potential </a:t>
            </a:r>
            <a:r>
              <a:rPr lang="en-US" dirty="0"/>
              <a:t>correlations </a:t>
            </a:r>
            <a:r>
              <a:rPr lang="en-US" dirty="0" smtClean="0"/>
              <a:t>between </a:t>
            </a:r>
            <a:r>
              <a:rPr lang="en-US" dirty="0"/>
              <a:t>data points 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Display </a:t>
            </a:r>
            <a:r>
              <a:rPr lang="en-US" dirty="0"/>
              <a:t>the relationship </a:t>
            </a:r>
            <a:r>
              <a:rPr lang="en-US" dirty="0" smtClean="0"/>
              <a:t>between </a:t>
            </a:r>
            <a:r>
              <a:rPr lang="en-US" dirty="0"/>
              <a:t>time-on-platform </a:t>
            </a:r>
            <a:r>
              <a:rPr lang="en-US" dirty="0" smtClean="0"/>
              <a:t>and churn </a:t>
            </a:r>
            <a:endParaRPr lang="en-US" dirty="0"/>
          </a:p>
          <a:p>
            <a:r>
              <a:rPr lang="en-US" dirty="0" smtClean="0"/>
              <a:t>-Display </a:t>
            </a:r>
            <a:r>
              <a:rPr lang="en-US" dirty="0"/>
              <a:t>the relationship </a:t>
            </a:r>
            <a:r>
              <a:rPr lang="en-US" dirty="0" smtClean="0"/>
              <a:t>between </a:t>
            </a:r>
            <a:r>
              <a:rPr lang="en-US" dirty="0"/>
              <a:t>salary and years </a:t>
            </a:r>
            <a:r>
              <a:rPr lang="en-US" dirty="0" smtClean="0"/>
              <a:t>spent </a:t>
            </a:r>
            <a:r>
              <a:rPr lang="en-US" dirty="0"/>
              <a:t>at company</a:t>
            </a:r>
            <a:endParaRPr lang="en-US" dirty="0"/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90" y="3581986"/>
            <a:ext cx="4235815" cy="32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296365"/>
            <a:ext cx="5983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Histogram</a:t>
            </a:r>
            <a:r>
              <a:rPr lang="en-US" b="1" dirty="0" smtClean="0"/>
              <a:t>:</a:t>
            </a:r>
          </a:p>
          <a:p>
            <a:r>
              <a:rPr lang="en-US" dirty="0"/>
              <a:t>Shows the distribution of a </a:t>
            </a:r>
            <a:r>
              <a:rPr lang="en-US" dirty="0" smtClean="0"/>
              <a:t>variable</a:t>
            </a:r>
            <a:r>
              <a:rPr lang="en-US" dirty="0"/>
              <a:t>. It converts </a:t>
            </a:r>
            <a:r>
              <a:rPr lang="en-US" dirty="0" smtClean="0"/>
              <a:t>numerical </a:t>
            </a:r>
            <a:r>
              <a:rPr lang="en-US" dirty="0"/>
              <a:t>data into bins as </a:t>
            </a:r>
            <a:r>
              <a:rPr lang="en-US" dirty="0" smtClean="0"/>
              <a:t>columns</a:t>
            </a:r>
            <a:r>
              <a:rPr lang="en-US" dirty="0"/>
              <a:t>. The x-axis shows </a:t>
            </a:r>
            <a:r>
              <a:rPr lang="en-US" dirty="0" smtClean="0"/>
              <a:t>the </a:t>
            </a:r>
            <a:r>
              <a:rPr lang="en-US" dirty="0"/>
              <a:t>range, and the y-axis </a:t>
            </a:r>
            <a:r>
              <a:rPr lang="en-US" dirty="0" smtClean="0"/>
              <a:t>represents </a:t>
            </a:r>
            <a:r>
              <a:rPr lang="en-US" dirty="0"/>
              <a:t>the frequency 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r>
              <a:rPr lang="en-US" dirty="0" smtClean="0"/>
              <a:t>-Distribution </a:t>
            </a:r>
            <a:r>
              <a:rPr lang="en-US" dirty="0"/>
              <a:t>of salaries in </a:t>
            </a:r>
            <a:r>
              <a:rPr lang="en-US" dirty="0" smtClean="0"/>
              <a:t>an organization</a:t>
            </a:r>
          </a:p>
          <a:p>
            <a:r>
              <a:rPr lang="en-US" dirty="0" smtClean="0"/>
              <a:t>-Distribution </a:t>
            </a:r>
            <a:r>
              <a:rPr lang="en-US" dirty="0"/>
              <a:t>of height in </a:t>
            </a:r>
            <a:r>
              <a:rPr lang="en-US" dirty="0" smtClean="0"/>
              <a:t>one </a:t>
            </a:r>
            <a:r>
              <a:rPr lang="en-US" dirty="0"/>
              <a:t>cohort</a:t>
            </a:r>
            <a:endParaRPr lang="en-US" dirty="0"/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89" y="3327690"/>
            <a:ext cx="4039045" cy="30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8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296365"/>
            <a:ext cx="5983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Pie Chart:</a:t>
            </a:r>
          </a:p>
          <a:p>
            <a:r>
              <a:rPr lang="en-US" dirty="0"/>
              <a:t>One of the most common ways to </a:t>
            </a:r>
            <a:r>
              <a:rPr lang="en-US" dirty="0" smtClean="0"/>
              <a:t>show </a:t>
            </a:r>
            <a:r>
              <a:rPr lang="en-US" dirty="0"/>
              <a:t>part to whole data. It is also </a:t>
            </a:r>
            <a:r>
              <a:rPr lang="en-US" dirty="0" smtClean="0"/>
              <a:t>commonly </a:t>
            </a:r>
            <a:r>
              <a:rPr lang="en-US" dirty="0"/>
              <a:t>used with percentages </a:t>
            </a:r>
            <a:endParaRPr lang="en-US" dirty="0" smtClean="0"/>
          </a:p>
          <a:p>
            <a:r>
              <a:rPr lang="en-US" dirty="0" smtClean="0"/>
              <a:t>Examples:</a:t>
            </a:r>
            <a:endParaRPr lang="en-US" dirty="0"/>
          </a:p>
          <a:p>
            <a:r>
              <a:rPr lang="en-US" dirty="0" smtClean="0"/>
              <a:t>-Voting </a:t>
            </a:r>
            <a:r>
              <a:rPr lang="en-US" dirty="0"/>
              <a:t>preference by age </a:t>
            </a:r>
            <a:r>
              <a:rPr lang="en-US" dirty="0" smtClean="0"/>
              <a:t>group 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Market </a:t>
            </a:r>
            <a:r>
              <a:rPr lang="en-US" dirty="0"/>
              <a:t>share of cloud providers</a:t>
            </a:r>
            <a:endParaRPr lang="en-US" dirty="0"/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90" y="3050691"/>
            <a:ext cx="3338630" cy="31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9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>
            <a:off x="39509" y="0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302" r="38198" b="302"/>
          <a:stretch/>
        </p:blipFill>
        <p:spPr>
          <a:xfrm rot="10800000">
            <a:off x="9337319" y="5019675"/>
            <a:ext cx="2854681" cy="1838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2894190" y="1296365"/>
            <a:ext cx="5983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Box Plot:</a:t>
            </a:r>
          </a:p>
          <a:p>
            <a:r>
              <a:rPr lang="en-US" dirty="0"/>
              <a:t>Shows the distribution of a </a:t>
            </a:r>
            <a:r>
              <a:rPr lang="en-US" dirty="0" smtClean="0"/>
              <a:t>variable </a:t>
            </a:r>
            <a:r>
              <a:rPr lang="en-US" dirty="0"/>
              <a:t>using 5 key </a:t>
            </a:r>
            <a:r>
              <a:rPr lang="en-US" dirty="0" smtClean="0"/>
              <a:t>summary </a:t>
            </a:r>
            <a:r>
              <a:rPr lang="en-US" dirty="0"/>
              <a:t>statistics </a:t>
            </a:r>
            <a:r>
              <a:rPr lang="en-US" dirty="0" smtClean="0"/>
              <a:t>minimum</a:t>
            </a:r>
            <a:r>
              <a:rPr lang="en-US" dirty="0"/>
              <a:t>, first quartile, </a:t>
            </a:r>
            <a:r>
              <a:rPr lang="en-US" dirty="0" smtClean="0"/>
              <a:t>median</a:t>
            </a:r>
            <a:r>
              <a:rPr lang="en-US" dirty="0"/>
              <a:t>, third quartile, and </a:t>
            </a:r>
            <a:r>
              <a:rPr lang="en-US" dirty="0" smtClean="0"/>
              <a:t>maximum 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r>
              <a:rPr lang="en-US" dirty="0" smtClean="0"/>
              <a:t>-Gas </a:t>
            </a:r>
            <a:r>
              <a:rPr lang="en-US" dirty="0"/>
              <a:t>efficiency of </a:t>
            </a:r>
            <a:r>
              <a:rPr lang="en-US" dirty="0" smtClean="0"/>
              <a:t>vehicle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Time </a:t>
            </a:r>
            <a:r>
              <a:rPr lang="en-US" dirty="0"/>
              <a:t>spent reading across </a:t>
            </a:r>
            <a:r>
              <a:rPr lang="en-US" dirty="0" smtClean="0"/>
              <a:t>readers</a:t>
            </a:r>
            <a:endParaRPr lang="en-US" dirty="0"/>
          </a:p>
        </p:txBody>
      </p:sp>
      <p:sp>
        <p:nvSpPr>
          <p:cNvPr id="4" name="AutoShape 2" descr="data:image/png;base64,iVBORw0KGgoAAAANSUhEUgAAAhYAAAGdCAYAAABO2DpVAAAAOXRFWHRTb2Z0d2FyZQBNYXRwbG90bGliIHZlcnNpb24zLjcuMSwgaHR0cHM6Ly9tYXRwbG90bGliLm9yZy/bCgiHAAAACXBIWXMAAA9hAAAPYQGoP6dpAABSOklEQVR4nO3dd3xUddY/8M+UZNJ7QhJSIIQk9F5FRekKgg0QZFEfXd2FXVksyO6zz7q/fVwsq6u7dtfFgiiPK81GAKWq9ARCSwIE0gspM6lT7++PyQxEkpBJZubOvfN5v17zepnkzswZL5M5+X7PPUchCIIAIiIiIidQih0AERERyQcTCyIiInIaJhZERETkNEwsiIiIyGmYWBAREZHTMLEgIiIip2FiQURERE7DxIKIiIicRu3uJ7RYLCgtLUVwcDAUCoW7n56IiIi6QRAE1NfXIz4+Hkplx+sSbk8sSktLkZiY6O6nJSIiIicoKipCQkJChz93e2IRHBwMwBpYSEiIu5+eiIiIukGn0yExMdH+Od4RtycWtu2PkJAQJhZEREQSc70yBhZvEhERkdMwsSAiIiKnYWJBRERETsPEgoiIiJyGiQURERE5DRMLIiIichomFkREROQ0TCyIiIjIaZhYEBERkdM4nFjU19djxYoVSE5Ohr+/PyZOnIjDhw+7IjYiIiKSGIcTi4cffhg7duzAxx9/jJycHEyfPh1Tp05FSUmJK+IjIiIiCVEIgiB09eDm5mYEBwdjy5YtuP322+3fHz58OGbPno3//d//ve5j6HQ6hIaGQqvVclYIERGRRHT189uhIWQmkwlmsxl+fn5tvu/v74/9+/e3ex+9Xg+9Xt8mMCIi8h66FiM+P1KM9F7BmNQ/SuxwyMUc2goJDg7GhAkT8Je//AWlpaUwm81Yt24dDh48iLKysnbvs2bNGoSGhtpviYmJTgmciIg8W4vRjH/tu4CbX9yFv3x1Gk9+flzskMgNHNoKAYDz58/joYcewt69e6FSqTBy5EikpaXh2LFjOH369DXHt7dikZiYyK0QIiKZMpkt2JhVgld35KFU22L/vlIBnHvuNiiVnY/dJs/kkq0QAOjXrx/27NmDxsZG6HQ6xMXFYcGCBejbt2+7x2s0Gmg0GkefhoiIJEYQBGSeqsDftufiXGUDACAu1A/Lb03FHzadhEWwbouEBfiKHCm5ksOJhU1gYCACAwNRW1uLzMxMvPjii86Mi4iIJOSn89V4YdtZZBfVAQDCAnywbHIqlkxIhp+PCmu+OYsGvQk1jQYmFjLncGKRmZkJQRCQnp6Oc+fO4amnnkJ6ejoefPBBV8RHREQe7GSJFi9m5mJvXhUAwN9HhYdv7ItHbkpBiJ+P/bjwQB806E2obTKKFSq5icOJhVarxerVq1FcXIyIiAjcfffdeO655+Dj43P9OxMRkSxcvNyIv23PxVcnrIX7aqUCi8YlYfmtqYgJ9rvm+PAAXxTVNKO20eDuUMnNHE4s5s+fj/nz57siFiIi8nAVuhb847t8bDhcBJNFgEIBzB0Wj5XT0pEUGdDh/cJbtz9qm5hYyF23ayyIiMh7aJuNeHvPeaz9oQAtRgsA4Jb0aDw1IwMD469/hV94gHVVm4mF/DGxICKiDrUYzfjgx4t4a/d5aJut9RGjksPx9Ix0jEuJ7PLjhAdaVyxqGlljIXdMLIiI6BomswWfHy3GqzvzUKGz9iJK6xWEp2dkYMqAGCgUjvWiiGjdCqnjioXsMbEgIiI7QRDwTU45Xt6eiwuXGwEAvcP8sXJaGuaN6A1VN5tbhdlXLJhYyB0TCyIiAgDsz7+MF7adRU6JFgAQGeiL5bemYtG4JGjUqh49dgSLN70GEwsiIi93vKgOL2aexQ/nqgEAgb4qPHJTCh6+MQVBGud8TIQH2oo3WWMhd0wsiIi81PmqBry8PRff5JQDAHxVStw/PhnLbumHyCDnjmKwX27KrRDZY2JBRORlyrTNeG1nPj4/Wgxzay+Ku0YkYMXU/kiM6LgXRU9EBF7ZCrFYBA4ikzEmFkREXqKuyYC3dp/HBz9ehN5k7UUxdUAvPDUjHemxwS597rDWPhYWAahvMSE0gN2a5YqJBRGRzDUZTFj7w0W8vec86ltMAICxfSKwalY6RiVHuCUGjVqFQF8VGg1m1DQZmFjIGBMLIiKZMpot+OxwEf7xXT6q6q29KDJig7FqZgYmp0c73Iuip8IDfdFoaEZtkwF9EejW5yb3YWJBRCQzFouAL0+U4pUdebhU3QQASIoIwBPT0zBnaLxo9Q3hAb4oruUgMrljYkFEJBOCIGBPXhVe3JaL02U6AEBUkAa/nZKKhWOS4KtWihpfOJtkeQUmFkREMnD0Ui1e3HYWBwtqAADBGjUevTkFD97QF4FO6kXRUxGtdRV17GUha57xr42IiLolr6IeL2XmYsfpCgCAr1qJpROS8evJqfYVAk8R1trLoobdN2WNiQURkQQV1zbh1Z352HisGBYBUCqAe0cl4vGp/REf5i92eO2y97LgVoisMbEgIpKQ6gY93th1HusOXILBbO1FMXNQLJ6ckYbUGNf2ouip8EDOC/EGTCyIiCSgQW/C+/sK8N6+C2jQW3tRTEiJxKpZGRieGCZucF0U3lpjUdvIGgs5Y2JBROTB9CYz1h8sxOvfn0N16xbC4N4hWDUzA5NSo9zei6InOOHUOzCxICLyQGaLgC3ZJXhlRx6Ka5sBAH2jAvHE9DTcNjhOkrM2wphYeAUmFkREHkQQBHx3phIvZeYit6IeABATrMGKqWm4d3QCfFTi9qLoiSuDyIwQBEFSqy3UdUwsiIg8xOGLNXjh27M4cqkWABDip8avJqfigYl94O+rEjm6nrMNIjNbBOhaTAj157wQOWJiQUQksjNlOryUmYvvz1YCAPx8lHjwhr547KZ+shrW5eejQoCvCk0GM2obDUwsZIqJBRGRSAqrm/D3nXnYnF0CQQBUSgUWjEnE41P6o1eIn9jhuUR4gC+aDM2oaTKgDweRyRITCyIiN6uq1+P17/Ox/lAhjGYBADB7aByemJ6OvlHy/rCNCPRFSV0z6ljAKVtMLIiI3ETXYsS/9l7Av/YXoMlgBgDc2D8KT8/IwJCEUJGjcw9bnUUNe1nIFhMLIiIXazGase7AJbyx6xxqWwdwDUsMw6oZ6ZiYGiVydO5luzKEKxbyxcSCiMhFTGYLNmaV4NUdeSjVtgAA+kUH4qkZ6ZgxKNYrL7cMD+DodLljYkFE5GSCICDzVAX+tj0X5yobAABxoX743dQ03DWyN9QS7kXRU+FskiV7TCyIiJzop/PVeGHbWWQX1QGw1hQsm5yKJROS4ecj/V4UPRURyHkhcsfEgojICU6WaPFiZi725lUBAPx9VHj4xr545KYUhPixX4ONra13DVcsZMuhxMJkMuHZZ5/FJ598gvLycsTFxeGBBx7Af//3f0Op9N6lPSLyXhcvN+LlHXn48ngpAECtVGDRuCQsvzUVMcHy7EXRE/a23qyxkC2HEosXXngBb7/9Nj788EMMGjQIR44cwYMPPojQ0FA8/vjjroqRiMjjVOpa8Np3+dhwuAgmiwCFApg7LB4rp6UjKTJA7PA81pUaC26FyJVDicVPP/2EuXPn4vbbbwcA9OnTB59++imOHDnikuCIiDyNttmId/acx79/KECL0QIAuCU9Gk/NyMDA+BCRo/N84bYaiyYDB5HJlEOJxaRJk/D2228jLy8PaWlpOH78OPbv349XX321w/vo9Xro9Xr71zqdrtvBEhGJpcVoxgc/XsRbu89D22z9a3tUcjienpGOcSmRIkcnHbYVCw4iky+HEotVq1ZBq9UiIyMDKpUKZrMZzz33HO67774O77NmzRr8+c9/7nGgRERiMJkt+PxoMV7dmYcKnfWPpLReQXhqRgamDojhX9wO8vNRwd9HhWajGXVNHEQmRw4lFhs2bMC6deuwfv16DBo0CNnZ2VixYgXi4+OxdOnSdu+zevVqrFy50v61TqdDYmJiz6ImInIxQRDwTU45Xt6eiwuXGwEAvcP8sXJaGuaN6A2VkglFd9nmhdQ0GpAcKe/ZKN7IocTiqaeewjPPPIOFCxcCAIYMGYJLly5hzZo1HSYWGo0GGo2m55ESEbnJ/vzLeGHbWeSUaAFYPwiX35KKxeOToFGzF0VPhQf6tA4iYwGnHDmUWDQ1NV1zWalKpYLFYnFqUEREYjheVIcXM8/ih3PVAIBAXxUeuSkFD9+YgiAN2/44C9t6y5tD75Q5c+bgueeeQ1JSEgYNGoSsrCy88soreOihh1wVHxGRy52vasDL23PxTU45AMBXpcTi8UlYdksqooK44upsbOstbw4lFv/85z/xxz/+Eb/+9a9RWVmJ+Ph4PProo/if//kfV8VHROQyZdpmvLYzH58fLYa5tRfFXSMSsGJqfyRGsBeFq9ibZDGxkCWHEovg4GC8+uqrnV5eSkTk6eqaDHhr93l88ONF6E3WrdypA3rhqRnpSI8NFjk6+QsLsF4JUsN5IbLETUMi8hpNBhPW/nARb+85j/oWEwBgbJ8IrJqVjlHJESJH5z3Y1lvemFgQkewZzRZ8drgI//guH1X11l4UGbHBWDUzA5PTo9mLws1YYyFvTCyISLYsFgFfnijFKzvycKm6CQCQFBGAJ6anYc7QeCjZi0IUTCzkjYkFEcmOIAjYk1eFF7fl4nSZdYxAVJAGv52SioVjkuCr5jRmMV2ZF8IaCzliYkFEsnL0Ui1e3HYWBwtqAADBGjUevTkFD97QF4HsReER7CsWjRxEJkd8lxGRLORV1OOlzFzsOF0BAPBVK7F0QjJ+PTkV4a3FguQZbImFySKgXm9CiB/nhcgJEwsikrTi2ia8ujMfG48VwyIASgVw76hEPD61P+LD/MUOj9rh73vVILJGIxMLmWFiQUSSVN2gxxu7zmPdgUswmK29KGYOisWTM9KQGsNeFJ4uPMAHzVozapoMSIpkMzI5YWJBRJLSoDfh/X0FeG/fBTTorb0oJqREYtWsDAxPDBM3OOqy8EBflGpb2MtChphYEJEk6E1mrD9YiNe/P4fq1g+jwb1DsGpmBialRrEAUGLY1lu+mFgQkUczWwRsyS7BKzvyUFzbDADoGxWIJ6an4bbBcexFIVFhnHAqW0wsiMgjCYKA785U4qXMXORW1AMAYoI1WDE1DfeOToCPir0opCwiwNbLgomF3DCxICKPc/hiDV749iyOXKoFAIT4qfGryal4YGIf+PuqRI6OnCHM3n2TTbLkhokFEXmMM2U6vJSZi+/PVgIA/HyUePCGvnjspn4IDeAliXLCQWTyxcSCiERXWN2Ev+/Mw+bsEggCoFIqsGBMIh6f0h+9QvzEDo9cIJzFm7LFxIKIRFNVr8fr3+dj/aFCGM0CAGD20Dg8MT0dfaMCRY6OXCncVmPRyK0QuWFiQURuV99ixHt7L+Bf+wvQZDADAG7sH4WnZ2RgSEKoyNGRO9jaetdwxUJ2mFgQkdu0GM1Yd+AS3th1zl60NywxDKtmpGNiapTI0ZE72Wos6po4iExumFgQkcuZzBZszCrBqzvyUKptAQD0iw7EUzPSMWNQLD9UvJBtxcJoFtCgNyGY80Jkg4kFEbmMIAjYfroCL2Xm4lxlAwAgLtQPv5uahrtG9oaavSi8lr+vCn4+SrQYLahtNDKxkBEmFkTkEj+dr8YL284iu6gOABAW4INlk1OxZEIy/HzYi4KsqxZl2hbUchCZrDCxICKnOlmixYuZudibVwUA8PdR4b8m9cUvb07heGxqw5ZYsIBTXphYEJFTXLzciJd35OHL46UAALVSgUXjkrD81lTEBLMXBV3r6gJOkg8mFkTUI5W6Frz2XT42HC6CyWLtRTF3eDxWTktDciR7UVDHwlp7WdSwl4WsMLEgom7RNhvxzp7z+PcPBWgxWgAAt6RH48kZ6RgUz14UdH1s6y1PTCyIyCEtRjM++PEi3tp9Htpm61+aI5PCsGpmBsalRIocHUlJeADbessREwsi6hKT2YLPjxbj1Z15qNDpAQBpvYLw1IwMTB0Qw14U5LBwjk6XJSYWRNQpQRDwTU45Xt6eiwuXGwEAvcP8sXJaGuaN6A2VkgkFdY9tEFkNt0JkhYkFEXVof/5lvLDtLHJKtACse+LLb0nF4vFJ0KjZi4J65spVISzelBMmFkR0jeNFdXgx8yx+OFcNAAj0VeGRm1Lw8I0pCNLw1wY5h30QGVcsZIW/IYjI7nxVA17enotvcsoBAL4qJRaPT8KyW1IRFaQROTqSG9tWSC0HkcmKQ4lFnz59cOnSpWu+/+tf/xpvvPGG04IiIvcq0zbjtZ35+PxoMcwWAQoFcNeIBKyY2h+JEWy1TK5hK940mgU0GsxcDZMJh87i4cOHYTab7V+fPHkS06ZNw7333uv0wIjI9eqaDHhr93l88ONF6E3WXhRTB/TCUzPSkR4bLHJ0JHf+Pipo1EroTRbUNhqYWMiEQ2cxOjq6zdfPP/88+vXrh5tvvtmpQRGRazUZTFj7w0W8vec86ltMAICxfSKwalY6RiVHiBwdeQuFQoGIwCuDyLg6Jg/dTg8NBgPWrVuHlStXdrovptfrodfr7V/rdLruPiUROcHXJ8rw7JenUFVvfV9mxAZj1cwMTE6P5h43uV2YbRAZCzhlo9uJxebNm1FXV4cHHnig0+PWrFmDP//5z919GiJyossNejz+WRZMFgFJEQF4Ynoa5gyNh5K9KEgkEYFskiU3yu7e8f3338esWbMQHx/f6XGrV6+GVqu134qKirr7lETUQ18dL4XJImBQfAh2rrwZc4f3ZlJBorK39eYgMtno1orFpUuXsHPnTmzcuPG6x2o0Gmg0vEyNyBNszraONL97ZAJ81d3+u4LIaTgvRH669Ztl7dq1iImJwe233+7seIjIRQouNyK7qA5KBTB7WJzY4RABYFtvOXI4sbBYLFi7di2WLl0KtZqXBhFJxZbsEgDApP7RiAn2EzkaIitbLwu29ZYPhxOLnTt3orCwEA899JAr4iEiFxAEAZuzrInFnSM6r4sicqcIrljIjsNLDtOnT4cgCK6IhYhcJLuoDherm+Dvo8L0gbFih0NkxxoL+WH1FpEX2NJatDl9UC8EsrsheRAmFvLDxIJI5oxmC748bk0s5g3vLXI0RG2F2/pYNBq5Gi4TTCyIZG5//mVUNxoQGeiLSf2jxA6HqA1bjYXBbEGTwXydo0kKmFgQydzm1qtB5gyLh4+Kb3nyLP4+KntPFRZwygN/yxDJWKPehO2nKgAAc4fzahDyPAqFAhGss5AVJhZEMrb9dDmajWb0iQzA8MQwscMhaldYgG1eCHtZyAETCyIZ25TVWrQ5ojcnl5LHstVZ1HIrRBaYWBDJVGV9C/bnVwHg1SDk2WxtvbkVIg9MLIhk6qvjZbAIwPDEMPSJChQ7HKIO2dp6c8VCHphYEMmU7WqQeSzaJA9nK96s4YqFLDCxIJKh81UNOFGshUqpwOxhTCzIs13ZCmHxphwwsSCSoS2tA8du6h+FqCCNyNEQdc7e1ptbIbLAxIJIZgRBwObsK1eDEHm6cE44lRUmFkQyc6ywDoU1TQjwVWHawF5ih0N0XbYaizpuhcgCEwsimdncug0yY1AsAnw5yZQ8n61BVk2TgYPIZICJBZGMGM0WfHWC2yAkLfZBZCYOIpMDJhZEMrI3rwq1TUZEBWlwQ79IscMh6pIAXxV8WwfksUmW9DGxIJKRTVm2SaZxUHOSKUmEQqFAeKCtSRbrLKSOv3mIZKK+xYgdp62TTO/kNghJTDgnnMoGEwsimcg8VQG9yYKUqEAM6R0qdjhEDmFiIR9MLIhkwnY1CCeZkhRFsJeFbDCxIJKBCl0Lfjx/GQAnmZI02Wss2MtC8phYEMnAl8dLYRGAkUlhSIoMEDscIoexrbd8MLEgkgHbJFMWbZJUhXPCqWwwsSCSuPyKepws0UGtVOD2oZxkStJk2wqpY2IheUwsiCTOtlpxc1q0vQCOSGrsKxbsYyF5TCyIJMxiEbCFk0xJBmxJMVcspI+JBZGEHS2sRXFtMwJ9VZg6gJNMSbqurFhwEJnUMbEgkjBb74qZg+Pg76sSORqi7gtvXbHQmyxoNnIQmZQxsSCSKIPJgq9OlAHg1SAkfYFtBpGxzkLKmFgQSdTu3Epom42ICdZgAieZksQpFAqEBdgGkbHOQsocTixKSkpw//33IzIyEgEBARg+fDiOHj3qitiIqBO2os07hsVDpWQLb5I+tvWWB7UjB9fW1uKGG27ALbfcgm+//RYxMTE4f/48wsLCXBQeEbVH12LEjjPWSaa8GoTkwr5iwStDJM2hxOKFF15AYmIi1q5da/9enz59nB0TEV3HtpxyGEwWpMYEYVB8iNjhEDmFbcWCWyHS5tBWyNatWzF69Gjce++9iImJwYgRI/Dee+91eh+9Xg+dTtfmRkQ9c3ULb04yJbm40tabxZtS5lBiceHCBbz11lvo378/MjMz8dhjj+G3v/0tPvroow7vs2bNGoSGhtpviYmJPQ6ayJuVa1vw04VqANb6CiK5sCUWbJIlbQ4lFhaLBSNHjsRf//pXjBgxAo8++igeeeQRvPXWWx3eZ/Xq1dBqtfZbUVFRj4Mm8mZbj5dAEIAxfcKRGMFJpiQf4SzelAWHEou4uDgMHDiwzfcGDBiAwsLCDu+j0WgQEhLS5kZE3bcpiy28SZ4i7IPIuBUiZQ4lFjfccANyc3PbfC8vLw/JyclODYqI2pdbXo8zZTr4qBS4fUic2OEQOVVYAFcs5MChxOJ3v/sdDhw4gL/+9a84d+4c1q9fj3fffRfLli1zVXxEdBVb0ebk9Bj7L2EiuYho/TfNy02lzaHEYsyYMdi0aRM+/fRTDB48GH/5y1/w6quvYvHixa6Kj4haWSwCtrTOBpk3nNsgJD/2y02ZWEiaQ30sAGD27NmYPXu2K2Ihok4cvliDUm0LgjVqTBkQI3Y4RE5na5DVYrSg2WDmYD2J4qwQIomwbYPMGhILPx/+wiX5CdKo4aOy9mWp4aqFZDGxIJIAvcmMr1snmXIbhOTKOoiM3TeljokFkQTsOlsFXYsJsSF+GJfCSaYkXyzglD4mFkQSsLm1aPOO4ZxkSvIWHmgbRMZeFlLFxILIw2mbjfj+bCUAboOQ/IVzK0TymFgQebhvc8pgMFuQ3isYA+KCxQ6HyKXY1lv6mFgQebhNrdsgc0fEc5IpyV4EB5FJHhMLIg9WUteMgwU1AIC53AYhL2DrZcHR6dLFxILIg23Ntg4cG9c3Ar3D/EWOhsj17N03uRUiWUwsiDyY7WoQTjIlbxHOy00lj4kFkYc6U6ZDbkU9fFVK3DaYk0zJO4RzxULymFgQeSjbasUtGdEIbd13JpI7W/EmW3pLFxMLIg9ksQjY0lpfcSe3QciLhAW2HURG0sPEgsgDHSioRrmuBSF+akxO5yRT8h7BGjXUrd1lWWchTUwsiDyQbRvktiFxnGRKXkWhUFyps2BiIUlMLIg8TIvRjG9zygHwahDyTuGtNUW1jexlIUVMLIg8zPdnK1GvNyE+1A9j+0SIHQ6R24WzgFPSmFgQeZgrk0x7Q8lJpuSFwtnWW9KYWBB5kLomA3blWieZ8moQ8lYcRCZtTCyIPMjXOWUwmgVkxAYjPZaTTMk7RQTaaiyYWEgREwsiD7Ili70riK609WbxphQxsSDyEMW1TTh0sQYKBXDH8HixwyESDeeFSBsTCyIPYeu0Ob5vJOJCOcmUvFcE+1hIGhMLIg8gCAI2tV4Nwm0Q8nZh7GMhaUwsiDzAqVIdzlU2wFetxMwhsWKHQySqCF4VImlMLIg8wJZs62rF1AExCPHjJFPybrbLTZuNZrQYOYhMaphYEInMfNUk03nDuQ1CxEFk0sbEgkhkP52vRmW9HqH+PpxkSgTrILKwAG6HSBUTCyKRbW7dBrl9aBx81XxLEgFXBpHVsZeF5PC3GJGIWoxmbDvZOsmU2yBEdmzrLV1MLIhEtPNMBRr0JvQO88fo5HCxwyHyGBEcRCZZDiUWzz77LBQKRZtbbCwvjSPqLtsk03kj4jnJlOgq4a3zQmrYy0Jy1I7eYdCgQdi5c6f9a5VK5dSAiLxFTaMBu3OrAHAbhOjn2NZbuhxOLNRqNVcpiJzg65wymCwCBsWHoH8vTjIluhrbekuXwzUW+fn5iI+PR9++fbFw4UJcuHCh0+P1ej10Ol2bG1kdL6rDBz8UwGIRxA6FRGDfBuFqBdE1eLmpdDmUWIwbNw4fffQRMjMz8d5776G8vBwTJ05EdXV1h/dZs2YNQkND7bfExMQeBy0HDXoTHvrgMJ798rT9ckPyHoXVTTh6qZaTTIk6ENFaY8EVC+lxKLGYNWsW7r77bgwZMgRTp07F119/DQD48MMPO7zP6tWrodVq7beioqKeRSwT7+29gOrWTHz9wUKRoyF3s7XwvqFfFHqF+IkcDZHnsa1YcBCZ9DhcY3G1wMBADBkyBPn5+R0eo9FooNFoevI0slNVr8d7+65sIR25VIu8inqkcZ/dKwiCgE2ticVcrlYQtSuCxZuS1aM+Fnq9HmfOnEFcXJyz4vEKr3+fjyaDGcMSQjF9YC8AXLXwJidLdLhQ1QiNWomZg1kITdQeW4OsJgMHkUmNQ4nFk08+iT179qCgoAAHDx7EPffcA51Oh6VLl7oqPtm5VN2I9YesScSqmRlYPD4ZAPDFsWI0G/jm8QabWos2pw3shWBOMiVqV4ifGqrW3i5s6y0tDiUWxcXFuO+++5Ceno677roLvr6+OHDgAJKTk10Vn+y8vD0PRrOAm9KiMTE1CjemRiExwh/1LSZ8eaJU7PDIxUxmC7Ye5yRToutRKBT2eSG8MkRaHKqx+Oyzz1wVh1c4WaK1f6g8PSMdAKBUKnDf2CS8uC0X6w8WYv5oXjUjZz+er8blBj3CA3xwU1q02OEQebTwAF9cbjCwrbfEcFaIG72w7SwAa8He4N6h9u/fOyoRaqUC2UV1OF3KPh9yZutdwUmmRNdn675Zw8RCUvibzU1+PHcZ+/Ivw0elwBPT0tv8LDpYgxmDrEV86w9dEiM8coMmgwmZp6yTTO8cwW0QouuxzQup5VaIpDCxcANBEPB862rF4nHJSIoMuOaYReOSAACbs0rRqDe5NT5yjx2nK9BoMCMxwh8jkzjJlOh6rswLYfGmlDCxcINvcspxoliLQF8Vlt+a2u4xE1Ii0ScyAA16E748ziJOObq6hbdCwUmmRNdju+SUxZvSwsTCxYxmC/62PRcA8PCNKYgKar9ZmK2IE4D9clSSj+oGPfbmXwYAzOXVIERdwiZZ0sTEwsU2HC5CweVGRAb64pGbUjo99p5RCfBVKXGiWIuTJVo3RUju8NWJMpgtAob0DkVqTJDY4RBJQliAbV4It0KkhImFCzUZTHjtO2u789/cmoogTedX90YGaTCjtRPjJ+zEKSu2QXPzWLRJ1GX20encCpEUJhYu9O/9Baiq1yMxwh+LxnWtidii1u2QrdklaGARpyxcvNyIrMI6KBXAnGFsf0/UVbYaC26FSAsTCxepbTTgnT3WQWNPTk/vcs+C8SkRSIkORKPBbJ+ASdJmW624ITUKMcGcZErUVfarQrhiISlMLFzkjV3nUK83YWBcCOYM7foES4VCYV+1WH+wEIIguCpEcgNBELAl23qVD3tXEDnGVrzZaDBDb+IsJalgYuECxbVN+Ogna6OrVbMyoFQ6dmnh3SMT4KtW4lSpDieKWcQpZceLtSi43Ah/H5W9CRoRdU0wB5FJEhMLF/j7jnwYzBZMSInETf2jHL5/eKAvbmst4uQ4dWnbfNUk08DrFO8SUVtKpQJh/hxEJjVMLJzsbLkOG7OKAQDPzMrodiMkW7Hn1uOl0LUwU5cio9lib3bGbRCi7gnnlSGSw8TCyV7algtBAG4bEothiWHdfpwxfcLRPyYIzUaz/a9ekpb95y6jutGAiEBfTOrGyhURwT46nb0spIOJhRMdKqjBd2croVIq8OT09OvfoRMKhcI+P4RFnNK0pTUhnDM0Dj4qvtWIuoMTTqWHv+2cRBAEPP/tGQDAgjGJSInueXfFu0YkQKNW4mx5PY4V1vX48ch9GvUmZJ6qAMCmWEQ9wSZZ0sPEwkl2nK7AscI6+PuosGJKf6c8ZmiAD2a3XqrKIk5p2X66HM1GM5IjAzC8B1tiRN4ujPNCJIeJhROYzBa8mGkdNPbQpD6ICXFeEyTbdshXJ0qh5R6jZGzOshZtcpIpUc9EBLbWWHDFQjKYWDjBxmMlOFfZgLAAHzx6cz+nPvbIpDBkxAZDb7LYrzYhz1ZVr8e+/CoA3AYh6il7903+YSUZTCx6qMVoxis78gAAy29JRYifj1Mfn0Wc0vPViVJYBGBYYhj6RgWKHQ6RpIVzK0RymFj00Ic/XkS5rgXxoX64f3zXBo05at6I3vD3USG/sgFHLtW65DnIeWyXB985vOut3ImofbY+FmyQJR1MLHpA22TEG7vOAQBWTk+Hn4/KJc8T4udjn4rJIk7PdqGqAceLtVApFZg9jIkFUU/Z+liwpbd0MLHogbf2nIeuxYT0XsEu76xo68T5dU4Zi5g82ObWgWM39o9CVJBG5GiIpM92uWmD3sRBZBLBxKKbyrUtWPtDAQDg6Znp9kE5rjIsIRQD40JgMFnwxTEWcXoiQRCubIOwaJPIKUL8fGD79cpVC2lgYtFNr+7Mg95kwZg+4bg1I8blz9emiPMQizg9UVZRHQprmhDgq8K0gb3EDodIFpRKBXtZSAwTi244V9mA/ztSBKBng8YcNXd4PAJ8VbhQ1YiDBTVueU7qOttqxYxBsQjw5SRTImex1VmwgFMamFh0w0uZZ2ERrKOwRyVHuO15g/18MHc4O3F6IqPZgq9OlAGA/RwRkXPY6iy4FSINTCwcdKywFpmnKqBUAE/P6Nmgse5YNNZaxLntZDmqG/Ruf35q3778KtQ0GhAV5ItJqZxkSuRMtq0QrlhIAxMLB1gHjZ0FANwzKgH9ewW7PYYhCaEY0jsUBrMF/znKIk5Psam1hfecYfFQc5IpkVNFBHAQmZTwN6ADdudW4VBBDXzVSqyYmiZaHItbizg/PVQIi4VFnGJr0Juw43Q5AOtsECJyrjDbvBBuhUgCE4suMlsEvLDNulrx4MQ+iA/zFy2WOcPiEaRR42J1E366UC1aHGSVebIcLUYLUqICMTQhVOxwiGQngleFSEqPEos1a9ZAoVBgxYoVTgrHc23JLsHZ8nqE+Knxq8nOHTTmqECNGvNGsIjTU2zOtl4NMpeTTIlcgm29paXbicXhw4fx7rvvYujQoc6MxyPpTWa8vN06aOyxyf3shURishVxZp4qR1U9izjFUqlrwQ/nLgOAPdkjIueyDSKr44qFJHQrsWhoaMDixYvx3nvvITw83NkxeZx1BwpRUteMXiEaPDixr9jhAAAGxodgeGIYTBYBnx8tEjscr7X1uHWS6cikMCRHcpIpkStEtNZY1DCxkIRuJRbLli3D7bffjqlTp173WL1eD51O1+YmJboWI17/Ph8AsGJqGvx9XTNorDtsnTg/O1TEIk6R2LZB5rGFN5HL2EenN7J483pe3ZmHV3bkifqZ4HBi8dlnn+HYsWNYs2ZNl45fs2YNQkND7bfExESHgxTTe3svoLbJiJToQNw7KkHscNqYMzQewX5qFNY0YX/rcjy5z7nKepws0UGtVOD2IXFih0MkW7bEokFvgsFkETkaz5V5qhyv7szHP77Lx4/nxSvsdyixKCoqwuOPP45169bBz8+vS/dZvXo1tFqt/VZUJJ1l+8r6FvxrX+ugsRnpHtefwN9Xhbta/1JmEaf7bW7tXXFzWjQiOcmUyGVC/K8eRMbtkPbkV9Rj5YZsAMCDN/TBpP7iNepz6JPy6NGjqKysxKhRo6BWq6FWq7Fnzx784x//gFqthtl87UhbjUaDkJCQNjep+Od359BsNGN4YhhmDIoVO5x22cap7zhTgUpdi8jReA9BEK5cDcJtECKXUrUZRMbtkJ/TNhnxyEdH0GgwY0JKJH5/2wBR43EosZgyZQpycnKQnZ1tv40ePRqLFy9GdnY2VCrPqT/oqYuXG/HpIesqgDsHjTkqPTYYo5LDYbYI9sFo5HpHL9WiuLYZgb4qTBvASaZErhbGQWTtMlsE/PazLFysbkLvMH+8vmgEfEReXXdoBGNwcDAGDx7c5nuBgYGIjIy85vtS97ftuTBZBExOj8b4lEixw+nUorFJOHqpFp8eKsKvJqdCpfTMJEhONtkmmQ6O9aiCXiK5igjwxQU0sknWz/xtey725FXBz0eJd5aM8ohtWc8qGvAQOcVafHWiDAoF8PSMDLHDua7bh8Yh1N8HJXXN2JtfJXY4smcwWfB1jnWS6Z3cBiFyizB237zGVydK8dbu8wCAF+4eisG9PaPzr0MrFu3ZvXu3E8LwLLbW3fOG98bAeM+vCfHzUeGukb2x9oeLWH+wELekx4gdkqztyatCXZMR0cEaTOzHSaZE7mDrZcFBZFanS3V46vMTAIBHb0rBXA+aU8QVi5/Zl1+F/ecuw1elxMpp4g0ac5RtMNn3ZytRpm0WORp5sxVt3jEsnttORG5ypa03izdrGw345cdH0Gw048b+UXh6pmetrDOxuIrlqkFji8cnITEiQOSIui41Jhhj+0TAbBGw4TCLOF1F12LEztMVALgNQuRObOttZTJbsPzTYyiubUZSRAD+ed8Ij/sDh4nFVb7OKcPJEh2CNGosvyVV7HActni8ddViw+EimMxsIuMK206WQ2+yoF90IAZJYJuMSC5sE069va3389+exQ/nqhHgq8J7vxjtEbOrfo6JRSuDyYK/bc8FAPzyphSPqKx11MzBsQgP8EGZtgW7c1nE6QpbWrdB7hzBSaZE7mTbCvHmPhYbjxXjX/utTRtfmT8M6bHBIkfUPiYWrTYcLsSl6iZEBWnwX5M8Y9CYozRqFe5pbTu+/hA7cTpbubbF3ibXkwqliLxBeIB3F2+eKK7DMxtzAAC/uTUVMwd77hgBJhYAGvUmvPadddDY41NSEajp8cUyorlvrHU7ZHduJUrqWMTpTF8eL4UgAKOTwyVVf0MkB/YVCy9MLKrq9Xj046MwmCyYkhGD30317AsLmFgAeH9/AS43GJAcGYCFrR/MUpUSHYQJKZGwCMAGrlo4la0pFieZErmfrXizXm+C0YtqyIxmC5Z9cgxl2hakRAfi7wuHQ+lhxZo/5/WJRXWDHu/ssTYYeXJ6uuitUJ3BNk59wxEWcTpLXkU9TpdxkimRWEL9fWAra/KmJll/+eo0Dl2sQZBGjXeXjEaIn4/YIV2X9D9Fe+j1XefQaDBjcO8Q2XxgzBgUi8hAX1To9PjubKXY4cjC5tbVisnpMfYlWSJyH5VSgTB/W52FdxRwbjhciI9+ugQAeHXBcKTGBIkcUdd4dWJRVNOEdQesJ+2ZmQM8fnmpq3zVStwzurWIk+PUe8xiEbAl2zoinb0riMQT7kVtvY8V1uKPm08BAFZOS8PUgdIZdujVicUrO/JgNAuYlBol6ux6V7hvjHU7ZG9+FYpqmkSORtoOX6xBSV0zgjRqTBnAdulEYvGWAs5KXQse+/goDGYLZg6KlVxfJa9NLE6X6uytmVd5WDtUZ+gTFYhJqVEQBOCzw1y16InNrasVswbHws+Hk0yJxHJlxUK+WyF6kxmPrjuKyno90noF4W/zh0luNd1rE4sXM89CEIDZQ+MwJMEzJsI5m62I8/+OFHtVFbUz6U1mfH2C2yBEnsDey0KmWyGCIOB/Np9CVmEdQvysxZpBEmx/4JWJxU/nq7E7twpqpQJPTk8XOxyXmTawF6KCNKiq19vnW5BjdudWQddiQq8QDcalRIodDpFXi7APIpNnYrHuYCE2HCmCUgH8c9FI9IkKFDukbvG6xEIQBDzfOmjsvrFJkj1xXeGjUmL+aHbi7Anb1SBzh/f2uEE/RN4mTMbFm4cKavDnrdZizadnZuDmtGiRI+o+r0ssMk+V43hRHfx9VPjNFGkVxHTHfWOToFAA+/Iv41J1o9jhSIq22Yjvzlgv1507PF7kaIgoIlCebb1L65rx60+OwmQRMHtoHB69KUXskHrEqxILk9mCFzOtg8YeubEvYoL9RI7I9RIjAnBjf2vmy1ULx2w7WQaD2YK0XkEYGMdJpkRiC7dPOJVP8WaL0YxHPz6Kyw0GDIgLwYv3DJX8gEOvSiw+P1qMC1WNiAj0xSMSzwgdsbi1iPM/R4phMLGIs6uubuEt9Tc6kRzYLjetk8lWiCAI+P2mHOSUaBEe4IN3l4xCgK/0ijV/zmsSi2aDGa/uzAMALLslFcESaIvqLFMyYtArRIPqRgMyT5WLHY4klNY142BBDQDgjmHcBiHyBPYVC5lshaz94SI2HiuBSqnAG4tGyma4odckFmt/LECFTo/eYf64f7y0B405Sq1SYsHoRADsxNlVW1snmY7tG4GEcHm82YmkznZVSH2L9AeR/XDuMp775gwA4A+3DcDEVPk0afSKxKKuyYC3dlsHjT0xPQ0atfc1OVowNglKBfDThWpcqGoQOxyPZ7saZN5w9q4g8hRXDyKrk3CdRVFNE5avPwazRcBdI3vjwRv6iB2SU3lFYvHm7vOobzEhIzYYc730g6J3mD8mp1vbUX/KIs5OnSnT4Wx5PXxVStkMpiOSA5VSgVB/aTfJajKY8MuPj6K2yYihCaH4651DZFfDJfvEorSuGR/8eBGAtXW3N/ciWDS2tYjzaDFajGaRo/Fctlbvt2REIzTAe2pxiKQgIkC680IEQcDT/zmBM2U6RAX54u37R8lyTIDsE4tXd+bBYLJgXN8ITE6XbsMRZ5icHo24UD/UNhlZxNkBi0XA1tbZINwGIfI8YRJu6/3O3gv46kQZ1EoF3lw8CvFh/mKH5BKyTizyK+rxn6PFAIBVszJkt9zkKLVKiQVjrEWcn7CIs10HC2pQpm1BsJ8at2RwkimRp7nS1ltaNRa7cyvxQmvX5z/dMQhj+0aIHJHryDqxeDEzFxYBmDGoF0YmhYsdjkdYMCYRSoW1fey5ynqxw/E4tqLN24fEyXKJkkjqpNjW++LlRvz20ywIArBwTCLuHyfvKxNlm1gcuViDHacroFQAT82Q31j07ooL9cetGb0AAOsPFokcjWdpMZrxzckyAPDaIl8iT2dbsZBKjUWD3oRffnwEuhYTRiaF4c9zB8l+9VyWiYUgCPYlp/mjE5EaEyRyRJ7F1onzi2Ms4rzarrOVqG8xIS7UD+NkvExJJGVX2np7fmJhsQh44v+ykVfRgJhgDd6+f5RXtDuQZWLx3ZlKHL5YC41aiRVT08QOx+PclBaN3mH+0DYb8U1OmdjheAxbC+87hsdD6cVXDxF5svDW4k0p9LF4fdc5ZJ6qgK9KibeXjEJMiPznUwEyTCzMFgEvZlpXKx68oS9iQ73jRDpCpVRg4Rh24rxaXZMBu3OrAAB3juA2CJGnCg+URlvvHacr8MoO6xiJ/5032Kvq/GSXWGzKKkFeRQNC/X3wq5v7iR2Ox5o/JhEqpQJHLtUit5xFnN/klMNgtiAjNhgZsZxkSuSpIiQwiOxcZQN+tyEbAPCLCcmY3/qHnLdwKLF46623MHToUISEhCAkJAQTJkzAt99+66rYHNZiNOOV7dax6L+e3I/NjTrRK8QPUwdYL6dcf/CSyNGIz9YUax5XK4g8mm0rxFNXLHQtRvzyoyNo0Jswtm8E/jh7oNghuZ1DiUVCQgKef/55HDlyBEeOHMGtt96KuXPn4tSpU66KzyHrDlxCqbYFcaF+WDqxj9jheLzF45IBABuzStBs8N4izuLaJhwqqIFCwUmmRJ7OVrypazHB5GGDyCwWASs+y8aFy42IC/XDm4tHwkclu42B63LoFc+ZMwe33XYb0tLSkJaWhueeew5BQUE4cOCAq+LrMl2LEa/vOgcA+N3UNPYg6IJJqVFIighAfYsJX54oFTsc0Wxp7bQ5rm+EbDvhEcmFbVYIANQ1e1YB59935uH7s5XQqJV4d8loRAVpxA5JFN1OpcxmMz777DM0NjZiwoQJHR6n1+uh0+na3FzhnT3nUddkRGpMEO4ayeXsrlAqFVg41ruLOAVBsDfFYtEmkedTq5RXBpF50HbItzll+Of31j9un797CIYkhIockXgcTixycnIQFBQEjUaDxx57DJs2bcLAgR3vIa1ZswahoaH2W2Ki84tYLjfo8f7+AgDA0zPSofbCpafuundUItRKBbKL6nC61DVJnyc7XaZDfmUDfNVKzBzMSaZEUhDhYVeGnC3X4YnPjwMAHp7UF3eOSBA5InE5/Amcnp6O7OxsHDhwAL/61a+wdOlSnD59usPjV69eDa1Wa78VFTm/22NkoC9eXTACd49MwLSBvZz++HIWHazBjEGxAID1h7yviNO2DTIlI6bNEisRea4rg8jE3wqpazLglx8dRZPBjBtSI/HMLHZ6djix8PX1RWpqKkaPHo01a9Zg2LBheO211zo8XqPR2K8isd2cTaFQYObgWLw8f5jsW6W6wqLWTpybs0rRqDeJHI37mC0CtvBqECLJifCQeSEmswW/+TQLhTVNSAj3x+v3jeSKOZzQx0IQBOj1emfEQiKZkBKJPpEBaNCb8OVx7yniPHChGhU6PUL9fTA5PVrscIioizylSdZLmbnYl38Z/j4qvLtktD0ub+dQYvH73/8e+/btw8WLF5GTk4M//OEP2L17NxYvXuyq+MgNlEoF7htrXbVYf8h7ijhtRZu3DYnziv79RHJxpa23eInFluwSvLP3AgDgpXuHYmA8G+vZOJRYVFRUYMmSJUhPT8eUKVNw8OBBbNu2DdOmTXNVfOQm94xKgK9KiRPFWpws0Yodjsu1GM349mQ5AF4NQiQ1V1YsxKmxOFmixaovTgAAfjW5H2YPZf+bq6kdOfj99993VRwkssggDWYMjsWXx0vxycFCrLlriNghudTOMxVo0JvQO8wfo5O9p4c/kRzYmmSJsWJR3aDHox8fRYvRgsnp0XhyerrbY/B0rDIhu0Wt2yFbs0vQIPMizs1Z1lqSuZxkSiQ5Yo1ON5otWL4+CyV1zegbFYjXFo6Air8/rsHEguzGp0QgJToQjQaz/WoJOaptNGB3biUAboMQSZGtj4W7G2Q99/UZ/HShGoG+Kry7ZBQvUe8AEwuyUygU9lWL9QcLIQiCyBG5xtc5ZTBZBAyMC0H/XsFih0NEDgoXoY/F50eK8MGPFwEArywYzt8dnWBiQW3cPTIBvmolTpXqcKJYnkWcbOFNJG224k1ts9Etg8iyi+rwh80nAQCPT+lvbypI7WNiQW2EB/ritsHWN80nMhynXlTThCOXaqFQAHM4yZRIksLcOIissr4Fj318FAaTBVMH9MLjU/q79PnkgIkFXWNR6zj1L4+XQdcifstcZ7LVjkzsF4nYUD+RoyGi7lCrlAjxs17U6MorQwwmC3697hjKdS3oFx2Ivy8YxmLvLmBiQdcY0ycc/WOC0Gw027cN5EAQBGxqfT3zhnMbhEjKItzQy+LPX57CkUu1CNao8d4vRiPYj8WaXcHEgq6hUCjs80PkVMR5qlSH81WN0KiVmDmYe6REUmars3DVvJD1BwvxycFCKBTAP+4bgZToIJc8jxwxsaB23TUiARq1EmfL63GssE7scJzCtloxdWAv/uVBJHG2XhauuOT06KUa/GmrtVjzyenpuCUjxunPIWdMLKhdoQE+9ja16w9Kf36I2SJga+uANW6DEEmfq5pklWtb8Ni6YzCaBdw2JBa/ntzPqY/vDZhYUIds2yFfnSiF1o3Xi7vCj+cvo6pej7AAH9ycxkmmRFJ3ZRCZ8343tRjNeHTdUVTV65ERG4yX7hkGhYLFmo5iYkEdGpkUhozYYOhNFmzMKhY7nB6xbYPMHhoHXzX/2RNJnbNHpwuCgP/efBLHi+oQ6u+Dd5eMRqDGoXFa1Iq/YalDcinibDaYkdk6yZTbIETy4Oy23h/9dAn/OVoMpQJ4fdEIJEUGOOVxvRETC+rUvBG94e+jQn5lA45cqhU7nG7ZcaYCjQYzEsL9MYqTTIlk4Upb754nFj+dr8b/++o0AGD1rAG4sT+3S3uCiQV1KsTPB3OGxQGQbhHn1S28uV9KJA/2q0J6WGNRUteMZeuPwWwRMHd4PB6+sa8zwvNqTCzoumydOL/OKXP7NMGeqm7QY29eFQBgLrdBiGQjwgk1Fs0GM3750RHUNBowKD4Ez981lH98OAETC7quYQmhGBgXAoPJgi+OSauI0zbJdEjvUKTGsMENkVyEta5Y6Fq6N4hMEASs3ngCp0p1iAz0xbu/GA1/X5Wzw/RKTCzoutoUcR6SVhGn7WqQucM5cIxITsJaaywEwTrl1FH/2leAzdmlUCkVeGPxSPQO83d2iF6LiQV1ydzh8QjwVeFCVSMOFtSIHU6XXKpuRFZhHZQK4A5OMiWSFR+VEsGtg8gcrbPYl1+FNd+eAQD8z+yBGJ8S6fT4vBkTC+qSYD8f+1/9n0ikiHNzlrXT5g2pUYgJ4SRTIrmJ6Ma8kMLqJixfnwWLANw7KgG/mJDsqvC8FhML6rJFY61vwG0ny1DdoBc5ms4JgmAfkc7eFUTyZG/r3cUCzka9Cb/8+Ai0zUYMSwzDX+YNZrGmCzCxoC4bkhCKoQmhMJoF/OeoZxdxnijW4sLlRvj5KDGDk0yJZOlKW+/rJxaCIOCp/xzH2fJ6RAVp8M79o+Dnw2JNV2BiQQ5ZNNZaxPnpoUJYLJ5bxGkr2pw2MBZBbMtLJEtX2npfv8bizd3n8U1OOXxUCrx9/0jEhnJ71FWYWJBD5gyLR5BGjYvVTfjpQrXY4bTLZLbgqxPW+oo7R7Bok0iuIgK6VmOx62wl/rY9FwDw5zsGY3SfCJfH5s2YWJBDAjVqzBvh2ePU95+7jMsNBkQE+rI1L5GMhXdhXsiFqgb89rMsCAKweFyS/dJ5ch0mFuQwWxFn5qlyVNV7XhHnlmzrasXsoXHwUfGfOJFchV9nxaK+xYhffnwU9S0mjE4Ox5/mDHJneF6Lv3XJYQPjQzA8MQwmi4DPjxaJHU4bjXoTttkmmY7g1SBEcnZlENm1NRYWi4DfbTiOc5UNiA3xw5v3j4Svmh957sD/y9QttuXEzw4VeVQR547TFWg2mpEcGYARiWFih0NELtTZVshr3+Vj55kK+KqVeGfJKMQEs1jTXZhYULfMGRqPYD81CmuasP/cZbHDsducbWvhzUmmRHJnH0T2s62QzFPleO27fADAc/MGYxj/yHArJhbULf6+KtzVutXgKUWclxv02JdvTXLmcTYIkezZ5oVom40wt66c5lfUY+WGbADAAxP74N7RiWKF57WYWFC32cap7zhTgUpdi8jRAF8dL4XZImBYQihSojnJlEjubMWbtkFk2mYjHvnoCBoNZoxPicAfbh8gcoTeyaHEYs2aNRgzZgyCg4MRExODefPmITc311WxkYdLjw3GqORwmC0C/u+I+EWcm1qvBmHRJpF3uHoQWXWDHo9/loWL1U3oHeaPNxaN5FVhInHo//qePXuwbNkyHDhwADt27IDJZML06dPR2NjoqvjIw13pxFlkX4oUQ8HlRhwvqoNKqcDsodwGIfIWtlWLZ788hd25VfDzsRZrRgZpRI7MezmUWGzbtg0PPPAABg0ahGHDhmHt2rUoLCzE0aNHXRUfebjbh8Yh1N8HJXXN2JtfJVocm1tbeE9KjUJ0MH+hEHkL25UhP5yzdgJ+4e6hGNw7VMyQvF6P1om0Wi0AICKi4/aoer0eOp2uzY3kw89HhbtGilvEKQiC/WqQO7kNQuRVIloLOAHg0ZtSMJfTjEXX7cRCEASsXLkSkyZNwuDBgzs8bs2aNQgNDbXfEhNZoSs3i1t7Wnx3pgJl2ma3P39WUR0uVTfB30eFaQN7uf35iUg88WH+AIAb+0fh6ZkZIkdDQA8Si+XLl+PEiRP49NNPOz1u9erV0Gq19ltRkfhFfuRcqTHBGNs3AhYB2HDY/ed3S+s2yIxBvRDISaZEXuW3U/rjL3MH4c3FI6FSsneNJ+hWYvGb3/wGW7duxa5du5CQkNDpsRqNBiEhIW1uJD+2VYsNh4tgMlvc9rxGswVfnigDwKtBiLxRrxA/LJnQB8F+Ptc/mNzCocRCEAQsX74cGzduxPfff4++ffu6Ki6SmJmDYxEe4IMybQt257qviHN//mXUNBoQFeSLSalRbnteIiJqn0OJxbJly7Bu3TqsX78ewcHBKC8vR3l5OZqb3b+vTp5Fo1bhnlHW1av1h9xXxLmpdRtk9tB4qHnNOhGR6Bz6TfzWW29Bq9Vi8uTJiIuLs982bNjgqvhIQu5r7WmxO7cSJXWuTzYb9CZsP22dZMqrQYiIPIPDWyHt3R544AEXhUdSkhIdhAkpkdYiTjesWmw/VY4WowV9owIxNIHXrRMReQKuHZNT2capbzji+iJO2zbIPE4yJSLyGEwsyKlmDIpFZKAvKnR6fHe20mXPU1nfgh9ax7XP5SRTIiKPwcSCnMpXrcQ9o1uLOF3YifPL42WwCMCIpDD0iQp02fMQEZFjmFiQ0903xrodsje/CkU1TS55DttsEBZtEhF5FiYW5HR9ogIxKTUKggB8dtj5qxbnKhuQU6KFSqnA7UPinP74RETUfUwsyCVsRZz/d6QYRicXcW5pHTh2c1o0RyMTEXkYJhbkEtMG9kJUkAZV9XrsPF3htMe9epIpizaJiDwPEwtyCR+VEvNHO78T57HCWhTVNCPQV4XpA2Od9rhEROQcTCzIZe4bmwSFAtiXfxkXLzc65TFtvStmDI6Fv6/KKY9JRETOw8SCXCYxIgA39o8GAHzqhCJOg8mCr22TTIfzahAiIk/ExIJcyjZO/T9HimEw9ayIc29eFWqbjIgO1mBiv0hnhEdERE7GxIJcakpGDHqFaFDdaEDmqfIePdam1qLNO4ZxkikRkafib2dyKbVKiQWjEwH0rBNnfYvRfnUJt0GIiDwXEwtyuQVjk6BUAD9dqMaFqoZuPca2k+XQmyzoFx2Iwb1DnBwhERE5CxMLcrneYf6YnB4DAPi0m5eebskuBcBJpkREno6JBbnForGtRZxHi9FiNDt03wpdC344b5tkym0QIiJPxsSC3GJyejTiQv1Q22R0uIhza3YpBAEYnRyOpMgAF0VIRETOwMSC3EKtUmLBGGsR5ycOFnHaW3hzkikRkcdjYkFus2BMIpQK4FBBDc5V1nfpPvkV9ThVqoNaqcBsTjIlIvJ4TCzIbeJC/XFrRi8AwPqDRV26j221YnJ6NMIDfV0WGxEROQcTC3IrWyfOL45dv4jTYhGwOav1ahBugxARSQITC3Krm9Ki0TvMH9pmI77JKev02COXalFS14wgjRpTB/RyU4RERNQTTCzIrVRKBRaO6VonTts2yMzBsfDz4SRTIiIpYGJBbjd/TCJUSgWOXKpFbnn7RZx6k9k+yfROboMQEUkGEwtyu14hfpg6wNqJc/3BS+0eszu3CtpmI2KCNRifwkmmRERSwcSCRLF4XDIAYGNWCZoN1xZxbrH1rhgeD5WSLbyJiKSCiQWJYlJqFJIiAlDfYsKXJ0rb/EzXYsTOM5UAeDUIEZHUMLEgUSiVCiwc234R57acchhMFvSPCcLAOE4yJSKSEiYWJJp7RyVCrVQgu6gOp0t19u9vyrJug8wbwUmmRERSw8SCRBMdrMGMQbEAgPWHrEWcZdpmHCioBmCtryAiImlhYkGiWtTaiXNzVika9Sb7JNOxfSKQEM5JpkREUuNwYrF3717MmTMH8fHxUCgU2Lx5swvCIm8xISUSfSID0KA34cvjpW22QYiISHocTiwaGxsxbNgwvP76666Ih7yMUqnAfWOtqxavfZePs+X18FEpcNuQWJEjIyKi7lA7eodZs2Zh1qxZroiFvNQ9oxLw8vY8lGlbAAC3pMcgLICTTImIpMjlNRZ6vR46na7NjehqkUEazBh8ZYWCLbyJiKTL5YnFmjVrEBoaar8lJia6+ilJgu5vLeIM9ffBLRkxIkdDRETd5fLEYvXq1dBqtfZbUVGRq5+SJGhcSiTeXDwSHzw4hpNMiYgkzOEaC0dpNBpoNBpXPw3JwG1D4sQOgYiIeoh9LIiIiMhpHF6xaGhowLlz5+xfFxQUIDs7GxEREUhKSnJqcERERCQtDicWR44cwS233GL/euXKlQCApUuX4oMPPnBaYERERCQ9DicWkydPhiAIroiFiIiIJI41FkREROQ0TCyIiIjIaZhYEBERkdMwsSAiIiKnYWJBRERETsPEgoiIiJyGiQURERE5DRMLIiIichomFkREROQ0Lp9u+nO2rp06nc7dT01ERETdZPvcvl73bbcnFtXV1QCAxMREdz81ERER9VB9fT1CQ0M7/LnbE4uIiAgAQGFhYaeBSZVOp0NiYiKKiooQEhIidjhOJ/fXB8j/NfL1SZ/cX6PcXx8gzdcoCALq6+sRHx/f6XFuTyyUSmtZR2hoqGT+Z3ZHSEgIX5/Eyf018vVJn9xfo9xfHyC919iVBQEWbxIREZHTMLEgIiIip3F7YqHRaPCnP/0JGo3G3U/tFnx90if318jXJ31yf41yf32AvF+jQrjedSNEREREXcStECIiInIaJhZERETkNEwsiIiIyGmYWBAREZHTOD2xePPNN9G3b1/4+flh1KhR2LdvX6fH79mzB6NGjYKfnx9SUlLw9ttvOzskp1mzZg3GjBmD4OBgxMTEYN68ecjNze30Prt374ZCobjmdvbsWTdF3XXPPvvsNXHGxsZ2eh8pnT8A6NOnT7vnY9myZe0e7+nnb+/evZgzZw7i4+OhUCiwefPmNj8XBAHPPvss4uPj4e/vj8mTJ+PUqVPXfdwvvvgCAwcOhEajwcCBA7Fp0yYXvYLOdfb6jEYjVq1ahSFDhiAwMBDx8fH4xS9+gdLS0k4f84MPPmj3nLa0tLj41bTveufwgQceuCbW8ePHX/dxpXAOAbR7LhQKBV566aUOH9OTzmFXPhek/j50lFMTiw0bNmDFihX4wx/+gKysLNx4442YNWsWCgsL2z2+oKAAt912G2688UZkZWXh97//PX7729/iiy++cGZYTrNnzx4sW7YMBw4cwI4dO2AymTB9+nQ0NjZe9765ubkoKyuz3/r37++GiB03aNCgNnHm5OR0eKzUzh8AHD58uM3r27FjBwDg3nvv7fR+nnr+GhsbMWzYMLz++uvt/vzFF1/EK6+8gtdffx2HDx9GbGwspk2bhvr6+g4f86effsKCBQuwZMkSHD9+HEuWLMH8+fNx8OBBV72MDnX2+pqamnDs2DH88Y9/xLFjx7Bx40bk5eXhjjvuuO7jhoSEtDmfZWVl8PPzc8VLuK7rnUMAmDlzZptYv/nmm04fUyrnEMA15+Hf//43FAoF7r777k4f11POYVc+F6T+PnSY4ERjx44VHnvssTbfy8jIEJ555pl2j3/66aeFjIyMNt979NFHhfHjxzszLJeprKwUAAh79uzp8Jhdu3YJAITa2lr3BdZNf/rTn4Rhw4Z1+Xipnz9BEITHH39c6Nevn2CxWNr9uZTOHwBh06ZN9q8tFosQGxsrPP/88/bvtbS0CKGhocLbb7/d4ePMnz9fmDlzZpvvzZgxQ1i4cKHTY3bEz19few4dOiQAEC5dutThMWvXrhVCQ0OdG5yTtPcaly5dKsydO9ehx5HyOZw7d65w6623dnqMJ5/Dn38uyO192BVOW7EwGAw4evQopk+f3ub706dPx48//tjufX766adrjp8xYwaOHDkCo9HorNBcRqvVArgyWK0zI0aMQFxcHKZMmYJdu3a5OrRuy8/PR3x8PPr27YuFCxfiwoULHR4r9fNnMBiwbt06PPTQQ1AoFJ0eK5Xzd7WCggKUl5e3OUcajQY333xzh+9JoOPz2tl9PIVWq4VCoUBYWFinxzU0NCA5ORkJCQmYPXs2srKy3BNgN+3evRsxMTFIS0vDI488gsrKyk6Pl+o5rKiowNdff43/+q//uu6xnnoOf/654I3vQ6clFpcvX4bZbEavXr3afL9Xr14oLy9v9z7l5eXtHm8ymXD58mVnheYSgiBg5cqVmDRpEgYPHtzhcXFxcXj33XfxxRdfYOPGjUhPT8eUKVOwd+9eN0bbNePGjcNHH32EzMxMvPfeeygvL8fEiRPto+5/TsrnDwA2b96Muro6PPDAAx0eI6Xz93O2950j70nb/Ry9jydoaWnBM888g0WLFnU61CkjIwMffPABtm7dik8//RR+fn644YYbkJ+f78Zou27WrFn45JNP8P333+Pll1/G4cOHceutt0Kv13d4H6meww8//BDBwcG46667Oj3OU89he58L3vY+BFww3fTnf/kJgtDpX4PtHd/e9z3N8uXLceLECezfv7/T49LT05Genm7/esKECSgqKsLf/vY33HTTTa4O0yGzZs2y//eQIUMwYcIE9OvXDx9++CFWrlzZ7n2kev4A4P3338esWbM6HQEspfPXEUffk929j5iMRiMWLlwIi8WCN998s9Njx48f36b48YYbbsDIkSPxz3/+E//4xz9cHarDFixYYP/vwYMHY/To0UhOTsbXX3/d6Qew1M4hAPz73//G4sWLr1sr4annsLPPBW94H9o4bcUiKioKKpXqmmyqsrLymqzLJjY2tt3j1Wo1IiMjnRWa0/3mN7/B1q1bsWvXLiQkJDh8//Hjx4ueWXdFYGAghgwZ0mGsUj1/AHDp0iXs3LkTDz/8sMP3lcr5s13R48h70nY/R+8jJqPRiPnz56OgoAA7duxweAS1UqnEmDFjJHFOAesqWnJycqfxSu0cAsC+ffuQm5vbrfekJ5zDjj4XvOV9eDWnJRa+vr4YNWqUvcreZseOHZg4cWK795kwYcI1x2/fvh2jR4+Gj4+Ps0JzGkEQsHz5cmzcuBHff/89+vbt263HycrKQlxcnJOjcz69Xo8zZ850GKvUzt/V1q5di5iYGNx+++0O31cq569v376IjY1tc44MBgP27NnT4XsS6Pi8dnYfsdiSivz8fOzcubNbCa0gCMjOzpbEOQWA6upqFBUVdRqvlM6hzfvvv49Ro0Zh2LBhDt9XzHN4vc8Fb3gfXsOZlaCfffaZ4OPjI7z//vvC6dOnhRUrVgiBgYHCxYsXBUEQhGeeeUZYsmSJ/fgLFy4IAQEBwu9+9zvh9OnTwvvvvy/4+PgI//nPf5wZltP86le/EkJDQ4Xdu3cLZWVl9ltTU5P9mJ+/xr///e/Cpk2bhLy8POHkyZPCM888IwAQvvjiCzFeQqeeeOIJYffu3cKFCxeEAwcOCLNnzxaCg4Nlc/5szGazkJSUJKxateqan0nt/NXX1wtZWVlCVlaWAEB45ZVXhKysLPtVEc8//7wQGhoqbNy4UcjJyRHuu+8+IS4uTtDpdPbHWLJkSZsrt3744QdBpVIJzz//vHDmzBnh+eefF9RqtXDgwAGPen1Go1G44447hISEBCE7O7vNe1Kv13f4+p599llh27Ztwvnz54WsrCzhwQcfFNRqtXDw4EG3vz5B6Pw11tfXC0888YTw448/CgUFBcKuXbuECRMmCL1795bFObTRarVCQECA8NZbb7X7GJ58DrvyuSD196GjnJpYCIIgvPHGG0JycrLg6+srjBw5ss2lmEuXLhVuvvnmNsfv3r1bGDFihODr6yv06dOnw39YngBAu7e1a9faj/n5a3zhhReEfv36CX5+fkJ4eLgwadIk4euvv3Z/8F2wYMECIS4uTvDx8RHi4+OFu+66Szh16pT951I/fzaZmZkCACE3N/ean0nt/Nkuh/35benSpYIgWC91+9Of/iTExsYKGo1GuOmmm4ScnJw2j3HzzTfbj7f5/PPPhfT0dMHHx0fIyMgQLZHq7PUVFBR0+J7ctWuX/TF+/vpWrFghJCUlCb6+vkJ0dLQwffp04ccff3T/i2vV2WtsamoSpk+fLkRHRws+Pj5CUlKSsHTpUqGwsLDNY0j1HNq88847gr+/v1BXV9fuY3jyOezK54LU34eO4th0IiIichrOCiEiIiKnYWJBRERETsPEgoiIiJyGiQURERE5DRMLIiIichomFkREROQ0TCyIiIjIaZhYEBERkdMwsSAiIiKnYWJBRERETsPEgoiIiJyGiQURERE5zf8H1qmG4rpUPm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58" t="9678" r="66228" b="47561"/>
          <a:stretch/>
        </p:blipFill>
        <p:spPr>
          <a:xfrm>
            <a:off x="2894190" y="3327690"/>
            <a:ext cx="3501718" cy="29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544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EGYPT_LAPTOP</dc:creator>
  <cp:lastModifiedBy>clt</cp:lastModifiedBy>
  <cp:revision>21</cp:revision>
  <dcterms:created xsi:type="dcterms:W3CDTF">2023-09-25T17:16:39Z</dcterms:created>
  <dcterms:modified xsi:type="dcterms:W3CDTF">2023-11-11T21:11:56Z</dcterms:modified>
</cp:coreProperties>
</file>