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93" r:id="rId2"/>
    <p:sldId id="257" r:id="rId3"/>
    <p:sldId id="258" r:id="rId4"/>
    <p:sldId id="288" r:id="rId5"/>
    <p:sldId id="289" r:id="rId6"/>
    <p:sldId id="259" r:id="rId7"/>
    <p:sldId id="260" r:id="rId8"/>
    <p:sldId id="274" r:id="rId9"/>
    <p:sldId id="287" r:id="rId10"/>
    <p:sldId id="275" r:id="rId11"/>
    <p:sldId id="276" r:id="rId12"/>
    <p:sldId id="278" r:id="rId13"/>
    <p:sldId id="265" r:id="rId14"/>
    <p:sldId id="266" r:id="rId15"/>
    <p:sldId id="290" r:id="rId16"/>
    <p:sldId id="291" r:id="rId17"/>
    <p:sldId id="292" r:id="rId18"/>
    <p:sldId id="294" r:id="rId19"/>
    <p:sldId id="295" r:id="rId20"/>
    <p:sldId id="296" r:id="rId21"/>
    <p:sldId id="297" r:id="rId22"/>
    <p:sldId id="298" r:id="rId23"/>
    <p:sldId id="299" r:id="rId24"/>
    <p:sldId id="300" r:id="rId25"/>
    <p:sldId id="301" r:id="rId26"/>
    <p:sldId id="302" r:id="rId27"/>
    <p:sldId id="305" r:id="rId28"/>
    <p:sldId id="303" r:id="rId29"/>
    <p:sldId id="304" r:id="rId30"/>
    <p:sldId id="30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04"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6F1EB4-6841-49EF-9783-D3E7902CD3F9}" type="datetimeFigureOut">
              <a:rPr lang="en-GB" smtClean="0"/>
              <a:t>08/06/2018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187877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F1EB4-6841-49EF-9783-D3E7902CD3F9}" type="datetimeFigureOut">
              <a:rPr lang="en-GB" smtClean="0"/>
              <a:t>08/06/2018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323864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F1EB4-6841-49EF-9783-D3E7902CD3F9}" type="datetimeFigureOut">
              <a:rPr lang="en-GB" smtClean="0"/>
              <a:t>08/06/2018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249497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F1EB4-6841-49EF-9783-D3E7902CD3F9}" type="datetimeFigureOut">
              <a:rPr lang="en-GB" smtClean="0"/>
              <a:t>08/06/2018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16393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F1EB4-6841-49EF-9783-D3E7902CD3F9}" type="datetimeFigureOut">
              <a:rPr lang="en-GB" smtClean="0"/>
              <a:t>08/06/2018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401348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6F1EB4-6841-49EF-9783-D3E7902CD3F9}" type="datetimeFigureOut">
              <a:rPr lang="en-GB" smtClean="0"/>
              <a:t>08/06/2018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57345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6F1EB4-6841-49EF-9783-D3E7902CD3F9}" type="datetimeFigureOut">
              <a:rPr lang="en-GB" smtClean="0"/>
              <a:t>08/06/2018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168233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6F1EB4-6841-49EF-9783-D3E7902CD3F9}" type="datetimeFigureOut">
              <a:rPr lang="en-GB" smtClean="0"/>
              <a:t>08/06/2018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425160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F1EB4-6841-49EF-9783-D3E7902CD3F9}" type="datetimeFigureOut">
              <a:rPr lang="en-GB" smtClean="0"/>
              <a:t>08/06/2018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35379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F1EB4-6841-49EF-9783-D3E7902CD3F9}" type="datetimeFigureOut">
              <a:rPr lang="en-GB" smtClean="0"/>
              <a:t>08/06/2018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108943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F1EB4-6841-49EF-9783-D3E7902CD3F9}" type="datetimeFigureOut">
              <a:rPr lang="en-GB" smtClean="0"/>
              <a:t>08/06/2018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14F552-3F65-4F7A-B41D-492E2B25D5EE}" type="slidenum">
              <a:rPr lang="en-GB" smtClean="0"/>
              <a:t>‹#›</a:t>
            </a:fld>
            <a:endParaRPr lang="en-GB"/>
          </a:p>
        </p:txBody>
      </p:sp>
    </p:spTree>
    <p:extLst>
      <p:ext uri="{BB962C8B-B14F-4D97-AF65-F5344CB8AC3E}">
        <p14:creationId xmlns:p14="http://schemas.microsoft.com/office/powerpoint/2010/main" val="381319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F1EB4-6841-49EF-9783-D3E7902CD3F9}" type="datetimeFigureOut">
              <a:rPr lang="en-GB" smtClean="0"/>
              <a:t>08/06/2018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4F552-3F65-4F7A-B41D-492E2B25D5EE}" type="slidenum">
              <a:rPr lang="en-GB" smtClean="0"/>
              <a:t>‹#›</a:t>
            </a:fld>
            <a:endParaRPr lang="en-GB"/>
          </a:p>
        </p:txBody>
      </p:sp>
    </p:spTree>
    <p:extLst>
      <p:ext uri="{BB962C8B-B14F-4D97-AF65-F5344CB8AC3E}">
        <p14:creationId xmlns:p14="http://schemas.microsoft.com/office/powerpoint/2010/main" val="425750864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365125"/>
            <a:ext cx="11878101" cy="1325563"/>
          </a:xfrm>
        </p:spPr>
        <p:txBody>
          <a:bodyPr>
            <a:normAutofit/>
          </a:bodyPr>
          <a:lstStyle/>
          <a:p>
            <a:pPr algn="ctr"/>
            <a:r>
              <a:rPr lang="en-GB" sz="6000" dirty="0">
                <a:solidFill>
                  <a:srgbClr val="0070C0"/>
                </a:solidFill>
                <a:latin typeface="Algerian" panose="04020705040A02060702" pitchFamily="82" charset="0"/>
                <a:cs typeface="Times New Roman" panose="02020603050405020304" pitchFamily="18" charset="0"/>
              </a:rPr>
              <a:t>TIME SERIES ANALYSIS IN R </a:t>
            </a:r>
            <a:endParaRPr lang="en-US" sz="6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285754"/>
              </p:ext>
            </p:extLst>
          </p:nvPr>
        </p:nvGraphicFramePr>
        <p:xfrm>
          <a:off x="838200" y="1825625"/>
          <a:ext cx="10515600" cy="4288570"/>
        </p:xfrm>
        <a:graphic>
          <a:graphicData uri="http://schemas.openxmlformats.org/drawingml/2006/table">
            <a:tbl>
              <a:tblPr firstRow="1" bandRow="1">
                <a:tableStyleId>{5C22544A-7EE6-4342-B048-85BDC9FD1C3A}</a:tableStyleId>
              </a:tblPr>
              <a:tblGrid>
                <a:gridCol w="3505200"/>
                <a:gridCol w="3505200"/>
                <a:gridCol w="3505200"/>
              </a:tblGrid>
              <a:tr h="857714">
                <a:tc>
                  <a:txBody>
                    <a:bodyPr/>
                    <a:lstStyle/>
                    <a:p>
                      <a:r>
                        <a:rPr lang="en-US" sz="3600" dirty="0" smtClean="0">
                          <a:latin typeface="Times New Roman" pitchFamily="18" charset="0"/>
                          <a:cs typeface="Times New Roman" pitchFamily="18" charset="0"/>
                        </a:rPr>
                        <a:t>Name</a:t>
                      </a:r>
                      <a:endParaRPr lang="en-US" sz="3600" dirty="0">
                        <a:latin typeface="Times New Roman" pitchFamily="18" charset="0"/>
                        <a:cs typeface="Times New Roman" pitchFamily="18" charset="0"/>
                      </a:endParaRPr>
                    </a:p>
                  </a:txBody>
                  <a:tcPr/>
                </a:tc>
                <a:tc>
                  <a:txBody>
                    <a:bodyPr/>
                    <a:lstStyle/>
                    <a:p>
                      <a:r>
                        <a:rPr lang="en-US" sz="3200" dirty="0" smtClean="0">
                          <a:latin typeface="Times New Roman" pitchFamily="18" charset="0"/>
                          <a:cs typeface="Times New Roman" pitchFamily="18" charset="0"/>
                        </a:rPr>
                        <a:t>Reg</a:t>
                      </a:r>
                      <a:r>
                        <a:rPr lang="en-US" sz="3200" baseline="0" dirty="0" smtClean="0">
                          <a:latin typeface="Times New Roman" pitchFamily="18" charset="0"/>
                          <a:cs typeface="Times New Roman" pitchFamily="18" charset="0"/>
                        </a:rPr>
                        <a:t> Number</a:t>
                      </a:r>
                      <a:endParaRPr lang="en-US" sz="3200" dirty="0">
                        <a:latin typeface="Times New Roman" pitchFamily="18" charset="0"/>
                        <a:cs typeface="Times New Roman" pitchFamily="18" charset="0"/>
                      </a:endParaRPr>
                    </a:p>
                  </a:txBody>
                  <a:tcPr/>
                </a:tc>
                <a:tc>
                  <a:txBody>
                    <a:bodyPr/>
                    <a:lstStyle/>
                    <a:p>
                      <a:r>
                        <a:rPr lang="en-US" sz="3200" dirty="0" smtClean="0">
                          <a:latin typeface="Times New Roman" pitchFamily="18" charset="0"/>
                          <a:cs typeface="Times New Roman" pitchFamily="18" charset="0"/>
                        </a:rPr>
                        <a:t>Student  Number</a:t>
                      </a:r>
                      <a:endParaRPr lang="en-US" sz="3200" dirty="0">
                        <a:latin typeface="Times New Roman" pitchFamily="18" charset="0"/>
                        <a:cs typeface="Times New Roman" pitchFamily="18" charset="0"/>
                      </a:endParaRPr>
                    </a:p>
                  </a:txBody>
                  <a:tcPr/>
                </a:tc>
              </a:tr>
              <a:tr h="857714">
                <a:tc>
                  <a:txBody>
                    <a:bodyPr/>
                    <a:lstStyle/>
                    <a:p>
                      <a:r>
                        <a:rPr lang="en-US" sz="2000" dirty="0" smtClean="0">
                          <a:latin typeface="Times New Roman" pitchFamily="18" charset="0"/>
                          <a:cs typeface="Times New Roman" pitchFamily="18" charset="0"/>
                        </a:rPr>
                        <a:t>OMACHOL JAMES</a:t>
                      </a:r>
                      <a:endParaRPr lang="en-US" sz="200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16/U/10996/EVE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216016969</a:t>
                      </a:r>
                      <a:endParaRPr lang="en-US" dirty="0">
                        <a:latin typeface="Times New Roman" pitchFamily="18" charset="0"/>
                        <a:cs typeface="Times New Roman" pitchFamily="18" charset="0"/>
                      </a:endParaRPr>
                    </a:p>
                  </a:txBody>
                  <a:tcPr/>
                </a:tc>
              </a:tr>
              <a:tr h="857714">
                <a:tc>
                  <a:txBody>
                    <a:bodyPr/>
                    <a:lstStyle/>
                    <a:p>
                      <a:r>
                        <a:rPr lang="en-US" sz="2000" dirty="0" smtClean="0">
                          <a:latin typeface="Times New Roman" pitchFamily="18" charset="0"/>
                          <a:cs typeface="Times New Roman" pitchFamily="18" charset="0"/>
                        </a:rPr>
                        <a:t>SSEBUUFU EDDY</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16/U/11524/PS</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216010233</a:t>
                      </a:r>
                      <a:endParaRPr lang="en-US" sz="2000" dirty="0">
                        <a:latin typeface="Times New Roman" pitchFamily="18" charset="0"/>
                        <a:cs typeface="Times New Roman" pitchFamily="18" charset="0"/>
                      </a:endParaRPr>
                    </a:p>
                  </a:txBody>
                  <a:tcPr/>
                </a:tc>
              </a:tr>
              <a:tr h="857714">
                <a:tc>
                  <a:txBody>
                    <a:bodyPr/>
                    <a:lstStyle/>
                    <a:p>
                      <a:r>
                        <a:rPr lang="en-US" sz="2000" dirty="0" smtClean="0">
                          <a:latin typeface="Times New Roman" pitchFamily="18" charset="0"/>
                          <a:cs typeface="Times New Roman" pitchFamily="18" charset="0"/>
                        </a:rPr>
                        <a:t>NSUBUGA</a:t>
                      </a:r>
                      <a:r>
                        <a:rPr lang="en-US" sz="2000" baseline="0" dirty="0" smtClean="0">
                          <a:latin typeface="Times New Roman" pitchFamily="18" charset="0"/>
                          <a:cs typeface="Times New Roman" pitchFamily="18" charset="0"/>
                        </a:rPr>
                        <a:t> MOSES</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16/U/10473/PS</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216009009</a:t>
                      </a:r>
                      <a:endParaRPr lang="en-US" sz="2000" dirty="0">
                        <a:latin typeface="Times New Roman" pitchFamily="18" charset="0"/>
                        <a:cs typeface="Times New Roman" pitchFamily="18" charset="0"/>
                      </a:endParaRPr>
                    </a:p>
                  </a:txBody>
                  <a:tcPr/>
                </a:tc>
              </a:tr>
              <a:tr h="857714">
                <a:tc>
                  <a:txBody>
                    <a:bodyPr/>
                    <a:lstStyle/>
                    <a:p>
                      <a:r>
                        <a:rPr lang="en-US" sz="2000" dirty="0" smtClean="0">
                          <a:latin typeface="Times New Roman" pitchFamily="18" charset="0"/>
                          <a:cs typeface="Times New Roman" pitchFamily="18" charset="0"/>
                        </a:rPr>
                        <a:t>KAZIBWE DAVIS</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16/U/5821/EVE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216007850</a:t>
                      </a:r>
                      <a:endParaRPr lang="en-US" sz="20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82498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853" y="0"/>
            <a:ext cx="6911715" cy="1532954"/>
          </a:xfrm>
        </p:spPr>
        <p:txBody>
          <a:bodyPr>
            <a:normAutofit/>
          </a:bodyPr>
          <a:lstStyle/>
          <a:p>
            <a:r>
              <a:rPr lang="en-GB" sz="4800" dirty="0" smtClean="0">
                <a:solidFill>
                  <a:srgbClr val="0070C0"/>
                </a:solidFill>
              </a:rPr>
              <a:t>Random walk</a:t>
            </a:r>
            <a:endParaRPr lang="en-GB" sz="4800" dirty="0">
              <a:solidFill>
                <a:srgbClr val="0070C0"/>
              </a:solidFill>
            </a:endParaRPr>
          </a:p>
        </p:txBody>
      </p:sp>
      <p:sp>
        <p:nvSpPr>
          <p:cNvPr id="3" name="Content Placeholder 2"/>
          <p:cNvSpPr>
            <a:spLocks noGrp="1"/>
          </p:cNvSpPr>
          <p:nvPr>
            <p:ph idx="1"/>
          </p:nvPr>
        </p:nvSpPr>
        <p:spPr>
          <a:xfrm>
            <a:off x="179882" y="1690689"/>
            <a:ext cx="11338829" cy="4778350"/>
          </a:xfrm>
        </p:spPr>
        <p:txBody>
          <a:bodyPr/>
          <a:lstStyle/>
          <a:p>
            <a:r>
              <a:rPr lang="en-GB" dirty="0"/>
              <a:t>This is the most basic concept of the time series</a:t>
            </a:r>
            <a:r>
              <a:rPr lang="en-GB" dirty="0" smtClean="0"/>
              <a:t>.</a:t>
            </a:r>
          </a:p>
          <a:p>
            <a:pPr marL="0" indent="0">
              <a:buNone/>
            </a:pPr>
            <a:endParaRPr lang="en-GB" dirty="0" smtClean="0"/>
          </a:p>
          <a:p>
            <a:pPr marL="0" indent="0">
              <a:buNone/>
            </a:pPr>
            <a:endParaRPr lang="en-GB" dirty="0"/>
          </a:p>
          <a:p>
            <a:r>
              <a:rPr lang="en-GB" dirty="0"/>
              <a:t>where </a:t>
            </a:r>
            <a:r>
              <a:rPr lang="en-GB" dirty="0" err="1"/>
              <a:t>Er</a:t>
            </a:r>
            <a:r>
              <a:rPr lang="en-GB" dirty="0"/>
              <a:t>(t) is the error at time point t. </a:t>
            </a:r>
            <a:endParaRPr lang="en-GB" dirty="0" smtClean="0"/>
          </a:p>
          <a:p>
            <a:r>
              <a:rPr lang="en-GB" dirty="0"/>
              <a:t>Now, if we recursively fit in all the </a:t>
            </a:r>
            <a:r>
              <a:rPr lang="en-GB" dirty="0" err="1"/>
              <a:t>Xs</a:t>
            </a:r>
            <a:r>
              <a:rPr lang="en-GB" dirty="0"/>
              <a:t>, we will finally end up to the following equation </a:t>
            </a:r>
          </a:p>
          <a:p>
            <a:pPr marL="0" indent="0">
              <a:buNone/>
            </a:pPr>
            <a:endParaRPr lang="en-GB" dirty="0"/>
          </a:p>
          <a:p>
            <a:pPr marL="0" indent="0">
              <a:buNone/>
            </a:pPr>
            <a:endParaRPr lang="en-GB" dirty="0" smtClean="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904" y="2173799"/>
            <a:ext cx="5746719" cy="1160058"/>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26" y="4945187"/>
            <a:ext cx="8194975" cy="1119116"/>
          </a:xfrm>
          <a:prstGeom prst="rect">
            <a:avLst/>
          </a:prstGeom>
        </p:spPr>
      </p:pic>
    </p:spTree>
    <p:extLst>
      <p:ext uri="{BB962C8B-B14F-4D97-AF65-F5344CB8AC3E}">
        <p14:creationId xmlns:p14="http://schemas.microsoft.com/office/powerpoint/2010/main" val="2063733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6671872" cy="1064528"/>
          </a:xfrm>
        </p:spPr>
        <p:txBody>
          <a:bodyPr/>
          <a:lstStyle/>
          <a:p>
            <a:r>
              <a:rPr lang="en-GB" dirty="0">
                <a:solidFill>
                  <a:srgbClr val="0070C0"/>
                </a:solidFill>
              </a:rPr>
              <a:t>Random </a:t>
            </a:r>
            <a:r>
              <a:rPr lang="en-GB" dirty="0" smtClean="0">
                <a:solidFill>
                  <a:srgbClr val="0070C0"/>
                </a:solidFill>
              </a:rPr>
              <a:t>walk continuation</a:t>
            </a:r>
            <a:endParaRPr lang="en-GB" dirty="0">
              <a:solidFill>
                <a:srgbClr val="0070C0"/>
              </a:solidFill>
            </a:endParaRPr>
          </a:p>
        </p:txBody>
      </p:sp>
      <p:sp>
        <p:nvSpPr>
          <p:cNvPr id="3" name="Content Placeholder 2"/>
          <p:cNvSpPr>
            <a:spLocks noGrp="1"/>
          </p:cNvSpPr>
          <p:nvPr>
            <p:ph idx="1"/>
          </p:nvPr>
        </p:nvSpPr>
        <p:spPr>
          <a:xfrm>
            <a:off x="0" y="689547"/>
            <a:ext cx="12080059" cy="6168453"/>
          </a:xfrm>
        </p:spPr>
        <p:txBody>
          <a:bodyPr>
            <a:normAutofit lnSpcReduction="10000"/>
          </a:bodyPr>
          <a:lstStyle/>
          <a:p>
            <a:pPr>
              <a:buFont typeface="Arial" panose="020B0604020202020204" pitchFamily="34" charset="0"/>
              <a:buChar char="•"/>
            </a:pPr>
            <a:r>
              <a:rPr lang="en-GB" b="1" dirty="0"/>
              <a:t>1. Is the Mean constant ?</a:t>
            </a:r>
            <a:endParaRPr lang="en-GB" dirty="0" smtClean="0"/>
          </a:p>
          <a:p>
            <a:endParaRPr lang="en-GB" dirty="0"/>
          </a:p>
          <a:p>
            <a:endParaRPr lang="en-GB" dirty="0" smtClean="0"/>
          </a:p>
          <a:p>
            <a:r>
              <a:rPr lang="en-GB" dirty="0"/>
              <a:t>We know that Expectation of any Error will be zero as it is </a:t>
            </a:r>
            <a:r>
              <a:rPr lang="en-GB" dirty="0" smtClean="0"/>
              <a:t>random.</a:t>
            </a:r>
          </a:p>
          <a:p>
            <a:r>
              <a:rPr lang="en-GB" dirty="0" smtClean="0"/>
              <a:t>Hence </a:t>
            </a:r>
            <a:r>
              <a:rPr lang="en-GB" dirty="0"/>
              <a:t>we get E[X(t)] = E[X(0)] = Constant.</a:t>
            </a:r>
          </a:p>
          <a:p>
            <a:pPr marL="0" indent="0">
              <a:buNone/>
            </a:pPr>
            <a:r>
              <a:rPr lang="en-GB" b="1" dirty="0"/>
              <a:t>2. Is the Variance constant</a:t>
            </a:r>
            <a:r>
              <a:rPr lang="en-GB" b="1" dirty="0" smtClean="0"/>
              <a:t>?</a:t>
            </a:r>
          </a:p>
          <a:p>
            <a:pPr marL="0" indent="0">
              <a:buNone/>
            </a:pPr>
            <a:endParaRPr lang="en-GB" b="1" dirty="0"/>
          </a:p>
          <a:p>
            <a:pPr marL="0" indent="0">
              <a:buNone/>
            </a:pPr>
            <a:r>
              <a:rPr lang="en-GB" dirty="0"/>
              <a:t>  </a:t>
            </a:r>
            <a:endParaRPr lang="en-GB" dirty="0" smtClean="0"/>
          </a:p>
          <a:p>
            <a:pPr marL="0" indent="0">
              <a:buNone/>
            </a:pPr>
            <a:endParaRPr lang="en-GB" dirty="0"/>
          </a:p>
          <a:p>
            <a:pPr marL="0" indent="0">
              <a:buNone/>
            </a:pPr>
            <a:r>
              <a:rPr lang="en-GB" dirty="0" smtClean="0"/>
              <a:t> </a:t>
            </a:r>
          </a:p>
          <a:p>
            <a:pPr marL="0" indent="0">
              <a:buNone/>
            </a:pPr>
            <a:r>
              <a:rPr lang="en-GB" dirty="0" smtClean="0"/>
              <a:t>Hence</a:t>
            </a:r>
            <a:r>
              <a:rPr lang="en-GB" dirty="0"/>
              <a:t>, we infer that the random walk is not a stationary process as it has a time variant variance. Also, if we check the covariance, we see that too is dependent on time.</a:t>
            </a:r>
          </a:p>
          <a:p>
            <a:pPr marL="0" indent="0">
              <a:buNone/>
            </a:pPr>
            <a:endParaRPr lang="en-GB" dirty="0" smtClean="0"/>
          </a:p>
          <a:p>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75" y="1172142"/>
            <a:ext cx="9113123" cy="859810"/>
          </a:xfrm>
          <a:prstGeom prst="rect">
            <a:avLst/>
          </a:prstGeom>
        </p:spPr>
      </p:pic>
      <p:pic>
        <p:nvPicPr>
          <p:cNvPr id="5" name="Picture 4"/>
          <p:cNvPicPr>
            <a:picLocks noChangeAspect="1"/>
          </p:cNvPicPr>
          <p:nvPr/>
        </p:nvPicPr>
        <p:blipFill>
          <a:blip r:embed="rId3"/>
          <a:stretch>
            <a:fillRect/>
          </a:stretch>
        </p:blipFill>
        <p:spPr>
          <a:xfrm>
            <a:off x="1263393" y="3514718"/>
            <a:ext cx="8705843" cy="1560711"/>
          </a:xfrm>
          <a:prstGeom prst="rect">
            <a:avLst/>
          </a:prstGeom>
        </p:spPr>
      </p:pic>
    </p:spTree>
    <p:extLst>
      <p:ext uri="{BB962C8B-B14F-4D97-AF65-F5344CB8AC3E}">
        <p14:creationId xmlns:p14="http://schemas.microsoft.com/office/powerpoint/2010/main" val="3409039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Random walk continuation</a:t>
            </a:r>
          </a:p>
        </p:txBody>
      </p:sp>
      <p:sp>
        <p:nvSpPr>
          <p:cNvPr id="3" name="Content Placeholder 2"/>
          <p:cNvSpPr>
            <a:spLocks noGrp="1"/>
          </p:cNvSpPr>
          <p:nvPr>
            <p:ph idx="1"/>
          </p:nvPr>
        </p:nvSpPr>
        <p:spPr/>
        <p:txBody>
          <a:bodyPr/>
          <a:lstStyle/>
          <a:p>
            <a:r>
              <a:rPr lang="en-GB" dirty="0" smtClean="0"/>
              <a:t>Since random walk is not stationary we then introduce the Rho coefficient.</a:t>
            </a:r>
          </a:p>
          <a:p>
            <a:r>
              <a:rPr lang="en-GB" dirty="0" smtClean="0"/>
              <a:t>The Rho coefficient try to make the random walk stationary through the formula.</a:t>
            </a:r>
          </a:p>
          <a:p>
            <a:r>
              <a:rPr lang="en-GB" dirty="0" smtClean="0"/>
              <a:t>X(t) = Rho*X(t-1) + </a:t>
            </a:r>
            <a:r>
              <a:rPr lang="en-GB" dirty="0" err="1" smtClean="0"/>
              <a:t>Er</a:t>
            </a:r>
            <a:r>
              <a:rPr lang="en-GB" dirty="0" smtClean="0"/>
              <a:t>(t)</a:t>
            </a:r>
            <a:endParaRPr lang="en-GB" dirty="0"/>
          </a:p>
        </p:txBody>
      </p:sp>
      <p:sp>
        <p:nvSpPr>
          <p:cNvPr id="4" name="Rectangle 3"/>
          <p:cNvSpPr/>
          <p:nvPr/>
        </p:nvSpPr>
        <p:spPr>
          <a:xfrm>
            <a:off x="4795611" y="3244334"/>
            <a:ext cx="184731" cy="369332"/>
          </a:xfrm>
          <a:prstGeom prst="rect">
            <a:avLst/>
          </a:prstGeom>
        </p:spPr>
        <p:txBody>
          <a:bodyPr wrap="none">
            <a:spAutoFit/>
          </a:bodyPr>
          <a:lstStyle/>
          <a:p>
            <a:endParaRPr lang="en-GB" dirty="0"/>
          </a:p>
        </p:txBody>
      </p:sp>
    </p:spTree>
    <p:extLst>
      <p:ext uri="{BB962C8B-B14F-4D97-AF65-F5344CB8AC3E}">
        <p14:creationId xmlns:p14="http://schemas.microsoft.com/office/powerpoint/2010/main" val="2897714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0"/>
            <a:ext cx="13653522" cy="1004340"/>
          </a:xfrm>
        </p:spPr>
        <p:txBody>
          <a:bodyPr/>
          <a:lstStyle/>
          <a:p>
            <a:pPr algn="ctr"/>
            <a:r>
              <a:rPr lang="en-GB" dirty="0" smtClean="0">
                <a:solidFill>
                  <a:srgbClr val="00B0F0"/>
                </a:solidFill>
                <a:latin typeface="Algerian" pitchFamily="82" charset="0"/>
              </a:rPr>
              <a:t>Analysis of Time Series</a:t>
            </a:r>
            <a:endParaRPr lang="en-GB" dirty="0">
              <a:solidFill>
                <a:srgbClr val="00B0F0"/>
              </a:solidFill>
              <a:latin typeface="Algerian" pitchFamily="82" charset="0"/>
            </a:endParaRPr>
          </a:p>
        </p:txBody>
      </p:sp>
      <p:sp>
        <p:nvSpPr>
          <p:cNvPr id="3" name="Content Placeholder 2"/>
          <p:cNvSpPr>
            <a:spLocks noGrp="1"/>
          </p:cNvSpPr>
          <p:nvPr>
            <p:ph idx="1"/>
          </p:nvPr>
        </p:nvSpPr>
        <p:spPr>
          <a:xfrm>
            <a:off x="0" y="1199212"/>
            <a:ext cx="12191999" cy="5658787"/>
          </a:xfrm>
        </p:spPr>
        <p:txBody>
          <a:bodyPr>
            <a:normAutofit lnSpcReduction="10000"/>
          </a:bodyPr>
          <a:lstStyle/>
          <a:p>
            <a:r>
              <a:rPr lang="en-GB" dirty="0" smtClean="0"/>
              <a:t>The purpose of analysis of time series is to decompose it into various components.</a:t>
            </a:r>
          </a:p>
          <a:p>
            <a:r>
              <a:rPr lang="en-GB" dirty="0" smtClean="0"/>
              <a:t>There are two models based on the assumption regarding the manner in which these components have combined.</a:t>
            </a:r>
          </a:p>
          <a:p>
            <a:r>
              <a:rPr lang="en-GB" dirty="0" smtClean="0"/>
              <a:t>They include </a:t>
            </a:r>
            <a:r>
              <a:rPr lang="en-GB" b="1" dirty="0" smtClean="0"/>
              <a:t>Additive Model </a:t>
            </a:r>
            <a:r>
              <a:rPr lang="en-GB" dirty="0" smtClean="0"/>
              <a:t>and </a:t>
            </a:r>
            <a:r>
              <a:rPr lang="en-GB" b="1" dirty="0" smtClean="0"/>
              <a:t>Multiplicative Model</a:t>
            </a:r>
          </a:p>
          <a:p>
            <a:pPr marL="0" indent="0">
              <a:buNone/>
            </a:pPr>
            <a:r>
              <a:rPr lang="en-GB" dirty="0"/>
              <a:t> </a:t>
            </a:r>
            <a:r>
              <a:rPr lang="en-GB" dirty="0" smtClean="0"/>
              <a:t>    </a:t>
            </a:r>
            <a:r>
              <a:rPr lang="en-GB" sz="4000" dirty="0">
                <a:solidFill>
                  <a:srgbClr val="00B0F0"/>
                </a:solidFill>
              </a:rPr>
              <a:t>Additive </a:t>
            </a:r>
            <a:r>
              <a:rPr lang="en-GB" sz="4000" dirty="0" smtClean="0">
                <a:solidFill>
                  <a:srgbClr val="00B0F0"/>
                </a:solidFill>
              </a:rPr>
              <a:t>Model</a:t>
            </a:r>
          </a:p>
          <a:p>
            <a:r>
              <a:rPr lang="en-GB" sz="3200" dirty="0"/>
              <a:t>This model is based on the assumption that the value of the variables of a time series at a point of time t is the sum of the four components</a:t>
            </a:r>
            <a:r>
              <a:rPr lang="en-GB" sz="3200" dirty="0" smtClean="0"/>
              <a:t>.</a:t>
            </a:r>
          </a:p>
          <a:p>
            <a:r>
              <a:rPr lang="en-GB" sz="3200" dirty="0"/>
              <a:t>Symbolically it can be written as </a:t>
            </a:r>
          </a:p>
          <a:p>
            <a:pPr marL="0" indent="0">
              <a:buNone/>
            </a:pPr>
            <a:r>
              <a:rPr lang="en-GB" sz="3200" dirty="0"/>
              <a:t>            Yt = Tt </a:t>
            </a:r>
            <a:r>
              <a:rPr lang="en-GB" sz="3200" dirty="0" smtClean="0"/>
              <a:t> </a:t>
            </a:r>
            <a:r>
              <a:rPr lang="en-GB" sz="3200" dirty="0"/>
              <a:t>+ St  + </a:t>
            </a:r>
            <a:r>
              <a:rPr lang="en-GB" sz="3200" dirty="0" smtClean="0"/>
              <a:t>Rt</a:t>
            </a:r>
          </a:p>
          <a:p>
            <a:pPr marL="0" indent="0">
              <a:buNone/>
            </a:pPr>
            <a:r>
              <a:rPr lang="en-GB" sz="3200" dirty="0"/>
              <a:t>This model assumes that the </a:t>
            </a:r>
            <a:r>
              <a:rPr lang="en-GB" sz="3200" dirty="0" smtClean="0"/>
              <a:t>three </a:t>
            </a:r>
            <a:r>
              <a:rPr lang="en-GB" sz="3200" dirty="0"/>
              <a:t>components act independently. </a:t>
            </a:r>
            <a:r>
              <a:rPr lang="en-GB" sz="3200" dirty="0" err="1"/>
              <a:t>i.e</a:t>
            </a:r>
            <a:r>
              <a:rPr lang="en-GB" sz="3200" dirty="0"/>
              <a:t> one component has no effect on others irrespective of their magnitudes</a:t>
            </a:r>
          </a:p>
          <a:p>
            <a:pPr marL="0" indent="0">
              <a:buNone/>
            </a:pPr>
            <a:endParaRPr lang="en-GB" sz="3200" dirty="0"/>
          </a:p>
          <a:p>
            <a:pPr marL="0" indent="0">
              <a:buNone/>
            </a:pPr>
            <a:endParaRPr lang="en-GB" sz="3200" dirty="0"/>
          </a:p>
          <a:p>
            <a:endParaRPr lang="en-GB" sz="4000" dirty="0" smtClean="0">
              <a:solidFill>
                <a:srgbClr val="00B0F0"/>
              </a:solidFill>
            </a:endParaRPr>
          </a:p>
          <a:p>
            <a:endParaRPr lang="en-GB" sz="4000" dirty="0"/>
          </a:p>
        </p:txBody>
      </p:sp>
    </p:spTree>
    <p:extLst>
      <p:ext uri="{BB962C8B-B14F-4D97-AF65-F5344CB8AC3E}">
        <p14:creationId xmlns:p14="http://schemas.microsoft.com/office/powerpoint/2010/main" val="4086540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3219" y="0"/>
            <a:ext cx="7315201" cy="884421"/>
          </a:xfrm>
        </p:spPr>
        <p:txBody>
          <a:bodyPr>
            <a:noAutofit/>
          </a:bodyPr>
          <a:lstStyle/>
          <a:p>
            <a:r>
              <a:rPr lang="en-GB" sz="6600" dirty="0" smtClean="0">
                <a:solidFill>
                  <a:srgbClr val="00B0F0"/>
                </a:solidFill>
                <a:latin typeface="Times New Roman" panose="02020603050405020304" pitchFamily="18" charset="0"/>
                <a:cs typeface="Times New Roman" panose="02020603050405020304" pitchFamily="18" charset="0"/>
              </a:rPr>
              <a:t>Multiplicative model</a:t>
            </a:r>
            <a:endParaRPr lang="en-GB" sz="66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169234"/>
            <a:ext cx="11982734" cy="5688766"/>
          </a:xfrm>
        </p:spPr>
        <p:txBody>
          <a:bodyPr>
            <a:normAutofit/>
          </a:bodyPr>
          <a:lstStyle/>
          <a:p>
            <a:r>
              <a:rPr lang="en-US" sz="4000" dirty="0">
                <a:latin typeface="Times New Roman" panose="02020603050405020304" pitchFamily="18" charset="0"/>
                <a:cs typeface="Times New Roman" panose="02020603050405020304" pitchFamily="18" charset="0"/>
              </a:rPr>
              <a:t>This model assumes that as the data increase, so does the seasonal pattern. Most time series plots exhibit such a pattern. In this model, the trend and seasonal components are multiplied and then added to the error component</a:t>
            </a:r>
            <a:r>
              <a:rPr lang="en-US" sz="4000" dirty="0" smtClean="0">
                <a:latin typeface="Times New Roman" panose="02020603050405020304" pitchFamily="18" charset="0"/>
                <a:cs typeface="Times New Roman" panose="02020603050405020304" pitchFamily="18" charset="0"/>
              </a:rPr>
              <a:t>.</a:t>
            </a:r>
          </a:p>
          <a:p>
            <a:pPr marL="0" indent="0">
              <a:buNone/>
            </a:pPr>
            <a:r>
              <a:rPr lang="en-GB" sz="4000" dirty="0">
                <a:latin typeface="Times New Roman" panose="02020603050405020304" pitchFamily="18" charset="0"/>
                <a:cs typeface="Times New Roman" panose="02020603050405020304" pitchFamily="18" charset="0"/>
              </a:rPr>
              <a:t> </a:t>
            </a:r>
            <a:r>
              <a:rPr lang="en-GB" sz="4000" dirty="0" smtClean="0">
                <a:latin typeface="Times New Roman" panose="02020603050405020304" pitchFamily="18" charset="0"/>
                <a:cs typeface="Times New Roman" panose="02020603050405020304" pitchFamily="18" charset="0"/>
              </a:rPr>
              <a:t>            </a:t>
            </a:r>
            <a:r>
              <a:rPr lang="en-GB" sz="4000" dirty="0" err="1"/>
              <a:t>Yt</a:t>
            </a:r>
            <a:r>
              <a:rPr lang="en-GB" sz="4000" dirty="0"/>
              <a:t> = Tt  </a:t>
            </a:r>
            <a:r>
              <a:rPr lang="en-GB" sz="4000" dirty="0" smtClean="0"/>
              <a:t>* </a:t>
            </a:r>
            <a:r>
              <a:rPr lang="en-GB" sz="4000" dirty="0"/>
              <a:t>St  + </a:t>
            </a:r>
            <a:r>
              <a:rPr lang="en-GB" sz="4000" dirty="0" err="1"/>
              <a:t>Rt</a:t>
            </a:r>
            <a:endParaRPr lang="en-GB" sz="4000" dirty="0"/>
          </a:p>
          <a:p>
            <a:pPr marL="0" indent="0">
              <a:buNone/>
            </a:pPr>
            <a:endParaRPr lang="en-GB" sz="4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291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91" y="0"/>
            <a:ext cx="11842229" cy="1124263"/>
          </a:xfrm>
        </p:spPr>
        <p:txBody>
          <a:bodyPr>
            <a:normAutofit fontScale="90000"/>
          </a:bodyPr>
          <a:lstStyle/>
          <a:p>
            <a:r>
              <a:rPr lang="en-US" dirty="0" smtClean="0">
                <a:solidFill>
                  <a:srgbClr val="0070C0"/>
                </a:solidFill>
              </a:rPr>
              <a:t>Frame work and Application of ARIMA Modeling in R</a:t>
            </a:r>
            <a:endParaRPr lang="en-US" dirty="0">
              <a:solidFill>
                <a:srgbClr val="0070C0"/>
              </a:solidFill>
            </a:endParaRPr>
          </a:p>
        </p:txBody>
      </p:sp>
      <p:sp>
        <p:nvSpPr>
          <p:cNvPr id="3" name="Content Placeholder 2"/>
          <p:cNvSpPr>
            <a:spLocks noGrp="1"/>
          </p:cNvSpPr>
          <p:nvPr>
            <p:ph idx="1"/>
          </p:nvPr>
        </p:nvSpPr>
        <p:spPr>
          <a:xfrm>
            <a:off x="0" y="1004340"/>
            <a:ext cx="12192000" cy="5853659"/>
          </a:xfrm>
        </p:spPr>
        <p:txBody>
          <a:bodyPr>
            <a:normAutofit/>
          </a:bodyPr>
          <a:lstStyle/>
          <a:p>
            <a:r>
              <a:rPr lang="en-US" dirty="0"/>
              <a:t>This </a:t>
            </a:r>
            <a:r>
              <a:rPr lang="en-US" dirty="0" smtClean="0"/>
              <a:t>framework</a:t>
            </a:r>
            <a:r>
              <a:rPr lang="en-US" dirty="0"/>
              <a:t> specifies the step by step approach on </a:t>
            </a:r>
            <a:r>
              <a:rPr lang="en-US" dirty="0" smtClean="0"/>
              <a:t>How </a:t>
            </a:r>
            <a:r>
              <a:rPr lang="en-US" dirty="0"/>
              <a:t>to do a Time Series </a:t>
            </a:r>
            <a:r>
              <a:rPr lang="en-US" dirty="0" smtClean="0"/>
              <a:t>Analysis. They include the following steps</a:t>
            </a:r>
          </a:p>
          <a:p>
            <a:pPr marL="0" indent="0">
              <a:buNone/>
            </a:pPr>
            <a:r>
              <a:rPr lang="en-US" dirty="0"/>
              <a:t>Step 1: </a:t>
            </a:r>
            <a:r>
              <a:rPr lang="en-US" b="1" dirty="0"/>
              <a:t>Visualize the Time </a:t>
            </a:r>
            <a:r>
              <a:rPr lang="en-US" b="1" dirty="0" smtClean="0"/>
              <a:t>Series</a:t>
            </a:r>
          </a:p>
          <a:p>
            <a:pPr marL="0" indent="0">
              <a:buNone/>
            </a:pPr>
            <a:r>
              <a:rPr lang="en-US" dirty="0"/>
              <a:t>It is essential to analyze the trends prior to building any kind of time series model.</a:t>
            </a:r>
            <a:endParaRPr lang="en-US" dirty="0" smtClean="0"/>
          </a:p>
          <a:p>
            <a:pPr marL="0" indent="0">
              <a:buNone/>
            </a:pPr>
            <a:r>
              <a:rPr lang="en-US" dirty="0"/>
              <a:t>Step 2: </a:t>
            </a:r>
            <a:r>
              <a:rPr lang="en-US" dirty="0" smtClean="0"/>
              <a:t>  </a:t>
            </a:r>
            <a:r>
              <a:rPr lang="en-US" b="1" dirty="0" smtClean="0"/>
              <a:t>Stationarize </a:t>
            </a:r>
            <a:r>
              <a:rPr lang="en-US" b="1" dirty="0"/>
              <a:t>the </a:t>
            </a:r>
            <a:r>
              <a:rPr lang="en-US" b="1" dirty="0" smtClean="0"/>
              <a:t>Series</a:t>
            </a:r>
          </a:p>
          <a:p>
            <a:pPr marL="0" indent="0">
              <a:buNone/>
            </a:pPr>
            <a:r>
              <a:rPr lang="en-US" dirty="0"/>
              <a:t>Once we know the patterns, trends, cycles and seasonality , we can check if the series is stationary or not.</a:t>
            </a:r>
          </a:p>
          <a:p>
            <a:pPr marL="0" indent="0">
              <a:buNone/>
            </a:pPr>
            <a:r>
              <a:rPr lang="en-US" dirty="0"/>
              <a:t>Step 3: </a:t>
            </a:r>
            <a:r>
              <a:rPr lang="en-US" dirty="0" smtClean="0"/>
              <a:t>   </a:t>
            </a:r>
            <a:r>
              <a:rPr lang="en-US" b="1" dirty="0" smtClean="0"/>
              <a:t>Find </a:t>
            </a:r>
            <a:r>
              <a:rPr lang="en-US" b="1" dirty="0"/>
              <a:t>Optimal </a:t>
            </a:r>
            <a:r>
              <a:rPr lang="en-US" b="1" dirty="0" smtClean="0"/>
              <a:t>Parameters</a:t>
            </a:r>
          </a:p>
          <a:p>
            <a:pPr marL="0" indent="0">
              <a:buNone/>
            </a:pPr>
            <a:r>
              <a:rPr lang="en-US" dirty="0"/>
              <a:t>The parameters p,d,q can be found using  ACF and PACF plots.</a:t>
            </a:r>
          </a:p>
          <a:p>
            <a:pPr marL="0" indent="0">
              <a:buNone/>
            </a:pPr>
            <a:r>
              <a:rPr lang="en-US" dirty="0"/>
              <a:t> </a:t>
            </a:r>
            <a:endParaRPr lang="en-US" b="1"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547180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49311"/>
          </a:xfrm>
        </p:spPr>
        <p:txBody>
          <a:bodyPr>
            <a:normAutofit fontScale="90000"/>
          </a:bodyPr>
          <a:lstStyle/>
          <a:p>
            <a:r>
              <a:rPr lang="en-US" dirty="0" smtClean="0">
                <a:solidFill>
                  <a:srgbClr val="0070C0"/>
                </a:solidFill>
              </a:rPr>
              <a:t>Frame work and application of ARIMA model in R cont.…..</a:t>
            </a:r>
            <a:endParaRPr lang="en-US" dirty="0">
              <a:solidFill>
                <a:srgbClr val="0070C0"/>
              </a:solidFill>
            </a:endParaRPr>
          </a:p>
        </p:txBody>
      </p:sp>
      <p:sp>
        <p:nvSpPr>
          <p:cNvPr id="3" name="Content Placeholder 2"/>
          <p:cNvSpPr>
            <a:spLocks noGrp="1"/>
          </p:cNvSpPr>
          <p:nvPr>
            <p:ph idx="1"/>
          </p:nvPr>
        </p:nvSpPr>
        <p:spPr>
          <a:xfrm>
            <a:off x="0" y="1169234"/>
            <a:ext cx="12052092" cy="5441428"/>
          </a:xfrm>
        </p:spPr>
        <p:txBody>
          <a:bodyPr>
            <a:normAutofit lnSpcReduction="10000"/>
          </a:bodyPr>
          <a:lstStyle/>
          <a:p>
            <a:pPr marL="0" indent="0">
              <a:buNone/>
            </a:pPr>
            <a:r>
              <a:rPr lang="en-US" dirty="0"/>
              <a:t>Step 4: </a:t>
            </a:r>
            <a:r>
              <a:rPr lang="en-US" b="1" dirty="0"/>
              <a:t>Build ARIMA Model</a:t>
            </a:r>
          </a:p>
          <a:p>
            <a:pPr marL="0" indent="0">
              <a:buNone/>
            </a:pPr>
            <a:r>
              <a:rPr lang="en-US" dirty="0"/>
              <a:t>With the parameters in hand, we can now try to build ARIMA model. The value found in the previous section might be an approximate estimate and we need to explore more (p,d,q) </a:t>
            </a:r>
            <a:r>
              <a:rPr lang="en-US" dirty="0" smtClean="0"/>
              <a:t>combinations</a:t>
            </a:r>
          </a:p>
          <a:p>
            <a:pPr marL="0" indent="0">
              <a:buNone/>
            </a:pPr>
            <a:endParaRPr lang="en-US" b="1" dirty="0" smtClean="0"/>
          </a:p>
          <a:p>
            <a:pPr marL="0" indent="0">
              <a:buNone/>
            </a:pPr>
            <a:r>
              <a:rPr lang="en-US" b="1" dirty="0" smtClean="0"/>
              <a:t>Step </a:t>
            </a:r>
            <a:r>
              <a:rPr lang="en-US" b="1" dirty="0"/>
              <a:t>5: Make Predictions</a:t>
            </a:r>
          </a:p>
          <a:p>
            <a:pPr marL="0" indent="0">
              <a:buNone/>
            </a:pPr>
            <a:r>
              <a:rPr lang="en-US" dirty="0"/>
              <a:t>Once we have the final ARIMA model, we are now ready to make predictions on the future time points. We can also visualize the trends to cross validate if the model works fine</a:t>
            </a:r>
            <a:r>
              <a:rPr lang="en-US" dirty="0" smtClean="0"/>
              <a:t>.</a:t>
            </a:r>
          </a:p>
          <a:p>
            <a:pPr marL="0" indent="0">
              <a:buNone/>
            </a:pPr>
            <a:endParaRPr lang="en-US" dirty="0"/>
          </a:p>
          <a:p>
            <a:pPr marL="0" indent="0">
              <a:buNone/>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732872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23566801"/>
              </p:ext>
            </p:extLst>
          </p:nvPr>
        </p:nvGraphicFramePr>
        <p:xfrm>
          <a:off x="838200" y="149902"/>
          <a:ext cx="10515600" cy="6535711"/>
        </p:xfrm>
        <a:graphic>
          <a:graphicData uri="http://schemas.openxmlformats.org/drawingml/2006/table">
            <a:tbl>
              <a:tblPr firstRow="1" bandRow="1">
                <a:tableStyleId>{5C22544A-7EE6-4342-B048-85BDC9FD1C3A}</a:tableStyleId>
              </a:tblPr>
              <a:tblGrid>
                <a:gridCol w="3505200"/>
                <a:gridCol w="3505200"/>
                <a:gridCol w="3505200"/>
              </a:tblGrid>
              <a:tr h="1795629">
                <a:tc>
                  <a:txBody>
                    <a:bodyPr/>
                    <a:lstStyle/>
                    <a:p>
                      <a:pPr algn="ctr"/>
                      <a:r>
                        <a:rPr lang="en-US" sz="6600" dirty="0" smtClean="0">
                          <a:latin typeface="Times New Roman" panose="02020603050405020304" pitchFamily="18" charset="0"/>
                          <a:cs typeface="Times New Roman" panose="02020603050405020304" pitchFamily="18" charset="0"/>
                        </a:rPr>
                        <a:t>Model</a:t>
                      </a:r>
                      <a:endParaRPr lang="en-US" sz="6600" dirty="0">
                        <a:latin typeface="Times New Roman" panose="02020603050405020304" pitchFamily="18" charset="0"/>
                        <a:cs typeface="Times New Roman" panose="02020603050405020304" pitchFamily="18" charset="0"/>
                      </a:endParaRPr>
                    </a:p>
                  </a:txBody>
                  <a:tcPr/>
                </a:tc>
                <a:tc>
                  <a:txBody>
                    <a:bodyPr/>
                    <a:lstStyle/>
                    <a:p>
                      <a:pPr algn="ctr"/>
                      <a:r>
                        <a:rPr lang="en-US" sz="6000" dirty="0" smtClean="0">
                          <a:latin typeface="Times New Roman" panose="02020603050405020304" pitchFamily="18" charset="0"/>
                          <a:cs typeface="Times New Roman" panose="02020603050405020304" pitchFamily="18" charset="0"/>
                        </a:rPr>
                        <a:t>ACF</a:t>
                      </a:r>
                      <a:endParaRPr lang="en-US" sz="6000" dirty="0">
                        <a:latin typeface="Times New Roman" panose="02020603050405020304" pitchFamily="18" charset="0"/>
                        <a:cs typeface="Times New Roman" panose="02020603050405020304" pitchFamily="18" charset="0"/>
                      </a:endParaRPr>
                    </a:p>
                  </a:txBody>
                  <a:tcPr/>
                </a:tc>
                <a:tc>
                  <a:txBody>
                    <a:bodyPr/>
                    <a:lstStyle/>
                    <a:p>
                      <a:pPr algn="ctr"/>
                      <a:r>
                        <a:rPr lang="en-US" sz="5400" dirty="0" smtClean="0">
                          <a:latin typeface="Times New Roman" panose="02020603050405020304" pitchFamily="18" charset="0"/>
                          <a:cs typeface="Times New Roman" panose="02020603050405020304" pitchFamily="18" charset="0"/>
                        </a:rPr>
                        <a:t>PACF</a:t>
                      </a:r>
                      <a:endParaRPr lang="en-US" sz="5400" dirty="0">
                        <a:latin typeface="Times New Roman" panose="02020603050405020304" pitchFamily="18" charset="0"/>
                        <a:cs typeface="Times New Roman" panose="02020603050405020304" pitchFamily="18" charset="0"/>
                      </a:endParaRPr>
                    </a:p>
                  </a:txBody>
                  <a:tcPr/>
                </a:tc>
              </a:tr>
              <a:tr h="1635395">
                <a:tc>
                  <a:txBody>
                    <a:bodyPr/>
                    <a:lstStyle/>
                    <a:p>
                      <a:r>
                        <a:rPr lang="en-US" sz="4000" dirty="0" smtClean="0">
                          <a:latin typeface="Times New Roman" panose="02020603050405020304" pitchFamily="18" charset="0"/>
                          <a:cs typeface="Times New Roman" panose="02020603050405020304" pitchFamily="18" charset="0"/>
                        </a:rPr>
                        <a:t>AR(p)</a:t>
                      </a:r>
                      <a:endParaRPr lang="en-US" sz="4000" dirty="0">
                        <a:latin typeface="Times New Roman" panose="02020603050405020304" pitchFamily="18" charset="0"/>
                        <a:cs typeface="Times New Roman" panose="02020603050405020304" pitchFamily="18" charset="0"/>
                      </a:endParaRPr>
                    </a:p>
                  </a:txBody>
                  <a:tcPr/>
                </a:tc>
                <a:tc>
                  <a:txBody>
                    <a:bodyPr/>
                    <a:lstStyle/>
                    <a:p>
                      <a:r>
                        <a:rPr lang="en-US" sz="3600" dirty="0" smtClean="0">
                          <a:latin typeface="Times New Roman" panose="02020603050405020304" pitchFamily="18" charset="0"/>
                          <a:cs typeface="Times New Roman" panose="02020603050405020304" pitchFamily="18" charset="0"/>
                        </a:rPr>
                        <a:t>Spikes decay towards zero</a:t>
                      </a:r>
                      <a:endParaRPr lang="en-US" sz="3600" dirty="0">
                        <a:latin typeface="Times New Roman" panose="02020603050405020304" pitchFamily="18" charset="0"/>
                        <a:cs typeface="Times New Roman" panose="02020603050405020304" pitchFamily="18" charset="0"/>
                      </a:endParaRPr>
                    </a:p>
                  </a:txBody>
                  <a:tcPr/>
                </a:tc>
                <a:tc>
                  <a:txBody>
                    <a:bodyPr/>
                    <a:lstStyle/>
                    <a:p>
                      <a:r>
                        <a:rPr lang="en-US" sz="4000" dirty="0" smtClean="0">
                          <a:latin typeface="Times New Roman" panose="02020603050405020304" pitchFamily="18" charset="0"/>
                          <a:cs typeface="Times New Roman" panose="02020603050405020304" pitchFamily="18" charset="0"/>
                        </a:rPr>
                        <a:t>Spikes cut off to zero</a:t>
                      </a:r>
                      <a:endParaRPr lang="en-US" sz="4000" dirty="0">
                        <a:latin typeface="Times New Roman" panose="02020603050405020304" pitchFamily="18" charset="0"/>
                        <a:cs typeface="Times New Roman" panose="02020603050405020304" pitchFamily="18" charset="0"/>
                      </a:endParaRPr>
                    </a:p>
                  </a:txBody>
                  <a:tcPr/>
                </a:tc>
              </a:tr>
              <a:tr h="1635395">
                <a:tc>
                  <a:txBody>
                    <a:bodyPr/>
                    <a:lstStyle/>
                    <a:p>
                      <a:r>
                        <a:rPr lang="en-US" sz="4000" dirty="0" smtClean="0">
                          <a:latin typeface="Times New Roman" panose="02020603050405020304" pitchFamily="18" charset="0"/>
                          <a:cs typeface="Times New Roman" panose="02020603050405020304" pitchFamily="18" charset="0"/>
                        </a:rPr>
                        <a:t>MA(q)</a:t>
                      </a:r>
                      <a:endParaRPr lang="en-US" sz="4000" dirty="0">
                        <a:latin typeface="Times New Roman" panose="02020603050405020304" pitchFamily="18" charset="0"/>
                        <a:cs typeface="Times New Roman" panose="02020603050405020304" pitchFamily="18" charset="0"/>
                      </a:endParaRPr>
                    </a:p>
                  </a:txBody>
                  <a:tcPr/>
                </a:tc>
                <a:tc>
                  <a:txBody>
                    <a:bodyPr/>
                    <a:lstStyle/>
                    <a:p>
                      <a:r>
                        <a:rPr lang="en-US" sz="4000" dirty="0" smtClean="0">
                          <a:latin typeface="Times New Roman" panose="02020603050405020304" pitchFamily="18" charset="0"/>
                          <a:cs typeface="Times New Roman" panose="02020603050405020304" pitchFamily="18" charset="0"/>
                        </a:rPr>
                        <a:t>Spikes cut off zero</a:t>
                      </a:r>
                      <a:endParaRPr lang="en-US" sz="4000" dirty="0">
                        <a:latin typeface="Times New Roman" panose="02020603050405020304" pitchFamily="18" charset="0"/>
                        <a:cs typeface="Times New Roman" panose="02020603050405020304" pitchFamily="18" charset="0"/>
                      </a:endParaRPr>
                    </a:p>
                  </a:txBody>
                  <a:tcPr/>
                </a:tc>
                <a:tc>
                  <a:txBody>
                    <a:bodyPr/>
                    <a:lstStyle/>
                    <a:p>
                      <a:r>
                        <a:rPr lang="en-US" sz="3600" dirty="0" smtClean="0">
                          <a:latin typeface="Times New Roman" panose="02020603050405020304" pitchFamily="18" charset="0"/>
                          <a:cs typeface="Times New Roman" panose="02020603050405020304" pitchFamily="18" charset="0"/>
                        </a:rPr>
                        <a:t>Spikes decay towards zero</a:t>
                      </a:r>
                      <a:endParaRPr lang="en-US" sz="3600" dirty="0">
                        <a:latin typeface="Times New Roman" panose="02020603050405020304" pitchFamily="18" charset="0"/>
                        <a:cs typeface="Times New Roman" panose="02020603050405020304" pitchFamily="18" charset="0"/>
                      </a:endParaRPr>
                    </a:p>
                  </a:txBody>
                  <a:tcPr/>
                </a:tc>
              </a:tr>
              <a:tr h="1469292">
                <a:tc>
                  <a:txBody>
                    <a:bodyPr/>
                    <a:lstStyle/>
                    <a:p>
                      <a:r>
                        <a:rPr lang="en-US" sz="4000" dirty="0" smtClean="0">
                          <a:latin typeface="Times New Roman" panose="02020603050405020304" pitchFamily="18" charset="0"/>
                          <a:cs typeface="Times New Roman" panose="02020603050405020304" pitchFamily="18" charset="0"/>
                        </a:rPr>
                        <a:t>ARMA(</a:t>
                      </a:r>
                      <a:r>
                        <a:rPr lang="en-US" sz="4000" dirty="0" err="1" smtClean="0">
                          <a:latin typeface="Times New Roman" panose="02020603050405020304" pitchFamily="18" charset="0"/>
                          <a:cs typeface="Times New Roman" panose="02020603050405020304" pitchFamily="18" charset="0"/>
                        </a:rPr>
                        <a:t>p,q</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txBody>
                  <a:tcPr/>
                </a:tc>
                <a:tc>
                  <a:txBody>
                    <a:bodyPr/>
                    <a:lstStyle/>
                    <a:p>
                      <a:r>
                        <a:rPr lang="en-US" sz="4000" dirty="0" smtClean="0">
                          <a:latin typeface="Times New Roman" panose="02020603050405020304" pitchFamily="18" charset="0"/>
                          <a:cs typeface="Times New Roman" panose="02020603050405020304" pitchFamily="18" charset="0"/>
                        </a:rPr>
                        <a:t>Spikes decay</a:t>
                      </a:r>
                      <a:r>
                        <a:rPr lang="en-US" sz="4000" baseline="0" dirty="0" smtClean="0">
                          <a:latin typeface="Times New Roman" panose="02020603050405020304" pitchFamily="18" charset="0"/>
                          <a:cs typeface="Times New Roman" panose="02020603050405020304" pitchFamily="18" charset="0"/>
                        </a:rPr>
                        <a:t> towards zero</a:t>
                      </a:r>
                      <a:endParaRPr lang="en-US" sz="4000" dirty="0">
                        <a:latin typeface="Times New Roman" panose="02020603050405020304" pitchFamily="18" charset="0"/>
                        <a:cs typeface="Times New Roman" panose="02020603050405020304" pitchFamily="18" charset="0"/>
                      </a:endParaRPr>
                    </a:p>
                  </a:txBody>
                  <a:tcPr/>
                </a:tc>
                <a:tc>
                  <a:txBody>
                    <a:bodyPr/>
                    <a:lstStyle/>
                    <a:p>
                      <a:r>
                        <a:rPr lang="en-US" sz="4000" dirty="0" smtClean="0">
                          <a:latin typeface="Times New Roman" panose="02020603050405020304" pitchFamily="18" charset="0"/>
                          <a:cs typeface="Times New Roman" panose="02020603050405020304" pitchFamily="18" charset="0"/>
                        </a:rPr>
                        <a:t>Spikes decay</a:t>
                      </a:r>
                      <a:r>
                        <a:rPr lang="en-US" sz="4000" baseline="0" dirty="0" smtClean="0">
                          <a:latin typeface="Times New Roman" panose="02020603050405020304" pitchFamily="18" charset="0"/>
                          <a:cs typeface="Times New Roman" panose="02020603050405020304" pitchFamily="18" charset="0"/>
                        </a:rPr>
                        <a:t> toward zero</a:t>
                      </a:r>
                      <a:endParaRPr lang="en-US" sz="4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048243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2028227" cy="1446662"/>
          </a:xfrm>
        </p:spPr>
        <p:txBody>
          <a:bodyPr/>
          <a:lstStyle/>
          <a:p>
            <a:r>
              <a:rPr lang="en-US" dirty="0" smtClean="0"/>
              <a:t> codes for time series analysis</a:t>
            </a:r>
            <a:br>
              <a:rPr lang="en-US" dirty="0" smtClean="0"/>
            </a:br>
            <a:r>
              <a:rPr lang="en-US" dirty="0" smtClean="0"/>
              <a:t>we are using a dataset “</a:t>
            </a:r>
            <a:r>
              <a:rPr lang="en-US" dirty="0" err="1" smtClean="0"/>
              <a:t>AirPassengers</a:t>
            </a:r>
            <a:r>
              <a:rPr lang="en-US" dirty="0" smtClean="0"/>
              <a:t>”</a:t>
            </a:r>
            <a:endParaRPr lang="en-US" dirty="0"/>
          </a:p>
        </p:txBody>
      </p:sp>
      <p:sp>
        <p:nvSpPr>
          <p:cNvPr id="3" name="Content Placeholder 2"/>
          <p:cNvSpPr>
            <a:spLocks noGrp="1"/>
          </p:cNvSpPr>
          <p:nvPr>
            <p:ph idx="1"/>
          </p:nvPr>
        </p:nvSpPr>
        <p:spPr>
          <a:xfrm>
            <a:off x="109182" y="1433014"/>
            <a:ext cx="11914496" cy="5424985"/>
          </a:xfrm>
        </p:spPr>
        <p:txBody>
          <a:bodyPr>
            <a:normAutofit fontScale="92500" lnSpcReduction="10000"/>
          </a:bodyPr>
          <a:lstStyle/>
          <a:p>
            <a:pPr marL="0" indent="0">
              <a:buNone/>
            </a:pPr>
            <a:r>
              <a:rPr lang="en-US" dirty="0" smtClean="0"/>
              <a:t>   #</a:t>
            </a:r>
            <a:r>
              <a:rPr lang="en-US" dirty="0"/>
              <a:t>importing data</a:t>
            </a:r>
          </a:p>
          <a:p>
            <a:r>
              <a:rPr lang="en-US" dirty="0"/>
              <a:t>data(</a:t>
            </a:r>
            <a:r>
              <a:rPr lang="en-US" dirty="0" err="1"/>
              <a:t>AirPassengers</a:t>
            </a:r>
            <a:r>
              <a:rPr lang="en-US" dirty="0"/>
              <a:t>)</a:t>
            </a:r>
          </a:p>
          <a:p>
            <a:pPr marL="0" indent="0">
              <a:buNone/>
            </a:pPr>
            <a:r>
              <a:rPr lang="en-US" dirty="0" smtClean="0"/>
              <a:t>   #</a:t>
            </a:r>
            <a:r>
              <a:rPr lang="en-US" dirty="0"/>
              <a:t>shows the that the data series is in time series format. </a:t>
            </a:r>
          </a:p>
          <a:p>
            <a:r>
              <a:rPr lang="en-US" dirty="0"/>
              <a:t>class(</a:t>
            </a:r>
            <a:r>
              <a:rPr lang="en-US" dirty="0" err="1"/>
              <a:t>AirPassengers</a:t>
            </a:r>
            <a:r>
              <a:rPr lang="en-US" dirty="0"/>
              <a:t>)</a:t>
            </a:r>
          </a:p>
          <a:p>
            <a:pPr marL="0" indent="0">
              <a:buNone/>
            </a:pPr>
            <a:r>
              <a:rPr lang="en-US" dirty="0" smtClean="0"/>
              <a:t>   # </a:t>
            </a:r>
            <a:r>
              <a:rPr lang="en-US" dirty="0"/>
              <a:t>This is the start of the time series</a:t>
            </a:r>
          </a:p>
          <a:p>
            <a:r>
              <a:rPr lang="en-US" dirty="0"/>
              <a:t>start(</a:t>
            </a:r>
            <a:r>
              <a:rPr lang="en-US" dirty="0" err="1"/>
              <a:t>AirPassengers</a:t>
            </a:r>
            <a:r>
              <a:rPr lang="en-US" dirty="0"/>
              <a:t>)</a:t>
            </a:r>
          </a:p>
          <a:p>
            <a:pPr marL="0" indent="0">
              <a:buNone/>
            </a:pPr>
            <a:r>
              <a:rPr lang="en-US" dirty="0" smtClean="0"/>
              <a:t>   # </a:t>
            </a:r>
            <a:r>
              <a:rPr lang="en-US" dirty="0"/>
              <a:t>This is this end of the time series</a:t>
            </a:r>
          </a:p>
          <a:p>
            <a:r>
              <a:rPr lang="en-US" dirty="0"/>
              <a:t>end(</a:t>
            </a:r>
            <a:r>
              <a:rPr lang="en-US" dirty="0" err="1"/>
              <a:t>AirPassengers</a:t>
            </a:r>
            <a:r>
              <a:rPr lang="en-US" dirty="0"/>
              <a:t>)</a:t>
            </a:r>
          </a:p>
          <a:p>
            <a:pPr marL="0" indent="0">
              <a:buNone/>
            </a:pPr>
            <a:r>
              <a:rPr lang="en-US" dirty="0" smtClean="0"/>
              <a:t>   #</a:t>
            </a:r>
            <a:r>
              <a:rPr lang="en-US" dirty="0"/>
              <a:t>the cycles of this time series is 12 months in a year</a:t>
            </a:r>
          </a:p>
          <a:p>
            <a:r>
              <a:rPr lang="en-US" dirty="0"/>
              <a:t>frequency(</a:t>
            </a:r>
            <a:r>
              <a:rPr lang="en-US" dirty="0" err="1"/>
              <a:t>AirPassengers</a:t>
            </a:r>
            <a:r>
              <a:rPr lang="en-US" dirty="0"/>
              <a:t>)</a:t>
            </a:r>
          </a:p>
          <a:p>
            <a:pPr marL="0" indent="0">
              <a:buNone/>
            </a:pPr>
            <a:r>
              <a:rPr lang="en-US" dirty="0" smtClean="0"/>
              <a:t>   # </a:t>
            </a:r>
            <a:r>
              <a:rPr lang="en-US" dirty="0"/>
              <a:t>Shows how the number of passengers across the spectrum  </a:t>
            </a:r>
          </a:p>
          <a:p>
            <a:r>
              <a:rPr lang="en-US" dirty="0"/>
              <a:t>summary(</a:t>
            </a:r>
            <a:r>
              <a:rPr lang="en-US" dirty="0" err="1"/>
              <a:t>AirPassengers</a:t>
            </a:r>
            <a:r>
              <a:rPr lang="en-US" dirty="0"/>
              <a:t>)</a:t>
            </a:r>
          </a:p>
        </p:txBody>
      </p:sp>
    </p:spTree>
    <p:extLst>
      <p:ext uri="{BB962C8B-B14F-4D97-AF65-F5344CB8AC3E}">
        <p14:creationId xmlns:p14="http://schemas.microsoft.com/office/powerpoint/2010/main" val="244344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773"/>
            <a:ext cx="10515600" cy="2019869"/>
          </a:xfrm>
        </p:spPr>
        <p:txBody>
          <a:bodyPr/>
          <a:lstStyle/>
          <a:p>
            <a:r>
              <a:rPr lang="en-US" dirty="0" smtClean="0"/>
              <a:t>          #</a:t>
            </a:r>
            <a:r>
              <a:rPr lang="en-US" dirty="0"/>
              <a:t>sense of seasonal effect</a:t>
            </a:r>
            <a:r>
              <a:rPr lang="en-US" dirty="0" smtClean="0"/>
              <a:t/>
            </a:r>
            <a:br>
              <a:rPr lang="en-US" dirty="0" smtClean="0"/>
            </a:br>
            <a:r>
              <a:rPr lang="en-US" dirty="0" smtClean="0"/>
              <a:t>boxplot(</a:t>
            </a:r>
            <a:r>
              <a:rPr lang="en-US" dirty="0" err="1" smtClean="0"/>
              <a:t>AirPassengers~cycle</a:t>
            </a:r>
            <a:r>
              <a:rPr lang="en-US" dirty="0" smtClean="0"/>
              <a:t>(</a:t>
            </a:r>
            <a:r>
              <a:rPr lang="en-US" dirty="0" err="1" smtClean="0"/>
              <a:t>AirPassengers</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537" y="1678675"/>
            <a:ext cx="10753775" cy="5036024"/>
          </a:xfrm>
        </p:spPr>
      </p:pic>
    </p:spTree>
    <p:extLst>
      <p:ext uri="{BB962C8B-B14F-4D97-AF65-F5344CB8AC3E}">
        <p14:creationId xmlns:p14="http://schemas.microsoft.com/office/powerpoint/2010/main" val="384372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7798"/>
            <a:ext cx="9601196" cy="1023582"/>
          </a:xfrm>
        </p:spPr>
        <p:txBody>
          <a:bodyPr>
            <a:normAutofit/>
          </a:bodyPr>
          <a:lstStyle/>
          <a:p>
            <a:pPr algn="ctr"/>
            <a:r>
              <a:rPr lang="en-GB" sz="6000" dirty="0" smtClean="0">
                <a:solidFill>
                  <a:srgbClr val="00B0F0"/>
                </a:solidFill>
                <a:latin typeface="Algerian" panose="04020705040A02060702" pitchFamily="82" charset="0"/>
                <a:cs typeface="Times New Roman" panose="02020603050405020304" pitchFamily="18" charset="0"/>
              </a:rPr>
              <a:t>Definition</a:t>
            </a:r>
            <a:endParaRPr lang="en-GB" sz="6000" dirty="0">
              <a:solidFill>
                <a:srgbClr val="00B0F0"/>
              </a:solidFill>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0" y="1651379"/>
            <a:ext cx="12191999" cy="4906174"/>
          </a:xfrm>
        </p:spPr>
        <p:txBody>
          <a:bodyPr>
            <a:normAutofit/>
          </a:bodyPr>
          <a:lstStyle/>
          <a:p>
            <a:r>
              <a:rPr lang="en-US" sz="4400" dirty="0" smtClean="0">
                <a:latin typeface="Times New Roman" panose="02020603050405020304" pitchFamily="18" charset="0"/>
                <a:cs typeface="Times New Roman" panose="02020603050405020304" pitchFamily="18" charset="0"/>
              </a:rPr>
              <a:t>a series of values of a quantity obtained at successive times, often with equal intervals between them </a:t>
            </a:r>
            <a:r>
              <a:rPr lang="en-GB" sz="4400" dirty="0" smtClean="0">
                <a:latin typeface="Times New Roman" panose="02020603050405020304" pitchFamily="18" charset="0"/>
                <a:cs typeface="Times New Roman" panose="02020603050405020304" pitchFamily="18" charset="0"/>
              </a:rPr>
              <a:t>is called a </a:t>
            </a:r>
            <a:r>
              <a:rPr lang="en-GB" sz="4400" b="1" dirty="0" smtClean="0">
                <a:latin typeface="Times New Roman" panose="02020603050405020304" pitchFamily="18" charset="0"/>
                <a:cs typeface="Times New Roman" panose="02020603050405020304" pitchFamily="18" charset="0"/>
              </a:rPr>
              <a:t>TIME SERIES</a:t>
            </a:r>
          </a:p>
          <a:p>
            <a:r>
              <a:rPr lang="en-GB" sz="4400" dirty="0" smtClean="0">
                <a:latin typeface="Times New Roman" panose="02020603050405020304" pitchFamily="18" charset="0"/>
                <a:cs typeface="Times New Roman" panose="02020603050405020304" pitchFamily="18" charset="0"/>
              </a:rPr>
              <a:t>Time series data are bivariate data in which one of the variables is the </a:t>
            </a:r>
            <a:r>
              <a:rPr lang="en-GB" sz="4400" b="1" dirty="0" smtClean="0">
                <a:latin typeface="Times New Roman" panose="02020603050405020304" pitchFamily="18" charset="0"/>
                <a:cs typeface="Times New Roman" panose="02020603050405020304" pitchFamily="18" charset="0"/>
              </a:rPr>
              <a:t>time</a:t>
            </a:r>
            <a:r>
              <a:rPr lang="en-GB" sz="4400" dirty="0" smtClean="0">
                <a:latin typeface="Times New Roman" panose="02020603050405020304" pitchFamily="18" charset="0"/>
                <a:cs typeface="Times New Roman" panose="02020603050405020304" pitchFamily="18" charset="0"/>
              </a:rPr>
              <a:t> represented in the x-axis</a:t>
            </a:r>
          </a:p>
          <a:p>
            <a:pPr marL="0" indent="0">
              <a:buNone/>
            </a:pPr>
            <a:endParaRPr lang="en-GB" sz="4400" dirty="0"/>
          </a:p>
        </p:txBody>
      </p:sp>
    </p:spTree>
    <p:extLst>
      <p:ext uri="{BB962C8B-B14F-4D97-AF65-F5344CB8AC3E}">
        <p14:creationId xmlns:p14="http://schemas.microsoft.com/office/powerpoint/2010/main" val="2043435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982734" cy="1325563"/>
          </a:xfrm>
        </p:spPr>
        <p:txBody>
          <a:bodyPr>
            <a:noAutofit/>
          </a:bodyPr>
          <a:lstStyle/>
          <a:p>
            <a:pPr algn="ctr"/>
            <a:r>
              <a:rPr lang="en-US" sz="3200" dirty="0" smtClean="0"/>
              <a:t>   #</a:t>
            </a:r>
            <a:r>
              <a:rPr lang="en-US" sz="3200" dirty="0"/>
              <a:t>for mean</a:t>
            </a:r>
            <a:br>
              <a:rPr lang="en-US" sz="3200" dirty="0"/>
            </a:br>
            <a:r>
              <a:rPr lang="en-US" sz="3200" dirty="0"/>
              <a:t>plot(</a:t>
            </a:r>
            <a:r>
              <a:rPr lang="en-US" sz="3200" dirty="0" err="1"/>
              <a:t>AirPassengers</a:t>
            </a:r>
            <a:r>
              <a:rPr lang="en-US" sz="3200" dirty="0"/>
              <a:t>)</a:t>
            </a:r>
            <a:br>
              <a:rPr lang="en-US" sz="3200" dirty="0"/>
            </a:br>
            <a:r>
              <a:rPr lang="en-US" sz="3200" dirty="0" err="1"/>
              <a:t>abline</a:t>
            </a:r>
            <a:r>
              <a:rPr lang="en-US" sz="3200" dirty="0"/>
              <a:t>(</a:t>
            </a:r>
            <a:r>
              <a:rPr lang="en-US" sz="3200" dirty="0" err="1"/>
              <a:t>reg</a:t>
            </a:r>
            <a:r>
              <a:rPr lang="en-US" sz="3200" dirty="0"/>
              <a:t> </a:t>
            </a:r>
            <a:r>
              <a:rPr lang="en-US" sz="3200" dirty="0" smtClean="0"/>
              <a:t>=lm(</a:t>
            </a:r>
            <a:r>
              <a:rPr lang="en-US" sz="3200" dirty="0" err="1" smtClean="0"/>
              <a:t>AirPassengers~time</a:t>
            </a:r>
            <a:r>
              <a:rPr lang="en-US" sz="3200" dirty="0" smtClean="0"/>
              <a:t>(</a:t>
            </a:r>
            <a:r>
              <a:rPr lang="en-US" sz="3200" dirty="0" err="1" smtClean="0"/>
              <a:t>AirPassengers</a:t>
            </a:r>
            <a:r>
              <a:rPr lang="en-US" sz="3200"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071" y="1583140"/>
            <a:ext cx="10671889" cy="5274860"/>
          </a:xfrm>
        </p:spPr>
      </p:pic>
    </p:spTree>
    <p:extLst>
      <p:ext uri="{BB962C8B-B14F-4D97-AF65-F5344CB8AC3E}">
        <p14:creationId xmlns:p14="http://schemas.microsoft.com/office/powerpoint/2010/main" val="1883556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dirty="0" smtClean="0"/>
              <a:t># </a:t>
            </a:r>
            <a:r>
              <a:rPr lang="en-US" dirty="0"/>
              <a:t>make variance equal</a:t>
            </a:r>
            <a:br>
              <a:rPr lang="en-US" dirty="0"/>
            </a:br>
            <a:r>
              <a:rPr lang="en-US" dirty="0" smtClean="0"/>
              <a:t>plot(log(</a:t>
            </a:r>
            <a:r>
              <a:rPr lang="en-US" dirty="0" err="1" smtClean="0"/>
              <a:t>AirPassengers</a:t>
            </a:r>
            <a:r>
              <a:rPr lang="en-US" dirty="0" smtClean="0"/>
              <a:t>))</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15" y="1473958"/>
            <a:ext cx="11750723" cy="5384042"/>
          </a:xfrm>
        </p:spPr>
      </p:pic>
    </p:spTree>
    <p:extLst>
      <p:ext uri="{BB962C8B-B14F-4D97-AF65-F5344CB8AC3E}">
        <p14:creationId xmlns:p14="http://schemas.microsoft.com/office/powerpoint/2010/main" val="2597267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 makes mean constant</a:t>
            </a:r>
            <a:r>
              <a:rPr lang="en-US" dirty="0" smtClean="0"/>
              <a:t/>
            </a:r>
            <a:br>
              <a:rPr lang="en-US" dirty="0" smtClean="0"/>
            </a:br>
            <a:r>
              <a:rPr lang="en-US" dirty="0" smtClean="0"/>
              <a:t>plot(diff(log(</a:t>
            </a:r>
            <a:r>
              <a:rPr lang="en-US" dirty="0" err="1" smtClean="0"/>
              <a:t>AirPassengers</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194" y="1542198"/>
            <a:ext cx="11559654" cy="5131558"/>
          </a:xfrm>
        </p:spPr>
      </p:pic>
    </p:spTree>
    <p:extLst>
      <p:ext uri="{BB962C8B-B14F-4D97-AF65-F5344CB8AC3E}">
        <p14:creationId xmlns:p14="http://schemas.microsoft.com/office/powerpoint/2010/main" val="57898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439" y="269591"/>
            <a:ext cx="10515600" cy="2200654"/>
          </a:xfrm>
        </p:spPr>
        <p:txBody>
          <a:bodyPr>
            <a:normAutofit/>
          </a:bodyPr>
          <a:lstStyle/>
          <a:p>
            <a:r>
              <a:rPr lang="en-US" sz="3200" dirty="0"/>
              <a:t># determining values of p d and q to be used in the </a:t>
            </a:r>
            <a:r>
              <a:rPr lang="en-US" sz="3200" dirty="0" err="1"/>
              <a:t>arima</a:t>
            </a:r>
            <a:r>
              <a:rPr lang="en-US" sz="3200" dirty="0"/>
              <a:t> model</a:t>
            </a:r>
            <a:br>
              <a:rPr lang="en-US" sz="3200" dirty="0"/>
            </a:br>
            <a:r>
              <a:rPr lang="en-US" sz="3200" dirty="0"/>
              <a:t>)# series are not stationary</a:t>
            </a:r>
            <a:r>
              <a:rPr lang="en-US" sz="3200" dirty="0" smtClean="0"/>
              <a:t/>
            </a:r>
            <a:br>
              <a:rPr lang="en-US" sz="3200" dirty="0" smtClean="0"/>
            </a:br>
            <a:r>
              <a:rPr lang="en-US" sz="3200" dirty="0" err="1" smtClean="0"/>
              <a:t>acf</a:t>
            </a:r>
            <a:r>
              <a:rPr lang="en-US" sz="3200" dirty="0" smtClean="0"/>
              <a:t>(</a:t>
            </a:r>
            <a:r>
              <a:rPr lang="en-US" sz="3200" dirty="0" err="1" smtClean="0"/>
              <a:t>AirPassengers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55" y="2538484"/>
            <a:ext cx="11477767" cy="4319516"/>
          </a:xfrm>
        </p:spPr>
      </p:pic>
    </p:spTree>
    <p:extLst>
      <p:ext uri="{BB962C8B-B14F-4D97-AF65-F5344CB8AC3E}">
        <p14:creationId xmlns:p14="http://schemas.microsoft.com/office/powerpoint/2010/main" val="2177104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r>
              <a:rPr lang="en-US" dirty="0" err="1" smtClean="0"/>
              <a:t>pacf</a:t>
            </a:r>
            <a:r>
              <a:rPr lang="en-US" dirty="0" smtClean="0"/>
              <a:t> function</a:t>
            </a:r>
            <a:br>
              <a:rPr lang="en-US" dirty="0" smtClean="0"/>
            </a:br>
            <a:r>
              <a:rPr lang="en-US" dirty="0" err="1" smtClean="0"/>
              <a:t>pacf</a:t>
            </a:r>
            <a:r>
              <a:rPr lang="en-US" dirty="0" smtClean="0"/>
              <a:t>(</a:t>
            </a:r>
            <a:r>
              <a:rPr lang="en-US" dirty="0" err="1" smtClean="0"/>
              <a:t>AirPassengers</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072" y="1569493"/>
            <a:ext cx="9897856" cy="4776715"/>
          </a:xfrm>
        </p:spPr>
      </p:pic>
    </p:spTree>
    <p:extLst>
      <p:ext uri="{BB962C8B-B14F-4D97-AF65-F5344CB8AC3E}">
        <p14:creationId xmlns:p14="http://schemas.microsoft.com/office/powerpoint/2010/main" val="1235622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determines value of </a:t>
            </a:r>
            <a:r>
              <a:rPr lang="en-US" dirty="0" smtClean="0"/>
              <a:t>p</a:t>
            </a:r>
            <a:br>
              <a:rPr lang="en-US" dirty="0" smtClean="0"/>
            </a:br>
            <a:r>
              <a:rPr lang="en-US" dirty="0" err="1"/>
              <a:t>pacf</a:t>
            </a:r>
            <a:r>
              <a:rPr lang="en-US" dirty="0"/>
              <a:t>(diff(log(</a:t>
            </a:r>
            <a:r>
              <a:rPr lang="en-US" dirty="0" err="1"/>
              <a:t>AirPassengers</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072" y="1651380"/>
            <a:ext cx="9897856" cy="4585648"/>
          </a:xfrm>
        </p:spPr>
      </p:pic>
    </p:spTree>
    <p:extLst>
      <p:ext uri="{BB962C8B-B14F-4D97-AF65-F5344CB8AC3E}">
        <p14:creationId xmlns:p14="http://schemas.microsoft.com/office/powerpoint/2010/main" val="3808875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determines value of q</a:t>
            </a:r>
            <a:br>
              <a:rPr lang="en-US" dirty="0"/>
            </a:br>
            <a:r>
              <a:rPr lang="en-US" dirty="0" err="1"/>
              <a:t>acf</a:t>
            </a:r>
            <a:r>
              <a:rPr lang="en-US" dirty="0"/>
              <a:t>(diff(log(</a:t>
            </a:r>
            <a:r>
              <a:rPr lang="en-US" dirty="0" err="1"/>
              <a:t>AirPassengers</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433" y="1692322"/>
            <a:ext cx="11450471" cy="4694830"/>
          </a:xfrm>
        </p:spPr>
      </p:pic>
    </p:spTree>
    <p:extLst>
      <p:ext uri="{BB962C8B-B14F-4D97-AF65-F5344CB8AC3E}">
        <p14:creationId xmlns:p14="http://schemas.microsoft.com/office/powerpoint/2010/main" val="281464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68740"/>
            <a:ext cx="11240069" cy="1364775"/>
          </a:xfrm>
        </p:spPr>
        <p:txBody>
          <a:bodyPr>
            <a:noAutofit/>
          </a:bodyPr>
          <a:lstStyle/>
          <a:p>
            <a:r>
              <a:rPr lang="en-US" sz="3200" dirty="0" smtClean="0"/>
              <a:t>                                  # </a:t>
            </a:r>
            <a:r>
              <a:rPr lang="en-US" sz="3200" dirty="0"/>
              <a:t>predicting future</a:t>
            </a:r>
            <a:br>
              <a:rPr lang="en-US" sz="3200" dirty="0"/>
            </a:br>
            <a:r>
              <a:rPr lang="en-US" sz="3200" dirty="0" smtClean="0"/>
              <a:t>fit</a:t>
            </a:r>
            <a:r>
              <a:rPr lang="en-US" sz="3200" dirty="0"/>
              <a:t>&lt;-</a:t>
            </a:r>
            <a:r>
              <a:rPr lang="en-US" sz="3200" dirty="0" err="1"/>
              <a:t>arima</a:t>
            </a:r>
            <a:r>
              <a:rPr lang="en-US" sz="3200" dirty="0"/>
              <a:t>(log(</a:t>
            </a:r>
            <a:r>
              <a:rPr lang="en-US" sz="3200" dirty="0" err="1"/>
              <a:t>AirPassengers</a:t>
            </a:r>
            <a:r>
              <a:rPr lang="en-US" sz="3200" dirty="0"/>
              <a:t>),c(0,1,1),seasonal </a:t>
            </a:r>
            <a:r>
              <a:rPr lang="en-US" sz="3200" dirty="0" smtClean="0"/>
              <a:t>= list(order=c(0,1,1</a:t>
            </a:r>
            <a:r>
              <a:rPr lang="en-US" sz="3200" dirty="0"/>
              <a:t>),period = 12))</a:t>
            </a:r>
            <a:br>
              <a:rPr lang="en-US" sz="3200" dirty="0"/>
            </a:br>
            <a:r>
              <a:rPr lang="en-US" sz="3200" dirty="0" err="1"/>
              <a:t>pred</a:t>
            </a:r>
            <a:r>
              <a:rPr lang="en-US" sz="3200" dirty="0"/>
              <a:t>&lt;-predict(</a:t>
            </a:r>
            <a:r>
              <a:rPr lang="en-US" sz="3200" dirty="0" err="1"/>
              <a:t>fit,n.ahead</a:t>
            </a:r>
            <a:r>
              <a:rPr lang="en-US" sz="3200" dirty="0"/>
              <a:t> = 10*12)</a:t>
            </a:r>
            <a:br>
              <a:rPr lang="en-US" sz="3200" dirty="0"/>
            </a:br>
            <a:r>
              <a:rPr lang="en-US" sz="3200" dirty="0"/>
              <a:t>pred1&lt;-2.718^pred$pred</a:t>
            </a:r>
            <a:br>
              <a:rPr lang="en-US" sz="3200" dirty="0"/>
            </a:br>
            <a:r>
              <a:rPr lang="en-US" sz="3200" dirty="0" err="1"/>
              <a:t>ts.plot</a:t>
            </a:r>
            <a:r>
              <a:rPr lang="en-US" sz="3200" dirty="0"/>
              <a:t>(AirPassengers,2.718^pred$pred,log = "y",</a:t>
            </a:r>
            <a:r>
              <a:rPr lang="en-US" sz="3200" dirty="0" err="1"/>
              <a:t>lty</a:t>
            </a:r>
            <a:r>
              <a:rPr lang="en-US" sz="3200" dirty="0"/>
              <a:t> = c(1,3))</a:t>
            </a:r>
          </a:p>
        </p:txBody>
      </p:sp>
      <p:sp>
        <p:nvSpPr>
          <p:cNvPr id="3" name="Content Placeholder 2"/>
          <p:cNvSpPr>
            <a:spLocks noGrp="1"/>
          </p:cNvSpPr>
          <p:nvPr>
            <p:ph idx="1"/>
          </p:nvPr>
        </p:nvSpPr>
        <p:spPr>
          <a:xfrm>
            <a:off x="838200" y="2715903"/>
            <a:ext cx="10515600" cy="4142097"/>
          </a:xfrm>
        </p:spPr>
        <p:txBody>
          <a:bodyPr/>
          <a:lstStyle/>
          <a:p>
            <a:r>
              <a:rPr lang="en-US" dirty="0"/>
              <a:t>#predicted </a:t>
            </a:r>
            <a:r>
              <a:rPr lang="en-US" dirty="0" smtClean="0"/>
              <a:t>graph</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72" y="3220871"/>
            <a:ext cx="9897856" cy="3466531"/>
          </a:xfrm>
          <a:prstGeom prst="rect">
            <a:avLst/>
          </a:prstGeom>
        </p:spPr>
      </p:pic>
    </p:spTree>
    <p:extLst>
      <p:ext uri="{BB962C8B-B14F-4D97-AF65-F5344CB8AC3E}">
        <p14:creationId xmlns:p14="http://schemas.microsoft.com/office/powerpoint/2010/main" val="1616257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307"/>
            <a:ext cx="10515600" cy="5677469"/>
          </a:xfrm>
        </p:spPr>
        <p:txBody>
          <a:bodyPr>
            <a:normAutofit lnSpcReduction="10000"/>
          </a:bodyPr>
          <a:lstStyle/>
          <a:p>
            <a:r>
              <a:rPr lang="en-US" dirty="0"/>
              <a:t># testing the model</a:t>
            </a:r>
          </a:p>
          <a:p>
            <a:r>
              <a:rPr lang="en-US" dirty="0" err="1"/>
              <a:t>datawide</a:t>
            </a:r>
            <a:r>
              <a:rPr lang="en-US" dirty="0"/>
              <a:t>&lt;-</a:t>
            </a:r>
            <a:r>
              <a:rPr lang="en-US" dirty="0" err="1"/>
              <a:t>ts</a:t>
            </a:r>
            <a:r>
              <a:rPr lang="en-US" dirty="0"/>
              <a:t>(</a:t>
            </a:r>
            <a:r>
              <a:rPr lang="en-US" dirty="0" err="1"/>
              <a:t>AirPassengers,frequency</a:t>
            </a:r>
            <a:r>
              <a:rPr lang="en-US" dirty="0"/>
              <a:t> = 12,start=c(1949,1),end = c(1959,12))</a:t>
            </a:r>
          </a:p>
          <a:p>
            <a:r>
              <a:rPr lang="en-US" dirty="0"/>
              <a:t>fit&lt;-</a:t>
            </a:r>
            <a:r>
              <a:rPr lang="en-US" dirty="0" err="1"/>
              <a:t>arima</a:t>
            </a:r>
            <a:r>
              <a:rPr lang="en-US" dirty="0"/>
              <a:t>(log(</a:t>
            </a:r>
            <a:r>
              <a:rPr lang="en-US" dirty="0" err="1"/>
              <a:t>datawide</a:t>
            </a:r>
            <a:r>
              <a:rPr lang="en-US" dirty="0"/>
              <a:t>),c(0,1,1),seasonal = list(order=c(0,1,1),period=12))</a:t>
            </a:r>
          </a:p>
          <a:p>
            <a:r>
              <a:rPr lang="en-US" dirty="0" err="1"/>
              <a:t>pred</a:t>
            </a:r>
            <a:r>
              <a:rPr lang="en-US" dirty="0"/>
              <a:t>&lt;-predict(</a:t>
            </a:r>
            <a:r>
              <a:rPr lang="en-US" dirty="0" err="1"/>
              <a:t>fit,n.ahead</a:t>
            </a:r>
            <a:r>
              <a:rPr lang="en-US" dirty="0"/>
              <a:t> = 10*12)</a:t>
            </a:r>
          </a:p>
          <a:p>
            <a:r>
              <a:rPr lang="en-US" dirty="0"/>
              <a:t>pred1&lt;-2.718^pred$pred</a:t>
            </a:r>
          </a:p>
          <a:p>
            <a:r>
              <a:rPr lang="en-US" dirty="0" err="1"/>
              <a:t>datal</a:t>
            </a:r>
            <a:r>
              <a:rPr lang="en-US" dirty="0"/>
              <a:t>&lt;-head(pred1,12)</a:t>
            </a:r>
          </a:p>
          <a:p>
            <a:r>
              <a:rPr lang="en-US" dirty="0"/>
              <a:t>predicted_1960&lt;-round(</a:t>
            </a:r>
            <a:r>
              <a:rPr lang="en-US" dirty="0" err="1"/>
              <a:t>datal,digits</a:t>
            </a:r>
            <a:r>
              <a:rPr lang="en-US" dirty="0"/>
              <a:t> = 0)</a:t>
            </a:r>
          </a:p>
          <a:p>
            <a:r>
              <a:rPr lang="en-US" dirty="0"/>
              <a:t>original_1960&lt;-tail(AirPassengers,12)</a:t>
            </a:r>
          </a:p>
          <a:p>
            <a:r>
              <a:rPr lang="en-US" dirty="0"/>
              <a:t>predicted_1960</a:t>
            </a:r>
          </a:p>
          <a:p>
            <a:r>
              <a:rPr lang="en-US" dirty="0"/>
              <a:t>original_1960</a:t>
            </a:r>
          </a:p>
        </p:txBody>
      </p:sp>
    </p:spTree>
    <p:extLst>
      <p:ext uri="{BB962C8B-B14F-4D97-AF65-F5344CB8AC3E}">
        <p14:creationId xmlns:p14="http://schemas.microsoft.com/office/powerpoint/2010/main" val="4171571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a:t>visualization</a:t>
            </a:r>
            <a:br>
              <a:rPr lang="en-US" dirty="0"/>
            </a:br>
            <a:endParaRPr lang="en-US" dirty="0"/>
          </a:p>
        </p:txBody>
      </p:sp>
      <p:sp>
        <p:nvSpPr>
          <p:cNvPr id="3" name="Content Placeholder 2"/>
          <p:cNvSpPr>
            <a:spLocks noGrp="1"/>
          </p:cNvSpPr>
          <p:nvPr>
            <p:ph idx="1"/>
          </p:nvPr>
        </p:nvSpPr>
        <p:spPr/>
        <p:txBody>
          <a:bodyPr/>
          <a:lstStyle/>
          <a:p>
            <a:r>
              <a:rPr lang="en-US" dirty="0" err="1" smtClean="0"/>
              <a:t>AirPassengers</a:t>
            </a:r>
            <a:endParaRPr lang="en-US" dirty="0"/>
          </a:p>
          <a:p>
            <a:r>
              <a:rPr lang="en-US" dirty="0" err="1"/>
              <a:t>barplot</a:t>
            </a:r>
            <a:r>
              <a:rPr lang="en-US" dirty="0"/>
              <a:t>(predicted_1960, main="predicted values")</a:t>
            </a:r>
          </a:p>
          <a:p>
            <a:r>
              <a:rPr lang="en-US" dirty="0" err="1"/>
              <a:t>barplot</a:t>
            </a:r>
            <a:r>
              <a:rPr lang="en-US" dirty="0"/>
              <a:t>(original_1960, main="original values")</a:t>
            </a:r>
          </a:p>
          <a:p>
            <a:r>
              <a:rPr lang="en-US" dirty="0"/>
              <a:t>plot(decompose(</a:t>
            </a:r>
            <a:r>
              <a:rPr lang="en-US" dirty="0" err="1"/>
              <a:t>AirPassengers</a:t>
            </a:r>
            <a:r>
              <a:rPr lang="en-US" dirty="0"/>
              <a:t>))</a:t>
            </a:r>
          </a:p>
        </p:txBody>
      </p:sp>
    </p:spTree>
    <p:extLst>
      <p:ext uri="{BB962C8B-B14F-4D97-AF65-F5344CB8AC3E}">
        <p14:creationId xmlns:p14="http://schemas.microsoft.com/office/powerpoint/2010/main" val="404756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5094"/>
            <a:ext cx="9601196" cy="1035594"/>
          </a:xfrm>
        </p:spPr>
        <p:txBody>
          <a:bodyPr>
            <a:normAutofit/>
          </a:bodyPr>
          <a:lstStyle/>
          <a:p>
            <a:r>
              <a:rPr lang="en-GB" sz="6000" dirty="0" smtClean="0">
                <a:solidFill>
                  <a:srgbClr val="00B0F0"/>
                </a:solidFill>
                <a:latin typeface="Algerian" panose="04020705040A02060702" pitchFamily="82" charset="0"/>
              </a:rPr>
              <a:t>Objectives</a:t>
            </a:r>
            <a:endParaRPr lang="en-GB" sz="6000" dirty="0">
              <a:solidFill>
                <a:srgbClr val="00B0F0"/>
              </a:solidFill>
              <a:latin typeface="Algerian" panose="04020705040A02060702" pitchFamily="82" charset="0"/>
            </a:endParaRPr>
          </a:p>
        </p:txBody>
      </p:sp>
      <p:sp>
        <p:nvSpPr>
          <p:cNvPr id="3" name="Content Placeholder 2"/>
          <p:cNvSpPr>
            <a:spLocks noGrp="1"/>
          </p:cNvSpPr>
          <p:nvPr>
            <p:ph idx="1"/>
          </p:nvPr>
        </p:nvSpPr>
        <p:spPr>
          <a:xfrm>
            <a:off x="696035" y="1567858"/>
            <a:ext cx="11136574" cy="4919118"/>
          </a:xfrm>
        </p:spPr>
        <p:txBody>
          <a:bodyPr>
            <a:normAutofit/>
          </a:bodyPr>
          <a:lstStyle/>
          <a:p>
            <a:r>
              <a:rPr lang="en-GB" sz="4800" dirty="0" smtClean="0"/>
              <a:t>To study the </a:t>
            </a:r>
            <a:r>
              <a:rPr lang="en-GB" sz="4800" b="1" dirty="0" smtClean="0"/>
              <a:t>past behaviour </a:t>
            </a:r>
            <a:r>
              <a:rPr lang="en-GB" sz="4800" dirty="0" smtClean="0"/>
              <a:t>of data.</a:t>
            </a:r>
          </a:p>
          <a:p>
            <a:r>
              <a:rPr lang="en-GB" sz="4800" dirty="0" smtClean="0"/>
              <a:t>To make </a:t>
            </a:r>
            <a:r>
              <a:rPr lang="en-GB" sz="4800" b="1" dirty="0" smtClean="0"/>
              <a:t>forecast </a:t>
            </a:r>
            <a:r>
              <a:rPr lang="en-GB" sz="4800" dirty="0" smtClean="0"/>
              <a:t>for the future.</a:t>
            </a:r>
          </a:p>
          <a:p>
            <a:r>
              <a:rPr lang="en-GB" sz="4800" dirty="0" smtClean="0"/>
              <a:t>To understand the present in a more efficient way.</a:t>
            </a:r>
          </a:p>
          <a:p>
            <a:r>
              <a:rPr lang="en-GB" sz="4800" dirty="0" smtClean="0"/>
              <a:t>Further it helps in </a:t>
            </a:r>
            <a:r>
              <a:rPr lang="en-GB" sz="4800" b="1" dirty="0" smtClean="0"/>
              <a:t>business planning</a:t>
            </a:r>
            <a:r>
              <a:rPr lang="en-GB" sz="4800" dirty="0" smtClean="0"/>
              <a:t>.</a:t>
            </a:r>
          </a:p>
        </p:txBody>
      </p:sp>
    </p:spTree>
    <p:extLst>
      <p:ext uri="{BB962C8B-B14F-4D97-AF65-F5344CB8AC3E}">
        <p14:creationId xmlns:p14="http://schemas.microsoft.com/office/powerpoint/2010/main" val="251963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smtClean="0"/>
              <a:t>visualization graphs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899" y="1255594"/>
            <a:ext cx="11546005" cy="4967785"/>
          </a:xfrm>
        </p:spPr>
      </p:pic>
    </p:spTree>
    <p:extLst>
      <p:ext uri="{BB962C8B-B14F-4D97-AF65-F5344CB8AC3E}">
        <p14:creationId xmlns:p14="http://schemas.microsoft.com/office/powerpoint/2010/main" val="176832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09183"/>
            <a:ext cx="11094493" cy="1581506"/>
          </a:xfrm>
        </p:spPr>
        <p:txBody>
          <a:bodyPr>
            <a:normAutofit/>
          </a:bodyPr>
          <a:lstStyle/>
          <a:p>
            <a:r>
              <a:rPr lang="en-US" sz="4800" dirty="0" smtClean="0">
                <a:solidFill>
                  <a:srgbClr val="0070C0"/>
                </a:solidFill>
                <a:latin typeface="Algerian" pitchFamily="82" charset="0"/>
              </a:rPr>
              <a:t>COMPONENTS OF TIME SERIES</a:t>
            </a:r>
            <a:endParaRPr lang="en-US" sz="4800" dirty="0">
              <a:solidFill>
                <a:srgbClr val="0070C0"/>
              </a:solidFill>
              <a:latin typeface="Algerian" pitchFamily="82" charset="0"/>
            </a:endParaRPr>
          </a:p>
        </p:txBody>
      </p:sp>
      <p:sp>
        <p:nvSpPr>
          <p:cNvPr id="3" name="Content Placeholder 2"/>
          <p:cNvSpPr>
            <a:spLocks noGrp="1"/>
          </p:cNvSpPr>
          <p:nvPr>
            <p:ph idx="1"/>
          </p:nvPr>
        </p:nvSpPr>
        <p:spPr>
          <a:xfrm>
            <a:off x="104931" y="1454046"/>
            <a:ext cx="11872210" cy="5403954"/>
          </a:xfrm>
        </p:spPr>
        <p:txBody>
          <a:bodyPr>
            <a:noAutofit/>
          </a:bodyPr>
          <a:lstStyle/>
          <a:p>
            <a:pPr marL="514350" indent="-514350">
              <a:buFont typeface="+mj-lt"/>
              <a:buAutoNum type="arabicPeriod"/>
            </a:pPr>
            <a:r>
              <a:rPr lang="en-US" sz="3200" b="1" dirty="0" smtClean="0"/>
              <a:t>Trend </a:t>
            </a:r>
          </a:p>
          <a:p>
            <a:pPr marL="0" indent="0">
              <a:buNone/>
            </a:pPr>
            <a:r>
              <a:rPr lang="en-US" sz="3200" dirty="0" smtClean="0"/>
              <a:t>The </a:t>
            </a:r>
            <a:r>
              <a:rPr lang="en-US" sz="3200" b="1" dirty="0" smtClean="0"/>
              <a:t>trend</a:t>
            </a:r>
            <a:r>
              <a:rPr lang="en-US" sz="3200" dirty="0" smtClean="0"/>
              <a:t> is a general direction in which some thing is developing or increasing</a:t>
            </a:r>
          </a:p>
          <a:p>
            <a:pPr marL="0" indent="0">
              <a:buNone/>
            </a:pPr>
            <a:r>
              <a:rPr lang="en-US" sz="3200" b="1" dirty="0" smtClean="0"/>
              <a:t>2. Seasonal</a:t>
            </a:r>
          </a:p>
          <a:p>
            <a:pPr marL="0" indent="0">
              <a:buNone/>
            </a:pPr>
            <a:r>
              <a:rPr lang="en-US" sz="3200" dirty="0" smtClean="0"/>
              <a:t>reflect “normal” variations that recur every year to the same extent, e.g. weather fluctuations that are representative of the </a:t>
            </a:r>
            <a:r>
              <a:rPr lang="en-US" sz="3200" b="1" dirty="0" smtClean="0"/>
              <a:t>season</a:t>
            </a:r>
            <a:r>
              <a:rPr lang="en-US" sz="3200" dirty="0" smtClean="0"/>
              <a:t>, length of months, Christmas effect.</a:t>
            </a:r>
          </a:p>
          <a:p>
            <a:pPr marL="0" indent="0">
              <a:buNone/>
            </a:pPr>
            <a:r>
              <a:rPr lang="en-US" sz="3200" b="1" dirty="0" smtClean="0"/>
              <a:t>3. Irregular</a:t>
            </a:r>
          </a:p>
          <a:p>
            <a:pPr marL="0" indent="0">
              <a:buNone/>
            </a:pPr>
            <a:r>
              <a:rPr lang="en-US" sz="3200" dirty="0" smtClean="0"/>
              <a:t>The </a:t>
            </a:r>
            <a:r>
              <a:rPr lang="en-US" sz="3200" b="1" dirty="0" smtClean="0"/>
              <a:t>irregular component</a:t>
            </a:r>
            <a:r>
              <a:rPr lang="en-US" sz="3200" dirty="0" smtClean="0"/>
              <a:t> of a time series is the residual time series after the trend-cycle and the seasonal </a:t>
            </a:r>
            <a:r>
              <a:rPr lang="en-US" sz="3200" b="1" dirty="0" smtClean="0"/>
              <a:t>components</a:t>
            </a:r>
            <a:r>
              <a:rPr lang="en-US" sz="3200" dirty="0" smtClean="0"/>
              <a:t> (including calendar effects) have been removed.</a:t>
            </a:r>
            <a:endParaRPr lang="en-US" sz="3200" b="1" dirty="0"/>
          </a:p>
        </p:txBody>
      </p:sp>
    </p:spTree>
    <p:extLst>
      <p:ext uri="{BB962C8B-B14F-4D97-AF65-F5344CB8AC3E}">
        <p14:creationId xmlns:p14="http://schemas.microsoft.com/office/powerpoint/2010/main" val="3717141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584" y="1"/>
            <a:ext cx="10515600" cy="914400"/>
          </a:xfrm>
        </p:spPr>
        <p:txBody>
          <a:bodyPr>
            <a:normAutofit/>
          </a:bodyPr>
          <a:lstStyle/>
          <a:p>
            <a:r>
              <a:rPr lang="en-US" sz="5400" dirty="0" smtClean="0">
                <a:solidFill>
                  <a:srgbClr val="0070C0"/>
                </a:solidFill>
                <a:latin typeface="Algerian" pitchFamily="82" charset="0"/>
              </a:rPr>
              <a:t>Time series models</a:t>
            </a:r>
            <a:endParaRPr lang="en-US" sz="5400" dirty="0">
              <a:solidFill>
                <a:srgbClr val="0070C0"/>
              </a:solidFill>
              <a:latin typeface="Algerian" pitchFamily="82" charset="0"/>
            </a:endParaRPr>
          </a:p>
        </p:txBody>
      </p:sp>
      <p:sp>
        <p:nvSpPr>
          <p:cNvPr id="3" name="Content Placeholder 2"/>
          <p:cNvSpPr>
            <a:spLocks noGrp="1"/>
          </p:cNvSpPr>
          <p:nvPr>
            <p:ph idx="1"/>
          </p:nvPr>
        </p:nvSpPr>
        <p:spPr>
          <a:xfrm>
            <a:off x="119921" y="914402"/>
            <a:ext cx="11932171" cy="5681270"/>
          </a:xfrm>
        </p:spPr>
        <p:txBody>
          <a:bodyPr>
            <a:normAutofit/>
          </a:bodyPr>
          <a:lstStyle/>
          <a:p>
            <a:r>
              <a:rPr lang="en-US" sz="3200" b="1" dirty="0" smtClean="0"/>
              <a:t>Autoregressive model (AR)- </a:t>
            </a:r>
            <a:r>
              <a:rPr lang="en-US" sz="3200" dirty="0" smtClean="0"/>
              <a:t>An </a:t>
            </a:r>
            <a:r>
              <a:rPr lang="en-US" sz="3200" b="1" dirty="0" smtClean="0"/>
              <a:t>autoregressive model</a:t>
            </a:r>
            <a:r>
              <a:rPr lang="en-US" sz="3200" dirty="0" smtClean="0"/>
              <a:t> is when a value from a time series is regressed on previous values from that same time series.</a:t>
            </a:r>
          </a:p>
          <a:p>
            <a:r>
              <a:rPr lang="en-US" sz="3200" b="1" dirty="0" smtClean="0"/>
              <a:t>Moving average model (MA)- </a:t>
            </a:r>
            <a:r>
              <a:rPr lang="en-US" sz="3200" dirty="0" smtClean="0"/>
              <a:t>specifies that the output variable depends linearly on the current and various past values of an imperfectly predictable term.</a:t>
            </a:r>
            <a:endParaRPr lang="en-US" sz="3200" dirty="0"/>
          </a:p>
          <a:p>
            <a:r>
              <a:rPr lang="en-US" sz="3200" b="1" dirty="0" err="1" smtClean="0"/>
              <a:t>AutoRegressive</a:t>
            </a:r>
            <a:r>
              <a:rPr lang="en-US" sz="3200" b="1" dirty="0" smtClean="0"/>
              <a:t> Moving Average model(ARMA)- </a:t>
            </a:r>
            <a:r>
              <a:rPr lang="en-US" sz="3200" dirty="0" smtClean="0"/>
              <a:t>includes both AR and MA models representation </a:t>
            </a:r>
          </a:p>
          <a:p>
            <a:r>
              <a:rPr lang="en-US" sz="3200" b="1" dirty="0" err="1" smtClean="0"/>
              <a:t>AutoRegressive</a:t>
            </a:r>
            <a:r>
              <a:rPr lang="en-US" sz="3200" b="1" dirty="0" smtClean="0"/>
              <a:t> Integrated </a:t>
            </a:r>
            <a:r>
              <a:rPr lang="en-US" sz="3200" b="1" dirty="0"/>
              <a:t>Moving Average model</a:t>
            </a:r>
            <a:r>
              <a:rPr lang="en-US" sz="3200" b="1" dirty="0" smtClean="0"/>
              <a:t>(ARIMA)-</a:t>
            </a:r>
            <a:r>
              <a:rPr lang="en-US" sz="3200" dirty="0" smtClean="0"/>
              <a:t> is a generalization of an autoregressive moving average (ARMA) model</a:t>
            </a:r>
            <a:endParaRPr lang="en-US" sz="3200" dirty="0"/>
          </a:p>
        </p:txBody>
      </p:sp>
    </p:spTree>
    <p:extLst>
      <p:ext uri="{BB962C8B-B14F-4D97-AF65-F5344CB8AC3E}">
        <p14:creationId xmlns:p14="http://schemas.microsoft.com/office/powerpoint/2010/main" val="3373681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843"/>
            <a:ext cx="11573302" cy="1843790"/>
          </a:xfrm>
        </p:spPr>
        <p:txBody>
          <a:bodyPr>
            <a:normAutofit/>
          </a:bodyPr>
          <a:lstStyle/>
          <a:p>
            <a:pPr algn="ctr"/>
            <a:r>
              <a:rPr lang="en-GB" sz="6000" dirty="0" smtClean="0">
                <a:solidFill>
                  <a:srgbClr val="00B0F0"/>
                </a:solidFill>
                <a:latin typeface="Algerian" pitchFamily="82" charset="0"/>
              </a:rPr>
              <a:t>Categories of time series modelling</a:t>
            </a:r>
            <a:endParaRPr lang="en-GB" sz="6000" dirty="0">
              <a:solidFill>
                <a:srgbClr val="00B0F0"/>
              </a:solidFill>
              <a:latin typeface="Algerian" pitchFamily="82" charset="0"/>
            </a:endParaRPr>
          </a:p>
        </p:txBody>
      </p:sp>
      <p:sp>
        <p:nvSpPr>
          <p:cNvPr id="3" name="Content Placeholder 2"/>
          <p:cNvSpPr>
            <a:spLocks noGrp="1"/>
          </p:cNvSpPr>
          <p:nvPr>
            <p:ph idx="1"/>
          </p:nvPr>
        </p:nvSpPr>
        <p:spPr>
          <a:xfrm>
            <a:off x="374754" y="2083633"/>
            <a:ext cx="11198548" cy="4098803"/>
          </a:xfrm>
        </p:spPr>
        <p:txBody>
          <a:bodyPr>
            <a:normAutofit/>
          </a:bodyPr>
          <a:lstStyle/>
          <a:p>
            <a:r>
              <a:rPr lang="en-GB" sz="4800" dirty="0" smtClean="0"/>
              <a:t>Stationary series.</a:t>
            </a:r>
          </a:p>
          <a:p>
            <a:r>
              <a:rPr lang="en-GB" sz="4800" dirty="0" smtClean="0"/>
              <a:t>Random walks.</a:t>
            </a:r>
          </a:p>
          <a:p>
            <a:r>
              <a:rPr lang="en-GB" sz="4800" dirty="0" smtClean="0"/>
              <a:t>Dickey Fuller Test.</a:t>
            </a:r>
          </a:p>
          <a:p>
            <a:endParaRPr lang="en-GB" sz="4800" dirty="0" smtClean="0"/>
          </a:p>
        </p:txBody>
      </p:sp>
    </p:spTree>
    <p:extLst>
      <p:ext uri="{BB962C8B-B14F-4D97-AF65-F5344CB8AC3E}">
        <p14:creationId xmlns:p14="http://schemas.microsoft.com/office/powerpoint/2010/main" val="1192194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51" y="0"/>
            <a:ext cx="10405278" cy="1109272"/>
          </a:xfrm>
        </p:spPr>
        <p:txBody>
          <a:bodyPr>
            <a:normAutofit/>
          </a:bodyPr>
          <a:lstStyle/>
          <a:p>
            <a:pPr algn="ctr"/>
            <a:r>
              <a:rPr lang="en-GB" sz="6000" dirty="0" smtClean="0">
                <a:solidFill>
                  <a:srgbClr val="00B0F0"/>
                </a:solidFill>
                <a:latin typeface="Algerian" pitchFamily="82" charset="0"/>
              </a:rPr>
              <a:t>Stationary series</a:t>
            </a:r>
            <a:endParaRPr lang="en-GB" sz="6000" dirty="0">
              <a:solidFill>
                <a:srgbClr val="00B0F0"/>
              </a:solidFill>
              <a:latin typeface="Algerian" pitchFamily="82" charset="0"/>
            </a:endParaRPr>
          </a:p>
        </p:txBody>
      </p:sp>
      <p:sp>
        <p:nvSpPr>
          <p:cNvPr id="3" name="Content Placeholder 2"/>
          <p:cNvSpPr>
            <a:spLocks noGrp="1"/>
          </p:cNvSpPr>
          <p:nvPr>
            <p:ph idx="1"/>
          </p:nvPr>
        </p:nvSpPr>
        <p:spPr>
          <a:xfrm>
            <a:off x="0" y="1109272"/>
            <a:ext cx="11977141" cy="5651292"/>
          </a:xfrm>
        </p:spPr>
        <p:txBody>
          <a:bodyPr>
            <a:noAutofit/>
          </a:bodyPr>
          <a:lstStyle/>
          <a:p>
            <a:r>
              <a:rPr lang="en-GB" sz="3600" dirty="0" smtClean="0"/>
              <a:t>A </a:t>
            </a:r>
            <a:r>
              <a:rPr lang="en-GB" sz="3600" b="1" dirty="0" smtClean="0"/>
              <a:t>stationary series </a:t>
            </a:r>
            <a:r>
              <a:rPr lang="en-GB" sz="3600" dirty="0" smtClean="0"/>
              <a:t>is one whose properties do not depend on the time at which the series is observed.</a:t>
            </a:r>
          </a:p>
          <a:p>
            <a:pPr marL="0" indent="0">
              <a:buNone/>
            </a:pPr>
            <a:r>
              <a:rPr lang="en-GB" sz="3600" dirty="0" smtClean="0"/>
              <a:t>There </a:t>
            </a:r>
            <a:r>
              <a:rPr lang="en-GB" sz="3600" dirty="0"/>
              <a:t>are three </a:t>
            </a:r>
            <a:r>
              <a:rPr lang="en-GB" sz="3600" dirty="0" smtClean="0"/>
              <a:t>basic </a:t>
            </a:r>
            <a:r>
              <a:rPr lang="en-GB" sz="3600" dirty="0"/>
              <a:t>criterion for a series to be classified as stationary series </a:t>
            </a:r>
            <a:r>
              <a:rPr lang="en-GB" sz="3600" dirty="0" smtClean="0"/>
              <a:t>.</a:t>
            </a:r>
          </a:p>
          <a:p>
            <a:pPr marL="0" indent="0">
              <a:buNone/>
            </a:pPr>
            <a:r>
              <a:rPr lang="en-GB" sz="3600" dirty="0" smtClean="0"/>
              <a:t>1- </a:t>
            </a:r>
            <a:r>
              <a:rPr lang="en-US" sz="3600" dirty="0"/>
              <a:t>The mean of the series should not be a function of time rather should be a constant</a:t>
            </a:r>
            <a:r>
              <a:rPr lang="en-US" sz="3600" dirty="0" smtClean="0"/>
              <a:t>.</a:t>
            </a:r>
          </a:p>
          <a:p>
            <a:pPr marL="0" indent="0">
              <a:buNone/>
            </a:pPr>
            <a:r>
              <a:rPr lang="en-GB" sz="3600" dirty="0" smtClean="0"/>
              <a:t>2- Variance of a series should not be a function of time.</a:t>
            </a:r>
          </a:p>
          <a:p>
            <a:pPr marL="0" indent="0">
              <a:buNone/>
            </a:pPr>
            <a:r>
              <a:rPr lang="en-GB" sz="3600" dirty="0" smtClean="0"/>
              <a:t>3- Covariance (</a:t>
            </a:r>
            <a:r>
              <a:rPr lang="en-US" sz="3600" dirty="0"/>
              <a:t>autocorrelation</a:t>
            </a:r>
            <a:r>
              <a:rPr lang="en-GB" sz="3600" dirty="0" smtClean="0"/>
              <a:t>) of the </a:t>
            </a:r>
            <a:r>
              <a:rPr lang="en-GB" sz="3600" dirty="0" err="1" smtClean="0"/>
              <a:t>ith</a:t>
            </a:r>
            <a:r>
              <a:rPr lang="en-GB" sz="3600" dirty="0" smtClean="0"/>
              <a:t> term and (</a:t>
            </a:r>
            <a:r>
              <a:rPr lang="en-GB" sz="3600" dirty="0" err="1" smtClean="0"/>
              <a:t>i+m</a:t>
            </a:r>
            <a:r>
              <a:rPr lang="en-GB" sz="3600" dirty="0" smtClean="0"/>
              <a:t>)</a:t>
            </a:r>
            <a:r>
              <a:rPr lang="en-GB" sz="3600" dirty="0" err="1" smtClean="0"/>
              <a:t>th</a:t>
            </a:r>
            <a:r>
              <a:rPr lang="en-GB" sz="3600" dirty="0" smtClean="0"/>
              <a:t> should not be </a:t>
            </a:r>
            <a:r>
              <a:rPr lang="en-GB" sz="3600" dirty="0"/>
              <a:t>a</a:t>
            </a:r>
            <a:r>
              <a:rPr lang="en-GB" sz="3600" dirty="0" smtClean="0"/>
              <a:t> function of time. </a:t>
            </a:r>
            <a:r>
              <a:rPr lang="en-GB" sz="3600" dirty="0" err="1" smtClean="0"/>
              <a:t>ie</a:t>
            </a:r>
            <a:r>
              <a:rPr lang="en-GB" sz="3600" dirty="0" smtClean="0"/>
              <a:t> it should be constant. </a:t>
            </a:r>
          </a:p>
        </p:txBody>
      </p:sp>
    </p:spTree>
    <p:extLst>
      <p:ext uri="{BB962C8B-B14F-4D97-AF65-F5344CB8AC3E}">
        <p14:creationId xmlns:p14="http://schemas.microsoft.com/office/powerpoint/2010/main" val="1137938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21" y="218363"/>
            <a:ext cx="12072079" cy="1214651"/>
          </a:xfrm>
        </p:spPr>
        <p:txBody>
          <a:bodyPr>
            <a:normAutofit fontScale="90000"/>
          </a:bodyPr>
          <a:lstStyle/>
          <a:p>
            <a:pPr algn="ctr"/>
            <a:r>
              <a:rPr lang="en-GB" b="1" dirty="0">
                <a:solidFill>
                  <a:srgbClr val="0070C0"/>
                </a:solidFill>
                <a:latin typeface="Algerian" pitchFamily="82" charset="0"/>
              </a:rPr>
              <a:t>Why do I care about ‘stationarity’ of a time series?</a:t>
            </a:r>
            <a:br>
              <a:rPr lang="en-GB" b="1" dirty="0">
                <a:solidFill>
                  <a:srgbClr val="0070C0"/>
                </a:solidFill>
                <a:latin typeface="Algerian" pitchFamily="82" charset="0"/>
              </a:rPr>
            </a:br>
            <a:endParaRPr lang="en-GB" dirty="0">
              <a:solidFill>
                <a:srgbClr val="0070C0"/>
              </a:solidFill>
              <a:latin typeface="Algerian" pitchFamily="82" charset="0"/>
            </a:endParaRPr>
          </a:p>
        </p:txBody>
      </p:sp>
      <p:sp>
        <p:nvSpPr>
          <p:cNvPr id="3" name="Content Placeholder 2"/>
          <p:cNvSpPr>
            <a:spLocks noGrp="1"/>
          </p:cNvSpPr>
          <p:nvPr>
            <p:ph idx="1"/>
          </p:nvPr>
        </p:nvSpPr>
        <p:spPr>
          <a:xfrm>
            <a:off x="0" y="899410"/>
            <a:ext cx="12007121" cy="5958589"/>
          </a:xfrm>
        </p:spPr>
        <p:txBody>
          <a:bodyPr/>
          <a:lstStyle/>
          <a:p>
            <a:endParaRPr lang="en-GB" dirty="0" smtClean="0"/>
          </a:p>
          <a:p>
            <a:pPr marL="0" indent="0">
              <a:buNone/>
            </a:pPr>
            <a:r>
              <a:rPr lang="en-GB" dirty="0" smtClean="0"/>
              <a:t>Until unless you time series is stationary you can not build a time series model.</a:t>
            </a:r>
          </a:p>
          <a:p>
            <a:r>
              <a:rPr lang="en-GB" dirty="0" smtClean="0"/>
              <a:t>In case where the stationary criterion is violated</a:t>
            </a:r>
          </a:p>
          <a:p>
            <a:pPr>
              <a:buFont typeface="Wingdings" panose="05000000000000000000" pitchFamily="2" charset="2"/>
              <a:buChar char="Ø"/>
            </a:pPr>
            <a:r>
              <a:rPr lang="en-GB" dirty="0" smtClean="0"/>
              <a:t>First stationarise the time series and then try stochastic model to predict the time series.</a:t>
            </a:r>
          </a:p>
          <a:p>
            <a:pPr marL="0" indent="0">
              <a:buNone/>
            </a:pPr>
            <a:r>
              <a:rPr lang="en-GB" dirty="0"/>
              <a:t> </a:t>
            </a:r>
            <a:r>
              <a:rPr lang="en-GB" dirty="0" smtClean="0"/>
              <a:t> </a:t>
            </a:r>
            <a:r>
              <a:rPr lang="en-US" sz="4400" b="1" dirty="0" smtClean="0"/>
              <a:t>How to test if a series is stationary</a:t>
            </a:r>
          </a:p>
          <a:p>
            <a:pPr marL="0" indent="0">
              <a:buNone/>
            </a:pPr>
            <a:r>
              <a:rPr lang="en-US" sz="3600" dirty="0" smtClean="0"/>
              <a:t>Use </a:t>
            </a:r>
            <a:r>
              <a:rPr lang="en-US" sz="3600" i="1" dirty="0" smtClean="0"/>
              <a:t>Augmented Dickey-Fuller Test</a:t>
            </a:r>
            <a:r>
              <a:rPr lang="en-US" sz="3600" dirty="0" smtClean="0"/>
              <a:t> (adf test). A p-Value of less than 0.05 in adf.test() indicates that it is stationary.</a:t>
            </a:r>
          </a:p>
          <a:p>
            <a:r>
              <a:rPr lang="en-US" sz="3600" dirty="0" smtClean="0"/>
              <a:t>adf.test(</a:t>
            </a:r>
            <a:r>
              <a:rPr lang="en-US" sz="3600" dirty="0" err="1" smtClean="0"/>
              <a:t>tsData</a:t>
            </a:r>
            <a:r>
              <a:rPr lang="en-US" sz="3600" dirty="0" smtClean="0"/>
              <a:t>) # p-value &lt; 0.05 indicates the TS is stationary</a:t>
            </a:r>
          </a:p>
          <a:p>
            <a:pPr marL="0" indent="0">
              <a:buNone/>
            </a:pPr>
            <a:endParaRPr lang="en-US" sz="3600" dirty="0" smtClean="0"/>
          </a:p>
          <a:p>
            <a:pPr marL="0" indent="0">
              <a:buNone/>
            </a:pPr>
            <a:endParaRPr lang="en-GB" sz="4400" b="1" dirty="0" smtClean="0"/>
          </a:p>
          <a:p>
            <a:endParaRPr lang="en-GB" dirty="0"/>
          </a:p>
        </p:txBody>
      </p:sp>
    </p:spTree>
    <p:extLst>
      <p:ext uri="{BB962C8B-B14F-4D97-AF65-F5344CB8AC3E}">
        <p14:creationId xmlns:p14="http://schemas.microsoft.com/office/powerpoint/2010/main" val="3162306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44" y="110291"/>
            <a:ext cx="10515600" cy="939019"/>
          </a:xfrm>
        </p:spPr>
        <p:txBody>
          <a:bodyPr>
            <a:normAutofit fontScale="90000"/>
          </a:bodyPr>
          <a:lstStyle/>
          <a:p>
            <a:r>
              <a:rPr lang="en-US" b="1" dirty="0">
                <a:solidFill>
                  <a:srgbClr val="0070C0"/>
                </a:solidFill>
              </a:rPr>
              <a:t>How to make a </a:t>
            </a:r>
            <a:r>
              <a:rPr lang="en-US" b="1" dirty="0" smtClean="0">
                <a:solidFill>
                  <a:srgbClr val="0070C0"/>
                </a:solidFill>
              </a:rPr>
              <a:t>time series stationary</a:t>
            </a:r>
            <a:r>
              <a:rPr lang="en-US" b="1" dirty="0">
                <a:solidFill>
                  <a:srgbClr val="0070C0"/>
                </a:solidFill>
              </a:rPr>
              <a:t>?</a:t>
            </a:r>
            <a:br>
              <a:rPr lang="en-US" b="1"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1" y="554636"/>
            <a:ext cx="12022111" cy="6303364"/>
          </a:xfrm>
        </p:spPr>
        <p:txBody>
          <a:bodyPr>
            <a:normAutofit lnSpcReduction="10000"/>
          </a:bodyPr>
          <a:lstStyle/>
          <a:p>
            <a:pPr marL="0" indent="0">
              <a:buNone/>
            </a:pPr>
            <a:r>
              <a:rPr lang="en-US" b="1" i="1" u="sng" dirty="0"/>
              <a:t>Differencing</a:t>
            </a:r>
            <a:r>
              <a:rPr lang="en-US" b="1" u="sng" dirty="0"/>
              <a:t> a </a:t>
            </a:r>
            <a:r>
              <a:rPr lang="en-US" b="1" u="sng" dirty="0" smtClean="0"/>
              <a:t>time series</a:t>
            </a:r>
          </a:p>
          <a:p>
            <a:pPr marL="0" indent="0">
              <a:buNone/>
            </a:pPr>
            <a:r>
              <a:rPr lang="en-US" dirty="0"/>
              <a:t> </a:t>
            </a:r>
            <a:r>
              <a:rPr lang="en-US" dirty="0" smtClean="0"/>
              <a:t>      In </a:t>
            </a:r>
            <a:r>
              <a:rPr lang="en-US" dirty="0"/>
              <a:t>order to make your series stationary, you take a difference between the </a:t>
            </a:r>
            <a:r>
              <a:rPr lang="en-US" dirty="0" smtClean="0"/>
              <a:t>                 data </a:t>
            </a:r>
            <a:r>
              <a:rPr lang="en-US" dirty="0"/>
              <a:t>points. So let us say, your original time series was</a:t>
            </a:r>
            <a:r>
              <a:rPr lang="en-US" dirty="0" smtClean="0"/>
              <a:t>:</a:t>
            </a:r>
            <a:endParaRPr lang="en-US" dirty="0"/>
          </a:p>
          <a:p>
            <a:pPr marL="0" indent="0">
              <a:buNone/>
            </a:pPr>
            <a:r>
              <a:rPr lang="en-US" dirty="0" smtClean="0"/>
              <a:t>       X1</a:t>
            </a:r>
            <a:r>
              <a:rPr lang="en-US" dirty="0"/>
              <a:t>, X2, X3</a:t>
            </a:r>
            <a:r>
              <a:rPr lang="en-US" dirty="0" smtClean="0"/>
              <a:t>,..........., </a:t>
            </a:r>
            <a:r>
              <a:rPr lang="en-US" dirty="0" err="1" smtClean="0"/>
              <a:t>Xn</a:t>
            </a:r>
            <a:endParaRPr lang="en-US" dirty="0"/>
          </a:p>
          <a:p>
            <a:pPr marL="0" indent="0">
              <a:buNone/>
            </a:pPr>
            <a:r>
              <a:rPr lang="en-US" dirty="0" smtClean="0"/>
              <a:t>       Your </a:t>
            </a:r>
            <a:r>
              <a:rPr lang="en-US" dirty="0"/>
              <a:t>series with difference of degree 1 becomes</a:t>
            </a:r>
            <a:r>
              <a:rPr lang="en-US" dirty="0" smtClean="0"/>
              <a:t>:</a:t>
            </a:r>
          </a:p>
          <a:p>
            <a:pPr marL="0" indent="0">
              <a:buNone/>
            </a:pPr>
            <a:r>
              <a:rPr lang="en-US" dirty="0" smtClean="0"/>
              <a:t>           (</a:t>
            </a:r>
            <a:r>
              <a:rPr lang="en-US" dirty="0"/>
              <a:t>X2 - X1, X3 - X2, X4 - X3</a:t>
            </a:r>
            <a:r>
              <a:rPr lang="en-US" dirty="0" smtClean="0"/>
              <a:t>,......., </a:t>
            </a:r>
            <a:r>
              <a:rPr lang="en-US" dirty="0" err="1" smtClean="0"/>
              <a:t>Xn</a:t>
            </a:r>
            <a:r>
              <a:rPr lang="en-US" dirty="0" smtClean="0"/>
              <a:t> </a:t>
            </a:r>
            <a:r>
              <a:rPr lang="en-US" dirty="0"/>
              <a:t>- </a:t>
            </a:r>
            <a:r>
              <a:rPr lang="en-US" dirty="0" smtClean="0"/>
              <a:t>X(n-1)</a:t>
            </a:r>
          </a:p>
          <a:p>
            <a:pPr marL="0" indent="0">
              <a:buNone/>
            </a:pPr>
            <a:r>
              <a:rPr lang="en-US" b="1" u="sng" dirty="0" smtClean="0"/>
              <a:t>Transforming the time series</a:t>
            </a:r>
          </a:p>
          <a:p>
            <a:pPr marL="0" indent="0">
              <a:buNone/>
            </a:pPr>
            <a:r>
              <a:rPr lang="en-US" dirty="0"/>
              <a:t>If you can not make a time series stationary, you can try out transforming the variables. Log transform is probably the most commonly used transformation, if you are seeing a diverging time series.</a:t>
            </a:r>
            <a:br>
              <a:rPr lang="en-US" dirty="0"/>
            </a:br>
            <a:r>
              <a:rPr lang="en-US" dirty="0"/>
              <a:t>However, it is normally suggested that you use transformation only in case differencing is not working</a:t>
            </a:r>
            <a:r>
              <a:rPr lang="en-US" dirty="0" smtClean="0"/>
              <a:t>.</a:t>
            </a:r>
          </a:p>
          <a:p>
            <a:pPr marL="0" indent="0">
              <a:buNone/>
            </a:pPr>
            <a:r>
              <a:rPr lang="en-US" b="1" dirty="0"/>
              <a:t> </a:t>
            </a:r>
            <a:r>
              <a:rPr lang="en-US" b="1" dirty="0" smtClean="0"/>
              <a:t>                          other methods include </a:t>
            </a:r>
          </a:p>
          <a:p>
            <a:pPr marL="0" indent="0">
              <a:buNone/>
            </a:pPr>
            <a:r>
              <a:rPr lang="en-US" b="1" dirty="0" smtClean="0"/>
              <a:t>– De-</a:t>
            </a:r>
            <a:r>
              <a:rPr lang="en-US" b="1" dirty="0" err="1" smtClean="0"/>
              <a:t>tranding</a:t>
            </a:r>
            <a:r>
              <a:rPr lang="en-US" b="1" dirty="0" smtClean="0"/>
              <a:t> , - Seasonal adjustments</a:t>
            </a:r>
            <a:endParaRPr lang="en-US" b="1" dirty="0"/>
          </a:p>
        </p:txBody>
      </p:sp>
    </p:spTree>
    <p:extLst>
      <p:ext uri="{BB962C8B-B14F-4D97-AF65-F5344CB8AC3E}">
        <p14:creationId xmlns:p14="http://schemas.microsoft.com/office/powerpoint/2010/main" val="847820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1893</TotalTime>
  <Words>1236</Words>
  <Application>Microsoft Office PowerPoint</Application>
  <PresentationFormat>Custom</PresentationFormat>
  <Paragraphs>171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TIME SERIES ANALYSIS IN R </vt:lpstr>
      <vt:lpstr>Definition</vt:lpstr>
      <vt:lpstr>Objectives</vt:lpstr>
      <vt:lpstr>COMPONENTS OF TIME SERIES</vt:lpstr>
      <vt:lpstr>Time series models</vt:lpstr>
      <vt:lpstr>Categories of time series modelling</vt:lpstr>
      <vt:lpstr>Stationary series</vt:lpstr>
      <vt:lpstr>Why do I care about ‘stationarity’ of a time series? </vt:lpstr>
      <vt:lpstr>How to make a time series stationary? </vt:lpstr>
      <vt:lpstr>Random walk</vt:lpstr>
      <vt:lpstr>Random walk continuation</vt:lpstr>
      <vt:lpstr>Random walk continuation</vt:lpstr>
      <vt:lpstr>Analysis of Time Series</vt:lpstr>
      <vt:lpstr>Multiplicative model</vt:lpstr>
      <vt:lpstr>Frame work and Application of ARIMA Modeling in R</vt:lpstr>
      <vt:lpstr>Frame work and application of ARIMA model in R cont.…..</vt:lpstr>
      <vt:lpstr>PowerPoint Presentation</vt:lpstr>
      <vt:lpstr> codes for time series analysis we are using a dataset “AirPassengers”</vt:lpstr>
      <vt:lpstr>          #sense of seasonal effect boxplot(AirPassengers~cycle(AirPassengers))</vt:lpstr>
      <vt:lpstr>   #for mean plot(AirPassengers) abline(reg =lm(AirPassengers~time(AirPassengers)))</vt:lpstr>
      <vt:lpstr> # make variance equal plot(log(AirPassengers)) </vt:lpstr>
      <vt:lpstr># makes mean constant plot(diff(log(AirPassengers)))</vt:lpstr>
      <vt:lpstr># determining values of p d and q to be used in the arima model )# series are not stationary acf(AirPassengers</vt:lpstr>
      <vt:lpstr>#use of pacf function pacf(AirPassengers)</vt:lpstr>
      <vt:lpstr># determines value of p pacf(diff(log(AirPassengers)))</vt:lpstr>
      <vt:lpstr># determines value of q acf(diff(log(AirPassengers)))</vt:lpstr>
      <vt:lpstr>                                  # predicting future fit&lt;-arima(log(AirPassengers),c(0,1,1),seasonal = list(order=c(0,1,1),period = 12)) pred&lt;-predict(fit,n.ahead = 10*12) pred1&lt;-2.718^pred$pred ts.plot(AirPassengers,2.718^pred$pred,log = "y",lty = c(1,3))</vt:lpstr>
      <vt:lpstr>PowerPoint Presentation</vt:lpstr>
      <vt:lpstr># visualization </vt:lpstr>
      <vt:lpstr># visualization graphs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dc:title>
  <dc:creator>ARTHUR MOSES</dc:creator>
  <cp:lastModifiedBy>P</cp:lastModifiedBy>
  <cp:revision>94</cp:revision>
  <dcterms:created xsi:type="dcterms:W3CDTF">2018-05-31T12:38:53Z</dcterms:created>
  <dcterms:modified xsi:type="dcterms:W3CDTF">2018-06-08T19:36:45Z</dcterms:modified>
</cp:coreProperties>
</file>