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ngesInfos/changesInfo1.xml" ContentType="application/vnd.ms-powerpoint.changesinfo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62" r:id="rId5"/>
    <p:sldId id="259" r:id="rId6"/>
  </p:sldIdLst>
  <p:sldSz cx="9907588" cy="6858000"/>
  <p:notesSz cx="6796088" cy="992505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8" d="100"/>
          <a:sy n="98" d="100"/>
        </p:scale>
        <p:origin x="-114" y="-198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4100FBEE-2010-446D-9321-3825A5913E2C}"/>
    <pc:docChg chg="modSld">
      <pc:chgData name="" userId="" providerId="" clId="Web-{4100FBEE-2010-446D-9321-3825A5913E2C}" dt="2019-08-27T19:30:25.215" v="3" actId="20577"/>
      <pc:docMkLst>
        <pc:docMk/>
      </pc:docMkLst>
      <pc:sldChg chg="addSp delSp modSp">
        <pc:chgData name="" userId="" providerId="" clId="Web-{4100FBEE-2010-446D-9321-3825A5913E2C}" dt="2019-08-27T19:30:25.215" v="3" actId="20577"/>
        <pc:sldMkLst>
          <pc:docMk/>
          <pc:sldMk cId="0" sldId="256"/>
        </pc:sldMkLst>
        <pc:spChg chg="add del mod">
          <ac:chgData name="" userId="" providerId="" clId="Web-{4100FBEE-2010-446D-9321-3825A5913E2C}" dt="2019-08-27T19:30:25.215" v="3" actId="20577"/>
          <ac:spMkLst>
            <pc:docMk/>
            <pc:sldMk cId="0" sldId="256"/>
            <ac:spMk id="47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1"/>
          <p:cNvSpPr/>
          <p:nvPr/>
        </p:nvSpPr>
        <p:spPr>
          <a:xfrm>
            <a:off x="0" y="0"/>
            <a:ext cx="6796800" cy="99252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42" name="CustomShape 2"/>
          <p:cNvSpPr/>
          <p:nvPr/>
        </p:nvSpPr>
        <p:spPr>
          <a:xfrm>
            <a:off x="0" y="0"/>
            <a:ext cx="6797520" cy="9925200"/>
          </a:xfrm>
          <a:custGeom>
            <a:avLst/>
            <a:gdLst/>
            <a:ahLst/>
            <a:cxnLst/>
            <a:rect l="0" t="0" r="r" b="b"/>
            <a:pathLst>
              <a:path w="18884" h="27572">
                <a:moveTo>
                  <a:pt x="4" y="0"/>
                </a:moveTo>
                <a:cubicBezTo>
                  <a:pt x="2" y="0"/>
                  <a:pt x="0" y="2"/>
                  <a:pt x="0" y="4"/>
                </a:cubicBezTo>
                <a:lnTo>
                  <a:pt x="0" y="27566"/>
                </a:lnTo>
                <a:cubicBezTo>
                  <a:pt x="0" y="27568"/>
                  <a:pt x="2" y="27571"/>
                  <a:pt x="4" y="27571"/>
                </a:cubicBezTo>
                <a:lnTo>
                  <a:pt x="18878" y="27571"/>
                </a:lnTo>
                <a:cubicBezTo>
                  <a:pt x="18880" y="27571"/>
                  <a:pt x="18883" y="27568"/>
                  <a:pt x="18883" y="27566"/>
                </a:cubicBezTo>
                <a:lnTo>
                  <a:pt x="18883" y="4"/>
                </a:lnTo>
                <a:cubicBezTo>
                  <a:pt x="18883" y="2"/>
                  <a:pt x="18880" y="0"/>
                  <a:pt x="18878" y="0"/>
                </a:cubicBezTo>
                <a:lnTo>
                  <a:pt x="4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" name="CustomShape 3"/>
          <p:cNvSpPr/>
          <p:nvPr/>
        </p:nvSpPr>
        <p:spPr>
          <a:xfrm>
            <a:off x="0" y="0"/>
            <a:ext cx="6796080" cy="9925200"/>
          </a:xfrm>
          <a:custGeom>
            <a:avLst/>
            <a:gdLst/>
            <a:ahLst/>
            <a:cxnLst/>
            <a:rect l="0" t="0" r="r" b="b"/>
            <a:pathLst>
              <a:path w="18880" h="27572">
                <a:moveTo>
                  <a:pt x="4" y="0"/>
                </a:moveTo>
                <a:cubicBezTo>
                  <a:pt x="2" y="0"/>
                  <a:pt x="0" y="2"/>
                  <a:pt x="0" y="4"/>
                </a:cubicBezTo>
                <a:lnTo>
                  <a:pt x="0" y="27566"/>
                </a:lnTo>
                <a:cubicBezTo>
                  <a:pt x="0" y="27568"/>
                  <a:pt x="2" y="27571"/>
                  <a:pt x="4" y="27571"/>
                </a:cubicBezTo>
                <a:lnTo>
                  <a:pt x="18874" y="27571"/>
                </a:lnTo>
                <a:cubicBezTo>
                  <a:pt x="18876" y="27571"/>
                  <a:pt x="18879" y="27568"/>
                  <a:pt x="18879" y="27566"/>
                </a:cubicBezTo>
                <a:lnTo>
                  <a:pt x="18879" y="4"/>
                </a:lnTo>
                <a:cubicBezTo>
                  <a:pt x="18879" y="2"/>
                  <a:pt x="18876" y="0"/>
                  <a:pt x="18874" y="0"/>
                </a:cubicBezTo>
                <a:lnTo>
                  <a:pt x="4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847440" y="3416400"/>
            <a:ext cx="5562360" cy="5919840"/>
          </a:xfrm>
          <a:prstGeom prst="rect">
            <a:avLst/>
          </a:prstGeom>
        </p:spPr>
        <p:txBody>
          <a:bodyPr lIns="92160" tIns="46080" rIns="92160" bIns="46080">
            <a:noAutofit/>
          </a:bodyPr>
          <a:lstStyle/>
          <a:p>
            <a:r>
              <a:rPr lang="en-US" sz="1200" b="0" strike="noStrike" spc="-1">
                <a:solidFill>
                  <a:srgbClr val="000000"/>
                </a:solidFill>
                <a:latin typeface="Arial"/>
              </a:rPr>
              <a:t>Click to edit the notes format</a:t>
            </a:r>
          </a:p>
        </p:txBody>
      </p:sp>
      <p:sp>
        <p:nvSpPr>
          <p:cNvPr id="45" name="PlaceHolder 5"/>
          <p:cNvSpPr>
            <a:spLocks noGrp="1" noRot="1" noChangeAspect="1"/>
          </p:cNvSpPr>
          <p:nvPr>
            <p:ph type="sldImg"/>
          </p:nvPr>
        </p:nvSpPr>
        <p:spPr>
          <a:xfrm>
            <a:off x="1936800" y="380520"/>
            <a:ext cx="4268880" cy="295452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move the slide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CustomShape 1"/>
          <p:cNvSpPr/>
          <p:nvPr/>
        </p:nvSpPr>
        <p:spPr>
          <a:xfrm>
            <a:off x="1940040" y="382680"/>
            <a:ext cx="4270320" cy="29559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847800" y="3416400"/>
            <a:ext cx="5564160" cy="59227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CustomShape 1"/>
          <p:cNvSpPr/>
          <p:nvPr/>
        </p:nvSpPr>
        <p:spPr>
          <a:xfrm>
            <a:off x="1938240" y="380880"/>
            <a:ext cx="4272120" cy="2957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47800" y="3416400"/>
            <a:ext cx="5564160" cy="59227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CustomShape 1"/>
          <p:cNvSpPr/>
          <p:nvPr/>
        </p:nvSpPr>
        <p:spPr>
          <a:xfrm>
            <a:off x="1938240" y="380880"/>
            <a:ext cx="4272120" cy="2957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847800" y="3416400"/>
            <a:ext cx="5564160" cy="59227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CustomShape 1"/>
          <p:cNvSpPr/>
          <p:nvPr/>
        </p:nvSpPr>
        <p:spPr>
          <a:xfrm>
            <a:off x="1938240" y="380880"/>
            <a:ext cx="4272120" cy="2957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847800" y="3416400"/>
            <a:ext cx="5564160" cy="59227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CustomShape 1"/>
          <p:cNvSpPr/>
          <p:nvPr/>
        </p:nvSpPr>
        <p:spPr>
          <a:xfrm>
            <a:off x="1938240" y="380880"/>
            <a:ext cx="4272120" cy="2957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47800" y="3416400"/>
            <a:ext cx="5564160" cy="59227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80760" y="365040"/>
            <a:ext cx="8545320" cy="1325520"/>
          </a:xfrm>
          <a:prstGeom prst="rect">
            <a:avLst/>
          </a:prstGeom>
        </p:spPr>
        <p:txBody>
          <a:bodyPr lIns="90000" tIns="46800" rIns="90000" bIns="46800" anchor="ctr">
            <a:sp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80760" y="1825200"/>
            <a:ext cx="8545320" cy="20754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80760" y="4098240"/>
            <a:ext cx="8545320" cy="20754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80760" y="365040"/>
            <a:ext cx="8545320" cy="1325520"/>
          </a:xfrm>
          <a:prstGeom prst="rect">
            <a:avLst/>
          </a:prstGeom>
        </p:spPr>
        <p:txBody>
          <a:bodyPr lIns="90000" tIns="46800" rIns="90000" bIns="46800" anchor="ctr">
            <a:sp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80760" y="1825200"/>
            <a:ext cx="4169880" cy="20754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059440" y="1825200"/>
            <a:ext cx="4169880" cy="20754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80760" y="4098240"/>
            <a:ext cx="4169880" cy="20754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59440" y="4098240"/>
            <a:ext cx="4169880" cy="20754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80760" y="365040"/>
            <a:ext cx="8545320" cy="1325520"/>
          </a:xfrm>
          <a:prstGeom prst="rect">
            <a:avLst/>
          </a:prstGeom>
        </p:spPr>
        <p:txBody>
          <a:bodyPr lIns="90000" tIns="46800" rIns="90000" bIns="46800" anchor="ctr">
            <a:sp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80760" y="1825200"/>
            <a:ext cx="2751480" cy="20754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0120" y="1825200"/>
            <a:ext cx="2751480" cy="20754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459480" y="1825200"/>
            <a:ext cx="2751480" cy="20754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80760" y="4098240"/>
            <a:ext cx="2751480" cy="20754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0120" y="4098240"/>
            <a:ext cx="2751480" cy="20754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459480" y="4098240"/>
            <a:ext cx="2751480" cy="20754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0760" y="365040"/>
            <a:ext cx="8545320" cy="1325520"/>
          </a:xfrm>
          <a:prstGeom prst="rect">
            <a:avLst/>
          </a:prstGeom>
        </p:spPr>
        <p:txBody>
          <a:bodyPr lIns="90000" tIns="46800" rIns="90000" bIns="46800" anchor="ctr">
            <a:sp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80760" y="1825200"/>
            <a:ext cx="8545320" cy="43513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>
              <a:spcBef>
                <a:spcPts val="998"/>
              </a:spcBef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80760" y="365040"/>
            <a:ext cx="8545320" cy="1325520"/>
          </a:xfrm>
          <a:prstGeom prst="rect">
            <a:avLst/>
          </a:prstGeom>
        </p:spPr>
        <p:txBody>
          <a:bodyPr lIns="90000" tIns="46800" rIns="90000" bIns="46800" anchor="ctr">
            <a:sp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80760" y="1825200"/>
            <a:ext cx="8545320" cy="43513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80760" y="365040"/>
            <a:ext cx="8545320" cy="1325520"/>
          </a:xfrm>
          <a:prstGeom prst="rect">
            <a:avLst/>
          </a:prstGeom>
        </p:spPr>
        <p:txBody>
          <a:bodyPr lIns="90000" tIns="46800" rIns="90000" bIns="46800" anchor="ctr">
            <a:sp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80760" y="1825200"/>
            <a:ext cx="4169880" cy="43513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059440" y="1825200"/>
            <a:ext cx="4169880" cy="43513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80760" y="365040"/>
            <a:ext cx="8545320" cy="1325520"/>
          </a:xfrm>
          <a:prstGeom prst="rect">
            <a:avLst/>
          </a:prstGeom>
        </p:spPr>
        <p:txBody>
          <a:bodyPr lIns="90000" tIns="46800" rIns="90000" bIns="46800" anchor="ctr">
            <a:sp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80760" y="365040"/>
            <a:ext cx="8545320" cy="61455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>
              <a:spcBef>
                <a:spcPts val="998"/>
              </a:spcBef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80760" y="365040"/>
            <a:ext cx="8545320" cy="1325520"/>
          </a:xfrm>
          <a:prstGeom prst="rect">
            <a:avLst/>
          </a:prstGeom>
        </p:spPr>
        <p:txBody>
          <a:bodyPr lIns="90000" tIns="46800" rIns="90000" bIns="46800" anchor="ctr">
            <a:sp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80760" y="1825200"/>
            <a:ext cx="4169880" cy="20754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59440" y="1825200"/>
            <a:ext cx="4169880" cy="43513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80760" y="4098240"/>
            <a:ext cx="4169880" cy="20754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80760" y="365040"/>
            <a:ext cx="8545320" cy="1325520"/>
          </a:xfrm>
          <a:prstGeom prst="rect">
            <a:avLst/>
          </a:prstGeom>
        </p:spPr>
        <p:txBody>
          <a:bodyPr lIns="90000" tIns="46800" rIns="90000" bIns="46800" anchor="ctr">
            <a:sp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80760" y="1825200"/>
            <a:ext cx="4169880" cy="43513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059440" y="1825200"/>
            <a:ext cx="4169880" cy="20754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059440" y="4098240"/>
            <a:ext cx="4169880" cy="20754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80760" y="365040"/>
            <a:ext cx="8545320" cy="1325520"/>
          </a:xfrm>
          <a:prstGeom prst="rect">
            <a:avLst/>
          </a:prstGeom>
        </p:spPr>
        <p:txBody>
          <a:bodyPr lIns="90000" tIns="46800" rIns="90000" bIns="46800" anchor="ctr">
            <a:sp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80760" y="1825200"/>
            <a:ext cx="4169880" cy="20754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059440" y="1825200"/>
            <a:ext cx="4169880" cy="20754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80760" y="4098240"/>
            <a:ext cx="8545320" cy="20754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0760" y="365040"/>
            <a:ext cx="8545320" cy="132552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680760" y="1825200"/>
            <a:ext cx="8545320" cy="43513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pPr marL="228600" indent="-228600">
              <a:spcBef>
                <a:spcPts val="998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685800" lvl="1" indent="-228600">
              <a:spcBef>
                <a:spcPts val="998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143000" lvl="2" indent="-228600">
              <a:spcBef>
                <a:spcPts val="998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600200" lvl="3" indent="-228600">
              <a:spcBef>
                <a:spcPts val="998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057400" lvl="4" indent="-228600">
              <a:spcBef>
                <a:spcPts val="998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057400" lvl="5" indent="-228600">
              <a:spcBef>
                <a:spcPts val="998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2057400" lvl="6" indent="-228600">
              <a:spcBef>
                <a:spcPts val="998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680760" y="6356520"/>
            <a:ext cx="2228760" cy="36504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r>
              <a:rPr lang="ru-RU" sz="1200" b="0" strike="noStrike" spc="-1">
                <a:solidFill>
                  <a:srgbClr val="898989"/>
                </a:solidFill>
                <a:latin typeface="Times New Roman"/>
              </a:rPr>
              <a:t>&lt;date/time&gt;</a:t>
            </a:r>
            <a:endParaRPr lang="en-US" sz="12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281040" y="6356520"/>
            <a:ext cx="3344760" cy="36504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6997320" y="6356520"/>
            <a:ext cx="2228760" cy="36504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pPr algn="r"/>
            <a:fld id="{B6E444D8-1E7C-4601-8BBD-9B880C6142FC}" type="slidenum">
              <a:rPr lang="ru-RU" sz="1200" b="0" strike="noStrike" spc="-1">
                <a:solidFill>
                  <a:srgbClr val="898989"/>
                </a:solidFill>
                <a:latin typeface="Times New Roman"/>
              </a:rPr>
              <a:pPr algn="r"/>
              <a:t>‹#›</a:t>
            </a:fld>
            <a:endParaRPr lang="en-US" sz="1200" b="0" strike="noStrike" spc="-1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1219320" y="6248520"/>
            <a:ext cx="7162560" cy="307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0F228B"/>
                </a:solidFill>
                <a:latin typeface="Times New Roman"/>
              </a:rPr>
              <a:t>Кафедра ИУ4 «Проектирование и технология производства Э</a:t>
            </a:r>
            <a:r>
              <a:rPr lang="ru-RU" sz="1400" b="0" strike="noStrike" spc="-1">
                <a:solidFill>
                  <a:srgbClr val="0F228B"/>
                </a:solidFill>
                <a:latin typeface="Times New Roman"/>
              </a:rPr>
              <a:t>А</a:t>
            </a:r>
            <a:r>
              <a:rPr lang="en-GB" sz="1400" b="0" strike="noStrike" spc="-1">
                <a:solidFill>
                  <a:srgbClr val="0F228B"/>
                </a:solidFill>
                <a:latin typeface="Times New Roman"/>
              </a:rPr>
              <a:t>» </a:t>
            </a:r>
            <a:endParaRPr lang="en-US" sz="14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7" name="CustomShape 2"/>
          <p:cNvSpPr/>
          <p:nvPr/>
        </p:nvSpPr>
        <p:spPr>
          <a:xfrm>
            <a:off x="345960" y="260280"/>
            <a:ext cx="8642520" cy="5616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Autofit/>
          </a:bodyPr>
          <a:lstStyle/>
          <a:p>
            <a:pPr algn="ctr"/>
            <a:r>
              <a:rPr lang="en-GB" sz="1600" b="0" strike="noStrike" spc="-1" dirty="0">
                <a:solidFill>
                  <a:srgbClr val="0F228B"/>
                </a:solidFill>
                <a:latin typeface="Times New Roman"/>
              </a:rPr>
              <a:t>МИНИСТЕРСТВО НАУКИ </a:t>
            </a:r>
            <a:r>
              <a:rPr lang="ru-RU" sz="1600" b="0" strike="noStrike" spc="-1" dirty="0">
                <a:solidFill>
                  <a:srgbClr val="0F228B"/>
                </a:solidFill>
                <a:latin typeface="Times New Roman"/>
              </a:rPr>
              <a:t>И ВЫСШЕГО ОБРАЗОВАНИЯ </a:t>
            </a:r>
            <a:r>
              <a:rPr lang="en-GB" sz="1600" b="0" strike="noStrike" spc="-1" dirty="0">
                <a:solidFill>
                  <a:srgbClr val="0F228B"/>
                </a:solidFill>
                <a:latin typeface="Times New Roman"/>
              </a:rPr>
              <a:t>РОССИЙСКОЙ ФЕДЕРАЦИИ</a:t>
            </a:r>
            <a:r>
              <a:rPr dirty="0"/>
              <a:t/>
            </a:r>
            <a:br>
              <a:rPr dirty="0"/>
            </a:br>
            <a:r>
              <a:rPr dirty="0"/>
              <a:t/>
            </a:r>
            <a:br>
              <a:rPr dirty="0"/>
            </a:br>
            <a:r>
              <a:rPr lang="en-GB" sz="1600" b="0" strike="noStrike" spc="-1" dirty="0">
                <a:solidFill>
                  <a:srgbClr val="0F228B"/>
                </a:solidFill>
                <a:latin typeface="Times New Roman"/>
              </a:rPr>
              <a:t>МОСКОВСКИЙ ГОСУДАРСТВЕННЫЙ ТЕХНИЧЕСКИЙ УНИВЕРСИТЕТ </a:t>
            </a:r>
            <a:r>
              <a:rPr lang="en-GB" sz="1600" b="0" strike="noStrike" spc="-1" dirty="0" err="1">
                <a:solidFill>
                  <a:srgbClr val="0F228B"/>
                </a:solidFill>
                <a:latin typeface="Times New Roman"/>
              </a:rPr>
              <a:t>им</a:t>
            </a:r>
            <a:r>
              <a:rPr lang="en-GB" sz="1600" b="0" strike="noStrike" spc="-1" dirty="0">
                <a:solidFill>
                  <a:srgbClr val="0F228B"/>
                </a:solidFill>
                <a:latin typeface="Times New Roman"/>
              </a:rPr>
              <a:t>. </a:t>
            </a:r>
            <a:r>
              <a:rPr lang="en-GB" sz="1600" b="0" strike="noStrike" spc="-1" dirty="0" err="1">
                <a:solidFill>
                  <a:srgbClr val="0F228B"/>
                </a:solidFill>
                <a:latin typeface="Times New Roman"/>
              </a:rPr>
              <a:t>Н.Э.Баумана</a:t>
            </a:r>
            <a:r>
              <a:rPr dirty="0"/>
              <a:t/>
            </a:r>
            <a:br>
              <a:rPr dirty="0"/>
            </a:br>
            <a:r>
              <a:rPr lang="en-GB" sz="1600" b="0" strike="noStrike" spc="-1" dirty="0">
                <a:solidFill>
                  <a:srgbClr val="0F228B"/>
                </a:solidFill>
                <a:latin typeface="Times New Roman"/>
              </a:rPr>
              <a:t>КАФЕДРА </a:t>
            </a:r>
            <a:r>
              <a:rPr lang="ru-RU" sz="1600" b="0" strike="noStrike" spc="-1" dirty="0">
                <a:solidFill>
                  <a:srgbClr val="0F228B"/>
                </a:solidFill>
                <a:latin typeface="Times New Roman"/>
              </a:rPr>
              <a:t>ПРОЕКТИРОВАНИЕ </a:t>
            </a:r>
            <a:r>
              <a:rPr lang="en-GB" sz="1600" b="0" strike="noStrike" spc="-1" dirty="0">
                <a:solidFill>
                  <a:srgbClr val="0F228B"/>
                </a:solidFill>
                <a:latin typeface="Times New Roman"/>
              </a:rPr>
              <a:t>И </a:t>
            </a:r>
            <a:r>
              <a:rPr lang="ru-RU" sz="1600" b="0" strike="noStrike" spc="-1" dirty="0">
                <a:solidFill>
                  <a:srgbClr val="0F228B"/>
                </a:solidFill>
                <a:latin typeface="Times New Roman"/>
              </a:rPr>
              <a:t>ТЕХНОЛОГИЯ </a:t>
            </a:r>
            <a:r>
              <a:rPr lang="en-GB" sz="1600" b="0" strike="noStrike" spc="-1" dirty="0">
                <a:solidFill>
                  <a:srgbClr val="0F228B"/>
                </a:solidFill>
                <a:latin typeface="Times New Roman"/>
              </a:rPr>
              <a:t>ПР</a:t>
            </a:r>
            <a:r>
              <a:rPr lang="ru-RU" sz="1600" b="0" strike="noStrike" spc="-1" dirty="0">
                <a:solidFill>
                  <a:srgbClr val="0F228B"/>
                </a:solidFill>
                <a:latin typeface="Times New Roman"/>
              </a:rPr>
              <a:t>О</a:t>
            </a:r>
            <a:r>
              <a:rPr lang="en-GB" sz="1600" b="0" strike="noStrike" spc="-1" dirty="0">
                <a:solidFill>
                  <a:srgbClr val="0F228B"/>
                </a:solidFill>
                <a:latin typeface="Times New Roman"/>
              </a:rPr>
              <a:t>ИЗВОДСТВА ЭЛЕКТРОННОЙ АППАРАТУРЫ </a:t>
            </a:r>
            <a:r>
              <a:rPr dirty="0"/>
              <a:t/>
            </a:r>
            <a:br>
              <a:rPr dirty="0"/>
            </a:br>
            <a:r>
              <a:rPr dirty="0"/>
              <a:t/>
            </a:r>
            <a:br>
              <a:rPr dirty="0"/>
            </a:br>
            <a:r>
              <a:rPr dirty="0"/>
              <a:t/>
            </a:r>
            <a:br>
              <a:rPr dirty="0"/>
            </a:br>
            <a:r>
              <a:rPr dirty="0"/>
              <a:t/>
            </a:r>
            <a:br>
              <a:rPr dirty="0"/>
            </a:br>
            <a:r>
              <a:rPr lang="en-GB" sz="1600" b="0" strike="noStrike" spc="-1" dirty="0" err="1">
                <a:solidFill>
                  <a:srgbClr val="0F228B"/>
                </a:solidFill>
                <a:latin typeface="Times New Roman"/>
              </a:rPr>
              <a:t>Отчет</a:t>
            </a:r>
            <a:r>
              <a:rPr lang="en-GB" sz="1600" b="0" strike="noStrike" spc="-1" dirty="0">
                <a:solidFill>
                  <a:srgbClr val="0F228B"/>
                </a:solidFill>
                <a:latin typeface="Times New Roman"/>
              </a:rPr>
              <a:t> о </a:t>
            </a:r>
            <a:r>
              <a:rPr lang="en-GB" sz="1600" b="0" strike="noStrike" spc="-1" dirty="0" err="1">
                <a:solidFill>
                  <a:srgbClr val="0F228B"/>
                </a:solidFill>
                <a:latin typeface="Times New Roman"/>
              </a:rPr>
              <a:t>выполнении</a:t>
            </a:r>
            <a:r>
              <a:rPr lang="en-GB" sz="1600" b="0" strike="noStrike" spc="-1" dirty="0">
                <a:solidFill>
                  <a:srgbClr val="0F228B"/>
                </a:solidFill>
                <a:latin typeface="Times New Roman"/>
              </a:rPr>
              <a:t> </a:t>
            </a:r>
            <a:r>
              <a:rPr lang="en-GB" sz="1600" b="0" strike="noStrike" spc="-1" dirty="0" err="1">
                <a:solidFill>
                  <a:srgbClr val="0F228B"/>
                </a:solidFill>
                <a:latin typeface="Times New Roman"/>
              </a:rPr>
              <a:t>практического</a:t>
            </a:r>
            <a:r>
              <a:rPr lang="en-GB" sz="1600" b="0" strike="noStrike" spc="-1" dirty="0">
                <a:solidFill>
                  <a:srgbClr val="0F228B"/>
                </a:solidFill>
                <a:latin typeface="Times New Roman"/>
              </a:rPr>
              <a:t> </a:t>
            </a:r>
            <a:r>
              <a:rPr lang="en-GB" sz="1600" b="0" strike="noStrike" spc="-1" dirty="0" err="1">
                <a:solidFill>
                  <a:srgbClr val="0F228B"/>
                </a:solidFill>
                <a:latin typeface="Times New Roman"/>
              </a:rPr>
              <a:t>задания</a:t>
            </a:r>
            <a:r>
              <a:rPr lang="en-GB" sz="1600" b="0" strike="noStrike" spc="-1" dirty="0">
                <a:solidFill>
                  <a:srgbClr val="0F228B"/>
                </a:solidFill>
                <a:latin typeface="Times New Roman"/>
              </a:rPr>
              <a:t> №1</a:t>
            </a:r>
            <a:r>
              <a:rPr/>
              <a:t/>
            </a:r>
            <a:br>
              <a:rPr/>
            </a:br>
            <a:r>
              <a:rPr lang="en-GB" sz="1600" b="0" strike="noStrike" spc="-1" dirty="0" smtClean="0">
                <a:solidFill>
                  <a:srgbClr val="0F228B"/>
                </a:solidFill>
                <a:latin typeface="Times New Roman"/>
              </a:rPr>
              <a:t>«</a:t>
            </a:r>
            <a:r>
              <a:rPr lang="ru-RU" sz="1600" spc="-1" dirty="0" smtClean="0">
                <a:solidFill>
                  <a:srgbClr val="0F228B"/>
                </a:solidFill>
                <a:latin typeface="Times New Roman"/>
              </a:rPr>
              <a:t>Перевод числа из двоичной системы счисления в десятичную</a:t>
            </a:r>
            <a:r>
              <a:rPr lang="en-GB" sz="1600" b="0" strike="noStrike" spc="-1" dirty="0" smtClean="0">
                <a:solidFill>
                  <a:srgbClr val="0F228B"/>
                </a:solidFill>
                <a:latin typeface="Times New Roman"/>
              </a:rPr>
              <a:t>»</a:t>
            </a:r>
            <a:r>
              <a:rPr dirty="0"/>
              <a:t/>
            </a:r>
            <a:br>
              <a:rPr dirty="0"/>
            </a:br>
            <a:r>
              <a:rPr dirty="0"/>
              <a:t/>
            </a:r>
            <a:br>
              <a:rPr dirty="0"/>
            </a:br>
            <a:r>
              <a:rPr dirty="0"/>
              <a:t/>
            </a:r>
            <a:br>
              <a:rPr dirty="0"/>
            </a:br>
            <a:r>
              <a:rPr lang="en-GB" sz="1600" b="0" strike="noStrike" spc="-1" dirty="0" err="1">
                <a:solidFill>
                  <a:srgbClr val="0F228B"/>
                </a:solidFill>
                <a:latin typeface="Times New Roman"/>
              </a:rPr>
              <a:t>Выполнил</a:t>
            </a:r>
            <a:r>
              <a:rPr lang="en-GB" sz="1600" b="0" strike="noStrike" spc="-1" dirty="0">
                <a:solidFill>
                  <a:srgbClr val="0F228B"/>
                </a:solidFill>
                <a:latin typeface="Times New Roman"/>
              </a:rPr>
              <a:t>: </a:t>
            </a:r>
            <a:r>
              <a:rPr lang="en-GB" sz="1600" b="0" strike="noStrike" spc="-1" dirty="0" err="1" smtClean="0">
                <a:solidFill>
                  <a:srgbClr val="0F228B"/>
                </a:solidFill>
                <a:latin typeface="Times New Roman"/>
              </a:rPr>
              <a:t>студен</a:t>
            </a:r>
            <a:r>
              <a:rPr lang="ru-RU" sz="1600" b="0" strike="noStrike" spc="-1" dirty="0" err="1" smtClean="0">
                <a:solidFill>
                  <a:srgbClr val="0F228B"/>
                </a:solidFill>
                <a:latin typeface="Times New Roman"/>
              </a:rPr>
              <a:t>тка</a:t>
            </a:r>
            <a:r>
              <a:rPr lang="en-GB" sz="1600" b="0" strike="noStrike" spc="-1" dirty="0" smtClean="0">
                <a:solidFill>
                  <a:srgbClr val="0F228B"/>
                </a:solidFill>
                <a:latin typeface="Times New Roman"/>
              </a:rPr>
              <a:t> </a:t>
            </a:r>
            <a:r>
              <a:rPr lang="en-GB" sz="1600" b="0" strike="noStrike" spc="-1" dirty="0" err="1">
                <a:solidFill>
                  <a:srgbClr val="0F228B"/>
                </a:solidFill>
                <a:latin typeface="Times New Roman"/>
              </a:rPr>
              <a:t>группы</a:t>
            </a:r>
            <a:r>
              <a:rPr lang="en-GB" sz="1600" b="0" strike="noStrike" spc="-1" dirty="0">
                <a:solidFill>
                  <a:srgbClr val="0F228B"/>
                </a:solidFill>
                <a:latin typeface="Times New Roman"/>
              </a:rPr>
              <a:t> </a:t>
            </a:r>
            <a:r>
              <a:rPr lang="ru-RU" sz="1600" b="0" strike="noStrike" spc="-1" dirty="0" smtClean="0">
                <a:solidFill>
                  <a:srgbClr val="0F228B"/>
                </a:solidFill>
                <a:latin typeface="Times New Roman"/>
              </a:rPr>
              <a:t>ИУ4-33Б</a:t>
            </a:r>
            <a:r>
              <a:rPr lang="en-GB" sz="1600" b="0" strike="noStrike" spc="-1" dirty="0" smtClean="0">
                <a:solidFill>
                  <a:srgbClr val="0F228B"/>
                </a:solidFill>
                <a:latin typeface="Times New Roman"/>
              </a:rPr>
              <a:t> </a:t>
            </a:r>
            <a:r>
              <a:rPr/>
              <a:t/>
            </a:r>
            <a:br>
              <a:rPr/>
            </a:br>
            <a:r>
              <a:rPr lang="ru-RU" sz="1600" b="0" strike="noStrike" spc="-1" dirty="0" smtClean="0">
                <a:solidFill>
                  <a:srgbClr val="0F228B"/>
                </a:solidFill>
                <a:latin typeface="Times New Roman"/>
              </a:rPr>
              <a:t>Королева Ю.П</a:t>
            </a:r>
            <a:r>
              <a:rPr dirty="0"/>
              <a:t/>
            </a:r>
            <a:br>
              <a:rPr dirty="0"/>
            </a:br>
            <a:r>
              <a:rPr lang="en-GB" sz="1600" b="0" strike="noStrike" spc="-1" dirty="0" err="1">
                <a:solidFill>
                  <a:srgbClr val="0F228B"/>
                </a:solidFill>
                <a:latin typeface="Times New Roman"/>
              </a:rPr>
              <a:t>Проверил</a:t>
            </a:r>
            <a:r>
              <a:rPr lang="en-GB" sz="1600" b="0" strike="noStrike" spc="-1" dirty="0">
                <a:solidFill>
                  <a:srgbClr val="0F228B"/>
                </a:solidFill>
                <a:latin typeface="Times New Roman"/>
              </a:rPr>
              <a:t>: </a:t>
            </a:r>
            <a:r>
              <a:rPr lang="en-GB" sz="1600" b="0" strike="noStrike" spc="-1" dirty="0" err="1">
                <a:solidFill>
                  <a:srgbClr val="0F228B"/>
                </a:solidFill>
                <a:latin typeface="Times New Roman"/>
              </a:rPr>
              <a:t>д.т.н</a:t>
            </a:r>
            <a:r>
              <a:rPr lang="en-GB" sz="1600" b="0" strike="noStrike" spc="-1" dirty="0">
                <a:solidFill>
                  <a:srgbClr val="0F228B"/>
                </a:solidFill>
                <a:latin typeface="Times New Roman"/>
              </a:rPr>
              <a:t>., </a:t>
            </a:r>
            <a:r>
              <a:rPr lang="en-GB" sz="1600" b="0" strike="noStrike" spc="-1" dirty="0" err="1">
                <a:solidFill>
                  <a:srgbClr val="0F228B"/>
                </a:solidFill>
                <a:latin typeface="Times New Roman"/>
              </a:rPr>
              <a:t>профессор</a:t>
            </a:r>
            <a:r>
              <a:rPr lang="en-GB" sz="1600" b="0" strike="noStrike" spc="-1" dirty="0">
                <a:solidFill>
                  <a:srgbClr val="0F228B"/>
                </a:solidFill>
                <a:latin typeface="Times New Roman"/>
              </a:rPr>
              <a:t>, </a:t>
            </a:r>
            <a:r>
              <a:rPr lang="en-GB" sz="1600" b="0" strike="noStrike" spc="-1" dirty="0" err="1">
                <a:solidFill>
                  <a:srgbClr val="0F228B"/>
                </a:solidFill>
                <a:latin typeface="Times New Roman"/>
              </a:rPr>
              <a:t>профессор</a:t>
            </a:r>
            <a:r>
              <a:rPr dirty="0"/>
              <a:t/>
            </a:r>
            <a:br>
              <a:rPr dirty="0"/>
            </a:br>
            <a:r>
              <a:rPr lang="en-GB" sz="1600" b="0" strike="noStrike" spc="-1" dirty="0" err="1">
                <a:solidFill>
                  <a:srgbClr val="0F228B"/>
                </a:solidFill>
                <a:latin typeface="Times New Roman"/>
              </a:rPr>
              <a:t>каф</a:t>
            </a:r>
            <a:r>
              <a:rPr lang="en-GB" sz="1600" b="0" strike="noStrike" spc="-1" dirty="0">
                <a:solidFill>
                  <a:srgbClr val="0F228B"/>
                </a:solidFill>
                <a:latin typeface="Times New Roman"/>
              </a:rPr>
              <a:t>. ИУ-4</a:t>
            </a:r>
            <a:r>
              <a:rPr dirty="0"/>
              <a:t/>
            </a:r>
            <a:br>
              <a:rPr dirty="0"/>
            </a:br>
            <a:r>
              <a:rPr lang="en-GB" sz="1600" b="0" strike="noStrike" spc="-1" dirty="0" err="1">
                <a:solidFill>
                  <a:srgbClr val="0F228B"/>
                </a:solidFill>
                <a:latin typeface="Times New Roman"/>
              </a:rPr>
              <a:t>Л.А.Зинченко</a:t>
            </a:r>
            <a:r>
              <a:rPr dirty="0"/>
              <a:t/>
            </a:r>
            <a:br>
              <a:rPr dirty="0"/>
            </a:br>
            <a:r>
              <a:rPr dirty="0"/>
              <a:t/>
            </a:r>
            <a:br>
              <a:rPr dirty="0"/>
            </a:br>
            <a:r>
              <a:rPr dirty="0"/>
              <a:t/>
            </a:r>
            <a:br>
              <a:rPr dirty="0"/>
            </a:br>
            <a:r>
              <a:rPr dirty="0"/>
              <a:t/>
            </a:r>
            <a:br>
              <a:rPr dirty="0"/>
            </a:br>
            <a:r>
              <a:rPr dirty="0"/>
              <a:t/>
            </a:r>
            <a:br>
              <a:rPr dirty="0"/>
            </a:br>
            <a:r>
              <a:rPr lang="en-GB" sz="1600" b="0" strike="noStrike" spc="-1" dirty="0" err="1">
                <a:solidFill>
                  <a:srgbClr val="0F228B"/>
                </a:solidFill>
                <a:latin typeface="Times New Roman"/>
              </a:rPr>
              <a:t>Москва</a:t>
            </a:r>
            <a:r>
              <a:rPr lang="en-GB" sz="1600" b="0" strike="noStrike" spc="-1" dirty="0">
                <a:solidFill>
                  <a:srgbClr val="0F228B"/>
                </a:solidFill>
                <a:latin typeface="Times New Roman"/>
              </a:rPr>
              <a:t>, </a:t>
            </a:r>
            <a:r>
              <a:rPr lang="en-GB" sz="1600" spc="-1" dirty="0">
                <a:solidFill>
                  <a:srgbClr val="0F228B"/>
                </a:solidFill>
                <a:latin typeface="Times New Roman"/>
              </a:rPr>
              <a:t>2019</a:t>
            </a:r>
            <a:r>
              <a:rPr lang="en-GB" sz="1600" b="0" strike="noStrike" spc="-1" dirty="0">
                <a:solidFill>
                  <a:srgbClr val="0F228B"/>
                </a:solidFill>
                <a:latin typeface="Times New Roman"/>
              </a:rPr>
              <a:t> г.</a:t>
            </a:r>
            <a:endParaRPr lang="en-US" sz="1600" b="0" strike="noStrike" spc="-1" dirty="0">
              <a:solidFill>
                <a:srgbClr val="FFFFFF"/>
              </a:solid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533520" y="304920"/>
            <a:ext cx="8534160" cy="520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0F228B"/>
                </a:solidFill>
                <a:latin typeface="Times New Roman"/>
              </a:rPr>
              <a:t>«Исследование на ЭВМ влияния выбора различных материалов на </a:t>
            </a:r>
            <a:endParaRPr lang="en-US" sz="1400" b="0" strike="noStrike" spc="-1">
              <a:solidFill>
                <a:srgbClr val="FFFFFF"/>
              </a:solidFill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0F228B"/>
                </a:solidFill>
                <a:latin typeface="Times New Roman"/>
              </a:rPr>
              <a:t>результаты проектирования на междисциплинарном уровне»</a:t>
            </a:r>
            <a:endParaRPr lang="en-US" sz="14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9" name="CustomShape 2"/>
          <p:cNvSpPr/>
          <p:nvPr/>
        </p:nvSpPr>
        <p:spPr>
          <a:xfrm>
            <a:off x="304920" y="990720"/>
            <a:ext cx="8904240" cy="1941173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r>
              <a:rPr lang="en-GB" sz="2000" b="1" strike="noStrike" spc="-1" dirty="0" err="1">
                <a:solidFill>
                  <a:srgbClr val="0F228B"/>
                </a:solidFill>
                <a:latin typeface="Times New Roman"/>
              </a:rPr>
              <a:t>Цель</a:t>
            </a:r>
            <a:r>
              <a:rPr lang="en-GB" sz="2000" b="1" strike="noStrike" spc="-1" dirty="0">
                <a:solidFill>
                  <a:srgbClr val="0F228B"/>
                </a:solidFill>
                <a:latin typeface="Times New Roman"/>
              </a:rPr>
              <a:t> </a:t>
            </a:r>
            <a:r>
              <a:rPr lang="en-GB" sz="2000" b="1" strike="noStrike" spc="-1" dirty="0" err="1" smtClean="0">
                <a:solidFill>
                  <a:srgbClr val="0F228B"/>
                </a:solidFill>
                <a:latin typeface="Times New Roman"/>
              </a:rPr>
              <a:t>работы</a:t>
            </a:r>
            <a:r>
              <a:rPr lang="en-GB" sz="2000" b="1" strike="noStrike" spc="-1" dirty="0" smtClean="0">
                <a:solidFill>
                  <a:srgbClr val="0F228B"/>
                </a:solidFill>
                <a:latin typeface="Times New Roman"/>
              </a:rPr>
              <a:t>:</a:t>
            </a:r>
            <a:r>
              <a:rPr lang="ru-RU" sz="2000" b="1" strike="noStrike" spc="-1" dirty="0" smtClean="0">
                <a:solidFill>
                  <a:srgbClr val="0F228B"/>
                </a:solidFill>
                <a:latin typeface="Times New Roman"/>
              </a:rPr>
              <a:t> </a:t>
            </a:r>
            <a:r>
              <a:rPr lang="ru-RU" sz="2000" b="1" spc="-1" dirty="0" smtClean="0">
                <a:solidFill>
                  <a:srgbClr val="0F228B"/>
                </a:solidFill>
                <a:latin typeface="Times New Roman"/>
              </a:rPr>
              <a:t>Научиться работать с графами</a:t>
            </a:r>
            <a:endParaRPr lang="ru-RU" sz="2000" b="1" spc="-1" dirty="0" smtClean="0">
              <a:solidFill>
                <a:srgbClr val="0F228B"/>
              </a:solidFill>
              <a:latin typeface="Times New Roman"/>
            </a:endParaRPr>
          </a:p>
          <a:p>
            <a:endParaRPr lang="en-US" sz="2000" b="0" strike="noStrike" spc="-1" dirty="0">
              <a:solidFill>
                <a:srgbClr val="FFFFFF"/>
              </a:solidFill>
              <a:latin typeface="Times New Roman"/>
            </a:endParaRPr>
          </a:p>
          <a:p>
            <a:pPr>
              <a:lnSpc>
                <a:spcPct val="100000"/>
              </a:lnSpc>
            </a:pPr>
            <a:endParaRPr lang="en-US" sz="2000" b="0" strike="noStrike" spc="-1" dirty="0">
              <a:solidFill>
                <a:srgbClr val="FFFFFF"/>
              </a:solidFill>
              <a:latin typeface="Times New Roman"/>
            </a:endParaRPr>
          </a:p>
          <a:p>
            <a:r>
              <a:rPr lang="en-GB" sz="2000" b="1" strike="noStrike" spc="-1" dirty="0" err="1" smtClean="0">
                <a:solidFill>
                  <a:srgbClr val="0F228B"/>
                </a:solidFill>
                <a:latin typeface="Times New Roman"/>
              </a:rPr>
              <a:t>Задание</a:t>
            </a:r>
            <a:r>
              <a:rPr lang="en-GB" sz="2000" b="1" strike="noStrike" spc="-1" dirty="0" smtClean="0">
                <a:solidFill>
                  <a:srgbClr val="0F228B"/>
                </a:solidFill>
                <a:latin typeface="Times New Roman"/>
              </a:rPr>
              <a:t>:</a:t>
            </a:r>
            <a:r>
              <a:rPr lang="ru-RU" sz="2000" b="1" spc="-1" dirty="0" smtClean="0">
                <a:solidFill>
                  <a:srgbClr val="0F228B"/>
                </a:solidFill>
                <a:latin typeface="Times New Roman"/>
              </a:rPr>
              <a:t>Проверить на связность граф</a:t>
            </a:r>
          </a:p>
          <a:p>
            <a:r>
              <a:rPr lang="ru-RU" sz="2000" b="1" spc="-1" dirty="0" smtClean="0">
                <a:solidFill>
                  <a:srgbClr val="0F228B"/>
                </a:solidFill>
                <a:latin typeface="Times New Roman"/>
              </a:rPr>
              <a:t>Количество вершин и ребер не должно </a:t>
            </a:r>
            <a:r>
              <a:rPr lang="ru-RU" sz="2000" b="1" spc="-1" dirty="0" err="1" smtClean="0">
                <a:solidFill>
                  <a:srgbClr val="0F228B"/>
                </a:solidFill>
                <a:latin typeface="Times New Roman"/>
              </a:rPr>
              <a:t>привышать</a:t>
            </a:r>
            <a:r>
              <a:rPr lang="ru-RU" sz="2000" b="1" spc="-1" dirty="0" smtClean="0">
                <a:solidFill>
                  <a:srgbClr val="0F228B"/>
                </a:solidFill>
                <a:latin typeface="Times New Roman"/>
              </a:rPr>
              <a:t> 101</a:t>
            </a:r>
            <a:endParaRPr lang="ru-RU" sz="2000" b="1" spc="-1" dirty="0" smtClean="0">
              <a:solidFill>
                <a:srgbClr val="0F228B"/>
              </a:solidFill>
              <a:latin typeface="Times New Roman"/>
            </a:endParaRPr>
          </a:p>
          <a:p>
            <a:endParaRPr lang="en-US" sz="2000" b="0" strike="noStrike" spc="-1" dirty="0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0" name="CustomShape 3"/>
          <p:cNvSpPr/>
          <p:nvPr/>
        </p:nvSpPr>
        <p:spPr>
          <a:xfrm>
            <a:off x="1219320" y="6248520"/>
            <a:ext cx="7162560" cy="307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0F228B"/>
                </a:solidFill>
                <a:latin typeface="Times New Roman"/>
              </a:rPr>
              <a:t>Кафедра ИУ4 «Проектирование и технология производства Э</a:t>
            </a:r>
            <a:r>
              <a:rPr lang="ru-RU" sz="1400" b="0" strike="noStrike" spc="-1">
                <a:solidFill>
                  <a:srgbClr val="0F228B"/>
                </a:solidFill>
                <a:latin typeface="Times New Roman"/>
              </a:rPr>
              <a:t>А</a:t>
            </a:r>
            <a:r>
              <a:rPr lang="en-GB" sz="1400" b="0" strike="noStrike" spc="-1">
                <a:solidFill>
                  <a:srgbClr val="0F228B"/>
                </a:solidFill>
                <a:latin typeface="Times New Roman"/>
              </a:rPr>
              <a:t>» </a:t>
            </a:r>
            <a:endParaRPr lang="en-US" sz="1400" b="0" strike="noStrike" spc="-1">
              <a:solidFill>
                <a:srgbClr val="FFFFFF"/>
              </a:solid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>
            <a:off x="533520" y="304920"/>
            <a:ext cx="8534160" cy="520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400" b="0" strike="noStrike" spc="-1" dirty="0">
                <a:solidFill>
                  <a:srgbClr val="0F228B"/>
                </a:solidFill>
                <a:latin typeface="Times New Roman"/>
              </a:rPr>
              <a:t>«</a:t>
            </a:r>
            <a:r>
              <a:rPr lang="en-GB" sz="1400" b="0" strike="noStrike" spc="-1" dirty="0" err="1">
                <a:solidFill>
                  <a:srgbClr val="0F228B"/>
                </a:solidFill>
                <a:latin typeface="Times New Roman"/>
              </a:rPr>
              <a:t>Исследование</a:t>
            </a:r>
            <a:r>
              <a:rPr lang="en-GB" sz="1400" b="0" strike="noStrike" spc="-1" dirty="0">
                <a:solidFill>
                  <a:srgbClr val="0F228B"/>
                </a:solidFill>
                <a:latin typeface="Times New Roman"/>
              </a:rPr>
              <a:t> </a:t>
            </a:r>
            <a:r>
              <a:rPr lang="en-GB" sz="1400" b="0" strike="noStrike" spc="-1" dirty="0" err="1">
                <a:solidFill>
                  <a:srgbClr val="0F228B"/>
                </a:solidFill>
                <a:latin typeface="Times New Roman"/>
              </a:rPr>
              <a:t>на</a:t>
            </a:r>
            <a:r>
              <a:rPr lang="en-GB" sz="1400" b="0" strike="noStrike" spc="-1" dirty="0">
                <a:solidFill>
                  <a:srgbClr val="0F228B"/>
                </a:solidFill>
                <a:latin typeface="Times New Roman"/>
              </a:rPr>
              <a:t> ЭВМ </a:t>
            </a:r>
            <a:r>
              <a:rPr lang="en-GB" sz="1400" b="0" strike="noStrike" spc="-1" dirty="0" err="1">
                <a:solidFill>
                  <a:srgbClr val="0F228B"/>
                </a:solidFill>
                <a:latin typeface="Times New Roman"/>
              </a:rPr>
              <a:t>влияния</a:t>
            </a:r>
            <a:r>
              <a:rPr lang="en-GB" sz="1400" b="0" strike="noStrike" spc="-1" dirty="0">
                <a:solidFill>
                  <a:srgbClr val="0F228B"/>
                </a:solidFill>
                <a:latin typeface="Times New Roman"/>
              </a:rPr>
              <a:t> </a:t>
            </a:r>
            <a:r>
              <a:rPr lang="en-GB" sz="1400" b="0" strike="noStrike" spc="-1" dirty="0" err="1">
                <a:solidFill>
                  <a:srgbClr val="0F228B"/>
                </a:solidFill>
                <a:latin typeface="Times New Roman"/>
              </a:rPr>
              <a:t>выбора</a:t>
            </a:r>
            <a:r>
              <a:rPr lang="en-GB" sz="1400" b="0" strike="noStrike" spc="-1" dirty="0">
                <a:solidFill>
                  <a:srgbClr val="0F228B"/>
                </a:solidFill>
                <a:latin typeface="Times New Roman"/>
              </a:rPr>
              <a:t> </a:t>
            </a:r>
            <a:r>
              <a:rPr lang="en-GB" sz="1400" b="0" strike="noStrike" spc="-1" dirty="0" err="1">
                <a:solidFill>
                  <a:srgbClr val="0F228B"/>
                </a:solidFill>
                <a:latin typeface="Times New Roman"/>
              </a:rPr>
              <a:t>различных</a:t>
            </a:r>
            <a:r>
              <a:rPr lang="en-GB" sz="1400" b="0" strike="noStrike" spc="-1" dirty="0">
                <a:solidFill>
                  <a:srgbClr val="0F228B"/>
                </a:solidFill>
                <a:latin typeface="Times New Roman"/>
              </a:rPr>
              <a:t> </a:t>
            </a:r>
            <a:r>
              <a:rPr lang="en-GB" sz="1400" b="0" strike="noStrike" spc="-1" dirty="0" err="1">
                <a:solidFill>
                  <a:srgbClr val="0F228B"/>
                </a:solidFill>
                <a:latin typeface="Times New Roman"/>
              </a:rPr>
              <a:t>материалов</a:t>
            </a:r>
            <a:r>
              <a:rPr lang="en-GB" sz="1400" b="0" strike="noStrike" spc="-1" dirty="0">
                <a:solidFill>
                  <a:srgbClr val="0F228B"/>
                </a:solidFill>
                <a:latin typeface="Times New Roman"/>
              </a:rPr>
              <a:t> </a:t>
            </a:r>
            <a:r>
              <a:rPr lang="en-GB" sz="1400" b="0" strike="noStrike" spc="-1" dirty="0" err="1">
                <a:solidFill>
                  <a:srgbClr val="0F228B"/>
                </a:solidFill>
                <a:latin typeface="Times New Roman"/>
              </a:rPr>
              <a:t>на</a:t>
            </a:r>
            <a:r>
              <a:rPr lang="en-GB" sz="1400" b="0" strike="noStrike" spc="-1" dirty="0">
                <a:solidFill>
                  <a:srgbClr val="0F228B"/>
                </a:solidFill>
                <a:latin typeface="Times New Roman"/>
              </a:rPr>
              <a:t> </a:t>
            </a:r>
            <a:endParaRPr lang="en-US" sz="1400" b="0" strike="noStrike" spc="-1" dirty="0">
              <a:solidFill>
                <a:srgbClr val="FFFFFF"/>
              </a:solidFill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lang="en-GB" sz="1400" b="0" strike="noStrike" spc="-1" dirty="0" err="1">
                <a:solidFill>
                  <a:srgbClr val="0F228B"/>
                </a:solidFill>
                <a:latin typeface="Times New Roman"/>
              </a:rPr>
              <a:t>результаты</a:t>
            </a:r>
            <a:r>
              <a:rPr lang="en-GB" sz="1400" b="0" strike="noStrike" spc="-1" dirty="0">
                <a:solidFill>
                  <a:srgbClr val="0F228B"/>
                </a:solidFill>
                <a:latin typeface="Times New Roman"/>
              </a:rPr>
              <a:t> </a:t>
            </a:r>
            <a:r>
              <a:rPr lang="en-GB" sz="1400" b="0" strike="noStrike" spc="-1" dirty="0" err="1">
                <a:solidFill>
                  <a:srgbClr val="0F228B"/>
                </a:solidFill>
                <a:latin typeface="Times New Roman"/>
              </a:rPr>
              <a:t>проектирования</a:t>
            </a:r>
            <a:r>
              <a:rPr lang="en-GB" sz="1400" b="0" strike="noStrike" spc="-1" dirty="0">
                <a:solidFill>
                  <a:srgbClr val="0F228B"/>
                </a:solidFill>
                <a:latin typeface="Times New Roman"/>
              </a:rPr>
              <a:t> </a:t>
            </a:r>
            <a:r>
              <a:rPr lang="en-GB" sz="1400" b="0" strike="noStrike" spc="-1" dirty="0" err="1">
                <a:solidFill>
                  <a:srgbClr val="0F228B"/>
                </a:solidFill>
                <a:latin typeface="Times New Roman"/>
              </a:rPr>
              <a:t>на</a:t>
            </a:r>
            <a:r>
              <a:rPr lang="en-GB" sz="1400" b="0" strike="noStrike" spc="-1" dirty="0">
                <a:solidFill>
                  <a:srgbClr val="0F228B"/>
                </a:solidFill>
                <a:latin typeface="Times New Roman"/>
              </a:rPr>
              <a:t> </a:t>
            </a:r>
            <a:r>
              <a:rPr lang="en-GB" sz="1400" b="0" strike="noStrike" spc="-1" dirty="0" err="1">
                <a:solidFill>
                  <a:srgbClr val="0F228B"/>
                </a:solidFill>
                <a:latin typeface="Times New Roman"/>
              </a:rPr>
              <a:t>междисциплинарном</a:t>
            </a:r>
            <a:r>
              <a:rPr lang="en-GB" sz="1400" b="0" strike="noStrike" spc="-1" dirty="0">
                <a:solidFill>
                  <a:srgbClr val="0F228B"/>
                </a:solidFill>
                <a:latin typeface="Times New Roman"/>
              </a:rPr>
              <a:t> </a:t>
            </a:r>
            <a:r>
              <a:rPr lang="en-GB" sz="1400" b="0" strike="noStrike" spc="-1" dirty="0" err="1">
                <a:solidFill>
                  <a:srgbClr val="0F228B"/>
                </a:solidFill>
                <a:latin typeface="Times New Roman"/>
              </a:rPr>
              <a:t>уровне</a:t>
            </a:r>
            <a:r>
              <a:rPr lang="en-GB" sz="1400" b="0" strike="noStrike" spc="-1" dirty="0">
                <a:solidFill>
                  <a:srgbClr val="0F228B"/>
                </a:solidFill>
                <a:latin typeface="Times New Roman"/>
              </a:rPr>
              <a:t>»</a:t>
            </a:r>
            <a:endParaRPr lang="en-US" sz="1400" b="0" strike="noStrike" spc="-1" dirty="0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2" name="CustomShape 2"/>
          <p:cNvSpPr/>
          <p:nvPr/>
        </p:nvSpPr>
        <p:spPr>
          <a:xfrm>
            <a:off x="272880" y="981000"/>
            <a:ext cx="8904600" cy="710067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r>
              <a:rPr lang="en-GB" sz="2000" b="1" strike="noStrike" spc="-1" dirty="0" err="1" smtClean="0">
                <a:solidFill>
                  <a:srgbClr val="0F228B"/>
                </a:solidFill>
                <a:latin typeface="Times New Roman"/>
              </a:rPr>
              <a:t>Выполнение</a:t>
            </a:r>
            <a:endParaRPr lang="ru-RU" sz="2000" b="1" strike="noStrike" spc="-1" dirty="0" smtClean="0">
              <a:solidFill>
                <a:srgbClr val="0F228B"/>
              </a:solidFill>
              <a:latin typeface="Times New Roman"/>
            </a:endParaRPr>
          </a:p>
          <a:p>
            <a:endParaRPr lang="en-US" sz="2000" b="0" strike="noStrike" spc="-1" dirty="0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3" name="CustomShape 3"/>
          <p:cNvSpPr/>
          <p:nvPr/>
        </p:nvSpPr>
        <p:spPr>
          <a:xfrm>
            <a:off x="1219320" y="6248520"/>
            <a:ext cx="7162560" cy="307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0F228B"/>
                </a:solidFill>
                <a:latin typeface="Times New Roman"/>
              </a:rPr>
              <a:t>Кафедра ИУ4 «Проектирование и технология производства Э</a:t>
            </a:r>
            <a:r>
              <a:rPr lang="ru-RU" sz="1400" b="0" strike="noStrike" spc="-1">
                <a:solidFill>
                  <a:srgbClr val="0F228B"/>
                </a:solidFill>
                <a:latin typeface="Times New Roman"/>
              </a:rPr>
              <a:t>А</a:t>
            </a:r>
            <a:r>
              <a:rPr lang="en-GB" sz="1400" b="0" strike="noStrike" spc="-1">
                <a:solidFill>
                  <a:srgbClr val="0F228B"/>
                </a:solidFill>
                <a:latin typeface="Times New Roman"/>
              </a:rPr>
              <a:t>» </a:t>
            </a:r>
            <a:endParaRPr lang="en-US" sz="1400" b="0" strike="noStrike" spc="-1">
              <a:solidFill>
                <a:srgbClr val="FFFFFF"/>
              </a:solidFill>
              <a:latin typeface="Times New Roman"/>
            </a:endParaRPr>
          </a:p>
        </p:txBody>
      </p:sp>
      <p:pic>
        <p:nvPicPr>
          <p:cNvPr id="5" name="Рисунок 4"/>
          <p:cNvPicPr/>
          <p:nvPr/>
        </p:nvPicPr>
        <p:blipFill>
          <a:blip r:embed="rId3"/>
          <a:stretch>
            <a:fillRect/>
          </a:stretch>
        </p:blipFill>
        <p:spPr>
          <a:xfrm>
            <a:off x="2167712" y="928670"/>
            <a:ext cx="5362575" cy="5181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>
            <a:off x="533520" y="304920"/>
            <a:ext cx="8534160" cy="520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400" b="0" strike="noStrike" spc="-1" dirty="0">
                <a:solidFill>
                  <a:srgbClr val="0F228B"/>
                </a:solidFill>
                <a:latin typeface="Times New Roman"/>
              </a:rPr>
              <a:t>«</a:t>
            </a:r>
            <a:r>
              <a:rPr lang="en-GB" sz="1400" b="0" strike="noStrike" spc="-1" dirty="0" err="1">
                <a:solidFill>
                  <a:srgbClr val="0F228B"/>
                </a:solidFill>
                <a:latin typeface="Times New Roman"/>
              </a:rPr>
              <a:t>Исследование</a:t>
            </a:r>
            <a:r>
              <a:rPr lang="en-GB" sz="1400" b="0" strike="noStrike" spc="-1" dirty="0">
                <a:solidFill>
                  <a:srgbClr val="0F228B"/>
                </a:solidFill>
                <a:latin typeface="Times New Roman"/>
              </a:rPr>
              <a:t> </a:t>
            </a:r>
            <a:r>
              <a:rPr lang="en-GB" sz="1400" b="0" strike="noStrike" spc="-1" dirty="0" err="1">
                <a:solidFill>
                  <a:srgbClr val="0F228B"/>
                </a:solidFill>
                <a:latin typeface="Times New Roman"/>
              </a:rPr>
              <a:t>на</a:t>
            </a:r>
            <a:r>
              <a:rPr lang="en-GB" sz="1400" b="0" strike="noStrike" spc="-1" dirty="0">
                <a:solidFill>
                  <a:srgbClr val="0F228B"/>
                </a:solidFill>
                <a:latin typeface="Times New Roman"/>
              </a:rPr>
              <a:t> ЭВМ </a:t>
            </a:r>
            <a:r>
              <a:rPr lang="en-GB" sz="1400" b="0" strike="noStrike" spc="-1" dirty="0" err="1">
                <a:solidFill>
                  <a:srgbClr val="0F228B"/>
                </a:solidFill>
                <a:latin typeface="Times New Roman"/>
              </a:rPr>
              <a:t>влияния</a:t>
            </a:r>
            <a:r>
              <a:rPr lang="en-GB" sz="1400" b="0" strike="noStrike" spc="-1" dirty="0">
                <a:solidFill>
                  <a:srgbClr val="0F228B"/>
                </a:solidFill>
                <a:latin typeface="Times New Roman"/>
              </a:rPr>
              <a:t> </a:t>
            </a:r>
            <a:r>
              <a:rPr lang="en-GB" sz="1400" b="0" strike="noStrike" spc="-1" dirty="0" err="1">
                <a:solidFill>
                  <a:srgbClr val="0F228B"/>
                </a:solidFill>
                <a:latin typeface="Times New Roman"/>
              </a:rPr>
              <a:t>выбора</a:t>
            </a:r>
            <a:r>
              <a:rPr lang="en-GB" sz="1400" b="0" strike="noStrike" spc="-1" dirty="0">
                <a:solidFill>
                  <a:srgbClr val="0F228B"/>
                </a:solidFill>
                <a:latin typeface="Times New Roman"/>
              </a:rPr>
              <a:t> </a:t>
            </a:r>
            <a:r>
              <a:rPr lang="en-GB" sz="1400" b="0" strike="noStrike" spc="-1" dirty="0" err="1">
                <a:solidFill>
                  <a:srgbClr val="0F228B"/>
                </a:solidFill>
                <a:latin typeface="Times New Roman"/>
              </a:rPr>
              <a:t>различных</a:t>
            </a:r>
            <a:r>
              <a:rPr lang="en-GB" sz="1400" b="0" strike="noStrike" spc="-1" dirty="0">
                <a:solidFill>
                  <a:srgbClr val="0F228B"/>
                </a:solidFill>
                <a:latin typeface="Times New Roman"/>
              </a:rPr>
              <a:t> </a:t>
            </a:r>
            <a:r>
              <a:rPr lang="en-GB" sz="1400" b="0" strike="noStrike" spc="-1" dirty="0" err="1">
                <a:solidFill>
                  <a:srgbClr val="0F228B"/>
                </a:solidFill>
                <a:latin typeface="Times New Roman"/>
              </a:rPr>
              <a:t>материалов</a:t>
            </a:r>
            <a:r>
              <a:rPr lang="en-GB" sz="1400" b="0" strike="noStrike" spc="-1" dirty="0">
                <a:solidFill>
                  <a:srgbClr val="0F228B"/>
                </a:solidFill>
                <a:latin typeface="Times New Roman"/>
              </a:rPr>
              <a:t> </a:t>
            </a:r>
            <a:r>
              <a:rPr lang="en-GB" sz="1400" b="0" strike="noStrike" spc="-1" dirty="0" err="1">
                <a:solidFill>
                  <a:srgbClr val="0F228B"/>
                </a:solidFill>
                <a:latin typeface="Times New Roman"/>
              </a:rPr>
              <a:t>на</a:t>
            </a:r>
            <a:r>
              <a:rPr lang="en-GB" sz="1400" b="0" strike="noStrike" spc="-1" dirty="0">
                <a:solidFill>
                  <a:srgbClr val="0F228B"/>
                </a:solidFill>
                <a:latin typeface="Times New Roman"/>
              </a:rPr>
              <a:t> </a:t>
            </a:r>
            <a:endParaRPr lang="en-US" sz="1400" b="0" strike="noStrike" spc="-1" dirty="0">
              <a:solidFill>
                <a:srgbClr val="FFFFFF"/>
              </a:solidFill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lang="en-GB" sz="1400" b="0" strike="noStrike" spc="-1" dirty="0" err="1">
                <a:solidFill>
                  <a:srgbClr val="0F228B"/>
                </a:solidFill>
                <a:latin typeface="Times New Roman"/>
              </a:rPr>
              <a:t>результаты</a:t>
            </a:r>
            <a:r>
              <a:rPr lang="en-GB" sz="1400" b="0" strike="noStrike" spc="-1" dirty="0">
                <a:solidFill>
                  <a:srgbClr val="0F228B"/>
                </a:solidFill>
                <a:latin typeface="Times New Roman"/>
              </a:rPr>
              <a:t> </a:t>
            </a:r>
            <a:r>
              <a:rPr lang="en-GB" sz="1400" b="0" strike="noStrike" spc="-1" dirty="0" err="1">
                <a:solidFill>
                  <a:srgbClr val="0F228B"/>
                </a:solidFill>
                <a:latin typeface="Times New Roman"/>
              </a:rPr>
              <a:t>проектирования</a:t>
            </a:r>
            <a:r>
              <a:rPr lang="en-GB" sz="1400" b="0" strike="noStrike" spc="-1" dirty="0">
                <a:solidFill>
                  <a:srgbClr val="0F228B"/>
                </a:solidFill>
                <a:latin typeface="Times New Roman"/>
              </a:rPr>
              <a:t> </a:t>
            </a:r>
            <a:r>
              <a:rPr lang="en-GB" sz="1400" b="0" strike="noStrike" spc="-1" dirty="0" err="1">
                <a:solidFill>
                  <a:srgbClr val="0F228B"/>
                </a:solidFill>
                <a:latin typeface="Times New Roman"/>
              </a:rPr>
              <a:t>на</a:t>
            </a:r>
            <a:r>
              <a:rPr lang="en-GB" sz="1400" b="0" strike="noStrike" spc="-1" dirty="0">
                <a:solidFill>
                  <a:srgbClr val="0F228B"/>
                </a:solidFill>
                <a:latin typeface="Times New Roman"/>
              </a:rPr>
              <a:t> </a:t>
            </a:r>
            <a:r>
              <a:rPr lang="en-GB" sz="1400" b="0" strike="noStrike" spc="-1" dirty="0" err="1">
                <a:solidFill>
                  <a:srgbClr val="0F228B"/>
                </a:solidFill>
                <a:latin typeface="Times New Roman"/>
              </a:rPr>
              <a:t>междисциплинарном</a:t>
            </a:r>
            <a:r>
              <a:rPr lang="en-GB" sz="1400" b="0" strike="noStrike" spc="-1" dirty="0">
                <a:solidFill>
                  <a:srgbClr val="0F228B"/>
                </a:solidFill>
                <a:latin typeface="Times New Roman"/>
              </a:rPr>
              <a:t> </a:t>
            </a:r>
            <a:r>
              <a:rPr lang="en-GB" sz="1400" b="0" strike="noStrike" spc="-1" dirty="0" err="1">
                <a:solidFill>
                  <a:srgbClr val="0F228B"/>
                </a:solidFill>
                <a:latin typeface="Times New Roman"/>
              </a:rPr>
              <a:t>уровне</a:t>
            </a:r>
            <a:r>
              <a:rPr lang="en-GB" sz="1400" b="0" strike="noStrike" spc="-1" dirty="0">
                <a:solidFill>
                  <a:srgbClr val="0F228B"/>
                </a:solidFill>
                <a:latin typeface="Times New Roman"/>
              </a:rPr>
              <a:t>»</a:t>
            </a:r>
            <a:endParaRPr lang="en-US" sz="1400" b="0" strike="noStrike" spc="-1" dirty="0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3" name="CustomShape 3"/>
          <p:cNvSpPr/>
          <p:nvPr/>
        </p:nvSpPr>
        <p:spPr>
          <a:xfrm>
            <a:off x="1219320" y="6248520"/>
            <a:ext cx="7162560" cy="307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0F228B"/>
                </a:solidFill>
                <a:latin typeface="Times New Roman"/>
              </a:rPr>
              <a:t>Кафедра ИУ4 «Проектирование и технология производства Э</a:t>
            </a:r>
            <a:r>
              <a:rPr lang="ru-RU" sz="1400" b="0" strike="noStrike" spc="-1">
                <a:solidFill>
                  <a:srgbClr val="0F228B"/>
                </a:solidFill>
                <a:latin typeface="Times New Roman"/>
              </a:rPr>
              <a:t>А</a:t>
            </a:r>
            <a:r>
              <a:rPr lang="en-GB" sz="1400" b="0" strike="noStrike" spc="-1">
                <a:solidFill>
                  <a:srgbClr val="0F228B"/>
                </a:solidFill>
                <a:latin typeface="Times New Roman"/>
              </a:rPr>
              <a:t>» </a:t>
            </a:r>
            <a:endParaRPr lang="en-US" sz="1400" b="0" strike="noStrike" spc="-1">
              <a:solidFill>
                <a:srgbClr val="FFFFFF"/>
              </a:solidFill>
              <a:latin typeface="Times New Roman"/>
            </a:endParaRPr>
          </a:p>
        </p:txBody>
      </p:sp>
      <p:pic>
        <p:nvPicPr>
          <p:cNvPr id="5" name="Рисунок 4"/>
          <p:cNvPicPr/>
          <p:nvPr/>
        </p:nvPicPr>
        <p:blipFill>
          <a:blip r:embed="rId3"/>
          <a:stretch>
            <a:fillRect/>
          </a:stretch>
        </p:blipFill>
        <p:spPr>
          <a:xfrm>
            <a:off x="596076" y="1214422"/>
            <a:ext cx="4171950" cy="1333500"/>
          </a:xfrm>
          <a:prstGeom prst="rect">
            <a:avLst/>
          </a:prstGeom>
        </p:spPr>
      </p:pic>
      <p:pic>
        <p:nvPicPr>
          <p:cNvPr id="6" name="Рисунок 5"/>
          <p:cNvPicPr/>
          <p:nvPr/>
        </p:nvPicPr>
        <p:blipFill>
          <a:blip r:embed="rId4"/>
          <a:stretch>
            <a:fillRect/>
          </a:stretch>
        </p:blipFill>
        <p:spPr>
          <a:xfrm>
            <a:off x="596076" y="3357562"/>
            <a:ext cx="4257675" cy="1219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CustomShape 1"/>
          <p:cNvSpPr/>
          <p:nvPr/>
        </p:nvSpPr>
        <p:spPr>
          <a:xfrm>
            <a:off x="533520" y="304920"/>
            <a:ext cx="8534160" cy="520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0F228B"/>
                </a:solidFill>
                <a:latin typeface="Times New Roman"/>
              </a:rPr>
              <a:t>«Исследование на ЭВМ влияния выбора различных материалов на </a:t>
            </a:r>
            <a:endParaRPr lang="en-US" sz="1400" b="0" strike="noStrike" spc="-1">
              <a:solidFill>
                <a:srgbClr val="FFFFFF"/>
              </a:solidFill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0F228B"/>
                </a:solidFill>
                <a:latin typeface="Times New Roman"/>
              </a:rPr>
              <a:t>результаты проектирования на междисциплинарном уровне»</a:t>
            </a:r>
            <a:endParaRPr lang="en-US" sz="14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5" name="CustomShape 2"/>
          <p:cNvSpPr/>
          <p:nvPr/>
        </p:nvSpPr>
        <p:spPr>
          <a:xfrm>
            <a:off x="304920" y="990720"/>
            <a:ext cx="8904240" cy="710067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2000" b="1" strike="noStrike" spc="-1" dirty="0" err="1" smtClean="0">
                <a:solidFill>
                  <a:srgbClr val="0F228B"/>
                </a:solidFill>
                <a:latin typeface="Times New Roman"/>
              </a:rPr>
              <a:t>Выводы</a:t>
            </a:r>
            <a:r>
              <a:rPr lang="en-GB" sz="2000" b="1" strike="noStrike" spc="-1" dirty="0" smtClean="0">
                <a:solidFill>
                  <a:srgbClr val="0F228B"/>
                </a:solidFill>
                <a:latin typeface="Times New Roman"/>
              </a:rPr>
              <a:t>:</a:t>
            </a:r>
            <a:r>
              <a:rPr lang="ru-RU" sz="2000" b="1" spc="-1" dirty="0" smtClean="0">
                <a:solidFill>
                  <a:srgbClr val="0F228B"/>
                </a:solidFill>
                <a:latin typeface="Times New Roman"/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ru-RU" sz="2000" b="1" spc="-1" dirty="0" smtClean="0">
                <a:solidFill>
                  <a:srgbClr val="0F228B"/>
                </a:solidFill>
                <a:latin typeface="Times New Roman"/>
              </a:rPr>
              <a:t>Мы написали программу и </a:t>
            </a:r>
            <a:r>
              <a:rPr lang="ru-RU" sz="2000" b="1" spc="-1" dirty="0" smtClean="0">
                <a:solidFill>
                  <a:srgbClr val="0F228B"/>
                </a:solidFill>
                <a:latin typeface="Times New Roman"/>
              </a:rPr>
              <a:t>научились проверять граф </a:t>
            </a:r>
            <a:r>
              <a:rPr lang="ru-RU" sz="2000" b="1" spc="-1" smtClean="0">
                <a:solidFill>
                  <a:srgbClr val="0F228B"/>
                </a:solidFill>
                <a:latin typeface="Times New Roman"/>
              </a:rPr>
              <a:t>на связность</a:t>
            </a:r>
            <a:endParaRPr lang="en-US" sz="2000" b="0" strike="noStrike" spc="-1" dirty="0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6" name="CustomShape 3"/>
          <p:cNvSpPr/>
          <p:nvPr/>
        </p:nvSpPr>
        <p:spPr>
          <a:xfrm>
            <a:off x="1219320" y="6248520"/>
            <a:ext cx="7162560" cy="307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0F228B"/>
                </a:solidFill>
                <a:latin typeface="Times New Roman"/>
              </a:rPr>
              <a:t>Кафедра ИУ4 «Проектирование и технология производства Э</a:t>
            </a:r>
            <a:r>
              <a:rPr lang="ru-RU" sz="1400" b="0" strike="noStrike" spc="-1">
                <a:solidFill>
                  <a:srgbClr val="0F228B"/>
                </a:solidFill>
                <a:latin typeface="Times New Roman"/>
              </a:rPr>
              <a:t>А</a:t>
            </a:r>
            <a:r>
              <a:rPr lang="en-GB" sz="1400" b="0" strike="noStrike" spc="-1">
                <a:solidFill>
                  <a:srgbClr val="0F228B"/>
                </a:solidFill>
                <a:latin typeface="Times New Roman"/>
              </a:rPr>
              <a:t>» </a:t>
            </a:r>
            <a:endParaRPr lang="en-US" sz="1400" b="0" strike="noStrike" spc="-1">
              <a:solidFill>
                <a:srgbClr val="FFFFFF"/>
              </a:solid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</TotalTime>
  <Words>149</Words>
  <Application>Microsoft Office PowerPoint</Application>
  <PresentationFormat>Произвольный</PresentationFormat>
  <Paragraphs>22</Paragraphs>
  <Slides>5</Slides>
  <Notes>5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Office Theme</vt:lpstr>
      <vt:lpstr>Слайд 1</vt:lpstr>
      <vt:lpstr>Слайд 2</vt:lpstr>
      <vt:lpstr>Слайд 3</vt:lpstr>
      <vt:lpstr>Слайд 4</vt:lpstr>
      <vt:lpstr>Слайд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Применение проекционной _x000b_литографии i-line диапазона при _x000b_произ</dc:title>
  <dc:creator>Admin</dc:creator>
  <cp:lastModifiedBy>Bros</cp:lastModifiedBy>
  <cp:revision>8</cp:revision>
  <dcterms:modified xsi:type="dcterms:W3CDTF">2019-10-27T15:07:52Z</dcterms:modified>
  <dc:language>en-US</dc:language>
</cp:coreProperties>
</file>