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695" r:id="rId2"/>
    <p:sldId id="3694" r:id="rId3"/>
    <p:sldId id="3718" r:id="rId4"/>
    <p:sldId id="3696" r:id="rId5"/>
    <p:sldId id="3697" r:id="rId6"/>
    <p:sldId id="3698" r:id="rId7"/>
    <p:sldId id="3699" r:id="rId8"/>
    <p:sldId id="3700" r:id="rId9"/>
    <p:sldId id="3721" r:id="rId10"/>
    <p:sldId id="3701" r:id="rId11"/>
    <p:sldId id="3702" r:id="rId12"/>
    <p:sldId id="3703" r:id="rId13"/>
    <p:sldId id="3704" r:id="rId14"/>
    <p:sldId id="3705" r:id="rId15"/>
    <p:sldId id="3706" r:id="rId16"/>
    <p:sldId id="3707" r:id="rId17"/>
    <p:sldId id="3708" r:id="rId18"/>
    <p:sldId id="3719" r:id="rId19"/>
    <p:sldId id="3709" r:id="rId20"/>
    <p:sldId id="3710" r:id="rId21"/>
    <p:sldId id="3711" r:id="rId22"/>
    <p:sldId id="3712" r:id="rId23"/>
    <p:sldId id="3713" r:id="rId24"/>
    <p:sldId id="3722" r:id="rId25"/>
    <p:sldId id="3723" r:id="rId26"/>
    <p:sldId id="3714" r:id="rId27"/>
    <p:sldId id="3716" r:id="rId28"/>
    <p:sldId id="371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5" d="100"/>
          <a:sy n="85" d="100"/>
        </p:scale>
        <p:origin x="48"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12/9/2022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12/9/2022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5B23F5-3D4C-4BFD-B9D2-0BFA524C4408}"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208500-770D-4F61-961C-6144BCE9A5F3}" type="slidenum">
              <a:rPr lang="en-IN" smtClean="0"/>
              <a:t>‹#›</a:t>
            </a:fld>
            <a:endParaRPr lang="en-IN"/>
          </a:p>
        </p:txBody>
      </p:sp>
    </p:spTree>
    <p:extLst>
      <p:ext uri="{BB962C8B-B14F-4D97-AF65-F5344CB8AC3E}">
        <p14:creationId xmlns:p14="http://schemas.microsoft.com/office/powerpoint/2010/main" val="262369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B23F5-3D4C-4BFD-B9D2-0BFA524C4408}"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208500-770D-4F61-961C-6144BCE9A5F3}" type="slidenum">
              <a:rPr lang="en-IN" smtClean="0"/>
              <a:t>‹#›</a:t>
            </a:fld>
            <a:endParaRPr lang="en-IN"/>
          </a:p>
        </p:txBody>
      </p:sp>
    </p:spTree>
    <p:extLst>
      <p:ext uri="{BB962C8B-B14F-4D97-AF65-F5344CB8AC3E}">
        <p14:creationId xmlns:p14="http://schemas.microsoft.com/office/powerpoint/2010/main" val="1050943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7"/>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eudl.eu/pdf/10.4108/eai.7-12-2021.2314726" TargetMode="External"/><Relationship Id="rId7" Type="http://schemas.openxmlformats.org/officeDocument/2006/relationships/hyperlink" Target="https://www.kaggle.com/datasets/dejolilandry/asvpesdspeech-nonspeech-emotional-utterances" TargetMode="External"/><Relationship Id="rId2" Type="http://schemas.openxmlformats.org/officeDocument/2006/relationships/hyperlink" Target="https://www.kaggle.com/datasets/uwrfkaggler/ravdess-emotional-speech-audio" TargetMode="External"/><Relationship Id="rId1" Type="http://schemas.openxmlformats.org/officeDocument/2006/relationships/slideLayout" Target="../slideLayouts/slideLayout1.xml"/><Relationship Id="rId6" Type="http://schemas.openxmlformats.org/officeDocument/2006/relationships/hyperlink" Target="https://www.kaggle.com/datasets/ejlok1/surrey-audiovisual-expressed-emotion-savee" TargetMode="External"/><Relationship Id="rId5" Type="http://schemas.openxmlformats.org/officeDocument/2006/relationships/hyperlink" Target="https://www.kaggle.com/datasets/ejlok1/cremad" TargetMode="External"/><Relationship Id="rId4" Type="http://schemas.openxmlformats.org/officeDocument/2006/relationships/hyperlink" Target="https://www.kaggle.com/datasets/ejlok1/toronto-emotional-speech-set-tes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F3B743-868B-D671-6812-67425E5850EB}"/>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sign, outdoor&#10;&#10;Description automatically generated">
            <a:extLst>
              <a:ext uri="{FF2B5EF4-FFF2-40B4-BE49-F238E27FC236}">
                <a16:creationId xmlns:a16="http://schemas.microsoft.com/office/drawing/2014/main" id="{82EC3FE9-4297-4B64-A264-3A62CC3D79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88437558-30D9-8AD2-CBF2-373C6ED86BC7}"/>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7" name="TextBox 6">
            <a:extLst>
              <a:ext uri="{FF2B5EF4-FFF2-40B4-BE49-F238E27FC236}">
                <a16:creationId xmlns:a16="http://schemas.microsoft.com/office/drawing/2014/main" id="{5B009004-8779-99D8-D840-59911B8AB550}"/>
              </a:ext>
            </a:extLst>
          </p:cNvPr>
          <p:cNvSpPr txBox="1"/>
          <p:nvPr/>
        </p:nvSpPr>
        <p:spPr>
          <a:xfrm>
            <a:off x="3719329" y="1740424"/>
            <a:ext cx="670124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8" name="TextBox 7">
            <a:extLst>
              <a:ext uri="{FF2B5EF4-FFF2-40B4-BE49-F238E27FC236}">
                <a16:creationId xmlns:a16="http://schemas.microsoft.com/office/drawing/2014/main" id="{AF958DE1-AF9F-DC34-1EA0-CFAD34DCAB1A}"/>
              </a:ext>
            </a:extLst>
          </p:cNvPr>
          <p:cNvSpPr txBox="1"/>
          <p:nvPr/>
        </p:nvSpPr>
        <p:spPr>
          <a:xfrm>
            <a:off x="719445" y="2868455"/>
            <a:ext cx="10203659" cy="1692771"/>
          </a:xfrm>
          <a:prstGeom prst="rect">
            <a:avLst/>
          </a:prstGeom>
          <a:noFill/>
        </p:spPr>
        <p:txBody>
          <a:bodyPr wrap="square" lIns="91440" tIns="45720" rIns="91440" bIns="45720" rtlCol="0" anchor="t">
            <a:spAutoFit/>
          </a:bodyPr>
          <a:lstStyle/>
          <a:p>
            <a:pPr algn="ctr"/>
            <a:r>
              <a:rPr lang="en-IN" sz="3200" b="1" dirty="0"/>
              <a:t>Title:</a:t>
            </a:r>
          </a:p>
          <a:p>
            <a:pPr algn="ctr"/>
            <a:r>
              <a:rPr lang="en-IN" sz="3600" b="1" dirty="0">
                <a:latin typeface="Times New Roman" panose="02020603050405020304" pitchFamily="18" charset="0"/>
                <a:cs typeface="Times New Roman" panose="02020603050405020304" pitchFamily="18" charset="0"/>
              </a:rPr>
              <a:t> Identification Of Speech Emotion To Detect An Users Mood</a:t>
            </a:r>
          </a:p>
        </p:txBody>
      </p:sp>
      <p:sp>
        <p:nvSpPr>
          <p:cNvPr id="9" name="TextBox 8">
            <a:extLst>
              <a:ext uri="{FF2B5EF4-FFF2-40B4-BE49-F238E27FC236}">
                <a16:creationId xmlns:a16="http://schemas.microsoft.com/office/drawing/2014/main" id="{59AB566F-2A05-10EC-F3A5-D2D96A10F680}"/>
              </a:ext>
            </a:extLst>
          </p:cNvPr>
          <p:cNvSpPr txBox="1"/>
          <p:nvPr/>
        </p:nvSpPr>
        <p:spPr>
          <a:xfrm>
            <a:off x="304829" y="5145529"/>
            <a:ext cx="6097656" cy="1477328"/>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p>
          <a:p>
            <a:r>
              <a:rPr lang="en-IN" dirty="0" err="1"/>
              <a:t>Nidhish</a:t>
            </a:r>
            <a:r>
              <a:rPr lang="en-IN" dirty="0"/>
              <a:t> Pandey, R2142201829, CSE AIML</a:t>
            </a:r>
          </a:p>
          <a:p>
            <a:r>
              <a:rPr lang="en-IN" dirty="0" smtClean="0">
                <a:solidFill>
                  <a:srgbClr val="000000"/>
                </a:solidFill>
                <a:latin typeface="Calibri"/>
                <a:cs typeface="Calibri"/>
              </a:rPr>
              <a:t>Om </a:t>
            </a:r>
            <a:r>
              <a:rPr lang="en-IN" dirty="0">
                <a:solidFill>
                  <a:srgbClr val="000000"/>
                </a:solidFill>
                <a:latin typeface="Calibri"/>
                <a:cs typeface="Calibri"/>
              </a:rPr>
              <a:t>Agarwal, R2142201904, CSE AIML</a:t>
            </a:r>
          </a:p>
          <a:p>
            <a:r>
              <a:rPr lang="en-IN" dirty="0" err="1" smtClean="0"/>
              <a:t>Rupesh</a:t>
            </a:r>
            <a:r>
              <a:rPr lang="en-IN" dirty="0" smtClean="0"/>
              <a:t> </a:t>
            </a:r>
            <a:r>
              <a:rPr lang="en-IN" dirty="0"/>
              <a:t>Kumar, R2142201838, CSE AIML</a:t>
            </a:r>
            <a:br>
              <a:rPr lang="en-IN" dirty="0"/>
            </a:br>
            <a:endParaRPr lang="en-US" dirty="0"/>
          </a:p>
        </p:txBody>
      </p:sp>
      <p:sp>
        <p:nvSpPr>
          <p:cNvPr id="10" name="TextBox 9">
            <a:extLst>
              <a:ext uri="{FF2B5EF4-FFF2-40B4-BE49-F238E27FC236}">
                <a16:creationId xmlns:a16="http://schemas.microsoft.com/office/drawing/2014/main" id="{09EB3F6C-CB52-AEFD-4EDD-AF33D857C36A}"/>
              </a:ext>
            </a:extLst>
          </p:cNvPr>
          <p:cNvSpPr txBox="1"/>
          <p:nvPr/>
        </p:nvSpPr>
        <p:spPr>
          <a:xfrm>
            <a:off x="9300541" y="5145530"/>
            <a:ext cx="6097656" cy="1477328"/>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a:cs typeface="Calibri"/>
              </a:rPr>
              <a:t>Guided by:</a:t>
            </a:r>
            <a:endParaRPr lang="en-IN" b="0" dirty="0">
              <a:effectLst/>
              <a:latin typeface="Calibri"/>
              <a:cs typeface="Calibri"/>
            </a:endParaRPr>
          </a:p>
          <a:p>
            <a:pPr rtl="0">
              <a:spcBef>
                <a:spcPts val="0"/>
              </a:spcBef>
              <a:spcAft>
                <a:spcPts val="0"/>
              </a:spcAft>
            </a:pPr>
            <a:r>
              <a:rPr lang="en-IN" dirty="0" err="1" smtClean="0">
                <a:solidFill>
                  <a:srgbClr val="000000"/>
                </a:solidFill>
                <a:latin typeface="Calibri" panose="020F0502020204030204" pitchFamily="34" charset="0"/>
              </a:rPr>
              <a:t>Dr</a:t>
            </a:r>
            <a:r>
              <a:rPr lang="en-IN" dirty="0" err="1">
                <a:solidFill>
                  <a:srgbClr val="000000"/>
                </a:solidFill>
                <a:latin typeface="Calibri" panose="020F0502020204030204" pitchFamily="34" charset="0"/>
              </a:rPr>
              <a:t>.</a:t>
            </a:r>
            <a:r>
              <a:rPr lang="en-IN" dirty="0">
                <a:solidFill>
                  <a:srgbClr val="000000"/>
                </a:solidFill>
                <a:latin typeface="Calibri" panose="020F0502020204030204" pitchFamily="34" charset="0"/>
              </a:rPr>
              <a:t> Sanjeev Kumar</a:t>
            </a:r>
            <a:endParaRPr lang="en-IN" b="0" dirty="0">
              <a:effectLst/>
            </a:endParaRPr>
          </a:p>
          <a:p>
            <a:pPr rtl="0">
              <a:spcBef>
                <a:spcPts val="0"/>
              </a:spcBef>
              <a:spcAft>
                <a:spcPts val="0"/>
              </a:spcAft>
            </a:pPr>
            <a:r>
              <a:rPr lang="en-IN" sz="1800" b="0" i="0" u="none" strike="noStrike" dirty="0" smtClean="0">
                <a:solidFill>
                  <a:srgbClr val="000000"/>
                </a:solidFill>
                <a:effectLst/>
                <a:latin typeface="Calibri" panose="020F0502020204030204" pitchFamily="34" charset="0"/>
              </a:rPr>
              <a:t>School </a:t>
            </a:r>
            <a:r>
              <a:rPr lang="en-IN" sz="1800" b="0" i="0" u="none" strike="noStrike" dirty="0">
                <a:solidFill>
                  <a:srgbClr val="000000"/>
                </a:solidFill>
                <a:effectLst/>
                <a:latin typeface="Calibri" panose="020F0502020204030204" pitchFamily="34" charset="0"/>
              </a:rPr>
              <a:t>of Computer Science</a:t>
            </a:r>
            <a:endParaRPr lang="en-IN" b="0" dirty="0">
              <a:effectLst/>
            </a:endParaRPr>
          </a:p>
          <a:p>
            <a:r>
              <a:rPr lang="en-IN" dirty="0"/>
              <a:t/>
            </a:r>
            <a:br>
              <a:rPr lang="en-IN" dirty="0"/>
            </a:br>
            <a:endParaRPr lang="en-US" dirty="0"/>
          </a:p>
        </p:txBody>
      </p:sp>
    </p:spTree>
    <p:extLst>
      <p:ext uri="{BB962C8B-B14F-4D97-AF65-F5344CB8AC3E}">
        <p14:creationId xmlns:p14="http://schemas.microsoft.com/office/powerpoint/2010/main" val="3930300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9A14-745E-51FD-2032-8CF7C2F5EE0C}"/>
              </a:ext>
            </a:extLst>
          </p:cNvPr>
          <p:cNvSpPr>
            <a:spLocks noGrp="1"/>
          </p:cNvSpPr>
          <p:nvPr>
            <p:ph type="ctrTitle"/>
          </p:nvPr>
        </p:nvSpPr>
        <p:spPr>
          <a:xfrm>
            <a:off x="1524000" y="421340"/>
            <a:ext cx="9144000" cy="1752881"/>
          </a:xfrm>
        </p:spPr>
        <p:txBody>
          <a:bodyPr/>
          <a:lstStyle/>
          <a:p>
            <a:r>
              <a:rPr lang="en-IN" b="1" dirty="0">
                <a:solidFill>
                  <a:srgbClr val="0070C0"/>
                </a:solidFill>
              </a:rPr>
              <a:t>Speech to text translation using speech Recognition API</a:t>
            </a:r>
          </a:p>
        </p:txBody>
      </p:sp>
      <p:sp>
        <p:nvSpPr>
          <p:cNvPr id="3" name="Subtitle 2">
            <a:extLst>
              <a:ext uri="{FF2B5EF4-FFF2-40B4-BE49-F238E27FC236}">
                <a16:creationId xmlns:a16="http://schemas.microsoft.com/office/drawing/2014/main" id="{0811C9B1-EE8C-F685-F132-424DE21796B9}"/>
              </a:ext>
            </a:extLst>
          </p:cNvPr>
          <p:cNvSpPr>
            <a:spLocks noGrp="1"/>
          </p:cNvSpPr>
          <p:nvPr>
            <p:ph type="subTitle" idx="1"/>
          </p:nvPr>
        </p:nvSpPr>
        <p:spPr>
          <a:xfrm>
            <a:off x="1524000" y="2822995"/>
            <a:ext cx="9144000" cy="1212009"/>
          </a:xfrm>
        </p:spPr>
        <p:txBody>
          <a:bodyPr/>
          <a:lstStyle/>
          <a:p>
            <a:r>
              <a:rPr lang="en-IN" dirty="0">
                <a:latin typeface="Times New Roman" panose="02020603050405020304" pitchFamily="18" charset="0"/>
                <a:cs typeface="Times New Roman" panose="02020603050405020304" pitchFamily="18" charset="0"/>
              </a:rPr>
              <a:t>Initially we tested the audio by translating it back into the text mode using speech emotion API to know what the audio is all about.</a:t>
            </a:r>
          </a:p>
        </p:txBody>
      </p:sp>
      <p:pic>
        <p:nvPicPr>
          <p:cNvPr id="5" name="Picture 4">
            <a:extLst>
              <a:ext uri="{FF2B5EF4-FFF2-40B4-BE49-F238E27FC236}">
                <a16:creationId xmlns:a16="http://schemas.microsoft.com/office/drawing/2014/main" id="{5A17AB82-F15B-D3E0-19D5-8D95634CB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035004"/>
            <a:ext cx="9206753" cy="2401656"/>
          </a:xfrm>
          <a:prstGeom prst="rect">
            <a:avLst/>
          </a:prstGeom>
        </p:spPr>
      </p:pic>
    </p:spTree>
    <p:extLst>
      <p:ext uri="{BB962C8B-B14F-4D97-AF65-F5344CB8AC3E}">
        <p14:creationId xmlns:p14="http://schemas.microsoft.com/office/powerpoint/2010/main" val="282653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D040-E6A1-1325-475B-FFCA3A70EF42}"/>
              </a:ext>
            </a:extLst>
          </p:cNvPr>
          <p:cNvSpPr>
            <a:spLocks noGrp="1"/>
          </p:cNvSpPr>
          <p:nvPr>
            <p:ph type="ctrTitle"/>
          </p:nvPr>
        </p:nvSpPr>
        <p:spPr>
          <a:xfrm>
            <a:off x="1524000" y="465884"/>
            <a:ext cx="9144000" cy="1134316"/>
          </a:xfrm>
        </p:spPr>
        <p:txBody>
          <a:bodyPr/>
          <a:lstStyle/>
          <a:p>
            <a:r>
              <a:rPr lang="en-IN" b="1" dirty="0">
                <a:solidFill>
                  <a:srgbClr val="0070C0"/>
                </a:solidFill>
              </a:rPr>
              <a:t>Analysing audio signals</a:t>
            </a:r>
          </a:p>
        </p:txBody>
      </p:sp>
      <p:sp>
        <p:nvSpPr>
          <p:cNvPr id="3" name="Subtitle 2">
            <a:extLst>
              <a:ext uri="{FF2B5EF4-FFF2-40B4-BE49-F238E27FC236}">
                <a16:creationId xmlns:a16="http://schemas.microsoft.com/office/drawing/2014/main" id="{8567AFB8-980B-6EB9-5DC4-0489E82D0260}"/>
              </a:ext>
            </a:extLst>
          </p:cNvPr>
          <p:cNvSpPr>
            <a:spLocks noGrp="1"/>
          </p:cNvSpPr>
          <p:nvPr>
            <p:ph type="subTitle" idx="1"/>
          </p:nvPr>
        </p:nvSpPr>
        <p:spPr>
          <a:xfrm>
            <a:off x="1524000" y="2601119"/>
            <a:ext cx="9144000" cy="1655762"/>
          </a:xfrm>
        </p:spPr>
        <p:txBody>
          <a:bodyPr/>
          <a:lstStyle/>
          <a:p>
            <a:r>
              <a:rPr lang="en-IN" dirty="0">
                <a:latin typeface="Times New Roman" panose="02020603050405020304" pitchFamily="18" charset="0"/>
                <a:cs typeface="Times New Roman" panose="02020603050405020304" pitchFamily="18" charset="0"/>
              </a:rPr>
              <a:t>Second step is to test out the audio files by plotting out the waveform spectrogram to see the sample audio 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223" y="3779520"/>
            <a:ext cx="7907383" cy="2020411"/>
          </a:xfrm>
          <a:prstGeom prst="rect">
            <a:avLst/>
          </a:prstGeom>
        </p:spPr>
      </p:pic>
    </p:spTree>
    <p:extLst>
      <p:ext uri="{BB962C8B-B14F-4D97-AF65-F5344CB8AC3E}">
        <p14:creationId xmlns:p14="http://schemas.microsoft.com/office/powerpoint/2010/main" val="3567474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8499-437C-AC87-16C6-8CA5EE017719}"/>
              </a:ext>
            </a:extLst>
          </p:cNvPr>
          <p:cNvSpPr>
            <a:spLocks noGrp="1"/>
          </p:cNvSpPr>
          <p:nvPr>
            <p:ph type="ctrTitle"/>
          </p:nvPr>
        </p:nvSpPr>
        <p:spPr>
          <a:xfrm>
            <a:off x="1524000" y="546845"/>
            <a:ext cx="9144000" cy="1752881"/>
          </a:xfrm>
        </p:spPr>
        <p:txBody>
          <a:bodyPr/>
          <a:lstStyle/>
          <a:p>
            <a:r>
              <a:rPr lang="en-IN" b="1" dirty="0">
                <a:solidFill>
                  <a:srgbClr val="0070C0"/>
                </a:solidFill>
              </a:rPr>
              <a:t>Masking and Cleaning of audio files</a:t>
            </a:r>
          </a:p>
        </p:txBody>
      </p:sp>
      <p:sp>
        <p:nvSpPr>
          <p:cNvPr id="3" name="Subtitle 2">
            <a:extLst>
              <a:ext uri="{FF2B5EF4-FFF2-40B4-BE49-F238E27FC236}">
                <a16:creationId xmlns:a16="http://schemas.microsoft.com/office/drawing/2014/main" id="{C4B15919-6F62-31BC-1094-57D3AA5D741C}"/>
              </a:ext>
            </a:extLst>
          </p:cNvPr>
          <p:cNvSpPr>
            <a:spLocks noGrp="1"/>
          </p:cNvSpPr>
          <p:nvPr>
            <p:ph type="subTitle" idx="1"/>
          </p:nvPr>
        </p:nvSpPr>
        <p:spPr>
          <a:xfrm>
            <a:off x="1524000" y="2601119"/>
            <a:ext cx="9144000" cy="1655762"/>
          </a:xfrm>
        </p:spPr>
        <p:txBody>
          <a:bodyPr/>
          <a:lstStyle/>
          <a:p>
            <a:r>
              <a:rPr lang="en-IN" dirty="0">
                <a:latin typeface="Times New Roman" panose="02020603050405020304" pitchFamily="18" charset="0"/>
                <a:cs typeface="Times New Roman" panose="02020603050405020304" pitchFamily="18" charset="0"/>
              </a:rPr>
              <a:t>Next step is to clean the audio files by lowering down the sample rate and removing the unwanted noise around the raw audio via MASKING.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223" y="3872474"/>
            <a:ext cx="7707086" cy="2457143"/>
          </a:xfrm>
          <a:prstGeom prst="rect">
            <a:avLst/>
          </a:prstGeom>
        </p:spPr>
      </p:pic>
    </p:spTree>
    <p:extLst>
      <p:ext uri="{BB962C8B-B14F-4D97-AF65-F5344CB8AC3E}">
        <p14:creationId xmlns:p14="http://schemas.microsoft.com/office/powerpoint/2010/main" val="107545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F63E-41E6-5C44-279C-CC5056DCBBF6}"/>
              </a:ext>
            </a:extLst>
          </p:cNvPr>
          <p:cNvSpPr>
            <a:spLocks noGrp="1"/>
          </p:cNvSpPr>
          <p:nvPr>
            <p:ph type="ctrTitle"/>
          </p:nvPr>
        </p:nvSpPr>
        <p:spPr>
          <a:xfrm>
            <a:off x="1524000" y="358308"/>
            <a:ext cx="9144000" cy="1241892"/>
          </a:xfrm>
        </p:spPr>
        <p:txBody>
          <a:bodyPr/>
          <a:lstStyle/>
          <a:p>
            <a:r>
              <a:rPr lang="en-IN" b="1" dirty="0">
                <a:solidFill>
                  <a:srgbClr val="0070C0"/>
                </a:solidFill>
              </a:rPr>
              <a:t>Feature Extraction</a:t>
            </a:r>
          </a:p>
        </p:txBody>
      </p:sp>
      <p:sp>
        <p:nvSpPr>
          <p:cNvPr id="3" name="Subtitle 2">
            <a:extLst>
              <a:ext uri="{FF2B5EF4-FFF2-40B4-BE49-F238E27FC236}">
                <a16:creationId xmlns:a16="http://schemas.microsoft.com/office/drawing/2014/main" id="{95578882-1053-168E-6B87-5C608A245284}"/>
              </a:ext>
            </a:extLst>
          </p:cNvPr>
          <p:cNvSpPr>
            <a:spLocks noGrp="1"/>
          </p:cNvSpPr>
          <p:nvPr>
            <p:ph type="subTitle" idx="1"/>
          </p:nvPr>
        </p:nvSpPr>
        <p:spPr>
          <a:xfrm>
            <a:off x="1523999" y="2104729"/>
            <a:ext cx="5381898" cy="4104482"/>
          </a:xfrm>
        </p:spPr>
        <p:txBody>
          <a:bodyPr>
            <a:normAutofit fontScale="92500"/>
          </a:bodyPr>
          <a:lstStyle/>
          <a:p>
            <a:pPr algn="l"/>
            <a:r>
              <a:rPr lang="en-IN" dirty="0">
                <a:latin typeface="Times New Roman" panose="02020603050405020304" pitchFamily="18" charset="0"/>
                <a:cs typeface="Times New Roman" panose="02020603050405020304" pitchFamily="18" charset="0"/>
              </a:rPr>
              <a:t>The next step involves extracting the features from the audio files which will help our model learn between these audio files. For feature extraction we make use of </a:t>
            </a:r>
            <a:r>
              <a:rPr lang="en-IN" dirty="0" err="1">
                <a:latin typeface="Times New Roman" panose="02020603050405020304" pitchFamily="18" charset="0"/>
                <a:cs typeface="Times New Roman" panose="02020603050405020304" pitchFamily="18" charset="0"/>
              </a:rPr>
              <a:t>LibROSA</a:t>
            </a:r>
            <a:r>
              <a:rPr lang="en-IN" dirty="0">
                <a:latin typeface="Times New Roman" panose="02020603050405020304" pitchFamily="18" charset="0"/>
                <a:cs typeface="Times New Roman" panose="02020603050405020304" pitchFamily="18" charset="0"/>
              </a:rPr>
              <a:t> library in python which is one of the libraries used for audio analysis.</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Also there are labels of EMOTIONS defined, when the clean dataset is loaded with the calling of Feature Extraction process, every audio is classified into the labels predefined.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153" y="2696908"/>
            <a:ext cx="4478227" cy="2507807"/>
          </a:xfrm>
          <a:prstGeom prst="rect">
            <a:avLst/>
          </a:prstGeom>
        </p:spPr>
      </p:pic>
    </p:spTree>
    <p:extLst>
      <p:ext uri="{BB962C8B-B14F-4D97-AF65-F5344CB8AC3E}">
        <p14:creationId xmlns:p14="http://schemas.microsoft.com/office/powerpoint/2010/main" val="3194933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8513-47C5-16A7-A7B3-4F84059D0A7E}"/>
              </a:ext>
            </a:extLst>
          </p:cNvPr>
          <p:cNvSpPr>
            <a:spLocks noGrp="1"/>
          </p:cNvSpPr>
          <p:nvPr>
            <p:ph type="ctrTitle"/>
          </p:nvPr>
        </p:nvSpPr>
        <p:spPr>
          <a:xfrm>
            <a:off x="1524000" y="295835"/>
            <a:ext cx="9144000" cy="1385328"/>
          </a:xfrm>
        </p:spPr>
        <p:txBody>
          <a:bodyPr/>
          <a:lstStyle/>
          <a:p>
            <a:r>
              <a:rPr lang="en-IN" b="1" dirty="0">
                <a:solidFill>
                  <a:srgbClr val="0070C0"/>
                </a:solidFill>
              </a:rPr>
              <a:t>Building the model</a:t>
            </a:r>
          </a:p>
        </p:txBody>
      </p:sp>
      <p:sp>
        <p:nvSpPr>
          <p:cNvPr id="3" name="Subtitle 2">
            <a:extLst>
              <a:ext uri="{FF2B5EF4-FFF2-40B4-BE49-F238E27FC236}">
                <a16:creationId xmlns:a16="http://schemas.microsoft.com/office/drawing/2014/main" id="{C99B606F-07E0-F1CB-3E6D-11168F780D15}"/>
              </a:ext>
            </a:extLst>
          </p:cNvPr>
          <p:cNvSpPr>
            <a:spLocks noGrp="1"/>
          </p:cNvSpPr>
          <p:nvPr>
            <p:ph type="subTitle" idx="1"/>
          </p:nvPr>
        </p:nvSpPr>
        <p:spPr>
          <a:xfrm>
            <a:off x="1436914" y="2247058"/>
            <a:ext cx="5844988" cy="3866359"/>
          </a:xfrm>
        </p:spPr>
        <p:txBody>
          <a:bodyPr>
            <a:normAutofit/>
          </a:bodyPr>
          <a:lstStyle/>
          <a:p>
            <a:r>
              <a:rPr lang="en-IN" dirty="0">
                <a:latin typeface="Times New Roman" panose="02020603050405020304" pitchFamily="18" charset="0"/>
                <a:cs typeface="Times New Roman" panose="02020603050405020304" pitchFamily="18" charset="0"/>
              </a:rPr>
              <a:t>Since the project is a classification problem, Multilayer Perceptron seems the obvious choice. We chose this model to predict the right emotions.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classifier connects to a neural network. Unlike other classification algorithms such as Support Vector or Naïve Bayes classifier, MLP classifier relies on an underlying neural network to perform the task of classification.</a:t>
            </a:r>
          </a:p>
        </p:txBody>
      </p:sp>
      <p:pic>
        <p:nvPicPr>
          <p:cNvPr id="5" name="Picture 4">
            <a:extLst>
              <a:ext uri="{FF2B5EF4-FFF2-40B4-BE49-F238E27FC236}">
                <a16:creationId xmlns:a16="http://schemas.microsoft.com/office/drawing/2014/main" id="{62254E49-6A4A-42B6-5DF5-B57C47CD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988" y="1750919"/>
            <a:ext cx="4514850" cy="4667809"/>
          </a:xfrm>
          <a:prstGeom prst="rect">
            <a:avLst/>
          </a:prstGeom>
        </p:spPr>
      </p:pic>
    </p:spTree>
    <p:extLst>
      <p:ext uri="{BB962C8B-B14F-4D97-AF65-F5344CB8AC3E}">
        <p14:creationId xmlns:p14="http://schemas.microsoft.com/office/powerpoint/2010/main" val="4206854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0574-EBFA-09CD-E3DA-057A534C2EAA}"/>
              </a:ext>
            </a:extLst>
          </p:cNvPr>
          <p:cNvSpPr>
            <a:spLocks noGrp="1"/>
          </p:cNvSpPr>
          <p:nvPr>
            <p:ph type="ctrTitle"/>
          </p:nvPr>
        </p:nvSpPr>
        <p:spPr>
          <a:xfrm>
            <a:off x="1524000" y="475129"/>
            <a:ext cx="9144000" cy="1206034"/>
          </a:xfrm>
        </p:spPr>
        <p:txBody>
          <a:bodyPr/>
          <a:lstStyle/>
          <a:p>
            <a:r>
              <a:rPr lang="en-IN" b="1" dirty="0">
                <a:solidFill>
                  <a:srgbClr val="0070C0"/>
                </a:solidFill>
              </a:rPr>
              <a:t>Predictions:</a:t>
            </a:r>
          </a:p>
        </p:txBody>
      </p:sp>
      <p:sp>
        <p:nvSpPr>
          <p:cNvPr id="3" name="Subtitle 2">
            <a:extLst>
              <a:ext uri="{FF2B5EF4-FFF2-40B4-BE49-F238E27FC236}">
                <a16:creationId xmlns:a16="http://schemas.microsoft.com/office/drawing/2014/main" id="{8D2055B9-93BC-FC8B-2DE1-3366EA74F779}"/>
              </a:ext>
            </a:extLst>
          </p:cNvPr>
          <p:cNvSpPr>
            <a:spLocks noGrp="1"/>
          </p:cNvSpPr>
          <p:nvPr>
            <p:ph type="subTitle" idx="1"/>
          </p:nvPr>
        </p:nvSpPr>
        <p:spPr>
          <a:xfrm>
            <a:off x="1523999" y="1972212"/>
            <a:ext cx="9144000" cy="2168105"/>
          </a:xfrm>
        </p:spPr>
        <p:txBody>
          <a:bodyPr>
            <a:normAutofit/>
          </a:bodyPr>
          <a:lstStyle/>
          <a:p>
            <a:r>
              <a:rPr lang="en-IN" dirty="0">
                <a:latin typeface="Times New Roman" panose="02020603050405020304" pitchFamily="18" charset="0"/>
                <a:cs typeface="Times New Roman" panose="02020603050405020304" pitchFamily="18" charset="0"/>
              </a:rPr>
              <a:t>After tuning the model, tested it out by predicting the emotions for the test data. Following the splitting of training and testing data to save the model. Model is loaded again to predict the test data and store its result in .csv file along with its labels for mapping individual results to its wav file name.</a:t>
            </a:r>
          </a:p>
        </p:txBody>
      </p:sp>
      <p:pic>
        <p:nvPicPr>
          <p:cNvPr id="5" name="Picture 4">
            <a:extLst>
              <a:ext uri="{FF2B5EF4-FFF2-40B4-BE49-F238E27FC236}">
                <a16:creationId xmlns:a16="http://schemas.microsoft.com/office/drawing/2014/main" id="{4589EC6F-A20E-F420-0991-7E55445A9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961103"/>
            <a:ext cx="9143999" cy="2190750"/>
          </a:xfrm>
          <a:prstGeom prst="rect">
            <a:avLst/>
          </a:prstGeom>
        </p:spPr>
      </p:pic>
    </p:spTree>
    <p:extLst>
      <p:ext uri="{BB962C8B-B14F-4D97-AF65-F5344CB8AC3E}">
        <p14:creationId xmlns:p14="http://schemas.microsoft.com/office/powerpoint/2010/main" val="2950583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0574-EBFA-09CD-E3DA-057A534C2EAA}"/>
              </a:ext>
            </a:extLst>
          </p:cNvPr>
          <p:cNvSpPr>
            <a:spLocks noGrp="1"/>
          </p:cNvSpPr>
          <p:nvPr>
            <p:ph type="ctrTitle"/>
          </p:nvPr>
        </p:nvSpPr>
        <p:spPr>
          <a:xfrm>
            <a:off x="1524000" y="475129"/>
            <a:ext cx="9144000" cy="1206034"/>
          </a:xfrm>
        </p:spPr>
        <p:txBody>
          <a:bodyPr/>
          <a:lstStyle/>
          <a:p>
            <a:r>
              <a:rPr lang="en-IN" b="1" dirty="0" smtClean="0">
                <a:solidFill>
                  <a:srgbClr val="0070C0"/>
                </a:solidFill>
              </a:rPr>
              <a:t>Outputs:</a:t>
            </a:r>
            <a:endParaRPr lang="en-IN" b="1" dirty="0">
              <a:solidFill>
                <a:srgbClr val="0070C0"/>
              </a:solidFill>
            </a:endParaRPr>
          </a:p>
        </p:txBody>
      </p:sp>
      <p:pic>
        <p:nvPicPr>
          <p:cNvPr id="6" name="Picture 5"/>
          <p:cNvPicPr>
            <a:picLocks noChangeAspect="1"/>
          </p:cNvPicPr>
          <p:nvPr/>
        </p:nvPicPr>
        <p:blipFill>
          <a:blip r:embed="rId2"/>
          <a:stretch>
            <a:fillRect/>
          </a:stretch>
        </p:blipFill>
        <p:spPr>
          <a:xfrm>
            <a:off x="8164842" y="2534194"/>
            <a:ext cx="3591836" cy="3648892"/>
          </a:xfrm>
          <a:prstGeom prst="rect">
            <a:avLst/>
          </a:prstGeom>
        </p:spPr>
      </p:pic>
      <p:sp>
        <p:nvSpPr>
          <p:cNvPr id="7" name="Rectangle 6"/>
          <p:cNvSpPr/>
          <p:nvPr/>
        </p:nvSpPr>
        <p:spPr>
          <a:xfrm>
            <a:off x="679268" y="1819479"/>
            <a:ext cx="11146971" cy="369332"/>
          </a:xfrm>
          <a:prstGeom prst="rect">
            <a:avLst/>
          </a:prstGeom>
        </p:spPr>
        <p:txBody>
          <a:bodyPr wrap="square">
            <a:spAutoFit/>
          </a:bodyPr>
          <a:lstStyle/>
          <a:p>
            <a:r>
              <a:rPr lang="en-IN" dirty="0" smtClean="0">
                <a:latin typeface="Times New Roman" panose="02020603050405020304" pitchFamily="18" charset="0"/>
                <a:cs typeface="Times New Roman" panose="02020603050405020304" pitchFamily="18" charset="0"/>
              </a:rPr>
              <a:t>We have tested our model on test data and got an accuracy score of 0.822. </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69186" y="2534194"/>
            <a:ext cx="7407865" cy="3648892"/>
          </a:xfrm>
          <a:prstGeom prst="rect">
            <a:avLst/>
          </a:prstGeom>
        </p:spPr>
      </p:pic>
    </p:spTree>
    <p:extLst>
      <p:ext uri="{BB962C8B-B14F-4D97-AF65-F5344CB8AC3E}">
        <p14:creationId xmlns:p14="http://schemas.microsoft.com/office/powerpoint/2010/main" val="2516418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FEB2-5245-B581-57BE-535D8A6AD6C6}"/>
              </a:ext>
            </a:extLst>
          </p:cNvPr>
          <p:cNvSpPr>
            <a:spLocks noGrp="1"/>
          </p:cNvSpPr>
          <p:nvPr>
            <p:ph type="ctrTitle"/>
          </p:nvPr>
        </p:nvSpPr>
        <p:spPr>
          <a:xfrm>
            <a:off x="1524000" y="394446"/>
            <a:ext cx="9144000" cy="1349469"/>
          </a:xfrm>
        </p:spPr>
        <p:txBody>
          <a:bodyPr/>
          <a:lstStyle/>
          <a:p>
            <a:r>
              <a:rPr lang="en-IN" b="1" dirty="0">
                <a:solidFill>
                  <a:srgbClr val="0070C0"/>
                </a:solidFill>
              </a:rPr>
              <a:t>Live Demo For Prediction</a:t>
            </a:r>
          </a:p>
        </p:txBody>
      </p:sp>
      <p:sp>
        <p:nvSpPr>
          <p:cNvPr id="3" name="Subtitle 2">
            <a:extLst>
              <a:ext uri="{FF2B5EF4-FFF2-40B4-BE49-F238E27FC236}">
                <a16:creationId xmlns:a16="http://schemas.microsoft.com/office/drawing/2014/main" id="{175D3FAA-BE27-F8FC-0DE0-294B2E65C212}"/>
              </a:ext>
            </a:extLst>
          </p:cNvPr>
          <p:cNvSpPr>
            <a:spLocks noGrp="1"/>
          </p:cNvSpPr>
          <p:nvPr>
            <p:ph type="subTitle" idx="1"/>
          </p:nvPr>
        </p:nvSpPr>
        <p:spPr>
          <a:xfrm>
            <a:off x="1523999" y="2601119"/>
            <a:ext cx="4885765" cy="3710034"/>
          </a:xfrm>
        </p:spPr>
        <p:txBody>
          <a:bodyPr>
            <a:normAutofit/>
          </a:bodyPr>
          <a:lstStyle/>
          <a:p>
            <a:r>
              <a:rPr lang="en-IN" dirty="0">
                <a:latin typeface="Times New Roman" panose="02020603050405020304" pitchFamily="18" charset="0"/>
                <a:cs typeface="Times New Roman" panose="02020603050405020304" pitchFamily="18" charset="0"/>
              </a:rPr>
              <a:t>Now we can record the voice of any user via microphone and can then save it as a .wav file. So that later we can load our model to predict the result out of that particular .wav file.</a:t>
            </a:r>
          </a:p>
        </p:txBody>
      </p:sp>
      <p:pic>
        <p:nvPicPr>
          <p:cNvPr id="5" name="Picture 4">
            <a:extLst>
              <a:ext uri="{FF2B5EF4-FFF2-40B4-BE49-F238E27FC236}">
                <a16:creationId xmlns:a16="http://schemas.microsoft.com/office/drawing/2014/main" id="{155AFA89-5D49-D2BF-1ECA-D407E42AB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716" y="2601119"/>
            <a:ext cx="4514850" cy="2533650"/>
          </a:xfrm>
          <a:prstGeom prst="rect">
            <a:avLst/>
          </a:prstGeom>
        </p:spPr>
      </p:pic>
    </p:spTree>
    <p:extLst>
      <p:ext uri="{BB962C8B-B14F-4D97-AF65-F5344CB8AC3E}">
        <p14:creationId xmlns:p14="http://schemas.microsoft.com/office/powerpoint/2010/main" val="3808266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1DD4-A1DA-F924-F5E3-7D566F3A2F52}"/>
              </a:ext>
            </a:extLst>
          </p:cNvPr>
          <p:cNvSpPr>
            <a:spLocks noGrp="1"/>
          </p:cNvSpPr>
          <p:nvPr>
            <p:ph type="ctrTitle"/>
          </p:nvPr>
        </p:nvSpPr>
        <p:spPr>
          <a:xfrm>
            <a:off x="1480457" y="452846"/>
            <a:ext cx="9144000" cy="1081551"/>
          </a:xfrm>
        </p:spPr>
        <p:txBody>
          <a:bodyPr/>
          <a:lstStyle/>
          <a:p>
            <a:r>
              <a:rPr lang="en-IN" b="1" dirty="0" smtClean="0">
                <a:solidFill>
                  <a:srgbClr val="0070C0"/>
                </a:solidFill>
              </a:rPr>
              <a:t>GUI </a:t>
            </a:r>
            <a:r>
              <a:rPr lang="en-IN" b="1" dirty="0">
                <a:solidFill>
                  <a:srgbClr val="0070C0"/>
                </a:solidFill>
              </a:rPr>
              <a:t>Interface</a:t>
            </a:r>
          </a:p>
        </p:txBody>
      </p:sp>
      <p:pic>
        <p:nvPicPr>
          <p:cNvPr id="5" name="Picture 4"/>
          <p:cNvPicPr>
            <a:picLocks noChangeAspect="1"/>
          </p:cNvPicPr>
          <p:nvPr/>
        </p:nvPicPr>
        <p:blipFill>
          <a:blip r:embed="rId2"/>
          <a:stretch>
            <a:fillRect/>
          </a:stretch>
        </p:blipFill>
        <p:spPr>
          <a:xfrm>
            <a:off x="966107" y="1534397"/>
            <a:ext cx="4502876" cy="4771596"/>
          </a:xfrm>
          <a:prstGeom prst="rect">
            <a:avLst/>
          </a:prstGeom>
        </p:spPr>
      </p:pic>
      <p:pic>
        <p:nvPicPr>
          <p:cNvPr id="6" name="Picture 5"/>
          <p:cNvPicPr>
            <a:picLocks noChangeAspect="1"/>
          </p:cNvPicPr>
          <p:nvPr/>
        </p:nvPicPr>
        <p:blipFill>
          <a:blip r:embed="rId3"/>
          <a:stretch>
            <a:fillRect/>
          </a:stretch>
        </p:blipFill>
        <p:spPr>
          <a:xfrm>
            <a:off x="7115447" y="1534397"/>
            <a:ext cx="4503285" cy="4771596"/>
          </a:xfrm>
          <a:prstGeom prst="rect">
            <a:avLst/>
          </a:prstGeom>
        </p:spPr>
      </p:pic>
      <p:sp>
        <p:nvSpPr>
          <p:cNvPr id="7" name="Right Arrow 6"/>
          <p:cNvSpPr/>
          <p:nvPr/>
        </p:nvSpPr>
        <p:spPr>
          <a:xfrm>
            <a:off x="5682615" y="3561806"/>
            <a:ext cx="1136196" cy="513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3529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1DD4-A1DA-F924-F5E3-7D566F3A2F52}"/>
              </a:ext>
            </a:extLst>
          </p:cNvPr>
          <p:cNvSpPr>
            <a:spLocks noGrp="1"/>
          </p:cNvSpPr>
          <p:nvPr>
            <p:ph type="ctrTitle"/>
          </p:nvPr>
        </p:nvSpPr>
        <p:spPr>
          <a:xfrm>
            <a:off x="1480457" y="452846"/>
            <a:ext cx="9144000" cy="1081551"/>
          </a:xfrm>
        </p:spPr>
        <p:txBody>
          <a:bodyPr/>
          <a:lstStyle/>
          <a:p>
            <a:r>
              <a:rPr lang="en-IN" b="1" dirty="0" smtClean="0">
                <a:solidFill>
                  <a:srgbClr val="0070C0"/>
                </a:solidFill>
              </a:rPr>
              <a:t>Web User </a:t>
            </a:r>
            <a:r>
              <a:rPr lang="en-IN" b="1" dirty="0">
                <a:solidFill>
                  <a:srgbClr val="0070C0"/>
                </a:solidFill>
              </a:rPr>
              <a:t>Interface</a:t>
            </a:r>
          </a:p>
        </p:txBody>
      </p:sp>
      <p:pic>
        <p:nvPicPr>
          <p:cNvPr id="3" name="Picture 2"/>
          <p:cNvPicPr>
            <a:picLocks noChangeAspect="1"/>
          </p:cNvPicPr>
          <p:nvPr/>
        </p:nvPicPr>
        <p:blipFill>
          <a:blip r:embed="rId2"/>
          <a:stretch>
            <a:fillRect/>
          </a:stretch>
        </p:blipFill>
        <p:spPr>
          <a:xfrm>
            <a:off x="1186723" y="1534397"/>
            <a:ext cx="9731467" cy="5135616"/>
          </a:xfrm>
          <a:prstGeom prst="rect">
            <a:avLst/>
          </a:prstGeom>
        </p:spPr>
      </p:pic>
    </p:spTree>
    <p:extLst>
      <p:ext uri="{BB962C8B-B14F-4D97-AF65-F5344CB8AC3E}">
        <p14:creationId xmlns:p14="http://schemas.microsoft.com/office/powerpoint/2010/main" val="1777627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209"/>
            <a:ext cx="11474187" cy="646331"/>
          </a:xfrm>
          <a:prstGeom prst="rect">
            <a:avLst/>
          </a:prstGeom>
          <a:noFill/>
        </p:spPr>
        <p:txBody>
          <a:bodyPr wrap="square" rtlCol="0">
            <a:spAutoFit/>
          </a:bodyPr>
          <a:lstStyle/>
          <a:p>
            <a:pPr algn="ctr"/>
            <a:r>
              <a:rPr lang="en-US" sz="3600" b="1" dirty="0" smtClean="0">
                <a:solidFill>
                  <a:srgbClr val="46B0FA"/>
                </a:solidFill>
                <a:latin typeface="Arial" panose="020B0604020202020204" pitchFamily="34" charset="0"/>
                <a:cs typeface="Arial" panose="020B0604020202020204" pitchFamily="34" charset="0"/>
              </a:rPr>
              <a:t>Content</a:t>
            </a:r>
            <a:endParaRPr lang="en-IN" sz="36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359008" y="914398"/>
            <a:ext cx="5408023" cy="621708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Literature Review</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Basic analogy </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Ideology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Building of model</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Results and outputs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Working Model</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Challenges and Conclusion</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References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25891" cy="1115332"/>
          </a:xfrm>
        </p:spPr>
        <p:txBody>
          <a:bodyPr/>
          <a:lstStyle/>
          <a:p>
            <a:pPr algn="ctr"/>
            <a:r>
              <a:rPr lang="en-US" b="1" dirty="0" smtClean="0">
                <a:solidFill>
                  <a:srgbClr val="0070C0"/>
                </a:solidFill>
              </a:rPr>
              <a:t>Pert Chart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621236"/>
            <a:ext cx="10093234" cy="4917268"/>
          </a:xfrm>
          <a:prstGeom prst="rect">
            <a:avLst/>
          </a:prstGeom>
        </p:spPr>
      </p:pic>
      <p:cxnSp>
        <p:nvCxnSpPr>
          <p:cNvPr id="5" name="Straight Arrow Connector 4"/>
          <p:cNvCxnSpPr/>
          <p:nvPr/>
        </p:nvCxnSpPr>
        <p:spPr>
          <a:xfrm flipV="1">
            <a:off x="6252754" y="2734491"/>
            <a:ext cx="8709" cy="757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689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IN" dirty="0"/>
              <a:t>	</a:t>
            </a:r>
            <a:r>
              <a:rPr lang="en-IN" dirty="0" smtClean="0"/>
              <a:t>			</a:t>
            </a:r>
            <a:r>
              <a:rPr lang="en-US" b="1" dirty="0" smtClean="0">
                <a:solidFill>
                  <a:srgbClr val="0070C0"/>
                </a:solidFill>
              </a:rPr>
              <a:t>Technical Diagram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97" y="1606152"/>
            <a:ext cx="7898675" cy="4699211"/>
          </a:xfrm>
          <a:prstGeom prst="rect">
            <a:avLst/>
          </a:prstGeom>
        </p:spPr>
      </p:pic>
      <p:cxnSp>
        <p:nvCxnSpPr>
          <p:cNvPr id="7" name="Straight Connector 6"/>
          <p:cNvCxnSpPr/>
          <p:nvPr/>
        </p:nvCxnSpPr>
        <p:spPr>
          <a:xfrm>
            <a:off x="2124891" y="6305363"/>
            <a:ext cx="221197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927772" y="1854926"/>
            <a:ext cx="0" cy="3657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200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955"/>
          </a:xfrm>
        </p:spPr>
        <p:txBody>
          <a:bodyPr/>
          <a:lstStyle/>
          <a:p>
            <a:pPr algn="ctr"/>
            <a:r>
              <a:rPr lang="en-US" b="1" dirty="0" smtClean="0">
                <a:solidFill>
                  <a:srgbClr val="0070C0"/>
                </a:solidFill>
              </a:rPr>
              <a:t>Attained Deliverables</a:t>
            </a:r>
            <a:endParaRPr lang="en-IN" dirty="0"/>
          </a:p>
        </p:txBody>
      </p:sp>
      <p:pic>
        <p:nvPicPr>
          <p:cNvPr id="5" name="Picture 4"/>
          <p:cNvPicPr>
            <a:picLocks noChangeAspect="1"/>
          </p:cNvPicPr>
          <p:nvPr/>
        </p:nvPicPr>
        <p:blipFill>
          <a:blip r:embed="rId2"/>
          <a:stretch>
            <a:fillRect/>
          </a:stretch>
        </p:blipFill>
        <p:spPr>
          <a:xfrm>
            <a:off x="1151437" y="1402080"/>
            <a:ext cx="10335444" cy="4784544"/>
          </a:xfrm>
          <a:prstGeom prst="rect">
            <a:avLst/>
          </a:prstGeom>
        </p:spPr>
      </p:pic>
    </p:spTree>
    <p:extLst>
      <p:ext uri="{BB962C8B-B14F-4D97-AF65-F5344CB8AC3E}">
        <p14:creationId xmlns:p14="http://schemas.microsoft.com/office/powerpoint/2010/main" val="4055630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ED76-68A4-3924-AF50-6474F03D6310}"/>
              </a:ext>
            </a:extLst>
          </p:cNvPr>
          <p:cNvSpPr>
            <a:spLocks noGrp="1"/>
          </p:cNvSpPr>
          <p:nvPr>
            <p:ph type="ctrTitle"/>
          </p:nvPr>
        </p:nvSpPr>
        <p:spPr>
          <a:xfrm>
            <a:off x="1524000" y="492778"/>
            <a:ext cx="9144000" cy="1107422"/>
          </a:xfrm>
        </p:spPr>
        <p:txBody>
          <a:bodyPr/>
          <a:lstStyle/>
          <a:p>
            <a:r>
              <a:rPr lang="en-IN" b="1" dirty="0">
                <a:solidFill>
                  <a:srgbClr val="0070C0"/>
                </a:solidFill>
              </a:rPr>
              <a:t>SWOT:</a:t>
            </a:r>
          </a:p>
        </p:txBody>
      </p:sp>
      <p:sp>
        <p:nvSpPr>
          <p:cNvPr id="3" name="Subtitle 2">
            <a:extLst>
              <a:ext uri="{FF2B5EF4-FFF2-40B4-BE49-F238E27FC236}">
                <a16:creationId xmlns:a16="http://schemas.microsoft.com/office/drawing/2014/main" id="{00E31283-D307-CCCB-9B67-A258FB8C4536}"/>
              </a:ext>
            </a:extLst>
          </p:cNvPr>
          <p:cNvSpPr>
            <a:spLocks noGrp="1"/>
          </p:cNvSpPr>
          <p:nvPr>
            <p:ph type="subTitle" idx="1"/>
          </p:nvPr>
        </p:nvSpPr>
        <p:spPr>
          <a:xfrm>
            <a:off x="1524000" y="1600200"/>
            <a:ext cx="9144000" cy="4769223"/>
          </a:xfrm>
        </p:spPr>
        <p:txBody>
          <a:bodyPr>
            <a:normAutofit fontScale="77500" lnSpcReduction="20000"/>
          </a:bodyPr>
          <a:lstStyle/>
          <a:p>
            <a:pPr algn="l"/>
            <a:r>
              <a:rPr lang="en-IN" sz="2800" b="1" dirty="0">
                <a:latin typeface="Times New Roman" panose="02020603050405020304" pitchFamily="18" charset="0"/>
                <a:cs typeface="Times New Roman" panose="02020603050405020304" pitchFamily="18" charset="0"/>
              </a:rPr>
              <a:t>Strength :</a:t>
            </a:r>
          </a:p>
          <a:p>
            <a:pPr marL="285750" indent="-28575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Current </a:t>
            </a:r>
            <a:r>
              <a:rPr lang="en-IN" dirty="0">
                <a:latin typeface="Times New Roman" panose="02020603050405020304" pitchFamily="18" charset="0"/>
                <a:cs typeface="Times New Roman" panose="02020603050405020304" pitchFamily="18" charset="0"/>
              </a:rPr>
              <a:t>need of the market</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Useful in managing other AI application</a:t>
            </a:r>
          </a:p>
          <a:p>
            <a:pPr algn="l"/>
            <a:endParaRPr lang="en-IN" dirty="0">
              <a:latin typeface="Times New Roman" panose="02020603050405020304" pitchFamily="18" charset="0"/>
              <a:cs typeface="Times New Roman" panose="02020603050405020304" pitchFamily="18" charset="0"/>
            </a:endParaRPr>
          </a:p>
          <a:p>
            <a:pPr algn="l"/>
            <a:r>
              <a:rPr lang="en-IN" sz="2800" b="1" dirty="0">
                <a:latin typeface="Times New Roman" panose="02020603050405020304" pitchFamily="18" charset="0"/>
                <a:cs typeface="Times New Roman" panose="02020603050405020304" pitchFamily="18" charset="0"/>
              </a:rPr>
              <a:t>Weakness :</a:t>
            </a:r>
          </a:p>
          <a:p>
            <a:pPr marL="285750" indent="-28575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Fault </a:t>
            </a:r>
            <a:r>
              <a:rPr lang="en-IN" dirty="0">
                <a:latin typeface="Times New Roman" panose="02020603050405020304" pitchFamily="18" charset="0"/>
                <a:cs typeface="Times New Roman" panose="02020603050405020304" pitchFamily="18" charset="0"/>
              </a:rPr>
              <a:t>intolerant.</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may depends on the accent of the user.</a:t>
            </a:r>
          </a:p>
          <a:p>
            <a:pPr algn="l"/>
            <a:endParaRPr lang="en-IN" dirty="0">
              <a:latin typeface="Times New Roman" panose="02020603050405020304" pitchFamily="18" charset="0"/>
              <a:cs typeface="Times New Roman" panose="02020603050405020304" pitchFamily="18" charset="0"/>
            </a:endParaRPr>
          </a:p>
          <a:p>
            <a:pPr algn="l"/>
            <a:r>
              <a:rPr lang="en-IN" sz="2800" b="1" dirty="0">
                <a:latin typeface="Times New Roman" panose="02020603050405020304" pitchFamily="18" charset="0"/>
                <a:cs typeface="Times New Roman" panose="02020603050405020304" pitchFamily="18" charset="0"/>
              </a:rPr>
              <a:t>Opportunity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new boost for automotive industry.</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Boon for product based companies</a:t>
            </a:r>
          </a:p>
          <a:p>
            <a:pPr algn="l"/>
            <a:endParaRPr lang="en-IN" dirty="0">
              <a:latin typeface="Times New Roman" panose="02020603050405020304" pitchFamily="18" charset="0"/>
              <a:cs typeface="Times New Roman" panose="02020603050405020304" pitchFamily="18" charset="0"/>
            </a:endParaRPr>
          </a:p>
          <a:p>
            <a:pPr algn="l"/>
            <a:r>
              <a:rPr lang="en-IN" sz="3200" b="1" dirty="0">
                <a:latin typeface="Times New Roman" panose="02020603050405020304" pitchFamily="18" charset="0"/>
                <a:cs typeface="Times New Roman" panose="02020603050405020304" pitchFamily="18" charset="0"/>
              </a:rPr>
              <a:t>Threat  :</a:t>
            </a:r>
          </a:p>
          <a:p>
            <a:pPr marL="285750" indent="-28575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Some </a:t>
            </a:r>
            <a:r>
              <a:rPr lang="en-IN" dirty="0">
                <a:latin typeface="Times New Roman" panose="02020603050405020304" pitchFamily="18" charset="0"/>
                <a:cs typeface="Times New Roman" panose="02020603050405020304" pitchFamily="18" charset="0"/>
              </a:rPr>
              <a:t>researches are ongoing to achieve this objective more efficiently.</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61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3D69-E52F-C264-6972-1F562A7CC48B}"/>
              </a:ext>
            </a:extLst>
          </p:cNvPr>
          <p:cNvSpPr>
            <a:spLocks noGrp="1"/>
          </p:cNvSpPr>
          <p:nvPr>
            <p:ph type="ctrTitle"/>
          </p:nvPr>
        </p:nvSpPr>
        <p:spPr>
          <a:xfrm>
            <a:off x="1524000" y="627017"/>
            <a:ext cx="9144000" cy="1108958"/>
          </a:xfrm>
        </p:spPr>
        <p:txBody>
          <a:bodyPr/>
          <a:lstStyle/>
          <a:p>
            <a:r>
              <a:rPr lang="en-IN" b="1" dirty="0" smtClean="0">
                <a:solidFill>
                  <a:srgbClr val="0070C0"/>
                </a:solidFill>
              </a:rPr>
              <a:t>Challenges</a:t>
            </a:r>
            <a:endParaRPr lang="en-IN" b="1" dirty="0">
              <a:solidFill>
                <a:srgbClr val="0070C0"/>
              </a:solidFill>
            </a:endParaRPr>
          </a:p>
        </p:txBody>
      </p:sp>
      <p:sp>
        <p:nvSpPr>
          <p:cNvPr id="3" name="Subtitle 2">
            <a:extLst>
              <a:ext uri="{FF2B5EF4-FFF2-40B4-BE49-F238E27FC236}">
                <a16:creationId xmlns:a16="http://schemas.microsoft.com/office/drawing/2014/main" id="{B8A90CD3-63D8-E9BD-4BB6-17813DFE9830}"/>
              </a:ext>
            </a:extLst>
          </p:cNvPr>
          <p:cNvSpPr>
            <a:spLocks noGrp="1"/>
          </p:cNvSpPr>
          <p:nvPr>
            <p:ph type="subTitle" idx="1"/>
          </p:nvPr>
        </p:nvSpPr>
        <p:spPr>
          <a:xfrm>
            <a:off x="1524000" y="1946878"/>
            <a:ext cx="9144000" cy="4088162"/>
          </a:xfrm>
        </p:spPr>
        <p:txBody>
          <a:bodyPr>
            <a:noAutofit/>
          </a:bodyPr>
          <a:lstStyle/>
          <a:p>
            <a:pPr marL="342900" lvl="0" indent="-342900" algn="just">
              <a:lnSpc>
                <a:spcPct val="170000"/>
              </a:lnSpc>
              <a:spcBef>
                <a:spcPts val="0"/>
              </a:spcBef>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Existing Datasets-</a:t>
            </a:r>
          </a:p>
          <a:p>
            <a:pPr algn="just">
              <a:lnSpc>
                <a:spcPct val="170000"/>
              </a:lnSpc>
              <a:spcBef>
                <a:spcPts val="0"/>
              </a:spcBef>
            </a:pPr>
            <a:r>
              <a:rPr lang="en-IN" sz="1600" dirty="0" smtClean="0">
                <a:latin typeface="Times New Roman" panose="02020603050405020304" pitchFamily="18" charset="0"/>
                <a:cs typeface="Times New Roman" panose="02020603050405020304" pitchFamily="18" charset="0"/>
              </a:rPr>
              <a:t>There </a:t>
            </a:r>
            <a:r>
              <a:rPr lang="en-IN" sz="1600" dirty="0">
                <a:latin typeface="Times New Roman" panose="02020603050405020304" pitchFamily="18" charset="0"/>
                <a:cs typeface="Times New Roman" panose="02020603050405020304" pitchFamily="18" charset="0"/>
              </a:rPr>
              <a:t>are several open and paid datasets available for Speech Emotion Recognition. But there are shortcomings related to them.</a:t>
            </a:r>
          </a:p>
          <a:p>
            <a:pPr algn="just">
              <a:lnSpc>
                <a:spcPct val="170000"/>
              </a:lnSpc>
              <a:spcBef>
                <a:spcPts val="0"/>
              </a:spcBef>
            </a:pPr>
            <a:r>
              <a:rPr lang="en-IN" sz="1600" dirty="0" smtClean="0">
                <a:latin typeface="Times New Roman" panose="02020603050405020304" pitchFamily="18" charset="0"/>
                <a:cs typeface="Times New Roman" panose="02020603050405020304" pitchFamily="18" charset="0"/>
              </a:rPr>
              <a:t>These </a:t>
            </a:r>
            <a:r>
              <a:rPr lang="en-IN" sz="1600" dirty="0">
                <a:latin typeface="Times New Roman" panose="02020603050405020304" pitchFamily="18" charset="0"/>
                <a:cs typeface="Times New Roman" panose="02020603050405020304" pitchFamily="18" charset="0"/>
              </a:rPr>
              <a:t>datasets are extraordinarily confined in covering languages, audio system, genders, a while, dialects, etc. The trouble of training, validating, and checking out on a restrained dataset is the abundance of overconfidence (overfitting) and tough failure within the area.</a:t>
            </a:r>
          </a:p>
          <a:p>
            <a:pPr algn="just">
              <a:lnSpc>
                <a:spcPct val="170000"/>
              </a:lnSpc>
              <a:spcBef>
                <a:spcPts val="0"/>
              </a:spcBef>
            </a:pPr>
            <a:r>
              <a:rPr lang="en-IN" sz="1600" dirty="0" smtClean="0">
                <a:latin typeface="Times New Roman" panose="02020603050405020304" pitchFamily="18" charset="0"/>
                <a:cs typeface="Times New Roman" panose="02020603050405020304" pitchFamily="18" charset="0"/>
              </a:rPr>
              <a:t>There </a:t>
            </a:r>
            <a:r>
              <a:rPr lang="en-IN" sz="1600" dirty="0">
                <a:latin typeface="Times New Roman" panose="02020603050405020304" pitchFamily="18" charset="0"/>
                <a:cs typeface="Times New Roman" panose="02020603050405020304" pitchFamily="18" charset="0"/>
              </a:rPr>
              <a:t>isn't any standard set of labels for human emotions! These datasets all use a barely one of a kind set of emotions.</a:t>
            </a:r>
          </a:p>
          <a:p>
            <a:pPr algn="just">
              <a:lnSpc>
                <a:spcPct val="170000"/>
              </a:lnSpc>
              <a:spcBef>
                <a:spcPts val="0"/>
              </a:spcBef>
            </a:pPr>
            <a:r>
              <a:rPr lang="en-IN" sz="1600" dirty="0" smtClean="0">
                <a:latin typeface="Times New Roman" panose="02020603050405020304" pitchFamily="18" charset="0"/>
                <a:cs typeface="Times New Roman" panose="02020603050405020304" pitchFamily="18" charset="0"/>
              </a:rPr>
              <a:t>Being </a:t>
            </a:r>
            <a:r>
              <a:rPr lang="en-IN" sz="1600" dirty="0">
                <a:latin typeface="Times New Roman" panose="02020603050405020304" pitchFamily="18" charset="0"/>
                <a:cs typeface="Times New Roman" panose="02020603050405020304" pitchFamily="18" charset="0"/>
              </a:rPr>
              <a:t>angry in a web recreation differs from being indignant with a customer service agent. A worldwide definition of what an emotion seems like seems really futile. Check the picture of Feelings Wheel beneath for a visual rationalization.</a:t>
            </a:r>
          </a:p>
          <a:p>
            <a:pPr algn="just">
              <a:lnSpc>
                <a:spcPct val="170000"/>
              </a:lnSpc>
              <a:spcBef>
                <a:spcPts val="0"/>
              </a:spcBef>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43086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3D69-E52F-C264-6972-1F562A7CC48B}"/>
              </a:ext>
            </a:extLst>
          </p:cNvPr>
          <p:cNvSpPr>
            <a:spLocks noGrp="1"/>
          </p:cNvSpPr>
          <p:nvPr>
            <p:ph type="ctrTitle"/>
          </p:nvPr>
        </p:nvSpPr>
        <p:spPr>
          <a:xfrm>
            <a:off x="1524000" y="627017"/>
            <a:ext cx="9144000" cy="1108958"/>
          </a:xfrm>
        </p:spPr>
        <p:txBody>
          <a:bodyPr/>
          <a:lstStyle/>
          <a:p>
            <a:r>
              <a:rPr lang="en-IN" b="1" dirty="0" smtClean="0">
                <a:solidFill>
                  <a:srgbClr val="0070C0"/>
                </a:solidFill>
              </a:rPr>
              <a:t>Challenges</a:t>
            </a:r>
            <a:endParaRPr lang="en-IN" b="1" dirty="0">
              <a:solidFill>
                <a:srgbClr val="0070C0"/>
              </a:solidFill>
            </a:endParaRPr>
          </a:p>
        </p:txBody>
      </p:sp>
      <p:sp>
        <p:nvSpPr>
          <p:cNvPr id="3" name="Subtitle 2">
            <a:extLst>
              <a:ext uri="{FF2B5EF4-FFF2-40B4-BE49-F238E27FC236}">
                <a16:creationId xmlns:a16="http://schemas.microsoft.com/office/drawing/2014/main" id="{B8A90CD3-63D8-E9BD-4BB6-17813DFE9830}"/>
              </a:ext>
            </a:extLst>
          </p:cNvPr>
          <p:cNvSpPr>
            <a:spLocks noGrp="1"/>
          </p:cNvSpPr>
          <p:nvPr>
            <p:ph type="subTitle" idx="1"/>
          </p:nvPr>
        </p:nvSpPr>
        <p:spPr>
          <a:xfrm>
            <a:off x="1524000" y="1946878"/>
            <a:ext cx="9144000" cy="4088162"/>
          </a:xfrm>
        </p:spPr>
        <p:txBody>
          <a:bodyPr>
            <a:noAutofit/>
          </a:bodyPr>
          <a:lstStyle/>
          <a:p>
            <a:pPr marL="285750" lvl="0" indent="-285750" algn="just">
              <a:lnSpc>
                <a:spcPct val="150000"/>
              </a:lnSpc>
              <a:spcBef>
                <a:spcPts val="0"/>
              </a:spcBef>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Curating a Dataset-</a:t>
            </a:r>
          </a:p>
          <a:p>
            <a:pPr algn="just">
              <a:lnSpc>
                <a:spcPct val="150000"/>
              </a:lnSpc>
              <a:spcBef>
                <a:spcPts val="0"/>
              </a:spcBef>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direct approach is to collect and label the training examples. It is best to keep collecting data beyond the first version of the dataset because certainly we need more data after your first training run. We also have to invest in building a learning loop so you can keep gathering and labelling data from models in production. This method is expensive and time-consuming.</a:t>
            </a:r>
          </a:p>
          <a:p>
            <a:pPr algn="just">
              <a:lnSpc>
                <a:spcPct val="150000"/>
              </a:lnSpc>
              <a:spcBef>
                <a:spcPts val="0"/>
              </a:spcBef>
            </a:pPr>
            <a:r>
              <a:rPr lang="en-IN" sz="1600" dirty="0">
                <a:latin typeface="Times New Roman" panose="02020603050405020304" pitchFamily="18" charset="0"/>
                <a:cs typeface="Times New Roman" panose="02020603050405020304" pitchFamily="18" charset="0"/>
              </a:rPr>
              <a:t>If don't have the means to collect a dataset, we need to get creative and can use crowdsourcing, which is much cheaper than building an in-house labelling team. But still, we pay per label. The last measure is to use an already-trained model to create labels for us. </a:t>
            </a:r>
          </a:p>
          <a:p>
            <a:pPr marL="285750" lvl="0" indent="-285750" algn="just">
              <a:lnSpc>
                <a:spcPct val="150000"/>
              </a:lnSpc>
              <a:spcBef>
                <a:spcPts val="0"/>
              </a:spcBef>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Training the Model-</a:t>
            </a:r>
          </a:p>
          <a:p>
            <a:pPr algn="just">
              <a:lnSpc>
                <a:spcPct val="150000"/>
              </a:lnSpc>
              <a:spcBef>
                <a:spcPts val="0"/>
              </a:spcBef>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Assuming </a:t>
            </a:r>
            <a:r>
              <a:rPr lang="en-IN" sz="1600" dirty="0">
                <a:latin typeface="Times New Roman" panose="02020603050405020304" pitchFamily="18" charset="0"/>
                <a:cs typeface="Times New Roman" panose="02020603050405020304" pitchFamily="18" charset="0"/>
              </a:rPr>
              <a:t>you have enough data, you can train a classifier end-to-end that maps from a speech signal to one of the labels. In practice, we won't be able to, and likely </a:t>
            </a:r>
            <a:r>
              <a:rPr lang="en-IN" sz="1600" dirty="0" err="1">
                <a:latin typeface="Times New Roman" panose="02020603050405020304" pitchFamily="18" charset="0"/>
                <a:cs typeface="Times New Roman" panose="02020603050405020304" pitchFamily="18" charset="0"/>
              </a:rPr>
              <a:t>overfit</a:t>
            </a:r>
            <a:r>
              <a:rPr lang="en-IN" sz="1600" dirty="0">
                <a:latin typeface="Times New Roman" panose="02020603050405020304" pitchFamily="18" charset="0"/>
                <a:cs typeface="Times New Roman" panose="02020603050405020304" pitchFamily="18" charset="0"/>
              </a:rPr>
              <a:t> to train and fail to generalize.</a:t>
            </a:r>
          </a:p>
        </p:txBody>
      </p:sp>
    </p:spTree>
    <p:extLst>
      <p:ext uri="{BB962C8B-B14F-4D97-AF65-F5344CB8AC3E}">
        <p14:creationId xmlns:p14="http://schemas.microsoft.com/office/powerpoint/2010/main" val="3176115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3D69-E52F-C264-6972-1F562A7CC48B}"/>
              </a:ext>
            </a:extLst>
          </p:cNvPr>
          <p:cNvSpPr>
            <a:spLocks noGrp="1"/>
          </p:cNvSpPr>
          <p:nvPr>
            <p:ph type="ctrTitle"/>
          </p:nvPr>
        </p:nvSpPr>
        <p:spPr>
          <a:xfrm>
            <a:off x="1524000" y="627017"/>
            <a:ext cx="9144000" cy="1108958"/>
          </a:xfrm>
        </p:spPr>
        <p:txBody>
          <a:bodyPr/>
          <a:lstStyle/>
          <a:p>
            <a:r>
              <a:rPr lang="en-IN" b="1" dirty="0" smtClean="0">
                <a:solidFill>
                  <a:srgbClr val="0070C0"/>
                </a:solidFill>
              </a:rPr>
              <a:t>Conclusions</a:t>
            </a:r>
            <a:endParaRPr lang="en-IN" b="1" dirty="0">
              <a:solidFill>
                <a:srgbClr val="0070C0"/>
              </a:solidFill>
            </a:endParaRPr>
          </a:p>
        </p:txBody>
      </p:sp>
      <p:sp>
        <p:nvSpPr>
          <p:cNvPr id="3" name="Subtitle 2">
            <a:extLst>
              <a:ext uri="{FF2B5EF4-FFF2-40B4-BE49-F238E27FC236}">
                <a16:creationId xmlns:a16="http://schemas.microsoft.com/office/drawing/2014/main" id="{B8A90CD3-63D8-E9BD-4BB6-17813DFE9830}"/>
              </a:ext>
            </a:extLst>
          </p:cNvPr>
          <p:cNvSpPr>
            <a:spLocks noGrp="1"/>
          </p:cNvSpPr>
          <p:nvPr>
            <p:ph type="subTitle" idx="1"/>
          </p:nvPr>
        </p:nvSpPr>
        <p:spPr>
          <a:xfrm>
            <a:off x="1524000" y="2121049"/>
            <a:ext cx="9144000" cy="4088162"/>
          </a:xfrm>
        </p:spPr>
        <p:txBody>
          <a:bodyPr>
            <a:norm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literature in speech emotion detection is not very rich and researchers are still debating what features influence the recognition of emotion in speech. There is also considerable uncertainty as to the best algorithm for classifying emotion, and which emotion to class together.</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model can be used by various apps, online shopping websites and so onto know about the user’s emotions. Further improvements can be made to the model so that it can perform well in real time. For improving the accuracy of the model, we can increase the size of the dataset. The classifier can be embedded in a software or an app so that it can work in real time.</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551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FE40-BB48-B811-69F7-1858B68B3275}"/>
              </a:ext>
            </a:extLst>
          </p:cNvPr>
          <p:cNvSpPr>
            <a:spLocks noGrp="1"/>
          </p:cNvSpPr>
          <p:nvPr>
            <p:ph type="ctrTitle"/>
          </p:nvPr>
        </p:nvSpPr>
        <p:spPr>
          <a:xfrm>
            <a:off x="1524000" y="430025"/>
            <a:ext cx="9144000" cy="1170175"/>
          </a:xfrm>
        </p:spPr>
        <p:txBody>
          <a:bodyPr/>
          <a:lstStyle/>
          <a:p>
            <a:r>
              <a:rPr lang="en-IN" b="1" dirty="0">
                <a:solidFill>
                  <a:srgbClr val="0070C0"/>
                </a:solidFill>
              </a:rPr>
              <a:t>References:</a:t>
            </a:r>
          </a:p>
        </p:txBody>
      </p:sp>
      <p:sp>
        <p:nvSpPr>
          <p:cNvPr id="3" name="Subtitle 2">
            <a:extLst>
              <a:ext uri="{FF2B5EF4-FFF2-40B4-BE49-F238E27FC236}">
                <a16:creationId xmlns:a16="http://schemas.microsoft.com/office/drawing/2014/main" id="{81D8827A-7D30-4855-0BF6-5A625F00C53A}"/>
              </a:ext>
            </a:extLst>
          </p:cNvPr>
          <p:cNvSpPr>
            <a:spLocks noGrp="1"/>
          </p:cNvSpPr>
          <p:nvPr>
            <p:ph type="subTitle" idx="1"/>
          </p:nvPr>
        </p:nvSpPr>
        <p:spPr>
          <a:xfrm>
            <a:off x="1524000" y="2116182"/>
            <a:ext cx="9144000" cy="4206241"/>
          </a:xfrm>
        </p:spPr>
        <p:txBody>
          <a:bodyPr>
            <a:normAutofit fontScale="92500"/>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https://ijesc.org/upload/bc86f90a8f1d88219646b9072e155be4.Speech%20Emotion%20Recognition%20using%20MLP%20Classifier.pdf</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https://eudl.eu/pdf/10.4108/eai.7-12-2021.2314726</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hlinkClick r:id="rId2"/>
              </a:rPr>
              <a:t>https</a:t>
            </a:r>
            <a:r>
              <a:rPr lang="en-IN" dirty="0">
                <a:latin typeface="Times New Roman" panose="02020603050405020304" pitchFamily="18" charset="0"/>
                <a:cs typeface="Times New Roman" panose="02020603050405020304" pitchFamily="18" charset="0"/>
                <a:hlinkClick r:id="rId2"/>
              </a:rPr>
              <a:t>://</a:t>
            </a:r>
            <a:r>
              <a:rPr lang="en-IN" dirty="0" smtClean="0">
                <a:latin typeface="Times New Roman" panose="02020603050405020304" pitchFamily="18" charset="0"/>
                <a:cs typeface="Times New Roman" panose="02020603050405020304" pitchFamily="18" charset="0"/>
                <a:hlinkClick r:id="rId2"/>
              </a:rPr>
              <a:t>www.kaggle.com/datasets/uwrfkaggler/ravdess-emotional-speech-audio</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4"/>
              </a:rPr>
              <a:t>https://</a:t>
            </a:r>
            <a:r>
              <a:rPr lang="en-IN" dirty="0" smtClean="0">
                <a:latin typeface="Times New Roman" panose="02020603050405020304" pitchFamily="18" charset="0"/>
                <a:cs typeface="Times New Roman" panose="02020603050405020304" pitchFamily="18" charset="0"/>
                <a:hlinkClick r:id="rId4"/>
              </a:rPr>
              <a:t>www.kaggle.com/datasets/ejlok1/toronto-emotional-speech-set-tess</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5"/>
              </a:rPr>
              <a:t>https://</a:t>
            </a:r>
            <a:r>
              <a:rPr lang="en-IN" dirty="0" smtClean="0">
                <a:latin typeface="Times New Roman" panose="02020603050405020304" pitchFamily="18" charset="0"/>
                <a:cs typeface="Times New Roman" panose="02020603050405020304" pitchFamily="18" charset="0"/>
                <a:hlinkClick r:id="rId5"/>
              </a:rPr>
              <a:t>www.kaggle.com/datasets/ejlok1/cremad</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6"/>
              </a:rPr>
              <a:t>https://</a:t>
            </a:r>
            <a:r>
              <a:rPr lang="en-IN" dirty="0" smtClean="0">
                <a:latin typeface="Times New Roman" panose="02020603050405020304" pitchFamily="18" charset="0"/>
                <a:cs typeface="Times New Roman" panose="02020603050405020304" pitchFamily="18" charset="0"/>
                <a:hlinkClick r:id="rId6"/>
              </a:rPr>
              <a:t>www.kaggle.com/datasets/ejlok1/surrey-audiovisual-expressed-emotion-savee</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7"/>
              </a:rPr>
              <a:t>https://</a:t>
            </a:r>
            <a:r>
              <a:rPr lang="en-IN" dirty="0" smtClean="0">
                <a:latin typeface="Times New Roman" panose="02020603050405020304" pitchFamily="18" charset="0"/>
                <a:cs typeface="Times New Roman" panose="02020603050405020304" pitchFamily="18" charset="0"/>
                <a:hlinkClick r:id="rId7"/>
              </a:rPr>
              <a:t>www.kaggle.com/datasets/dejolilandry/asvpesdspeech-nonspeech-emotional-utterances</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399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985FB-61F2-1FDC-C07B-AF24E136F82F}"/>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CAC4841-A02D-5F00-0FB1-D7F02D7DC16B}"/>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151A69-4CA7-A741-F191-A0717252C5B8}"/>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1151305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AA4D-FDF4-0EEF-78BD-F6330632A1F3}"/>
              </a:ext>
            </a:extLst>
          </p:cNvPr>
          <p:cNvSpPr>
            <a:spLocks noGrp="1"/>
          </p:cNvSpPr>
          <p:nvPr>
            <p:ph type="ctrTitle"/>
          </p:nvPr>
        </p:nvSpPr>
        <p:spPr>
          <a:xfrm>
            <a:off x="1492622" y="548641"/>
            <a:ext cx="9206753" cy="1165925"/>
          </a:xfrm>
        </p:spPr>
        <p:txBody>
          <a:bodyPr>
            <a:normAutofit/>
          </a:bodyPr>
          <a:lstStyle/>
          <a:p>
            <a:r>
              <a:rPr lang="en-IN" b="1" dirty="0" smtClean="0">
                <a:solidFill>
                  <a:srgbClr val="0070C0"/>
                </a:solidFill>
              </a:rPr>
              <a:t>Introduction</a:t>
            </a:r>
            <a:endParaRPr lang="en-IN" b="1" dirty="0">
              <a:solidFill>
                <a:srgbClr val="0070C0"/>
              </a:solidFill>
            </a:endParaRPr>
          </a:p>
        </p:txBody>
      </p:sp>
      <p:sp>
        <p:nvSpPr>
          <p:cNvPr id="3" name="Subtitle 2">
            <a:extLst>
              <a:ext uri="{FF2B5EF4-FFF2-40B4-BE49-F238E27FC236}">
                <a16:creationId xmlns:a16="http://schemas.microsoft.com/office/drawing/2014/main" id="{B892DCAC-58A1-4F93-8D5C-F22E9A07EC56}"/>
              </a:ext>
            </a:extLst>
          </p:cNvPr>
          <p:cNvSpPr>
            <a:spLocks noGrp="1"/>
          </p:cNvSpPr>
          <p:nvPr>
            <p:ph type="subTitle" idx="1"/>
          </p:nvPr>
        </p:nvSpPr>
        <p:spPr>
          <a:xfrm>
            <a:off x="1523999" y="2140791"/>
            <a:ext cx="9144000" cy="2924268"/>
          </a:xfrm>
        </p:spPr>
        <p:txBody>
          <a:bodyPr>
            <a:noAutofit/>
          </a:bodyPr>
          <a:lstStyle/>
          <a:p>
            <a:pPr algn="just"/>
            <a:r>
              <a:rPr lang="en-IN" sz="2000" dirty="0">
                <a:latin typeface="Times New Roman" panose="02020603050405020304" pitchFamily="18" charset="0"/>
                <a:cs typeface="Times New Roman" panose="02020603050405020304" pitchFamily="18" charset="0"/>
              </a:rPr>
              <a:t>Automatic speech recognition is basically the process of converting spoken words into text form, basically transcribing what someone is speaking. It is a challenging problem to solve, but you can see various examples of this technology at work nowadays. Since emotions help us to understand each other better, a natural outcome is to extend the understanding to computers. Speech recognition is already in our everyday life, thanks to smart mobile devices that are able to accept and reply to synthesized speech. Speech emotion recognition could be used to enable them to detect our emotions as well.</a:t>
            </a:r>
          </a:p>
          <a:p>
            <a:pPr algn="just"/>
            <a:r>
              <a:rPr lang="en-IN" sz="2000" dirty="0">
                <a:latin typeface="Times New Roman" panose="02020603050405020304" pitchFamily="18" charset="0"/>
                <a:cs typeface="Times New Roman" panose="02020603050405020304" pitchFamily="18" charset="0"/>
              </a:rPr>
              <a:t>If you have an android phone and just say ‘OK Google”, you will see a window open up at the bottom. If you now speak more words, you will see that the app will try to identify what you are speaking. It won't get perfect the first time, and it probably will show some intermediate words as you continue to speak. But, in the end, the technology will recognize your speech.</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40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AA4D-FDF4-0EEF-78BD-F6330632A1F3}"/>
              </a:ext>
            </a:extLst>
          </p:cNvPr>
          <p:cNvSpPr>
            <a:spLocks noGrp="1"/>
          </p:cNvSpPr>
          <p:nvPr>
            <p:ph type="ctrTitle"/>
          </p:nvPr>
        </p:nvSpPr>
        <p:spPr>
          <a:xfrm>
            <a:off x="1492623" y="311442"/>
            <a:ext cx="9206753" cy="1316037"/>
          </a:xfrm>
        </p:spPr>
        <p:txBody>
          <a:bodyPr>
            <a:normAutofit/>
          </a:bodyPr>
          <a:lstStyle/>
          <a:p>
            <a:r>
              <a:rPr lang="en-IN" b="1" dirty="0" smtClean="0">
                <a:solidFill>
                  <a:srgbClr val="0070C0"/>
                </a:solidFill>
              </a:rPr>
              <a:t>Problem Statement</a:t>
            </a:r>
            <a:endParaRPr lang="en-IN" b="1" dirty="0">
              <a:solidFill>
                <a:srgbClr val="0070C0"/>
              </a:solidFill>
            </a:endParaRPr>
          </a:p>
        </p:txBody>
      </p:sp>
      <p:sp>
        <p:nvSpPr>
          <p:cNvPr id="3" name="Subtitle 2">
            <a:extLst>
              <a:ext uri="{FF2B5EF4-FFF2-40B4-BE49-F238E27FC236}">
                <a16:creationId xmlns:a16="http://schemas.microsoft.com/office/drawing/2014/main" id="{B892DCAC-58A1-4F93-8D5C-F22E9A07EC56}"/>
              </a:ext>
            </a:extLst>
          </p:cNvPr>
          <p:cNvSpPr>
            <a:spLocks noGrp="1"/>
          </p:cNvSpPr>
          <p:nvPr>
            <p:ph type="subTitle" idx="1"/>
          </p:nvPr>
        </p:nvSpPr>
        <p:spPr>
          <a:xfrm>
            <a:off x="1523999" y="2140791"/>
            <a:ext cx="9144000" cy="2924268"/>
          </a:xfrm>
        </p:spPr>
        <p:txBody>
          <a:bodyPr>
            <a:normAutofit/>
          </a:bodyPr>
          <a:lstStyle/>
          <a:p>
            <a:r>
              <a:rPr lang="en-IN" dirty="0">
                <a:latin typeface="Times New Roman" panose="02020603050405020304" pitchFamily="18" charset="0"/>
                <a:cs typeface="Times New Roman" panose="02020603050405020304" pitchFamily="18" charset="0"/>
              </a:rPr>
              <a:t>Emotion detection has become one of the biggest marketing strategies in which mood of the customer plays an important role. So to detect the current emotion of the person and suggest him the appropriate product or help him accordingly will increase the demand of the </a:t>
            </a:r>
            <a:r>
              <a:rPr lang="en-IN" dirty="0" smtClean="0">
                <a:latin typeface="Times New Roman" panose="02020603050405020304" pitchFamily="18" charset="0"/>
                <a:cs typeface="Times New Roman" panose="02020603050405020304" pitchFamily="18" charset="0"/>
              </a:rPr>
              <a:t>production </a:t>
            </a:r>
            <a:r>
              <a:rPr lang="en-IN" dirty="0">
                <a:latin typeface="Times New Roman" panose="02020603050405020304" pitchFamily="18" charset="0"/>
                <a:cs typeface="Times New Roman" panose="02020603050405020304" pitchFamily="18" charset="0"/>
              </a:rPr>
              <a:t>the company.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37" y="3765950"/>
            <a:ext cx="4218352" cy="2807122"/>
          </a:xfrm>
          <a:prstGeom prst="rect">
            <a:avLst/>
          </a:prstGeom>
        </p:spPr>
      </p:pic>
    </p:spTree>
    <p:extLst>
      <p:ext uri="{BB962C8B-B14F-4D97-AF65-F5344CB8AC3E}">
        <p14:creationId xmlns:p14="http://schemas.microsoft.com/office/powerpoint/2010/main" val="1931128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3618-D3A9-B019-F4C7-D4F0FA55D9AB}"/>
              </a:ext>
            </a:extLst>
          </p:cNvPr>
          <p:cNvSpPr>
            <a:spLocks noGrp="1"/>
          </p:cNvSpPr>
          <p:nvPr>
            <p:ph type="title"/>
          </p:nvPr>
        </p:nvSpPr>
        <p:spPr>
          <a:xfrm>
            <a:off x="4702628" y="731289"/>
            <a:ext cx="7191103" cy="3955863"/>
          </a:xfrm>
        </p:spPr>
        <p:txBody>
          <a:bodyPr>
            <a:normAutofit fontScale="90000"/>
          </a:bodyPr>
          <a:lstStyle/>
          <a:p>
            <a:r>
              <a:rPr lang="en-IN" sz="2400" dirty="0" smtClean="0">
                <a:latin typeface="Times New Roman" panose="02020603050405020304" pitchFamily="18" charset="0"/>
                <a:cs typeface="Times New Roman" panose="02020603050405020304" pitchFamily="18" charset="0"/>
              </a:rPr>
              <a:t>Humans </a:t>
            </a:r>
            <a:r>
              <a:rPr lang="en-IN" sz="2400" dirty="0">
                <a:latin typeface="Times New Roman" panose="02020603050405020304" pitchFamily="18" charset="0"/>
                <a:cs typeface="Times New Roman" panose="02020603050405020304" pitchFamily="18" charset="0"/>
              </a:rPr>
              <a:t>have the natural ability to use all their available senses for maximum awareness of received messages. The emotional detection is natural for humans but it is very difficult task for machines.</a:t>
            </a:r>
            <a:br>
              <a:rPr lang="en-IN" sz="2400"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Detecting emotions is one of the most important strategy in today’s world.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For this reason, we decided to do a project where we could detect a person’s emotions just by their voice which will let us manage many AI related applications.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14" y="591950"/>
            <a:ext cx="4295350" cy="3718793"/>
          </a:xfrm>
          <a:prstGeom prst="rect">
            <a:avLst/>
          </a:prstGeom>
        </p:spPr>
      </p:pic>
      <p:sp>
        <p:nvSpPr>
          <p:cNvPr id="5" name="Rectangle 4"/>
          <p:cNvSpPr/>
          <p:nvPr/>
        </p:nvSpPr>
        <p:spPr>
          <a:xfrm>
            <a:off x="740228" y="4693573"/>
            <a:ext cx="10572206" cy="1200329"/>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Some examples could be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r>
              <a:rPr lang="en-IN" sz="2400" dirty="0">
                <a:latin typeface="Times New Roman" panose="02020603050405020304" pitchFamily="18" charset="0"/>
                <a:cs typeface="Times New Roman" panose="02020603050405020304" pitchFamily="18" charset="0"/>
              </a:rPr>
              <a:t>Slowing down a smart car when one is angry or fearful.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r>
              <a:rPr lang="en-IN" sz="2400" dirty="0">
                <a:latin typeface="Times New Roman" panose="02020603050405020304" pitchFamily="18" charset="0"/>
                <a:cs typeface="Times New Roman" panose="02020603050405020304" pitchFamily="18" charset="0"/>
              </a:rPr>
              <a:t>Including call centres to play music when one is angry on the call.</a:t>
            </a:r>
          </a:p>
        </p:txBody>
      </p:sp>
    </p:spTree>
    <p:extLst>
      <p:ext uri="{BB962C8B-B14F-4D97-AF65-F5344CB8AC3E}">
        <p14:creationId xmlns:p14="http://schemas.microsoft.com/office/powerpoint/2010/main" val="1738194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FDA918-9489-4D8C-50A1-85E1257EEAFF}"/>
              </a:ext>
            </a:extLst>
          </p:cNvPr>
          <p:cNvSpPr txBox="1"/>
          <p:nvPr/>
        </p:nvSpPr>
        <p:spPr>
          <a:xfrm>
            <a:off x="1615328" y="5844988"/>
            <a:ext cx="896134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Analogy is we have a speech signal which is passed to a deep neural network and the deep neural network will determine the predicted emotions behind the speech.</a:t>
            </a:r>
          </a:p>
        </p:txBody>
      </p:sp>
      <p:sp>
        <p:nvSpPr>
          <p:cNvPr id="5" name="TextBox 4">
            <a:extLst>
              <a:ext uri="{FF2B5EF4-FFF2-40B4-BE49-F238E27FC236}">
                <a16:creationId xmlns:a16="http://schemas.microsoft.com/office/drawing/2014/main" id="{A8120CC7-85E8-D25C-C0D2-D72935AEFB2F}"/>
              </a:ext>
            </a:extLst>
          </p:cNvPr>
          <p:cNvSpPr txBox="1"/>
          <p:nvPr/>
        </p:nvSpPr>
        <p:spPr>
          <a:xfrm flipH="1">
            <a:off x="3487269" y="598565"/>
            <a:ext cx="5217459" cy="584775"/>
          </a:xfrm>
          <a:prstGeom prst="rect">
            <a:avLst/>
          </a:prstGeom>
          <a:noFill/>
        </p:spPr>
        <p:txBody>
          <a:bodyPr wrap="square" rtlCol="0">
            <a:spAutoFit/>
          </a:bodyPr>
          <a:lstStyle/>
          <a:p>
            <a:pPr algn="ctr"/>
            <a:r>
              <a:rPr lang="en-IN" sz="3200" b="1" dirty="0">
                <a:solidFill>
                  <a:srgbClr val="0070C0"/>
                </a:solidFill>
              </a:rPr>
              <a:t>Basic Analogy Of the project</a:t>
            </a:r>
          </a:p>
        </p:txBody>
      </p:sp>
      <p:pic>
        <p:nvPicPr>
          <p:cNvPr id="6" name="Picture 5">
            <a:extLst>
              <a:ext uri="{FF2B5EF4-FFF2-40B4-BE49-F238E27FC236}">
                <a16:creationId xmlns:a16="http://schemas.microsoft.com/office/drawing/2014/main" id="{8034CD65-E50D-3D9A-E083-03B68E3A9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328" y="1330457"/>
            <a:ext cx="8961344" cy="4197086"/>
          </a:xfrm>
          <a:prstGeom prst="rect">
            <a:avLst/>
          </a:prstGeom>
        </p:spPr>
      </p:pic>
    </p:spTree>
    <p:extLst>
      <p:ext uri="{BB962C8B-B14F-4D97-AF65-F5344CB8AC3E}">
        <p14:creationId xmlns:p14="http://schemas.microsoft.com/office/powerpoint/2010/main" val="3126694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7935-36F9-2433-EC13-8BEA5667F8F2}"/>
              </a:ext>
            </a:extLst>
          </p:cNvPr>
          <p:cNvSpPr>
            <a:spLocks noGrp="1"/>
          </p:cNvSpPr>
          <p:nvPr>
            <p:ph type="ctrTitle"/>
          </p:nvPr>
        </p:nvSpPr>
        <p:spPr>
          <a:xfrm>
            <a:off x="1524000" y="403131"/>
            <a:ext cx="9144000" cy="1197069"/>
          </a:xfrm>
        </p:spPr>
        <p:txBody>
          <a:bodyPr/>
          <a:lstStyle/>
          <a:p>
            <a:r>
              <a:rPr lang="en-IN" b="1" dirty="0">
                <a:solidFill>
                  <a:srgbClr val="0070C0"/>
                </a:solidFill>
              </a:rPr>
              <a:t>Ideology Behind The Project</a:t>
            </a:r>
          </a:p>
        </p:txBody>
      </p:sp>
      <p:sp>
        <p:nvSpPr>
          <p:cNvPr id="3" name="Subtitle 2">
            <a:extLst>
              <a:ext uri="{FF2B5EF4-FFF2-40B4-BE49-F238E27FC236}">
                <a16:creationId xmlns:a16="http://schemas.microsoft.com/office/drawing/2014/main" id="{70D134CC-C380-9474-1CE0-A5F8F78254EF}"/>
              </a:ext>
            </a:extLst>
          </p:cNvPr>
          <p:cNvSpPr>
            <a:spLocks noGrp="1"/>
          </p:cNvSpPr>
          <p:nvPr>
            <p:ph type="subTitle" idx="1"/>
          </p:nvPr>
        </p:nvSpPr>
        <p:spPr>
          <a:xfrm>
            <a:off x="1524000" y="2130245"/>
            <a:ext cx="9144000" cy="3971365"/>
          </a:xfrm>
        </p:spPr>
        <p:txBody>
          <a:bodyPr>
            <a:normAutofit lnSpcReduction="10000"/>
          </a:bodyPr>
          <a:lstStyle/>
          <a:p>
            <a:pPr algn="l"/>
            <a:r>
              <a:rPr lang="en-IN" dirty="0">
                <a:latin typeface="Times New Roman" panose="02020603050405020304" pitchFamily="18" charset="0"/>
                <a:cs typeface="Times New Roman" panose="02020603050405020304" pitchFamily="18" charset="0"/>
              </a:rPr>
              <a:t>The idea behind this project was to build a machine learning model that could detect emotions from the speech we have.</a:t>
            </a:r>
          </a:p>
          <a:p>
            <a:pPr algn="l"/>
            <a:endParaRPr lang="en-IN" dirty="0">
              <a:latin typeface="Times New Roman" panose="02020603050405020304" pitchFamily="18" charset="0"/>
              <a:cs typeface="Times New Roman" panose="02020603050405020304" pitchFamily="18" charset="0"/>
            </a:endParaRPr>
          </a:p>
          <a:p>
            <a:pPr algn="l"/>
            <a:r>
              <a:rPr lang="en-IN" dirty="0" smtClean="0">
                <a:latin typeface="Times New Roman" panose="02020603050405020304" pitchFamily="18" charset="0"/>
                <a:cs typeface="Times New Roman" panose="02020603050405020304" pitchFamily="18" charset="0"/>
              </a:rPr>
              <a:t>So </a:t>
            </a:r>
            <a:r>
              <a:rPr lang="en-IN" dirty="0">
                <a:latin typeface="Times New Roman" panose="02020603050405020304" pitchFamily="18" charset="0"/>
                <a:cs typeface="Times New Roman" panose="02020603050405020304" pitchFamily="18" charset="0"/>
              </a:rPr>
              <a:t>why not have a emotion detector that will gauge your emotions and in the future recommend different things based on your mood. This can be used by multiple industries to offer different services like</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Automotive industry can detect the persons emotions and adjust the speed of autonomous car as required to avoid any collisions.</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Marketing company suggesting us to buy products based on our emotions.</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395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F80D-8F0F-6C3F-088D-E47B6B6A1D20}"/>
              </a:ext>
            </a:extLst>
          </p:cNvPr>
          <p:cNvSpPr>
            <a:spLocks noGrp="1"/>
          </p:cNvSpPr>
          <p:nvPr>
            <p:ph type="ctrTitle"/>
          </p:nvPr>
        </p:nvSpPr>
        <p:spPr>
          <a:xfrm>
            <a:off x="1443830" y="298628"/>
            <a:ext cx="9144000" cy="1170175"/>
          </a:xfrm>
        </p:spPr>
        <p:txBody>
          <a:bodyPr/>
          <a:lstStyle/>
          <a:p>
            <a:r>
              <a:rPr lang="en-IN" b="1" dirty="0" smtClean="0">
                <a:solidFill>
                  <a:srgbClr val="0070C0"/>
                </a:solidFill>
              </a:rPr>
              <a:t>Dataset </a:t>
            </a:r>
            <a:r>
              <a:rPr lang="en-IN" b="1" dirty="0">
                <a:solidFill>
                  <a:srgbClr val="0070C0"/>
                </a:solidFill>
              </a:rPr>
              <a:t>Used</a:t>
            </a:r>
          </a:p>
        </p:txBody>
      </p:sp>
      <p:sp>
        <p:nvSpPr>
          <p:cNvPr id="3" name="Subtitle 2">
            <a:extLst>
              <a:ext uri="{FF2B5EF4-FFF2-40B4-BE49-F238E27FC236}">
                <a16:creationId xmlns:a16="http://schemas.microsoft.com/office/drawing/2014/main" id="{6EC88B1C-3B7A-CF0E-4226-CD74117FEB46}"/>
              </a:ext>
            </a:extLst>
          </p:cNvPr>
          <p:cNvSpPr>
            <a:spLocks noGrp="1"/>
          </p:cNvSpPr>
          <p:nvPr>
            <p:ph type="subTitle" idx="1"/>
          </p:nvPr>
        </p:nvSpPr>
        <p:spPr>
          <a:xfrm>
            <a:off x="801189" y="1573306"/>
            <a:ext cx="6374674" cy="4854669"/>
          </a:xfrm>
        </p:spPr>
        <p:txBody>
          <a:bodyPr>
            <a:normAutofit/>
          </a:bodyPr>
          <a:lstStyle/>
          <a:p>
            <a:pPr algn="l"/>
            <a:r>
              <a:rPr lang="en-US" sz="1500" dirty="0" smtClean="0">
                <a:latin typeface="Times New Roman" panose="02020603050405020304" pitchFamily="18" charset="0"/>
                <a:cs typeface="Times New Roman" panose="02020603050405020304" pitchFamily="18" charset="0"/>
              </a:rPr>
              <a:t>For training of our model we uses a custom dataset that we created by using the three already existing datasets. Our dataset contains </a:t>
            </a:r>
            <a:r>
              <a:rPr lang="en-US" sz="1500" dirty="0">
                <a:latin typeface="Times New Roman" panose="02020603050405020304" pitchFamily="18" charset="0"/>
                <a:cs typeface="Times New Roman" panose="02020603050405020304" pitchFamily="18" charset="0"/>
              </a:rPr>
              <a:t>11,178 audio </a:t>
            </a:r>
            <a:r>
              <a:rPr lang="en-US" sz="1500" dirty="0" smtClean="0">
                <a:latin typeface="Times New Roman" panose="02020603050405020304" pitchFamily="18" charset="0"/>
                <a:cs typeface="Times New Roman" panose="02020603050405020304" pitchFamily="18" charset="0"/>
              </a:rPr>
              <a:t>files which are divided into 6 emotions: Happy, Angry, Disgust, Fear, Neutral and Sad.  </a:t>
            </a:r>
            <a:endParaRPr lang="en-IN" sz="1500" dirty="0" smtClean="0">
              <a:latin typeface="Times New Roman" panose="02020603050405020304" pitchFamily="18" charset="0"/>
              <a:cs typeface="Times New Roman" panose="02020603050405020304" pitchFamily="18" charset="0"/>
            </a:endParaRPr>
          </a:p>
          <a:p>
            <a:pPr marL="457200" indent="-457200" algn="l">
              <a:buAutoNum type="arabicPeriod"/>
            </a:pPr>
            <a:r>
              <a:rPr lang="en-IN" sz="2000" b="1" dirty="0" smtClean="0">
                <a:solidFill>
                  <a:schemeClr val="accent2"/>
                </a:solidFill>
                <a:latin typeface="Times New Roman" panose="02020603050405020304" pitchFamily="18" charset="0"/>
                <a:cs typeface="Times New Roman" panose="02020603050405020304" pitchFamily="18" charset="0"/>
              </a:rPr>
              <a:t>RAVDESS</a:t>
            </a:r>
            <a:r>
              <a:rPr lang="en-IN" sz="2000" b="1" dirty="0">
                <a:solidFill>
                  <a:schemeClr val="accent2"/>
                </a:solidFill>
                <a:latin typeface="Times New Roman" panose="02020603050405020304" pitchFamily="18" charset="0"/>
                <a:cs typeface="Times New Roman" panose="02020603050405020304" pitchFamily="18" charset="0"/>
              </a:rPr>
              <a:t>: </a:t>
            </a:r>
            <a:endParaRPr lang="en-IN" sz="2000" b="1" dirty="0" smtClean="0">
              <a:solidFill>
                <a:schemeClr val="accent2"/>
              </a:solidFill>
              <a:latin typeface="Times New Roman" panose="02020603050405020304" pitchFamily="18" charset="0"/>
              <a:cs typeface="Times New Roman" panose="02020603050405020304" pitchFamily="18" charset="0"/>
            </a:endParaRPr>
          </a:p>
          <a:p>
            <a:pPr algn="l"/>
            <a:r>
              <a:rPr lang="en-IN" sz="1500" dirty="0" smtClean="0">
                <a:latin typeface="Times New Roman" panose="02020603050405020304" pitchFamily="18" charset="0"/>
                <a:cs typeface="Times New Roman" panose="02020603050405020304" pitchFamily="18" charset="0"/>
              </a:rPr>
              <a:t>This </a:t>
            </a:r>
            <a:r>
              <a:rPr lang="en-IN" sz="1500" dirty="0">
                <a:latin typeface="Times New Roman" panose="02020603050405020304" pitchFamily="18" charset="0"/>
                <a:cs typeface="Times New Roman" panose="02020603050405020304" pitchFamily="18" charset="0"/>
              </a:rPr>
              <a:t>dataset includes around 1500 audio files input from 24 different actors. 12 male and 12 female where these actors record short audios in 8 different emotion</a:t>
            </a:r>
            <a:r>
              <a:rPr lang="en-IN" sz="150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p>
            <a:pPr marL="457200" indent="-457200" algn="l">
              <a:buAutoNum type="arabicPeriod" startAt="2"/>
            </a:pPr>
            <a:r>
              <a:rPr lang="en-US" sz="2000" b="1" dirty="0" smtClean="0">
                <a:solidFill>
                  <a:schemeClr val="accent2"/>
                </a:solidFill>
                <a:latin typeface="Times New Roman" panose="02020603050405020304" pitchFamily="18" charset="0"/>
                <a:cs typeface="Times New Roman" panose="02020603050405020304" pitchFamily="18" charset="0"/>
              </a:rPr>
              <a:t>TESS:</a:t>
            </a:r>
          </a:p>
          <a:p>
            <a:pPr algn="l"/>
            <a:r>
              <a:rPr lang="en-US" sz="1500" dirty="0">
                <a:latin typeface="Times New Roman" panose="02020603050405020304" pitchFamily="18" charset="0"/>
                <a:cs typeface="Times New Roman" panose="02020603050405020304" pitchFamily="18" charset="0"/>
              </a:rPr>
              <a:t>The TESS Dataset is a collection of audio clips of 2 women expressing 7 different emotions (anger, disgust, fear, happiness, pleasant surprise, sadness, and neutral).</a:t>
            </a:r>
            <a:endParaRPr lang="en-US" sz="1500" b="1" dirty="0" smtClean="0">
              <a:solidFill>
                <a:schemeClr val="accent2"/>
              </a:solidFill>
              <a:latin typeface="Times New Roman" panose="02020603050405020304" pitchFamily="18" charset="0"/>
              <a:cs typeface="Times New Roman" panose="02020603050405020304" pitchFamily="18" charset="0"/>
            </a:endParaRPr>
          </a:p>
          <a:p>
            <a:pPr algn="l"/>
            <a:r>
              <a:rPr lang="en-US" sz="2000" b="1" dirty="0" smtClean="0">
                <a:solidFill>
                  <a:schemeClr val="accent2"/>
                </a:solidFill>
                <a:latin typeface="Times New Roman" panose="02020603050405020304" pitchFamily="18" charset="0"/>
                <a:cs typeface="Times New Roman" panose="02020603050405020304" pitchFamily="18" charset="0"/>
              </a:rPr>
              <a:t>3.   CREMA:</a:t>
            </a:r>
            <a:endParaRPr lang="en-IN" sz="2000" b="1" dirty="0">
              <a:solidFill>
                <a:schemeClr val="accent2"/>
              </a:solidFill>
              <a:latin typeface="Times New Roman" panose="02020603050405020304" pitchFamily="18" charset="0"/>
              <a:cs typeface="Times New Roman" panose="02020603050405020304" pitchFamily="18" charset="0"/>
            </a:endParaRPr>
          </a:p>
          <a:p>
            <a:pPr algn="l"/>
            <a:r>
              <a:rPr lang="en-IN" sz="1600" b="1" dirty="0" smtClean="0">
                <a:solidFill>
                  <a:schemeClr val="accent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CREMA-D is a data set of 7,442 original clips from 91 actors. These clips were from 48 male and 43 female actors between the ages of 20 and 74 coming from a variety of races and ethnicities (African America, Asian, Caucasian, Hispanic, and Unspecified). Actors spoke from a selection of 12 sentences. </a:t>
            </a:r>
            <a:endParaRPr lang="en-IN" sz="1600" b="1" dirty="0" smtClean="0">
              <a:solidFill>
                <a:schemeClr val="accent2"/>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224" y="1712643"/>
            <a:ext cx="4400774" cy="4400774"/>
          </a:xfrm>
          <a:prstGeom prst="rect">
            <a:avLst/>
          </a:prstGeom>
        </p:spPr>
      </p:pic>
    </p:spTree>
    <p:extLst>
      <p:ext uri="{BB962C8B-B14F-4D97-AF65-F5344CB8AC3E}">
        <p14:creationId xmlns:p14="http://schemas.microsoft.com/office/powerpoint/2010/main" val="32487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F80D-8F0F-6C3F-088D-E47B6B6A1D20}"/>
              </a:ext>
            </a:extLst>
          </p:cNvPr>
          <p:cNvSpPr>
            <a:spLocks noGrp="1"/>
          </p:cNvSpPr>
          <p:nvPr>
            <p:ph type="ctrTitle"/>
          </p:nvPr>
        </p:nvSpPr>
        <p:spPr>
          <a:xfrm>
            <a:off x="1443830" y="298628"/>
            <a:ext cx="9144000" cy="1170175"/>
          </a:xfrm>
        </p:spPr>
        <p:txBody>
          <a:bodyPr/>
          <a:lstStyle/>
          <a:p>
            <a:r>
              <a:rPr lang="en-IN" b="1" dirty="0">
                <a:solidFill>
                  <a:srgbClr val="0070C0"/>
                </a:solidFill>
              </a:rPr>
              <a:t>Dataset Used</a:t>
            </a:r>
          </a:p>
        </p:txBody>
      </p:sp>
      <p:sp>
        <p:nvSpPr>
          <p:cNvPr id="3" name="Subtitle 2">
            <a:extLst>
              <a:ext uri="{FF2B5EF4-FFF2-40B4-BE49-F238E27FC236}">
                <a16:creationId xmlns:a16="http://schemas.microsoft.com/office/drawing/2014/main" id="{6EC88B1C-3B7A-CF0E-4226-CD74117FEB46}"/>
              </a:ext>
            </a:extLst>
          </p:cNvPr>
          <p:cNvSpPr>
            <a:spLocks noGrp="1"/>
          </p:cNvSpPr>
          <p:nvPr>
            <p:ph type="subTitle" idx="1"/>
          </p:nvPr>
        </p:nvSpPr>
        <p:spPr>
          <a:xfrm>
            <a:off x="801189" y="1573306"/>
            <a:ext cx="6374674" cy="4854669"/>
          </a:xfrm>
        </p:spPr>
        <p:txBody>
          <a:bodyPr>
            <a:normAutofit fontScale="85000" lnSpcReduction="10000"/>
          </a:bodyPr>
          <a:lstStyle/>
          <a:p>
            <a:pPr algn="l"/>
            <a:r>
              <a:rPr lang="en-IN" sz="2000" b="1" dirty="0" smtClean="0">
                <a:solidFill>
                  <a:schemeClr val="accent2"/>
                </a:solidFill>
                <a:latin typeface="Times New Roman" panose="02020603050405020304" pitchFamily="18" charset="0"/>
                <a:cs typeface="Times New Roman" panose="02020603050405020304" pitchFamily="18" charset="0"/>
              </a:rPr>
              <a:t>4.    SAVEE: </a:t>
            </a:r>
          </a:p>
          <a:p>
            <a:pPr algn="l"/>
            <a:r>
              <a:rPr lang="en-IN" sz="1800" dirty="0">
                <a:latin typeface="Times New Roman" panose="02020603050405020304" pitchFamily="18" charset="0"/>
                <a:cs typeface="Times New Roman" panose="02020603050405020304" pitchFamily="18" charset="0"/>
              </a:rPr>
              <a:t>The SAVEE database was recorded from four native English male speakers (identified as DC, JE, JK, KL), postgraduate students and researchers at the University of Surrey aged from 27 to 31 years. Emotion has been described psychologically in discrete categories: anger, disgust, fear, happiness, sadness and surprise. A neutral category is also added to provide recordings of 7 emotion categories.</a:t>
            </a:r>
          </a:p>
          <a:p>
            <a:pPr algn="l"/>
            <a:r>
              <a:rPr lang="en-IN" sz="1500" dirty="0" smtClean="0">
                <a:latin typeface="Times New Roman" panose="02020603050405020304" pitchFamily="18" charset="0"/>
                <a:cs typeface="Times New Roman" panose="02020603050405020304" pitchFamily="18" charset="0"/>
              </a:rPr>
              <a:t> </a:t>
            </a:r>
            <a:r>
              <a:rPr lang="en-US" sz="2000" b="1" dirty="0" smtClean="0">
                <a:solidFill>
                  <a:schemeClr val="accent2"/>
                </a:solidFill>
                <a:latin typeface="Times New Roman" panose="02020603050405020304" pitchFamily="18" charset="0"/>
                <a:cs typeface="Times New Roman" panose="02020603050405020304" pitchFamily="18" charset="0"/>
              </a:rPr>
              <a:t>5.    ASVP-ESD</a:t>
            </a:r>
          </a:p>
          <a:p>
            <a:pPr algn="just"/>
            <a:r>
              <a:rPr lang="en-IN" sz="1900" dirty="0" smtClean="0">
                <a:latin typeface="Times New Roman" panose="02020603050405020304" pitchFamily="18" charset="0"/>
                <a:cs typeface="Times New Roman" panose="02020603050405020304" pitchFamily="18" charset="0"/>
              </a:rPr>
              <a:t>The </a:t>
            </a:r>
            <a:r>
              <a:rPr lang="en-IN" sz="1900" dirty="0">
                <a:latin typeface="Times New Roman" panose="02020603050405020304" pitchFamily="18" charset="0"/>
                <a:cs typeface="Times New Roman" panose="02020603050405020304" pitchFamily="18" charset="0"/>
              </a:rPr>
              <a:t>Audio, Speech, and Vision Processing Lab Emotional Sound database (ASVP-ESD).</a:t>
            </a:r>
          </a:p>
          <a:p>
            <a:pPr algn="just"/>
            <a:r>
              <a:rPr lang="en-IN" sz="1900" dirty="0">
                <a:latin typeface="Times New Roman" panose="02020603050405020304" pitchFamily="18" charset="0"/>
                <a:cs typeface="Times New Roman" panose="02020603050405020304" pitchFamily="18" charset="0"/>
              </a:rPr>
              <a:t>This dataset contains audio files regrouped in 130 folders; The data are organized as follows: Meanwhile some are mixed, odd folder numbers are mainly for females, and even for males (total size: 2 GB). </a:t>
            </a:r>
          </a:p>
          <a:p>
            <a:pPr algn="just"/>
            <a:r>
              <a:rPr lang="en-IN" sz="1900" dirty="0">
                <a:latin typeface="Times New Roman" panose="02020603050405020304" pitchFamily="18" charset="0"/>
                <a:cs typeface="Times New Roman" panose="02020603050405020304" pitchFamily="18" charset="0"/>
              </a:rPr>
              <a:t>As it's a realistic dataset some folders contain dialog or several people interacting in the audio; Speech and non-speech Emotional sounds include boredom(</a:t>
            </a:r>
            <a:r>
              <a:rPr lang="en-IN" sz="1900" dirty="0" err="1">
                <a:latin typeface="Times New Roman" panose="02020603050405020304" pitchFamily="18" charset="0"/>
                <a:cs typeface="Times New Roman" panose="02020603050405020304" pitchFamily="18" charset="0"/>
              </a:rPr>
              <a:t>sigh,yawn</a:t>
            </a:r>
            <a:r>
              <a:rPr lang="en-IN" sz="1900" dirty="0">
                <a:latin typeface="Times New Roman" panose="02020603050405020304" pitchFamily="18" charset="0"/>
                <a:cs typeface="Times New Roman" panose="02020603050405020304" pitchFamily="18" charset="0"/>
              </a:rPr>
              <a:t>), neutral, happiness (laugh, gaggle), sadness(cry), anger, fear (scream, panic), surprise(</a:t>
            </a:r>
            <a:r>
              <a:rPr lang="en-IN" sz="1900" dirty="0" err="1">
                <a:latin typeface="Times New Roman" panose="02020603050405020304" pitchFamily="18" charset="0"/>
                <a:cs typeface="Times New Roman" panose="02020603050405020304" pitchFamily="18" charset="0"/>
              </a:rPr>
              <a:t>amazed,gasp</a:t>
            </a:r>
            <a:r>
              <a:rPr lang="en-IN" sz="1900" dirty="0">
                <a:latin typeface="Times New Roman" panose="02020603050405020304" pitchFamily="18" charset="0"/>
                <a:cs typeface="Times New Roman" panose="02020603050405020304" pitchFamily="18" charset="0"/>
              </a:rPr>
              <a:t>), disgust(contempt), excite(</a:t>
            </a:r>
            <a:r>
              <a:rPr lang="en-IN" sz="1900" dirty="0" err="1">
                <a:latin typeface="Times New Roman" panose="02020603050405020304" pitchFamily="18" charset="0"/>
                <a:cs typeface="Times New Roman" panose="02020603050405020304" pitchFamily="18" charset="0"/>
              </a:rPr>
              <a:t>Triumph,elation</a:t>
            </a:r>
            <a:r>
              <a:rPr lang="en-IN" sz="1900" dirty="0">
                <a:latin typeface="Times New Roman" panose="02020603050405020304" pitchFamily="18" charset="0"/>
                <a:cs typeface="Times New Roman" panose="02020603050405020304" pitchFamily="18" charset="0"/>
              </a:rPr>
              <a:t>), pleasure(desire), pain(groan), disappointment; A total of 12 different emotions plus breath. 2 levels of intensity were used for the database (normal and high).</a:t>
            </a:r>
          </a:p>
          <a:p>
            <a:pPr algn="l"/>
            <a:endParaRPr lang="en-IN" sz="1600" b="1" dirty="0" smtClean="0">
              <a:solidFill>
                <a:schemeClr val="accent2"/>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538" y="1730419"/>
            <a:ext cx="4223657" cy="4223657"/>
          </a:xfrm>
          <a:prstGeom prst="rect">
            <a:avLst/>
          </a:prstGeom>
        </p:spPr>
      </p:pic>
    </p:spTree>
    <p:extLst>
      <p:ext uri="{BB962C8B-B14F-4D97-AF65-F5344CB8AC3E}">
        <p14:creationId xmlns:p14="http://schemas.microsoft.com/office/powerpoint/2010/main" val="265961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12496</TotalTime>
  <Words>1457</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Introduction</vt:lpstr>
      <vt:lpstr>Problem Statement</vt:lpstr>
      <vt:lpstr>Humans have the natural ability to use all their available senses for maximum awareness of received messages. The emotional detection is natural for humans but it is very difficult task for machines.   Detecting emotions is one of the most important strategy in today’s world. For this reason, we decided to do a project where we could detect a person’s emotions just by their voice which will let us manage many AI related applications.   </vt:lpstr>
      <vt:lpstr>PowerPoint Presentation</vt:lpstr>
      <vt:lpstr>Ideology Behind The Project</vt:lpstr>
      <vt:lpstr>Dataset Used</vt:lpstr>
      <vt:lpstr>Dataset Used</vt:lpstr>
      <vt:lpstr>Speech to text translation using speech Recognition API</vt:lpstr>
      <vt:lpstr>Analysing audio signals</vt:lpstr>
      <vt:lpstr>Masking and Cleaning of audio files</vt:lpstr>
      <vt:lpstr>Feature Extraction</vt:lpstr>
      <vt:lpstr>Building the model</vt:lpstr>
      <vt:lpstr>Predictions:</vt:lpstr>
      <vt:lpstr>Outputs:</vt:lpstr>
      <vt:lpstr>Live Demo For Prediction</vt:lpstr>
      <vt:lpstr>GUI Interface</vt:lpstr>
      <vt:lpstr>Web User Interface</vt:lpstr>
      <vt:lpstr>Pert Chart</vt:lpstr>
      <vt:lpstr>     Technical Diagram</vt:lpstr>
      <vt:lpstr>Attained Deliverables</vt:lpstr>
      <vt:lpstr>SWOT:</vt:lpstr>
      <vt:lpstr>Challenges</vt:lpstr>
      <vt:lpstr>Challenges</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dell</cp:lastModifiedBy>
  <cp:revision>629</cp:revision>
  <dcterms:created xsi:type="dcterms:W3CDTF">2021-05-06T09:42:21Z</dcterms:created>
  <dcterms:modified xsi:type="dcterms:W3CDTF">2022-12-09T08:44:07Z</dcterms:modified>
</cp:coreProperties>
</file>