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UGYosCybojnBp0jKSz7xP9p4k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9BFAB0-BE36-45D5-9F3C-81F6379E3A97}">
  <a:tblStyle styleId="{C99BFAB0-BE36-45D5-9F3C-81F6379E3A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975216760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97521676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ce7a80b9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9ce7a80b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97521676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97521676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97521676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39752167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97521676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39752167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975216760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39752167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975216760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39752167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975216760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39752167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975216760_0_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975216760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3975216760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75216760_0_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975216760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3975216760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e06475a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6e06475a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ixyfrPc43wc" TargetMode="External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-27QL7QIE0Q" TargetMode="External"/><Relationship Id="rId4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ED7qoMxSLVs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-PBs80MzD6g" TargetMode="External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lgVuB6Eye2w" TargetMode="External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MoMlj8SBYKeLYkQfKbVwLcDje9Obxw--/view" TargetMode="External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9RCLEj4ntOki-RvTl0weYP4_0UEhGb6u/view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89000" y="2343025"/>
            <a:ext cx="7302600" cy="43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lang="en-US"/>
              <a:t>Final Demo</a:t>
            </a:r>
            <a:endParaRPr b="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Interdigitated Electrodes for Droplet Sorting in Microfluidics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73"/>
              <a:buFont typeface="Arial"/>
              <a:buNone/>
            </a:pPr>
            <a:br>
              <a:rPr lang="en-US"/>
            </a:br>
            <a:r>
              <a:rPr b="0" lang="en-US" sz="3400"/>
              <a:t>Erin Ingram &amp; Omar Mahmood</a:t>
            </a:r>
            <a:endParaRPr b="0" sz="34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lang="en-US" sz="2522"/>
              <a:t>Faculty: Dr. Arum Han, Dr. Han Zhang</a:t>
            </a:r>
            <a:endParaRPr b="0" sz="2522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lang="en-US" sz="2522"/>
              <a:t>NanoBio Systems Lab</a:t>
            </a:r>
            <a:endParaRPr b="0" sz="2522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 b="5121" l="0" r="0" t="0"/>
          <a:stretch/>
        </p:blipFill>
        <p:spPr>
          <a:xfrm rot="-2699671">
            <a:off x="-2473406" y="424944"/>
            <a:ext cx="8871362" cy="3090764"/>
          </a:xfrm>
          <a:prstGeom prst="trapezoid">
            <a:avLst>
              <a:gd fmla="val 100287" name="adj"/>
            </a:avLst>
          </a:prstGeom>
          <a:noFill/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975216760_4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High-pass Filter Validation</a:t>
            </a:r>
            <a:endParaRPr/>
          </a:p>
        </p:txBody>
      </p:sp>
      <p:pic>
        <p:nvPicPr>
          <p:cNvPr id="125" name="Google Shape;125;g23975216760_4_0" title="High pass demo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852874"/>
            <a:ext cx="6335500" cy="47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3975216760_4_0"/>
          <p:cNvSpPr txBox="1"/>
          <p:nvPr/>
        </p:nvSpPr>
        <p:spPr>
          <a:xfrm>
            <a:off x="6980475" y="3918875"/>
            <a:ext cx="1918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96%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efficiency</a:t>
            </a:r>
            <a:endParaRPr sz="2400"/>
          </a:p>
        </p:txBody>
      </p:sp>
      <p:sp>
        <p:nvSpPr>
          <p:cNvPr id="127" name="Google Shape;127;g23975216760_4_0"/>
          <p:cNvSpPr txBox="1"/>
          <p:nvPr/>
        </p:nvSpPr>
        <p:spPr>
          <a:xfrm>
            <a:off x="6980475" y="2490125"/>
            <a:ext cx="205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Sorting out Large droplets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(&gt;100 microns)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ce7a80b90_0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Band-pass Filter Validation</a:t>
            </a:r>
            <a:endParaRPr/>
          </a:p>
        </p:txBody>
      </p:sp>
      <p:pic>
        <p:nvPicPr>
          <p:cNvPr id="133" name="Google Shape;133;g19ce7a80b90_0_5" title="Bandpass Filter Dem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852875"/>
            <a:ext cx="6317366" cy="47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9ce7a80b90_0_5"/>
          <p:cNvSpPr txBox="1"/>
          <p:nvPr/>
        </p:nvSpPr>
        <p:spPr>
          <a:xfrm>
            <a:off x="6980450" y="2182200"/>
            <a:ext cx="3000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1st stage: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93%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9ce7a80b90_0_5"/>
          <p:cNvSpPr txBox="1"/>
          <p:nvPr/>
        </p:nvSpPr>
        <p:spPr>
          <a:xfrm>
            <a:off x="6980450" y="4127625"/>
            <a:ext cx="3000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2nd stage: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92%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975216760_0_4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Threshold Voltage Trendline</a:t>
            </a:r>
            <a:endParaRPr/>
          </a:p>
        </p:txBody>
      </p:sp>
      <p:pic>
        <p:nvPicPr>
          <p:cNvPr id="141" name="Google Shape;141;g23975216760_0_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00" y="1950702"/>
            <a:ext cx="7601601" cy="4700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975216760_0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5</a:t>
            </a:r>
            <a:r>
              <a:rPr lang="en-US"/>
              <a:t>μm I</a:t>
            </a:r>
            <a:r>
              <a:rPr lang="en-US"/>
              <a:t>DE</a:t>
            </a:r>
            <a:endParaRPr/>
          </a:p>
        </p:txBody>
      </p:sp>
      <p:sp>
        <p:nvSpPr>
          <p:cNvPr id="63" name="Google Shape;63;g23975216760_0_5"/>
          <p:cNvSpPr txBox="1"/>
          <p:nvPr/>
        </p:nvSpPr>
        <p:spPr>
          <a:xfrm>
            <a:off x="6980475" y="3918875"/>
            <a:ext cx="1918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/>
              <a:t>89.8</a:t>
            </a:r>
            <a:r>
              <a:rPr b="0" i="0" lang="en-US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3975216760_0_5"/>
          <p:cNvSpPr txBox="1"/>
          <p:nvPr/>
        </p:nvSpPr>
        <p:spPr>
          <a:xfrm>
            <a:off x="6980475" y="2490125"/>
            <a:ext cx="205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Sorting out Large droplets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(&gt;</a:t>
            </a:r>
            <a:r>
              <a:rPr lang="en-US" sz="1800"/>
              <a:t>9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microns)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g23975216760_0_5" title="5um IDE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50" y="2356398"/>
            <a:ext cx="6017200" cy="33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975216760_0_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10</a:t>
            </a:r>
            <a:r>
              <a:rPr lang="en-US"/>
              <a:t>μm IDE</a:t>
            </a:r>
            <a:endParaRPr/>
          </a:p>
        </p:txBody>
      </p:sp>
      <p:sp>
        <p:nvSpPr>
          <p:cNvPr id="71" name="Google Shape;71;g23975216760_0_12"/>
          <p:cNvSpPr txBox="1"/>
          <p:nvPr/>
        </p:nvSpPr>
        <p:spPr>
          <a:xfrm>
            <a:off x="6980475" y="3918875"/>
            <a:ext cx="1918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96.2%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23975216760_0_12"/>
          <p:cNvSpPr txBox="1"/>
          <p:nvPr/>
        </p:nvSpPr>
        <p:spPr>
          <a:xfrm>
            <a:off x="6980475" y="2490125"/>
            <a:ext cx="205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Sorting out Large droplets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(&gt;</a:t>
            </a:r>
            <a:r>
              <a:rPr lang="en-US" sz="1800"/>
              <a:t>90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microns)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23975216760_0_12" title="10um IDE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075" y="2224723"/>
            <a:ext cx="6387825" cy="35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975216760_0_1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20</a:t>
            </a:r>
            <a:r>
              <a:rPr lang="en-US"/>
              <a:t>μm IDE</a:t>
            </a:r>
            <a:endParaRPr/>
          </a:p>
        </p:txBody>
      </p:sp>
      <p:sp>
        <p:nvSpPr>
          <p:cNvPr id="79" name="Google Shape;79;g23975216760_0_19"/>
          <p:cNvSpPr txBox="1"/>
          <p:nvPr/>
        </p:nvSpPr>
        <p:spPr>
          <a:xfrm>
            <a:off x="6980475" y="3918875"/>
            <a:ext cx="1918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/>
              <a:t>77.2</a:t>
            </a:r>
            <a:r>
              <a:rPr b="0" i="0" lang="en-US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3975216760_0_19"/>
          <p:cNvSpPr txBox="1"/>
          <p:nvPr/>
        </p:nvSpPr>
        <p:spPr>
          <a:xfrm>
            <a:off x="6980475" y="2490125"/>
            <a:ext cx="205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Sorting out Large droplets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(&gt;</a:t>
            </a:r>
            <a:r>
              <a:rPr lang="en-US" sz="1800"/>
              <a:t>90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microns)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23975216760_0_19" title="20um IDE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00" y="2356398"/>
            <a:ext cx="6446350" cy="36260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23975216760_0_19"/>
          <p:cNvSpPr txBox="1"/>
          <p:nvPr/>
        </p:nvSpPr>
        <p:spPr>
          <a:xfrm>
            <a:off x="879300" y="6098350"/>
            <a:ext cx="738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Lots of false positives! This E-field reaches higher than the others, so it interacts with the smaller droplets more, </a:t>
            </a:r>
            <a:r>
              <a:rPr lang="en-US"/>
              <a:t>making</a:t>
            </a:r>
            <a:r>
              <a:rPr lang="en-US"/>
              <a:t> it harder to affect only larger droplets.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975216760_0_2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Threshold Voltage (Trial 1)</a:t>
            </a:r>
            <a:endParaRPr/>
          </a:p>
        </p:txBody>
      </p:sp>
      <p:pic>
        <p:nvPicPr>
          <p:cNvPr id="88" name="Google Shape;88;g23975216760_0_26" title="90um-online-video-cuttercom-2_H7o2IQv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05275"/>
            <a:ext cx="5425300" cy="4068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g23975216760_0_26"/>
          <p:cNvGraphicFramePr/>
          <p:nvPr/>
        </p:nvGraphicFramePr>
        <p:xfrm>
          <a:off x="5956850" y="300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{C99BFAB0-BE36-45D5-9F3C-81F6379E3A97}</a:tableStyleId>
              </a:tblPr>
              <a:tblGrid>
                <a:gridCol w="1364975"/>
                <a:gridCol w="1364975"/>
              </a:tblGrid>
              <a:tr h="52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Droplet Size (um)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Threshold Voltage (mV)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</a:t>
                      </a:r>
                      <a:br>
                        <a:rPr lang="en-US"/>
                      </a:br>
                      <a:r>
                        <a:rPr lang="en-US"/>
                        <a:t>87.5 Average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975216760_0_3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Threshold Voltage (Trial 2)</a:t>
            </a:r>
            <a:endParaRPr/>
          </a:p>
        </p:txBody>
      </p:sp>
      <p:pic>
        <p:nvPicPr>
          <p:cNvPr id="95" name="Google Shape;95;g23975216760_0_33" title="100um (online-video-cutter.com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05277"/>
            <a:ext cx="4572000" cy="3429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g23975216760_0_33"/>
          <p:cNvGraphicFramePr/>
          <p:nvPr/>
        </p:nvGraphicFramePr>
        <p:xfrm>
          <a:off x="5956850" y="300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{C99BFAB0-BE36-45D5-9F3C-81F6379E3A97}</a:tableStyleId>
              </a:tblPr>
              <a:tblGrid>
                <a:gridCol w="1364975"/>
                <a:gridCol w="1364975"/>
              </a:tblGrid>
              <a:tr h="52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Droplet Size (um)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Threshold Voltage (mV)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120</a:t>
                      </a:r>
                      <a:br>
                        <a:rPr lang="en-US"/>
                      </a:br>
                      <a:r>
                        <a:rPr lang="en-US"/>
                        <a:t>122.5 Average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g23975216760_0_33"/>
          <p:cNvSpPr txBox="1"/>
          <p:nvPr/>
        </p:nvSpPr>
        <p:spPr>
          <a:xfrm>
            <a:off x="5264700" y="6457800"/>
            <a:ext cx="38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**Same procedure for all droplet sizes tested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975216760_0_5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Processing</a:t>
            </a:r>
            <a:endParaRPr/>
          </a:p>
        </p:txBody>
      </p:sp>
      <p:sp>
        <p:nvSpPr>
          <p:cNvPr id="104" name="Google Shape;104;g23975216760_0_56"/>
          <p:cNvSpPr txBox="1"/>
          <p:nvPr>
            <p:ph idx="1" type="body"/>
          </p:nvPr>
        </p:nvSpPr>
        <p:spPr>
          <a:xfrm>
            <a:off x="457200" y="2049272"/>
            <a:ext cx="8229600" cy="12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New method – collecting and imaging outputs</a:t>
            </a:r>
            <a:endParaRPr/>
          </a:p>
        </p:txBody>
      </p:sp>
      <p:pic>
        <p:nvPicPr>
          <p:cNvPr id="105" name="Google Shape;105;g23975216760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0" y="3428997"/>
            <a:ext cx="3339720" cy="3218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3975216760_0_56"/>
          <p:cNvPicPr preferRelativeResize="0"/>
          <p:nvPr/>
        </p:nvPicPr>
        <p:blipFill rotWithShape="1">
          <a:blip r:embed="rId4">
            <a:alphaModFix/>
          </a:blip>
          <a:srcRect b="15681" l="30414" r="30516" t="6533"/>
          <a:stretch/>
        </p:blipFill>
        <p:spPr>
          <a:xfrm>
            <a:off x="4825775" y="3429000"/>
            <a:ext cx="3351518" cy="32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975216760_0_6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Processing</a:t>
            </a:r>
            <a:endParaRPr/>
          </a:p>
        </p:txBody>
      </p:sp>
      <p:pic>
        <p:nvPicPr>
          <p:cNvPr id="113" name="Google Shape;113;g23975216760_0_64"/>
          <p:cNvPicPr preferRelativeResize="0"/>
          <p:nvPr/>
        </p:nvPicPr>
        <p:blipFill rotWithShape="1">
          <a:blip r:embed="rId3">
            <a:alphaModFix/>
          </a:blip>
          <a:srcRect b="14732" l="10946" r="11474" t="5503"/>
          <a:stretch/>
        </p:blipFill>
        <p:spPr>
          <a:xfrm rot="-5400000">
            <a:off x="4228763" y="2595612"/>
            <a:ext cx="4318749" cy="310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3975216760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12500" y="2593637"/>
            <a:ext cx="4290675" cy="31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e06475a9a_0_0"/>
          <p:cNvSpPr txBox="1"/>
          <p:nvPr>
            <p:ph type="ctrTitle"/>
          </p:nvPr>
        </p:nvSpPr>
        <p:spPr>
          <a:xfrm>
            <a:off x="2327707" y="2694000"/>
            <a:ext cx="4488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Thanks!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