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ZiJvBfcFnhdQ3KAUZ2g81N95V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ce7a80b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ce7a80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ce7a80b9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ce7a80b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cf4c824e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cf4c824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06475a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6e06475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ixyfrPc43wc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-27QL7QIE0Q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89000" y="3041100"/>
            <a:ext cx="73026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998"/>
              <a:buFont typeface="Arial"/>
              <a:buNone/>
            </a:pPr>
            <a:r>
              <a:rPr b="0" lang="en-US"/>
              <a:t>Final Demo</a:t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998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999"/>
              <a:buFont typeface="Arial"/>
              <a:buNone/>
            </a:pPr>
            <a:r>
              <a:rPr lang="en-US"/>
              <a:t>Interdigitated Electrodes in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8704"/>
              <a:buFont typeface="Arial"/>
              <a:buNone/>
            </a:pPr>
            <a:br>
              <a:rPr lang="en-US"/>
            </a:br>
            <a:r>
              <a:rPr b="0" lang="en-US" sz="3400"/>
              <a:t>Erin Ingram &amp; Omar Mahmood</a:t>
            </a:r>
            <a:endParaRPr b="0" sz="3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2730"/>
              <a:buFont typeface="Arial"/>
              <a:buNone/>
            </a:pPr>
            <a:r>
              <a:rPr b="0" lang="en-US" sz="2522"/>
              <a:t>Faculty: Dr. Arum Han, Dr. Han Zhang</a:t>
            </a:r>
            <a:endParaRPr b="0" sz="2522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2730"/>
              <a:buFont typeface="Arial"/>
              <a:buNone/>
            </a:pPr>
            <a:r>
              <a:rPr b="0" lang="en-US" sz="2522"/>
              <a:t>NanoBio Systems Lab</a:t>
            </a:r>
            <a:endParaRPr b="0" sz="2522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5121" l="0" r="0" t="0"/>
          <a:stretch/>
        </p:blipFill>
        <p:spPr>
          <a:xfrm rot="-2699671">
            <a:off x="-2473406" y="424944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ce7a80b90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High-pass Filter Validation</a:t>
            </a:r>
            <a:endParaRPr/>
          </a:p>
        </p:txBody>
      </p:sp>
      <p:pic>
        <p:nvPicPr>
          <p:cNvPr id="63" name="Google Shape;63;g19ce7a80b90_0_0" title="High pass demo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52874"/>
            <a:ext cx="6335500" cy="47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9ce7a80b90_0_0"/>
          <p:cNvSpPr txBox="1"/>
          <p:nvPr/>
        </p:nvSpPr>
        <p:spPr>
          <a:xfrm>
            <a:off x="6980475" y="3918875"/>
            <a:ext cx="1918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96</a:t>
            </a:r>
            <a:r>
              <a:rPr lang="en-US" sz="4500"/>
              <a:t>%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efficiency</a:t>
            </a:r>
            <a:endParaRPr sz="2400"/>
          </a:p>
        </p:txBody>
      </p:sp>
      <p:sp>
        <p:nvSpPr>
          <p:cNvPr id="65" name="Google Shape;65;g19ce7a80b90_0_0"/>
          <p:cNvSpPr txBox="1"/>
          <p:nvPr/>
        </p:nvSpPr>
        <p:spPr>
          <a:xfrm>
            <a:off x="6980475" y="2490125"/>
            <a:ext cx="205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Sorting out Large droplets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(&gt;100 microns)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ce7a80b90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Band-pass Filter Validation</a:t>
            </a:r>
            <a:endParaRPr/>
          </a:p>
        </p:txBody>
      </p:sp>
      <p:pic>
        <p:nvPicPr>
          <p:cNvPr id="71" name="Google Shape;71;g19ce7a80b90_0_5" title="Bandpass Filter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52875"/>
            <a:ext cx="6317366" cy="47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9ce7a80b90_0_5"/>
          <p:cNvSpPr txBox="1"/>
          <p:nvPr/>
        </p:nvSpPr>
        <p:spPr>
          <a:xfrm>
            <a:off x="6980450" y="2182200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1st stage: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</a:rPr>
              <a:t>93</a:t>
            </a:r>
            <a:r>
              <a:rPr lang="en-US" sz="4500">
                <a:solidFill>
                  <a:schemeClr val="dk1"/>
                </a:solidFill>
              </a:rPr>
              <a:t>%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efficiency</a:t>
            </a:r>
            <a:endParaRPr/>
          </a:p>
        </p:txBody>
      </p:sp>
      <p:sp>
        <p:nvSpPr>
          <p:cNvPr id="73" name="Google Shape;73;g19ce7a80b90_0_5"/>
          <p:cNvSpPr txBox="1"/>
          <p:nvPr/>
        </p:nvSpPr>
        <p:spPr>
          <a:xfrm>
            <a:off x="6980450" y="4127625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2nd</a:t>
            </a:r>
            <a:r>
              <a:rPr lang="en-US" sz="2400">
                <a:solidFill>
                  <a:schemeClr val="dk1"/>
                </a:solidFill>
              </a:rPr>
              <a:t> stage: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</a:rPr>
              <a:t>92%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efficiency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cf4c824ec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did we use the IDEs that we did?</a:t>
            </a:r>
            <a:endParaRPr/>
          </a:p>
        </p:txBody>
      </p:sp>
      <p:sp>
        <p:nvSpPr>
          <p:cNvPr id="79" name="Google Shape;79;g19cf4c824ec_0_8"/>
          <p:cNvSpPr txBox="1"/>
          <p:nvPr>
            <p:ph idx="1" type="body"/>
          </p:nvPr>
        </p:nvSpPr>
        <p:spPr>
          <a:xfrm>
            <a:off x="457200" y="2049276"/>
            <a:ext cx="8229600" cy="45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High-pass filter tested using 10 micron IDE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Band-pass filter tested using 5 micron IDE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Chose </a:t>
            </a:r>
            <a:r>
              <a:rPr b="1" lang="en-US"/>
              <a:t>best quality</a:t>
            </a:r>
            <a:r>
              <a:rPr lang="en-US"/>
              <a:t> IDEs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Some IDEs were completely dissolved away after wet etching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Chose devices with </a:t>
            </a:r>
            <a:r>
              <a:rPr b="1" lang="en-US"/>
              <a:t>best bonding</a:t>
            </a:r>
            <a:r>
              <a:rPr lang="en-US"/>
              <a:t> between IDE slide and channel chip to experiment with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Prevents leakage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We will investigate different IDE designs more in 404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e06475a9a_0_0"/>
          <p:cNvSpPr txBox="1"/>
          <p:nvPr>
            <p:ph type="ctrTitle"/>
          </p:nvPr>
        </p:nvSpPr>
        <p:spPr>
          <a:xfrm>
            <a:off x="2327707" y="2694000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Thanks!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