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cA8sNOx/WYo/UMiRVeX+6/p0H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B45157-8366-4DAC-B843-C6C1F33E969E}">
  <a:tblStyle styleId="{72B45157-8366-4DAC-B843-C6C1F33E9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14c870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b14c87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a49924e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a49924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a49924ec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a49924e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a49924ec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a49924e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a354f5e98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a354f5e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ETBdqoaAxTU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408"/>
              <a:buFont typeface="Arial"/>
              <a:buNone/>
            </a:pPr>
            <a:r>
              <a:rPr lang="en-US" sz="3550"/>
              <a:t>Project name: </a:t>
            </a:r>
            <a:r>
              <a:rPr lang="en-US"/>
              <a:t>Interdigitated Electrodes in Microfluidics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Team members: Erin Ingram &amp; Omar Mahmood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5123" l="0" r="0" t="0"/>
          <a:stretch/>
        </p:blipFill>
        <p:spPr>
          <a:xfrm rot="-2699671">
            <a:off x="-2473406" y="424944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b14c870fc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Design</a:t>
            </a:r>
            <a:endParaRPr/>
          </a:p>
        </p:txBody>
      </p:sp>
      <p:pic>
        <p:nvPicPr>
          <p:cNvPr id="187" name="Google Shape;187;g15b14c870fc_0_0"/>
          <p:cNvPicPr preferRelativeResize="0"/>
          <p:nvPr/>
        </p:nvPicPr>
        <p:blipFill rotWithShape="1">
          <a:blip r:embed="rId3">
            <a:alphaModFix/>
          </a:blip>
          <a:srcRect b="25568" l="4479" r="5930" t="11407"/>
          <a:stretch/>
        </p:blipFill>
        <p:spPr>
          <a:xfrm>
            <a:off x="190500" y="2136325"/>
            <a:ext cx="4629250" cy="38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5b14c870fc_0_0"/>
          <p:cNvPicPr preferRelativeResize="0"/>
          <p:nvPr/>
        </p:nvPicPr>
        <p:blipFill rotWithShape="1">
          <a:blip r:embed="rId4">
            <a:alphaModFix/>
          </a:blip>
          <a:srcRect b="0" l="21055" r="18473" t="0"/>
          <a:stretch/>
        </p:blipFill>
        <p:spPr>
          <a:xfrm>
            <a:off x="5279575" y="2772100"/>
            <a:ext cx="3257549" cy="2349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g15b14c870fc_0_0"/>
          <p:cNvSpPr/>
          <p:nvPr/>
        </p:nvSpPr>
        <p:spPr>
          <a:xfrm>
            <a:off x="2326825" y="3292925"/>
            <a:ext cx="340200" cy="3267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g15b14c870fc_0_0"/>
          <p:cNvCxnSpPr>
            <a:stCxn id="189" idx="0"/>
          </p:cNvCxnSpPr>
          <p:nvPr/>
        </p:nvCxnSpPr>
        <p:spPr>
          <a:xfrm flipH="1" rot="10800000">
            <a:off x="2496925" y="2762225"/>
            <a:ext cx="2809800" cy="530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g15b14c870fc_0_0"/>
          <p:cNvCxnSpPr/>
          <p:nvPr/>
        </p:nvCxnSpPr>
        <p:spPr>
          <a:xfrm>
            <a:off x="2496925" y="3619625"/>
            <a:ext cx="2796300" cy="1510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15b14c870fc_0_0"/>
          <p:cNvCxnSpPr/>
          <p:nvPr/>
        </p:nvCxnSpPr>
        <p:spPr>
          <a:xfrm rot="10800000">
            <a:off x="734900" y="5619825"/>
            <a:ext cx="4585500" cy="6939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15b14c870fc_0_0"/>
          <p:cNvCxnSpPr/>
          <p:nvPr/>
        </p:nvCxnSpPr>
        <p:spPr>
          <a:xfrm rot="10800000">
            <a:off x="4259000" y="5075625"/>
            <a:ext cx="1061400" cy="1238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g15b14c870fc_0_0"/>
          <p:cNvSpPr txBox="1"/>
          <p:nvPr/>
        </p:nvSpPr>
        <p:spPr>
          <a:xfrm>
            <a:off x="5483675" y="6082400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Solder to voltage source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Plan</a:t>
            </a:r>
            <a:endParaRPr/>
          </a:p>
        </p:txBody>
      </p:sp>
      <p:graphicFrame>
        <p:nvGraphicFramePr>
          <p:cNvPr id="200" name="Google Shape;200;p6"/>
          <p:cNvGraphicFramePr/>
          <p:nvPr/>
        </p:nvGraphicFramePr>
        <p:xfrm>
          <a:off x="457200" y="243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{72B45157-8366-4DAC-B843-C6C1F33E969E}</a:tableStyleId>
              </a:tblPr>
              <a:tblGrid>
                <a:gridCol w="1743800"/>
                <a:gridCol w="1151600"/>
                <a:gridCol w="1235700"/>
                <a:gridCol w="1304650"/>
                <a:gridCol w="1528675"/>
                <a:gridCol w="12651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9/16/22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9/30/22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10/14/22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10/28/22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11/11/22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11/25/22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on non-cleanroom related tasks: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-PDMS/Soft-lithography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-Plasma cleaner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-Microscopes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-PCR techniques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 the channel,</a:t>
                      </a:r>
                      <a:r>
                        <a:rPr lang="en-US"/>
                        <a:t> fabricate master mold using NanoScribe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 the IDE</a:t>
                      </a:r>
                      <a:r>
                        <a:rPr lang="en-US"/>
                        <a:t>, train on metal deposition and wet etching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Finish fabrication of the channel and the IDE, plasma </a:t>
                      </a:r>
                      <a:r>
                        <a:rPr lang="en-US"/>
                        <a:t>bond IDE onto channel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Perform experiments using the bonded device</a:t>
                      </a:r>
                      <a:r>
                        <a:rPr lang="en-US"/>
                        <a:t>, experiment with different IDE characteristics, compare simulation results with experimental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using ideal IDE </a:t>
                      </a:r>
                      <a:r>
                        <a:rPr lang="en-US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6"/>
          <p:cNvSpPr txBox="1"/>
          <p:nvPr/>
        </p:nvSpPr>
        <p:spPr>
          <a:xfrm>
            <a:off x="1158650" y="6385300"/>
            <a:ext cx="72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***Both team members follow the same schedule for their specific subsystem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a49924ec7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Crash Course: Droplet Microfluidics</a:t>
            </a:r>
            <a:endParaRPr/>
          </a:p>
        </p:txBody>
      </p:sp>
      <p:sp>
        <p:nvSpPr>
          <p:cNvPr id="63" name="Google Shape;63;g15a49924ec7_0_0"/>
          <p:cNvSpPr txBox="1"/>
          <p:nvPr>
            <p:ph idx="1" type="body"/>
          </p:nvPr>
        </p:nvSpPr>
        <p:spPr>
          <a:xfrm>
            <a:off x="457200" y="2049275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4336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8"/>
              <a:buChar char="•"/>
            </a:pPr>
            <a:r>
              <a:rPr lang="en-US" sz="2767"/>
              <a:t>Perform high precision biological experiments on the scale of 𝜇m</a:t>
            </a:r>
            <a:endParaRPr sz="2767"/>
          </a:p>
          <a:p>
            <a:pPr indent="-404336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8"/>
              <a:buChar char="•"/>
            </a:pPr>
            <a:r>
              <a:rPr lang="en-US" sz="2767"/>
              <a:t>“Lab on a chip”</a:t>
            </a:r>
            <a:endParaRPr sz="2767"/>
          </a:p>
          <a:p>
            <a:pPr indent="-404336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8"/>
              <a:buChar char="•"/>
            </a:pPr>
            <a:r>
              <a:rPr lang="en-US" sz="2767"/>
              <a:t>Uniform droplets essential to precision – want to trap single cells, DNA molecules, etc. in one droplet</a:t>
            </a:r>
            <a:endParaRPr sz="2305"/>
          </a:p>
        </p:txBody>
      </p:sp>
      <p:pic>
        <p:nvPicPr>
          <p:cNvPr id="64" name="Google Shape;64;g15a49924ec7_0_0"/>
          <p:cNvPicPr preferRelativeResize="0"/>
          <p:nvPr/>
        </p:nvPicPr>
        <p:blipFill rotWithShape="1">
          <a:blip r:embed="rId3">
            <a:alphaModFix/>
          </a:blip>
          <a:srcRect b="0" l="24165" r="28001" t="0"/>
          <a:stretch/>
        </p:blipFill>
        <p:spPr>
          <a:xfrm>
            <a:off x="5265950" y="1852875"/>
            <a:ext cx="3320126" cy="46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7200" y="2049275"/>
            <a:ext cx="4114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/>
              <a:t>Satellite droplets form during droplet generation and negatively affect the manipulation of desired droplets due to cross contamination, leading to false test results</a:t>
            </a:r>
            <a:endParaRPr sz="3100"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350" y="2309875"/>
            <a:ext cx="3306525" cy="3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a49924ec7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Satellite droplet formation</a:t>
            </a:r>
            <a:endParaRPr/>
          </a:p>
        </p:txBody>
      </p:sp>
      <p:pic>
        <p:nvPicPr>
          <p:cNvPr id="77" name="Google Shape;77;g15a49924ec7_0_5" title="Droplet Microfluidics: Triphase satellite drople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975" y="1923624"/>
            <a:ext cx="6066050" cy="4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Our solution 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57200" y="2049275"/>
            <a:ext cx="4114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Design a two stage </a:t>
            </a:r>
            <a:r>
              <a:rPr lang="en-US" sz="2300"/>
              <a:t>filtration</a:t>
            </a:r>
            <a:r>
              <a:rPr lang="en-US" sz="2300"/>
              <a:t> system incorporating an Interdigitated Electrode (IDE) arrays to perform size based filtration and prevent satellite droplets from making it to the chip’s output</a:t>
            </a:r>
            <a:endParaRPr sz="2300"/>
          </a:p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Fabricate entire device in AggieFab – nano/micro fabrication facility</a:t>
            </a:r>
            <a:endParaRPr>
              <a:highlight>
                <a:srgbClr val="FFFF00"/>
              </a:highlight>
            </a:endParaRPr>
          </a:p>
        </p:txBody>
      </p:sp>
      <p:cxnSp>
        <p:nvCxnSpPr>
          <p:cNvPr id="84" name="Google Shape;84;p3"/>
          <p:cNvCxnSpPr/>
          <p:nvPr/>
        </p:nvCxnSpPr>
        <p:spPr>
          <a:xfrm>
            <a:off x="6149009" y="2063545"/>
            <a:ext cx="1628700" cy="22272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3"/>
          <p:cNvCxnSpPr/>
          <p:nvPr/>
        </p:nvCxnSpPr>
        <p:spPr>
          <a:xfrm>
            <a:off x="6257946" y="2063545"/>
            <a:ext cx="1628700" cy="22272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3"/>
          <p:cNvCxnSpPr/>
          <p:nvPr/>
        </p:nvCxnSpPr>
        <p:spPr>
          <a:xfrm>
            <a:off x="6371185" y="2072573"/>
            <a:ext cx="1628700" cy="22272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6484446" y="2072573"/>
            <a:ext cx="1628700" cy="22272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3"/>
          <p:cNvCxnSpPr/>
          <p:nvPr/>
        </p:nvCxnSpPr>
        <p:spPr>
          <a:xfrm>
            <a:off x="6602576" y="2072573"/>
            <a:ext cx="1628700" cy="22272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3"/>
          <p:cNvSpPr/>
          <p:nvPr/>
        </p:nvSpPr>
        <p:spPr>
          <a:xfrm>
            <a:off x="4903975" y="2906568"/>
            <a:ext cx="2206200" cy="243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 rot="-1065014">
            <a:off x="6807597" y="2570539"/>
            <a:ext cx="2238673" cy="24085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rot="776583">
            <a:off x="6780802" y="3154087"/>
            <a:ext cx="2223389" cy="241773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933852" y="2557807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7274943" y="2774991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6543435" y="2938889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8353263" y="2438035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7606175" y="2667142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8747535" y="2300760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6086138" y="2938889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5633193" y="2938889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5117377" y="2938889"/>
            <a:ext cx="157800" cy="1908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6906032" y="2997637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7179813" y="3076493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7517692" y="3149612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7806234" y="3238365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6349303" y="2997637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5908349" y="2997637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5434710" y="2997637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8091810" y="3311484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8401945" y="3384602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5313548" y="2575665"/>
            <a:ext cx="930600" cy="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 rot="-1142282">
            <a:off x="7363341" y="2232335"/>
            <a:ext cx="946364" cy="903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 rot="927224">
            <a:off x="7311520" y="3516710"/>
            <a:ext cx="941229" cy="906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5304211" y="2225150"/>
            <a:ext cx="1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flow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8720096" y="3457721"/>
            <a:ext cx="60600" cy="73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5908339" y="17606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Electrodes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63" y="4519474"/>
            <a:ext cx="3816125" cy="214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Omar: Stage 1 high-pass filter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Erin: Stage 2 band-pass filter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research: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Experiment with different IDE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Manipulate parameters: finger width, distance, voltage applied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Never been done before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First trials: 5 </a:t>
            </a:r>
            <a:r>
              <a:rPr lang="en-US" sz="2767"/>
              <a:t>𝜇m width and 5 𝜇m distance, 10 and 10, 20 and 20</a:t>
            </a:r>
            <a:r>
              <a:rPr lang="en-US"/>
              <a:t>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a49924ec7_0_6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two stages?</a:t>
            </a:r>
            <a:endParaRPr/>
          </a:p>
        </p:txBody>
      </p:sp>
      <p:sp>
        <p:nvSpPr>
          <p:cNvPr id="128" name="Google Shape;128;g15a49924ec7_0_65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Uniform droplets are needed for input to the PCR equipment, in order to trap single DNA molecules in single droplets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Temperature changes during PCR process can affect droplet size – lead to splitting and merging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4147388" y="4291750"/>
            <a:ext cx="1853100" cy="516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rot="978461">
            <a:off x="6604915" y="4878901"/>
            <a:ext cx="130344" cy="50179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-488974">
            <a:off x="7444507" y="4894943"/>
            <a:ext cx="124861" cy="47512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 rot="318485">
            <a:off x="6995774" y="4937639"/>
            <a:ext cx="123228" cy="10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457200" y="818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Subsystems and Interface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15570" y="1899785"/>
            <a:ext cx="514800" cy="516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285903" y="2084091"/>
            <a:ext cx="8571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2423920" y="1998093"/>
            <a:ext cx="2354100" cy="418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4951809" y="2114733"/>
            <a:ext cx="8571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5962700" y="2022650"/>
            <a:ext cx="2079000" cy="418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 rot="814021">
            <a:off x="6090634" y="2517267"/>
            <a:ext cx="168810" cy="7186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-405767">
            <a:off x="7197057" y="2524169"/>
            <a:ext cx="170688" cy="7044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6866875" y="3330800"/>
            <a:ext cx="1509300" cy="51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4972050" y="3312350"/>
            <a:ext cx="1291500" cy="554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3322879" y="4465300"/>
            <a:ext cx="6453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6407588" y="4291750"/>
            <a:ext cx="1853100" cy="516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6310965" y="5486658"/>
            <a:ext cx="540600" cy="315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7255242" y="5486658"/>
            <a:ext cx="540600" cy="315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 flipH="1" rot="4467745">
            <a:off x="5691624" y="5576375"/>
            <a:ext cx="341583" cy="119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32875" y="2416075"/>
            <a:ext cx="12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Droplet</a:t>
            </a:r>
            <a:endParaRPr sz="1200"/>
          </a:p>
        </p:txBody>
      </p:sp>
      <p:sp>
        <p:nvSpPr>
          <p:cNvPr id="153" name="Google Shape;153;p4"/>
          <p:cNvSpPr txBox="1"/>
          <p:nvPr/>
        </p:nvSpPr>
        <p:spPr>
          <a:xfrm>
            <a:off x="2566004" y="1929937"/>
            <a:ext cx="22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Channel</a:t>
            </a:r>
            <a:r>
              <a:rPr lang="en-US" sz="1200"/>
              <a:t> - Fabricated by  Omar</a:t>
            </a:r>
            <a:endParaRPr sz="1200"/>
          </a:p>
        </p:txBody>
      </p:sp>
      <p:sp>
        <p:nvSpPr>
          <p:cNvPr id="154" name="Google Shape;154;p4"/>
          <p:cNvSpPr txBox="1"/>
          <p:nvPr/>
        </p:nvSpPr>
        <p:spPr>
          <a:xfrm>
            <a:off x="5982675" y="1947750"/>
            <a:ext cx="19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IDE</a:t>
            </a:r>
            <a:r>
              <a:rPr lang="en-US" sz="1200"/>
              <a:t>- Fabricated by Omar</a:t>
            </a:r>
            <a:endParaRPr sz="1200"/>
          </a:p>
        </p:txBody>
      </p:sp>
      <p:sp>
        <p:nvSpPr>
          <p:cNvPr id="155" name="Google Shape;155;p4"/>
          <p:cNvSpPr txBox="1"/>
          <p:nvPr/>
        </p:nvSpPr>
        <p:spPr>
          <a:xfrm>
            <a:off x="6866875" y="3311888"/>
            <a:ext cx="171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Satellite </a:t>
            </a:r>
            <a:r>
              <a:rPr lang="en-US" sz="1200"/>
              <a:t>droplets</a:t>
            </a:r>
            <a:r>
              <a:rPr lang="en-US" sz="1200"/>
              <a:t> - “waste” </a:t>
            </a:r>
            <a:endParaRPr sz="1200"/>
          </a:p>
        </p:txBody>
      </p:sp>
      <p:sp>
        <p:nvSpPr>
          <p:cNvPr id="156" name="Google Shape;156;p4"/>
          <p:cNvSpPr txBox="1"/>
          <p:nvPr/>
        </p:nvSpPr>
        <p:spPr>
          <a:xfrm>
            <a:off x="4951800" y="3385788"/>
            <a:ext cx="15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Desired droplets</a:t>
            </a:r>
            <a:endParaRPr sz="1200"/>
          </a:p>
        </p:txBody>
      </p:sp>
      <p:sp>
        <p:nvSpPr>
          <p:cNvPr id="157" name="Google Shape;157;p4"/>
          <p:cNvSpPr txBox="1"/>
          <p:nvPr/>
        </p:nvSpPr>
        <p:spPr>
          <a:xfrm>
            <a:off x="1515375" y="5045525"/>
            <a:ext cx="18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Various droplet sizes</a:t>
            </a:r>
            <a:endParaRPr sz="1200"/>
          </a:p>
        </p:txBody>
      </p:sp>
      <p:sp>
        <p:nvSpPr>
          <p:cNvPr id="158" name="Google Shape;158;p4"/>
          <p:cNvSpPr txBox="1"/>
          <p:nvPr/>
        </p:nvSpPr>
        <p:spPr>
          <a:xfrm>
            <a:off x="6422538" y="4244825"/>
            <a:ext cx="20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IDE - Fabricated by Erin</a:t>
            </a:r>
            <a:endParaRPr sz="1200"/>
          </a:p>
        </p:txBody>
      </p:sp>
      <p:sp>
        <p:nvSpPr>
          <p:cNvPr id="159" name="Google Shape;159;p4"/>
          <p:cNvSpPr txBox="1"/>
          <p:nvPr/>
        </p:nvSpPr>
        <p:spPr>
          <a:xfrm>
            <a:off x="6430964" y="5451550"/>
            <a:ext cx="3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7383211" y="5456950"/>
            <a:ext cx="4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</a:t>
            </a:r>
            <a:endParaRPr sz="1100"/>
          </a:p>
        </p:txBody>
      </p:sp>
      <p:sp>
        <p:nvSpPr>
          <p:cNvPr id="161" name="Google Shape;161;p4"/>
          <p:cNvSpPr/>
          <p:nvPr/>
        </p:nvSpPr>
        <p:spPr>
          <a:xfrm>
            <a:off x="6783112" y="6014514"/>
            <a:ext cx="540600" cy="315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6898611" y="6006850"/>
            <a:ext cx="4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</a:t>
            </a:r>
            <a:endParaRPr sz="1100"/>
          </a:p>
        </p:txBody>
      </p:sp>
      <p:sp>
        <p:nvSpPr>
          <p:cNvPr id="163" name="Google Shape;163;p4"/>
          <p:cNvSpPr txBox="1"/>
          <p:nvPr/>
        </p:nvSpPr>
        <p:spPr>
          <a:xfrm>
            <a:off x="7932350" y="5657400"/>
            <a:ext cx="125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1- Droplets not big enough - “Waste”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2- Droplets too big - “Waste”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3- Perfect size</a:t>
            </a:r>
            <a:endParaRPr sz="1100"/>
          </a:p>
        </p:txBody>
      </p:sp>
      <p:sp>
        <p:nvSpPr>
          <p:cNvPr id="164" name="Google Shape;164;p4"/>
          <p:cNvSpPr/>
          <p:nvPr/>
        </p:nvSpPr>
        <p:spPr>
          <a:xfrm>
            <a:off x="4426908" y="5925710"/>
            <a:ext cx="514800" cy="516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4057600" y="6442000"/>
            <a:ext cx="12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Final Droplets</a:t>
            </a:r>
            <a:endParaRPr sz="1200"/>
          </a:p>
        </p:txBody>
      </p:sp>
      <p:sp>
        <p:nvSpPr>
          <p:cNvPr id="166" name="Google Shape;166;p4"/>
          <p:cNvSpPr/>
          <p:nvPr/>
        </p:nvSpPr>
        <p:spPr>
          <a:xfrm>
            <a:off x="254776" y="1733200"/>
            <a:ext cx="196500" cy="184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118327" y="1363912"/>
            <a:ext cx="15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Satellite droplet</a:t>
            </a:r>
            <a:endParaRPr sz="1200"/>
          </a:p>
        </p:txBody>
      </p:sp>
      <p:sp>
        <p:nvSpPr>
          <p:cNvPr id="168" name="Google Shape;168;p4"/>
          <p:cNvSpPr/>
          <p:nvPr/>
        </p:nvSpPr>
        <p:spPr>
          <a:xfrm>
            <a:off x="2636320" y="4616210"/>
            <a:ext cx="514800" cy="516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1715503" y="4130257"/>
            <a:ext cx="826500" cy="803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2636326" y="4244825"/>
            <a:ext cx="196500" cy="184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 rot="10800000">
            <a:off x="2143000" y="3510650"/>
            <a:ext cx="2565000" cy="418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3102850" y="311045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PCR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4139913" y="4255050"/>
            <a:ext cx="18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Channel - Fabricated by Erin</a:t>
            </a:r>
            <a:endParaRPr sz="1200"/>
          </a:p>
        </p:txBody>
      </p:sp>
      <p:sp>
        <p:nvSpPr>
          <p:cNvPr id="174" name="Google Shape;174;p4"/>
          <p:cNvSpPr/>
          <p:nvPr/>
        </p:nvSpPr>
        <p:spPr>
          <a:xfrm>
            <a:off x="6061252" y="4465300"/>
            <a:ext cx="2781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a354f5e98_0_5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lab-on-a-chip design</a:t>
            </a:r>
            <a:endParaRPr/>
          </a:p>
        </p:txBody>
      </p:sp>
      <p:sp>
        <p:nvSpPr>
          <p:cNvPr id="180" name="Google Shape;180;g15a354f5e98_0_5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15a354f5e9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2878"/>
            <a:ext cx="9144000" cy="500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