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7zShcD15BRYmeKQhIbWB5+AaH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0F867A-6657-4061-949C-4A12F03AF24F}">
  <a:tblStyle styleId="{EA0F867A-6657-4061-949C-4A12F03AF2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5861C8B-3455-4BEF-AE27-ECF916385FB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ddc38c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13" name="Google Shape;113;g1fddc38c42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ddc38c42b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fddc38c42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315925" y="3814625"/>
            <a:ext cx="6606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78: Interdigitated Electrodes in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Erin Ingram and Omar Mahmood</a:t>
            </a:r>
            <a:br>
              <a:rPr lang="en-US" sz="2455"/>
            </a:br>
            <a:r>
              <a:rPr lang="en-US" sz="2455"/>
              <a:t>Sponsor: Dr. Arum Han, Dr. Han Zhang</a:t>
            </a:r>
            <a:br>
              <a:rPr lang="en-US" sz="2455"/>
            </a:br>
            <a:r>
              <a:rPr lang="en-US" sz="2455"/>
              <a:t>TA: TBD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5123" l="0" r="0" t="0"/>
          <a:stretch/>
        </p:blipFill>
        <p:spPr>
          <a:xfrm rot="-2699671">
            <a:off x="-2473452" y="424989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57200" y="139049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Mitigating satellite droplets in microfluidic “lab-on-a-chip” devices that lead to false test results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Using interdigitated electrodes to perform size-based filtration on micro fluid droplets</a:t>
            </a:r>
            <a:endParaRPr sz="2400"/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00" y="1991677"/>
            <a:ext cx="3849900" cy="19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175" y="4222453"/>
            <a:ext cx="3314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-3719747" y="1748620"/>
            <a:ext cx="341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 showing subsystems – with labels showing subsystem owners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 giving essential system/subsystem characteristics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major changes in subsystems, show before and after … see next slide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26177"/>
          <a:stretch/>
        </p:blipFill>
        <p:spPr>
          <a:xfrm>
            <a:off x="121100" y="1852914"/>
            <a:ext cx="8901799" cy="49286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-4273457" y="2367998"/>
            <a:ext cx="416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figure showing where you are at in the project, what’s completed, what’s underway – it should take about 30 seconds to summarize where you are in the timeline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discussion for subsystem update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detail for execution plan &amp; validation plan status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3000" y="2016450"/>
            <a:ext cx="2155800" cy="10206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Fabrication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02998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Fabricated High Pass Filter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Fabricated Band Pass Filter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Fabricated IDE’s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71450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Preliminary Validation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734800" y="3235350"/>
            <a:ext cx="2010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No leakages or blockages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High Pass filter sorts within acceptable range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Band Pass filter sorts within acceptable range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50215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 &amp; statistical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64360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Test different voltages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Test different IDE parameters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Use image processing software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977006" y="2016133"/>
            <a:ext cx="2064000" cy="10206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of whole device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08795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Run whole system together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droplet maneuverability between filters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5298325" y="2016125"/>
            <a:ext cx="2326500" cy="10206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Optimization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269752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Refabricate IDE’s if needed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Design new channels if needed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Decide on IDE parameters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1: High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Omar</a:t>
            </a:r>
            <a:endParaRPr sz="2980"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{EA0F867A-6657-4061-949C-4A12F03AF24F}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Fabricated 3 channels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Further analysis using image processing software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Start experimenting with different parameters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 more channels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9" name="Google Shape;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975" y="4498225"/>
            <a:ext cx="2760812" cy="2226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 b="10896" l="0" r="0" t="17603"/>
          <a:stretch/>
        </p:blipFill>
        <p:spPr>
          <a:xfrm>
            <a:off x="5254142" y="4498225"/>
            <a:ext cx="2335108" cy="22262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204927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Channel should be widened for better flow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1: High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Omar</a:t>
            </a:r>
            <a:endParaRPr sz="2980"/>
          </a:p>
        </p:txBody>
      </p:sp>
      <p:grpSp>
        <p:nvGrpSpPr>
          <p:cNvPr id="107" name="Google Shape;107;p7"/>
          <p:cNvGrpSpPr/>
          <p:nvPr/>
        </p:nvGrpSpPr>
        <p:grpSpPr>
          <a:xfrm>
            <a:off x="1457325" y="3428988"/>
            <a:ext cx="6229350" cy="3000960"/>
            <a:chOff x="1609725" y="2413238"/>
            <a:chExt cx="6229350" cy="3000960"/>
          </a:xfrm>
        </p:grpSpPr>
        <p:sp>
          <p:nvSpPr>
            <p:cNvPr id="108" name="Google Shape;108;p7"/>
            <p:cNvSpPr txBox="1"/>
            <p:nvPr/>
          </p:nvSpPr>
          <p:spPr>
            <a:xfrm>
              <a:off x="1927123" y="3382297"/>
              <a:ext cx="27531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Interesting figure related to your subsystem progress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 on what works, what doesn’t, what is changing</a:t>
              </a:r>
              <a:endParaRPr/>
            </a:p>
          </p:txBody>
        </p:sp>
        <p:pic>
          <p:nvPicPr>
            <p:cNvPr id="109" name="Google Shape;10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9725" y="2413238"/>
              <a:ext cx="6229350" cy="3000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7"/>
            <p:cNvSpPr/>
            <p:nvPr/>
          </p:nvSpPr>
          <p:spPr>
            <a:xfrm>
              <a:off x="5694325" y="4044225"/>
              <a:ext cx="1812300" cy="1049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ddc38c42b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2: Band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Erin</a:t>
            </a:r>
            <a:endParaRPr sz="2980"/>
          </a:p>
        </p:txBody>
      </p:sp>
      <p:graphicFrame>
        <p:nvGraphicFramePr>
          <p:cNvPr id="116" name="Google Shape;116;g1fddc38c42b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{EA0F867A-6657-4061-949C-4A12F03AF24F}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15275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Fabricated 3 channels for experiments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Statistical</a:t>
                      </a:r>
                      <a:r>
                        <a:rPr lang="en-US" sz="1800"/>
                        <a:t> analysis using image processing software, determine experimental passband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Experiments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g1fddc38c42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880350"/>
            <a:ext cx="3886200" cy="2772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g1fddc38c42b_1_0"/>
          <p:cNvPicPr preferRelativeResize="0"/>
          <p:nvPr/>
        </p:nvPicPr>
        <p:blipFill rotWithShape="1">
          <a:blip r:embed="rId4">
            <a:alphaModFix/>
          </a:blip>
          <a:srcRect b="26878" l="0" r="0" t="18479"/>
          <a:stretch/>
        </p:blipFill>
        <p:spPr>
          <a:xfrm>
            <a:off x="4638775" y="3880350"/>
            <a:ext cx="3819423" cy="2772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ddc38c42b_1_9"/>
          <p:cNvSpPr txBox="1"/>
          <p:nvPr>
            <p:ph idx="1" type="body"/>
          </p:nvPr>
        </p:nvSpPr>
        <p:spPr>
          <a:xfrm>
            <a:off x="457200" y="2259125"/>
            <a:ext cx="79554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ct val="48148"/>
              <a:buChar char="•"/>
            </a:pPr>
            <a:r>
              <a:rPr lang="en-US" sz="2700"/>
              <a:t>Lower filtration efficiency than HPF</a:t>
            </a:r>
            <a:endParaRPr sz="2700"/>
          </a:p>
          <a:p>
            <a:pPr indent="-29876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56521"/>
              <a:buChar char="–"/>
            </a:pPr>
            <a:r>
              <a:rPr lang="en-US" sz="2300"/>
              <a:t>Oil bias balancing is more difficult → filtration efficiency suffers</a:t>
            </a:r>
            <a:endParaRPr sz="2300"/>
          </a:p>
          <a:p>
            <a:pPr indent="-29876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56521"/>
              <a:buChar char="–"/>
            </a:pPr>
            <a:r>
              <a:rPr lang="en-US" sz="2300"/>
              <a:t>To improve this, more practice with experiments / oil biasing needed</a:t>
            </a:r>
            <a:endParaRPr sz="2300"/>
          </a:p>
          <a:p>
            <a:pPr indent="-29876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56521"/>
              <a:buChar char="–"/>
            </a:pPr>
            <a:r>
              <a:rPr lang="en-US" sz="2300"/>
              <a:t>Different IDE designs / applied voltage could help with this (testing in future experiments)</a:t>
            </a:r>
            <a:endParaRPr sz="2300"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8148"/>
              <a:buChar char="•"/>
            </a:pPr>
            <a:r>
              <a:rPr lang="en-US" sz="2700"/>
              <a:t>Keeping same design</a:t>
            </a:r>
            <a:endParaRPr sz="2700"/>
          </a:p>
        </p:txBody>
      </p:sp>
      <p:sp>
        <p:nvSpPr>
          <p:cNvPr id="124" name="Google Shape;124;g1fddc38c42b_1_9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2: Band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Erin</a:t>
            </a:r>
            <a:endParaRPr sz="29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sp>
        <p:nvSpPr>
          <p:cNvPr id="130" name="Google Shape;130;p9"/>
          <p:cNvSpPr txBox="1"/>
          <p:nvPr/>
        </p:nvSpPr>
        <p:spPr>
          <a:xfrm>
            <a:off x="9725132" y="1418318"/>
            <a:ext cx="445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plan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planned milestones for completion of any remaining subsystem functionality, integration of specific subsystems, test, and validation plans should be presented.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Milestones should have owners … things like final integration can be group owned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 – should indicate some 404 progress.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 complete all subsystem function in next 3 weeks.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complete all integration 2 weeks before demo to allow for system validation and documentation</a:t>
            </a:r>
            <a:endParaRPr/>
          </a:p>
        </p:txBody>
      </p:sp>
      <p:graphicFrame>
        <p:nvGraphicFramePr>
          <p:cNvPr id="131" name="Google Shape;131;p9"/>
          <p:cNvGraphicFramePr/>
          <p:nvPr/>
        </p:nvGraphicFramePr>
        <p:xfrm>
          <a:off x="391075" y="1986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{55861C8B-3455-4BEF-AE27-ECF916385FB9}</a:tableStyleId>
              </a:tblPr>
              <a:tblGrid>
                <a:gridCol w="1643500"/>
                <a:gridCol w="2373050"/>
                <a:gridCol w="2240825"/>
                <a:gridCol w="2189250"/>
              </a:tblGrid>
              <a:tr h="30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/>
                        <a:t>February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/>
                        <a:t>March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/>
                        <a:t>April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153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High Pass Filter (Omar)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1C232"/>
                          </a:highlight>
                        </a:rPr>
                        <a:t>Image processing/stat analysis</a:t>
                      </a:r>
                      <a:endParaRPr sz="1100">
                        <a:highlight>
                          <a:srgbClr val="F1C232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B6D7A8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Test Different Parameters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-Voltage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-IDE’s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B6D7A8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Finalize best parameters (voltage, IDE width/distance) and conduct individual experiments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Integrate both filters together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/>
                        <a:t>Validate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30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Band Pass Filter (Erin)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1C232"/>
                          </a:highlight>
                        </a:rPr>
                        <a:t>Image processing/stat analysis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1C232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B6D7A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Test Different Parameters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-Voltage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-IDE’s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Finalize best parameters (voltage, IDE width/distance, fluid biasing) and conduct experiments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Integrate both filters together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Validate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