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LVdLS1DztruF2qGXSXXbtMgg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5126B5-F8A7-4D17-989F-2F9289132DD3}">
  <a:tblStyle styleId="{1B5126B5-F8A7-4D17-989F-2F9289132D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2061372-4A63-4E73-8DF9-533275FEBDE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6640139d1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6640139d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135" name="Google Shape;135;g206640139d1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6640139d1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6640139d1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145" name="Google Shape;145;g206640139d1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6640139d1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6640139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152" name="Google Shape;152;g206640139d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both</a:t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ddc38c4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101" name="Google Shape;101;g1fddc38c42b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6640139d1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6640139d1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06640139d1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omar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ddc38c42b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fddc38c42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erin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2315925" y="3814625"/>
            <a:ext cx="66060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78: Interdigitated Electrodes in Microfluidics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38922"/>
              <a:buFont typeface="Arial"/>
              <a:buNone/>
            </a:pPr>
            <a:r>
              <a:rPr lang="en-US"/>
              <a:t>Bi-Weekly Update 2</a:t>
            </a:r>
            <a:br>
              <a:rPr lang="en-US"/>
            </a:br>
            <a:r>
              <a:rPr lang="en-US" sz="2455"/>
              <a:t>Erin Ingram and Omar Mahmood</a:t>
            </a:r>
            <a:br>
              <a:rPr lang="en-US" sz="2455"/>
            </a:br>
            <a:r>
              <a:rPr lang="en-US" sz="2455"/>
              <a:t>Sponsor: Dr. Arum Han, Dr. Han Zhang</a:t>
            </a:r>
            <a:br>
              <a:rPr lang="en-US" sz="2455"/>
            </a:br>
            <a:r>
              <a:rPr lang="en-US" sz="2455"/>
              <a:t>TA: Dalton Cyr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b="5122" l="0" r="0" t="0"/>
          <a:stretch/>
        </p:blipFill>
        <p:spPr>
          <a:xfrm rot="-2699671">
            <a:off x="-2473452" y="424989"/>
            <a:ext cx="8871362" cy="3090764"/>
          </a:xfrm>
          <a:prstGeom prst="trapezoid">
            <a:avLst>
              <a:gd fmla="val 100287" name="adj"/>
            </a:avLst>
          </a:prstGeom>
          <a:noFill/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6640139d1_0_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Plan, cont.</a:t>
            </a:r>
            <a:endParaRPr/>
          </a:p>
        </p:txBody>
      </p:sp>
      <p:sp>
        <p:nvSpPr>
          <p:cNvPr id="138" name="Google Shape;138;g206640139d1_0_8"/>
          <p:cNvSpPr txBox="1"/>
          <p:nvPr>
            <p:ph idx="1" type="body"/>
          </p:nvPr>
        </p:nvSpPr>
        <p:spPr>
          <a:xfrm>
            <a:off x="457200" y="2049275"/>
            <a:ext cx="4688700" cy="408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IDE size/spacing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Simpler experimental plan</a:t>
            </a:r>
            <a:endParaRPr sz="2700"/>
          </a:p>
          <a:p>
            <a:pPr indent="-400050" lvl="2" marL="13716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Test filtration using 5um, 10um, 20um IDEs</a:t>
            </a:r>
            <a:endParaRPr sz="2700"/>
          </a:p>
          <a:p>
            <a:pPr indent="-400050" lvl="2" marL="13716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Hold voltage constant at 0.5 V</a:t>
            </a:r>
            <a:endParaRPr sz="2700"/>
          </a:p>
        </p:txBody>
      </p:sp>
      <p:pic>
        <p:nvPicPr>
          <p:cNvPr id="139" name="Google Shape;139;g206640139d1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950" y="2451374"/>
            <a:ext cx="3487750" cy="35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06640139d1_0_8"/>
          <p:cNvSpPr/>
          <p:nvPr/>
        </p:nvSpPr>
        <p:spPr>
          <a:xfrm>
            <a:off x="6452750" y="3640025"/>
            <a:ext cx="180000" cy="239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06640139d1_0_8"/>
          <p:cNvSpPr/>
          <p:nvPr/>
        </p:nvSpPr>
        <p:spPr>
          <a:xfrm>
            <a:off x="7276550" y="3828400"/>
            <a:ext cx="180000" cy="239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6640139d1_0_2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graphicFrame>
        <p:nvGraphicFramePr>
          <p:cNvPr id="148" name="Google Shape;148;g206640139d1_0_27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{72061372-4A63-4E73-8DF9-533275FEBDEC}</a:tableStyleId>
              </a:tblPr>
              <a:tblGrid>
                <a:gridCol w="2517050"/>
                <a:gridCol w="472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Accomplishment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February 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Complete image processing on our previous experiments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At least one experiment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March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Continue experiments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March 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Continue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experiments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April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Image analysis on all experiments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Thesis final installment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April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Finalize optimal device design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Validation of entire system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g206640139d1_0_0"/>
          <p:cNvGraphicFramePr/>
          <p:nvPr/>
        </p:nvGraphicFramePr>
        <p:xfrm>
          <a:off x="427225" y="10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{72061372-4A63-4E73-8DF9-533275FEBDEC}</a:tableStyleId>
              </a:tblPr>
              <a:tblGrid>
                <a:gridCol w="3539425"/>
                <a:gridCol w="2183775"/>
                <a:gridCol w="25663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Things we need to do: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Progress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Subsystem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Image processing on preliminary validation experiments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Voltage experiment: 0.5V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Voltage vs Flow Rate experiment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Voltage vs Flow Rate experiment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Voltage vs Flow Rate experiment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IDE experiment: 5um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IDE experiment: 10um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IDE experiment: 20um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Image processing on all voltage and IDE experiments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Both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Determine best voltage &amp; IDE combo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Final experiments with best parameters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Both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g206640139d1_0_0"/>
          <p:cNvSpPr txBox="1"/>
          <p:nvPr>
            <p:ph type="title"/>
          </p:nvPr>
        </p:nvSpPr>
        <p:spPr>
          <a:xfrm>
            <a:off x="4572000" y="114000"/>
            <a:ext cx="43050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Plan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457200" y="139049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you!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Mitigating satellite droplets in microfluidic “lab-on-a-chip” devices that lead to false test results in drug screenings, disease diagnostics, DNA analysis applications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Using interdigitated electrodes (IDEs) to perform size-based filtration on microfluidic droplets</a:t>
            </a:r>
            <a:endParaRPr sz="2400"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500" y="1991677"/>
            <a:ext cx="3849900" cy="195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4175" y="4222453"/>
            <a:ext cx="33147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-3719747" y="1748620"/>
            <a:ext cx="3411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 showing subsystems – with labels showing subsystem owners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Bullets giving essential system/subsystem characteristics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major changes in subsystems, show before and after … see next slide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26177"/>
          <a:stretch/>
        </p:blipFill>
        <p:spPr>
          <a:xfrm>
            <a:off x="121100" y="1852914"/>
            <a:ext cx="8901799" cy="492861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82" name="Google Shape;82;p5"/>
          <p:cNvSpPr txBox="1"/>
          <p:nvPr/>
        </p:nvSpPr>
        <p:spPr>
          <a:xfrm>
            <a:off x="-4273457" y="2367998"/>
            <a:ext cx="4168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level figure showing where you are at in the project, what’s completed, what’s underway – it should take about 30 seconds to summarize where you are in the timeline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Save discussion for subsystem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Save detail for execution plan &amp; validation plan status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103000" y="2016450"/>
            <a:ext cx="2155800" cy="10206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Fabrication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102998" y="3235350"/>
            <a:ext cx="1919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Fabricated High Pass Filter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Fabricated Band Pass Filter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Fabricated IDE’s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1714500" y="2016125"/>
            <a:ext cx="2408400" cy="1020600"/>
          </a:xfrm>
          <a:prstGeom prst="chevron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Preliminary Validation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1734800" y="3235350"/>
            <a:ext cx="20100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leakages or blockages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 Pass filter sorts within acceptable range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Band Pass filter sorts within acceptable range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3502150" y="2016125"/>
            <a:ext cx="2408400" cy="1020600"/>
          </a:xfrm>
          <a:prstGeom prst="chevron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Experiments &amp; statistical analysis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3643602" y="3235350"/>
            <a:ext cx="1823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different voltages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different IDE parameters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image processing software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6977006" y="2016133"/>
            <a:ext cx="2064000" cy="10206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Validation of whole device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087952" y="3235350"/>
            <a:ext cx="1823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Run whole system together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droplet maneuverability between filters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5298325" y="2016125"/>
            <a:ext cx="2326500" cy="1020600"/>
          </a:xfrm>
          <a:prstGeom prst="chevron">
            <a:avLst>
              <a:gd fmla="val 50000" name="adj"/>
            </a:avLst>
          </a:prstGeom>
          <a:solidFill>
            <a:srgbClr val="BE2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Component Optimization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269752" y="3235350"/>
            <a:ext cx="1919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Refabricate IDE’s if needed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Design new channels if needed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Decide on IDE parameters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1: High Pass Filter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Omar</a:t>
            </a:r>
            <a:endParaRPr sz="2980"/>
          </a:p>
        </p:txBody>
      </p:sp>
      <p:graphicFrame>
        <p:nvGraphicFramePr>
          <p:cNvPr id="98" name="Google Shape;98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{1B5126B5-F8A7-4D17-989F-2F9289132DD3}</a:tableStyleId>
              </a:tblPr>
              <a:tblGrid>
                <a:gridCol w="3886200"/>
                <a:gridCol w="3886200"/>
              </a:tblGrid>
              <a:tr h="46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8779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Designed and printed corrected </a:t>
                      </a:r>
                      <a:r>
                        <a:rPr lang="en-US" sz="1800"/>
                        <a:t>channel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Simulated electric field heights for future experiments 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Planned experiments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Started on image processing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Complete analysis using Fiji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Conduct experiment </a:t>
                      </a:r>
                      <a:r>
                        <a:rPr lang="en-US" sz="1800"/>
                        <a:t>using</a:t>
                      </a:r>
                      <a:r>
                        <a:rPr lang="en-US" sz="1800"/>
                        <a:t> varying voltages 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ddc38c42b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2: Band Pass Filter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Erin</a:t>
            </a:r>
            <a:endParaRPr sz="2980"/>
          </a:p>
        </p:txBody>
      </p:sp>
      <p:graphicFrame>
        <p:nvGraphicFramePr>
          <p:cNvPr id="104" name="Google Shape;104;g1fddc38c42b_1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{1B5126B5-F8A7-4D17-989F-2F9289132DD3}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Currently working on:</a:t>
                      </a:r>
                      <a:r>
                        <a:rPr lang="en-US" sz="1800" u="none" cap="none" strike="noStrike"/>
                        <a:t> 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6 hours of effort since 403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1800" u="none" cap="none" strike="noStrike"/>
                        <a:t>                  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Plan for next 2 weeks: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15275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Image processing to get statistics on how well my previous experiment went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Designing experiments to investigate voltage vs flow rate, IDE size/spacing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Progress on experiments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Image process results from voltage experiments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6640139d1_0_1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Processing</a:t>
            </a:r>
            <a:endParaRPr/>
          </a:p>
        </p:txBody>
      </p:sp>
      <p:sp>
        <p:nvSpPr>
          <p:cNvPr id="111" name="Google Shape;111;g206640139d1_0_19"/>
          <p:cNvSpPr txBox="1"/>
          <p:nvPr>
            <p:ph idx="1" type="body"/>
          </p:nvPr>
        </p:nvSpPr>
        <p:spPr>
          <a:xfrm>
            <a:off x="-301625" y="2593322"/>
            <a:ext cx="8229600" cy="191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1" marL="914400" rtl="0" algn="l">
              <a:spcBef>
                <a:spcPts val="360"/>
              </a:spcBef>
              <a:spcAft>
                <a:spcPts val="0"/>
              </a:spcAft>
              <a:buSzPts val="1000"/>
              <a:buChar char="–"/>
            </a:pPr>
            <a:r>
              <a:rPr lang="en-US" sz="2400"/>
              <a:t>Unforeseen difficulties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Lab personnel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Download time</a:t>
            </a:r>
            <a:endParaRPr/>
          </a:p>
        </p:txBody>
      </p:sp>
      <p:pic>
        <p:nvPicPr>
          <p:cNvPr id="112" name="Google Shape;112;g206640139d1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225" y="3134099"/>
            <a:ext cx="4704727" cy="352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06640139d1_0_19"/>
          <p:cNvPicPr preferRelativeResize="0"/>
          <p:nvPr/>
        </p:nvPicPr>
        <p:blipFill rotWithShape="1">
          <a:blip r:embed="rId3">
            <a:alphaModFix/>
          </a:blip>
          <a:srcRect b="40779" l="62372" r="10848" t="46683"/>
          <a:stretch/>
        </p:blipFill>
        <p:spPr>
          <a:xfrm>
            <a:off x="4876676" y="2270753"/>
            <a:ext cx="4195727" cy="147325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4007400" y="209150"/>
            <a:ext cx="51366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Sample Simulation Results</a:t>
            </a:r>
            <a:endParaRPr sz="2980"/>
          </a:p>
        </p:txBody>
      </p:sp>
      <p:pic>
        <p:nvPicPr>
          <p:cNvPr id="119" name="Google Shape;11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75" y="1356689"/>
            <a:ext cx="3676927" cy="24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7"/>
          <p:cNvSpPr txBox="1"/>
          <p:nvPr/>
        </p:nvSpPr>
        <p:spPr>
          <a:xfrm>
            <a:off x="1804575" y="3808000"/>
            <a:ext cx="20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 = 0.5V</a:t>
            </a:r>
            <a:endParaRPr/>
          </a:p>
        </p:txBody>
      </p:sp>
      <p:pic>
        <p:nvPicPr>
          <p:cNvPr id="121" name="Google Shape;12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725" y="1315525"/>
            <a:ext cx="3423225" cy="2482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 txBox="1"/>
          <p:nvPr/>
        </p:nvSpPr>
        <p:spPr>
          <a:xfrm>
            <a:off x="6121563" y="3808000"/>
            <a:ext cx="20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 = 1.0V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274" y="4287950"/>
            <a:ext cx="3589075" cy="257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/>
          <p:nvPr/>
        </p:nvSpPr>
        <p:spPr>
          <a:xfrm>
            <a:off x="1804575" y="6128500"/>
            <a:ext cx="20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 = 0.75V</a:t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9725" y="4415125"/>
            <a:ext cx="3783000" cy="20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ddc38c42b_1_9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Experimental Plans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For both subsystems</a:t>
            </a:r>
            <a:endParaRPr sz="2980"/>
          </a:p>
        </p:txBody>
      </p:sp>
      <p:sp>
        <p:nvSpPr>
          <p:cNvPr id="131" name="Google Shape;131;g1fddc38c42b_1_9"/>
          <p:cNvSpPr txBox="1"/>
          <p:nvPr>
            <p:ph idx="1" type="body"/>
          </p:nvPr>
        </p:nvSpPr>
        <p:spPr>
          <a:xfrm>
            <a:off x="505975" y="2301050"/>
            <a:ext cx="8068800" cy="3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273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83"/>
              <a:buChar char="•"/>
            </a:pPr>
            <a:r>
              <a:rPr lang="en-US" sz="1482"/>
              <a:t>Voltage vs flow rate</a:t>
            </a:r>
            <a:endParaRPr sz="1482"/>
          </a:p>
          <a:p>
            <a:pPr indent="-322738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83"/>
              <a:buChar char="–"/>
            </a:pPr>
            <a:r>
              <a:rPr lang="en-US" sz="1482"/>
              <a:t>As voltage increases, need to increase flow rates to carry heat out of the system more quickly, avoid burning up IDEs</a:t>
            </a:r>
            <a:endParaRPr sz="1482"/>
          </a:p>
          <a:p>
            <a:pPr indent="-322738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83"/>
              <a:buChar char="–"/>
            </a:pPr>
            <a:r>
              <a:rPr lang="en-US" sz="1482"/>
              <a:t>Test multiple voltages and see what flow rates are most effective against each voltage – create plot of this</a:t>
            </a:r>
            <a:endParaRPr sz="1482"/>
          </a:p>
          <a:p>
            <a:pPr indent="-322738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83"/>
              <a:buChar char="–"/>
            </a:pPr>
            <a:r>
              <a:rPr lang="en-US" sz="1482"/>
              <a:t>Can’t plan what voltages to test in advance</a:t>
            </a:r>
            <a:endParaRPr sz="1482"/>
          </a:p>
          <a:p>
            <a:pPr indent="-322738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83"/>
              <a:buChar char="•"/>
            </a:pPr>
            <a:r>
              <a:rPr lang="en-US" sz="1482"/>
              <a:t>How much voltage the IDEs can take depends on fabrication – need to standardize our next fabrication process</a:t>
            </a:r>
            <a:endParaRPr sz="1482"/>
          </a:p>
          <a:p>
            <a:pPr indent="-322738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83"/>
              <a:buChar char="•"/>
            </a:pPr>
            <a:r>
              <a:rPr lang="en-US" sz="1482"/>
              <a:t>Start at 0.5 V and go from there</a:t>
            </a:r>
            <a:endParaRPr sz="1482"/>
          </a:p>
          <a:p>
            <a:pPr indent="-322738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83"/>
              <a:buChar char="–"/>
            </a:pPr>
            <a:r>
              <a:rPr lang="en-US" sz="1482"/>
              <a:t>10um IDE control</a:t>
            </a:r>
            <a:endParaRPr sz="148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