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SbfQTkRC7n/qb9aMBef+NYjm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90173E-21B7-486E-93D6-F02EAFD2FC9A}">
  <a:tblStyle styleId="{1990173E-21B7-486E-93D6-F02EAFD2FC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635586B-863E-437C-B481-56A5DCAFE9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1216C7-668F-44E3-BADB-965A722E426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8e4a519f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8e4a519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e8e4a519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8e4a519f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8e4a519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0e8e4a519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8e4a519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8e4a51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e8e4a519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6640139d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06640139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64" name="Google Shape;164;g206640139d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6640139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6640139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71" name="Google Shape;171;g206640139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e8e4a519f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e8e4a519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0e8e4a519f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7a6717f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7a6717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e7a6717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7a6717f8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7a6717f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e7a6717f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ddc38c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27" name="Google Shape;127;g1fddc38c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315925" y="3814625"/>
            <a:ext cx="6606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78: Interdigitated Electrodes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50354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2455"/>
              <a:t>Erin Ingram and Omar Mahmood</a:t>
            </a:r>
            <a:br>
              <a:rPr lang="en-US" sz="2455"/>
            </a:br>
            <a:r>
              <a:rPr lang="en-US" sz="2455"/>
              <a:t>Sponsor: Dr. Arum Han, Dr. Han Zhang</a:t>
            </a:r>
            <a:br>
              <a:rPr lang="en-US" sz="2455"/>
            </a:br>
            <a:r>
              <a:rPr lang="en-US" sz="2455"/>
              <a:t>TA: Dalton Cyr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5121" l="0" r="0" t="0"/>
          <a:stretch/>
        </p:blipFill>
        <p:spPr>
          <a:xfrm rot="-2699671">
            <a:off x="-2473452" y="424989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e8e4a519f_0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definitions</a:t>
            </a:r>
            <a:endParaRPr/>
          </a:p>
        </p:txBody>
      </p:sp>
      <p:pic>
        <p:nvPicPr>
          <p:cNvPr id="137" name="Google Shape;137;g20e8e4a519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7" y="1852875"/>
            <a:ext cx="8697715" cy="487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8e4a519f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 Results</a:t>
            </a:r>
            <a:endParaRPr/>
          </a:p>
        </p:txBody>
      </p:sp>
      <p:sp>
        <p:nvSpPr>
          <p:cNvPr id="144" name="Google Shape;144;g20e8e4a519f_0_7"/>
          <p:cNvSpPr txBox="1"/>
          <p:nvPr/>
        </p:nvSpPr>
        <p:spPr>
          <a:xfrm>
            <a:off x="4572000" y="1975250"/>
            <a:ext cx="435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Experiment: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High-pass filter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IDE: 10 µm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Applied Voltage: 0.7V, </a:t>
            </a:r>
            <a:r>
              <a:rPr lang="en-US" sz="1800"/>
              <a:t>5 kHz</a:t>
            </a:r>
            <a:r>
              <a:rPr lang="en-US" sz="1800"/>
              <a:t> sine wave</a:t>
            </a:r>
            <a:endParaRPr sz="1800"/>
          </a:p>
        </p:txBody>
      </p:sp>
      <p:pic>
        <p:nvPicPr>
          <p:cNvPr id="145" name="Google Shape;145;g20e8e4a519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37" y="3638038"/>
            <a:ext cx="4982919" cy="8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0e8e4a519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2192975"/>
            <a:ext cx="3922825" cy="37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0e8e4a519f_0_7"/>
          <p:cNvSpPr txBox="1"/>
          <p:nvPr/>
        </p:nvSpPr>
        <p:spPr>
          <a:xfrm>
            <a:off x="4572000" y="4811525"/>
            <a:ext cx="341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Large number of false negatives – 18% of large droplets were false negatives! Why?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e8e4a519f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Problem: Droplets getting stuck</a:t>
            </a:r>
            <a:endParaRPr/>
          </a:p>
        </p:txBody>
      </p:sp>
      <p:pic>
        <p:nvPicPr>
          <p:cNvPr id="154" name="Google Shape;154;g20e8e4a519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50" y="2035625"/>
            <a:ext cx="6745000" cy="37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0e8e4a519f_0_0"/>
          <p:cNvSpPr/>
          <p:nvPr/>
        </p:nvSpPr>
        <p:spPr>
          <a:xfrm>
            <a:off x="4896205" y="2665238"/>
            <a:ext cx="652800" cy="60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g20e8e4a519f_0_0"/>
          <p:cNvCxnSpPr/>
          <p:nvPr/>
        </p:nvCxnSpPr>
        <p:spPr>
          <a:xfrm flipH="1">
            <a:off x="5892570" y="2474123"/>
            <a:ext cx="412200" cy="62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20e8e4a519f_0_0"/>
          <p:cNvCxnSpPr/>
          <p:nvPr/>
        </p:nvCxnSpPr>
        <p:spPr>
          <a:xfrm flipH="1" rot="10800000">
            <a:off x="5491721" y="3238788"/>
            <a:ext cx="320700" cy="50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20e8e4a519f_0_0"/>
          <p:cNvSpPr txBox="1"/>
          <p:nvPr/>
        </p:nvSpPr>
        <p:spPr>
          <a:xfrm>
            <a:off x="6098647" y="2884125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Bad alignment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59" name="Google Shape;159;g20e8e4a519f_0_0"/>
          <p:cNvSpPr txBox="1"/>
          <p:nvPr/>
        </p:nvSpPr>
        <p:spPr>
          <a:xfrm>
            <a:off x="1326750" y="5919525"/>
            <a:ext cx="324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11% of large droplets got stuck, and 42% of droplets that got stuck became false negatives. </a:t>
            </a:r>
            <a:endParaRPr/>
          </a:p>
        </p:txBody>
      </p:sp>
      <p:sp>
        <p:nvSpPr>
          <p:cNvPr id="160" name="Google Shape;160;g20e8e4a519f_0_0"/>
          <p:cNvSpPr txBox="1"/>
          <p:nvPr/>
        </p:nvSpPr>
        <p:spPr>
          <a:xfrm>
            <a:off x="4778950" y="5919525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can eliminate this, efficiency is driven up to </a:t>
            </a:r>
            <a:r>
              <a:rPr b="1" lang="en-US"/>
              <a:t>99.62%!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6640139d1_0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67" name="Google Shape;167;g206640139d1_0_27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{691216C7-668F-44E3-BADB-965A722E426C}</a:tableStyleId>
              </a:tblPr>
              <a:tblGrid>
                <a:gridCol w="2517050"/>
                <a:gridCol w="4721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Accomplishment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February 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FFD966"/>
                          </a:highlight>
                        </a:rPr>
                        <a:t>Complete image processing on our previous experiments</a:t>
                      </a:r>
                      <a:endParaRPr sz="14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93C47D"/>
                          </a:highlight>
                        </a:rPr>
                        <a:t>At least one experiment</a:t>
                      </a:r>
                      <a:endParaRPr sz="1400" u="none" cap="none" strike="noStrike"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Image analysis on all experiments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Thesis final installment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Finalize optimal device design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May 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Validation of entire system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206640139d1_0_0"/>
          <p:cNvGraphicFramePr/>
          <p:nvPr/>
        </p:nvGraphicFramePr>
        <p:xfrm>
          <a:off x="427225" y="10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{691216C7-668F-44E3-BADB-965A722E426C}</a:tableStyleId>
              </a:tblPr>
              <a:tblGrid>
                <a:gridCol w="3539425"/>
                <a:gridCol w="2183775"/>
                <a:gridCol w="25663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Things we need to do: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Progress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Subsystem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preliminary validation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experiment: 0.</a:t>
                      </a:r>
                      <a:r>
                        <a:rPr lang="en-US"/>
                        <a:t>7</a:t>
                      </a:r>
                      <a:r>
                        <a:rPr lang="en-US" sz="14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vs Flow Rate experiment</a:t>
                      </a:r>
                      <a:r>
                        <a:rPr lang="en-US"/>
                        <a:t>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Droplet size vs Threshold voltage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IDE experiment: 5um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10um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20um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all voltage and IDE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Determine best voltage &amp; IDE combo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Final experiments with best parameters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g206640139d1_0_0"/>
          <p:cNvSpPr txBox="1"/>
          <p:nvPr>
            <p:ph type="title"/>
          </p:nvPr>
        </p:nvSpPr>
        <p:spPr>
          <a:xfrm>
            <a:off x="4572000" y="114000"/>
            <a:ext cx="430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457200" y="139049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Mitigating satellite droplets in microfluidic “lab-on-a-chip” devices that lead to false test results in drug screenings, disease diagnostics, DNA analysis applications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Using interdigitated electrodes (IDEs) to perform size-based filtration on microfluidic droplets</a:t>
            </a:r>
            <a:endParaRPr sz="2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0" y="1991677"/>
            <a:ext cx="3849900" cy="1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175" y="4222453"/>
            <a:ext cx="3314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-3719747" y="1748620"/>
            <a:ext cx="341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showing subsystems – with labels showing subsystem owners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 giving essential system/subsystem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major changes in subsystems, show before and after … see next slide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121100" y="1852914"/>
            <a:ext cx="8901799" cy="4928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-4273457" y="2367998"/>
            <a:ext cx="416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figure showing where you are at in the project, what’s completed, what’s underway – it should take about 30 seconds to summarize where you are in the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discussion for subsystem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detail for execution plan &amp; validation plan status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3000" y="2016450"/>
            <a:ext cx="2155800" cy="10206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Fabrication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02998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High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Band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IDE’s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71450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Preliminary Validation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34800" y="3235350"/>
            <a:ext cx="2010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leakages or blockages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Band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50215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 &amp; statistical analysis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4360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voltages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image processing software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977006" y="2016133"/>
            <a:ext cx="2064000" cy="10206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of whole device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08795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 whole system together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droplet maneuverability between filters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374825" y="2016125"/>
            <a:ext cx="2250000" cy="10206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 Optimization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269752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Refabricate IDE’s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 new channels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 on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8e4a519f_0_3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Change</a:t>
            </a:r>
            <a:endParaRPr/>
          </a:p>
        </p:txBody>
      </p:sp>
      <p:sp>
        <p:nvSpPr>
          <p:cNvPr id="99" name="Google Shape;99;g20e8e4a519f_0_3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Erin – cleanroom fabrication and 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Omar – experiments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Experimentation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{1990173E-21B7-486E-93D6-F02EAFD2FC9A}</a:tableStyleId>
              </a:tblPr>
              <a:tblGrid>
                <a:gridCol w="3886200"/>
                <a:gridCol w="3886200"/>
              </a:tblGrid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presentation</a:t>
                      </a: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8779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Conducted experiment to determine the threshold voltages needed to sort 4 different sized droplets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Fabricated channel-ide slides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Repeat experiment for more data/confirm results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 more channel-ide slides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e7a6717f8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Experimentation</a:t>
            </a:r>
            <a:endParaRPr/>
          </a:p>
        </p:txBody>
      </p:sp>
      <p:sp>
        <p:nvSpPr>
          <p:cNvPr id="112" name="Google Shape;112;g20e7a6717f8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Generated droplets of 4 different sizes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90 µm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100 µm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120 µm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160 µm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Increased voltage to determine the threshold voltage needed to sort the droplets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7a6717f8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9" name="Google Shape;119;g20e7a6717f8_0_6"/>
          <p:cNvSpPr txBox="1"/>
          <p:nvPr>
            <p:ph idx="1" type="body"/>
          </p:nvPr>
        </p:nvSpPr>
        <p:spPr>
          <a:xfrm>
            <a:off x="401950" y="2492898"/>
            <a:ext cx="8229600" cy="25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71"/>
              <a:t>*Lifting up bias was not as strong</a:t>
            </a:r>
            <a:endParaRPr sz="1671"/>
          </a:p>
        </p:txBody>
      </p:sp>
      <p:graphicFrame>
        <p:nvGraphicFramePr>
          <p:cNvPr id="120" name="Google Shape;120;g20e7a6717f8_0_6"/>
          <p:cNvGraphicFramePr/>
          <p:nvPr/>
        </p:nvGraphicFramePr>
        <p:xfrm>
          <a:off x="457200" y="24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{7635586B-863E-437C-B481-56A5DCAFE91F}</a:tableStyleId>
              </a:tblPr>
              <a:tblGrid>
                <a:gridCol w="2000275"/>
                <a:gridCol w="211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Droplet Diameter (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µ</a:t>
                      </a:r>
                      <a:r>
                        <a:rPr b="1" lang="en-US"/>
                        <a:t>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Threshold Voltage (mV)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g20e7a6717f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138475" y="613925"/>
            <a:ext cx="3485325" cy="28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0e7a6717f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146225" y="3848026"/>
            <a:ext cx="3469825" cy="284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0e7a6717f8_0_6"/>
          <p:cNvSpPr txBox="1"/>
          <p:nvPr/>
        </p:nvSpPr>
        <p:spPr>
          <a:xfrm>
            <a:off x="5874188" y="307525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off</a:t>
            </a:r>
            <a:endParaRPr/>
          </a:p>
        </p:txBody>
      </p:sp>
      <p:sp>
        <p:nvSpPr>
          <p:cNvPr id="124" name="Google Shape;124;g20e7a6717f8_0_6"/>
          <p:cNvSpPr txBox="1"/>
          <p:nvPr/>
        </p:nvSpPr>
        <p:spPr>
          <a:xfrm>
            <a:off x="5874188" y="3547550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ddc38c42b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Band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  <p:graphicFrame>
        <p:nvGraphicFramePr>
          <p:cNvPr id="130" name="Google Shape;130;g1fddc38c42b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{1990173E-21B7-486E-93D6-F02EAFD2FC9A}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Currently working on: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hours of effort since 403  </a:t>
                      </a:r>
                      <a:r>
                        <a:rPr lang="en-US" sz="1800" u="none" cap="none" strike="noStrike"/>
                        <a:t>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 for next 2 weeks: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1527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Image processing </a:t>
                      </a:r>
                      <a:r>
                        <a:rPr lang="en-US" sz="1800"/>
                        <a:t>using MATLAB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Cleanroom training to fabricate additional electrodes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Image processing on Omar’s experiments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Cleanroom safety and equipment trainings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