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p4W8zZ3jIQLgw2z8kQk5lb1t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115A3-5DE7-4E6D-974B-72430196FDD7}">
  <a:tblStyle styleId="{40C115A3-5DE7-4E6D-974B-72430196FD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7FD8EE2-0C44-4F2F-8BAD-DFDA61DDEA2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ddc38c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39" name="Google Shape;139;g1fddc38c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8e4a519f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0e8e4a519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0e8e4a519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8e4a519f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0e8e4a519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0e8e4a519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640139d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06640139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63" name="Google Shape;163;g206640139d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640139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06640139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70" name="Google Shape;170;g206640139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7a6717f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0e7a6717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0e7a6717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7a6717f8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0e7a6717f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0e7a6717f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70d0bb1b0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70d0bb1b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170d0bb1b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70d0bb1b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70d0bb1b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129" name="Google Shape;129;g2170d0bb1b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315925" y="3814625"/>
            <a:ext cx="6606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78: Interdigitated Electrodes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1"/>
              <a:buFont typeface="Arial"/>
              <a:buNone/>
            </a:pPr>
            <a:r>
              <a:rPr lang="en-US"/>
              <a:t>Bi-Weekly Update 4</a:t>
            </a:r>
            <a:br>
              <a:rPr lang="en-US"/>
            </a:br>
            <a:r>
              <a:rPr lang="en-US" sz="2455"/>
              <a:t>Erin Ingram and Omar Mahmood</a:t>
            </a:r>
            <a:br>
              <a:rPr lang="en-US" sz="2455"/>
            </a:br>
            <a:r>
              <a:rPr lang="en-US" sz="2455"/>
              <a:t>Sponsor: Dr. Arum Han, Dr. Han Zhang</a:t>
            </a:r>
            <a:br>
              <a:rPr lang="en-US" sz="2455"/>
            </a:br>
            <a:r>
              <a:rPr lang="en-US" sz="2455"/>
              <a:t>TA: Dalton Cyr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5121" l="0" r="0" t="0"/>
          <a:stretch/>
        </p:blipFill>
        <p:spPr>
          <a:xfrm rot="-2699671">
            <a:off x="-2473452" y="424989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ddc38c42b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Band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  <p:graphicFrame>
        <p:nvGraphicFramePr>
          <p:cNvPr id="142" name="Google Shape;142;g1fddc38c42b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{40C115A3-5DE7-4E6D-974B-72430196FDD7}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Accomplishments since last update:</a:t>
                      </a:r>
                      <a:r>
                        <a:rPr lang="en-US" sz="1800" u="none" cap="none" strike="noStrike"/>
                        <a:t>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hours of effort  </a:t>
                      </a:r>
                      <a:r>
                        <a:rPr lang="en-US" sz="1800" u="none" cap="none" strike="noStrike"/>
                        <a:t>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 for next 2 weeks: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1527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Cleanroom trainings:</a:t>
                      </a:r>
                      <a:endParaRPr sz="1800"/>
                    </a:p>
                    <a:p>
                      <a:pPr indent="-3429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Gowning training</a:t>
                      </a:r>
                      <a:endParaRPr sz="1800"/>
                    </a:p>
                    <a:p>
                      <a:pPr indent="-3429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Safety training</a:t>
                      </a:r>
                      <a:endParaRPr sz="1800"/>
                    </a:p>
                    <a:p>
                      <a:pPr indent="-3429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EVG 610 Mask Aligner training</a:t>
                      </a:r>
                      <a:endParaRPr sz="1800"/>
                    </a:p>
                    <a:p>
                      <a:pPr indent="-3429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BIDTEC Spin Coater training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Second thesis installment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Cleanroom check-off trainings (tomorrow)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 IDEs for Omar to use in experiments</a:t>
                      </a:r>
                      <a:endParaRPr sz="1800"/>
                    </a:p>
                    <a:p>
                      <a:pPr indent="-3429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5μm, 10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μm, 20μm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Revise &amp; edit thesis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8e4a519f_0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Results definitions</a:t>
            </a:r>
            <a:endParaRPr/>
          </a:p>
        </p:txBody>
      </p:sp>
      <p:pic>
        <p:nvPicPr>
          <p:cNvPr id="149" name="Google Shape;149;g20e8e4a519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47" y="1852875"/>
            <a:ext cx="8697715" cy="487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8e4a519f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Image Processing Results</a:t>
            </a:r>
            <a:endParaRPr/>
          </a:p>
        </p:txBody>
      </p:sp>
      <p:sp>
        <p:nvSpPr>
          <p:cNvPr id="156" name="Google Shape;156;g20e8e4a519f_0_7"/>
          <p:cNvSpPr txBox="1"/>
          <p:nvPr/>
        </p:nvSpPr>
        <p:spPr>
          <a:xfrm>
            <a:off x="4572000" y="1975250"/>
            <a:ext cx="4356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High-pass filter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IDE: 10 µm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Voltage: 0.7V, 5 kHz sine wave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Results: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False neg - doing well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True neg - overcounting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May actually be more accurate than hand-counted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False pos - similar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True pos - undercounting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Overall, matches hand-counted results to about </a:t>
            </a:r>
            <a:r>
              <a:rPr b="1" lang="en-US" sz="1800"/>
              <a:t>67%</a:t>
            </a:r>
            <a:endParaRPr b="1" sz="1800"/>
          </a:p>
        </p:txBody>
      </p:sp>
      <p:pic>
        <p:nvPicPr>
          <p:cNvPr id="157" name="Google Shape;157;g20e8e4a519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0" y="1852875"/>
            <a:ext cx="4226289" cy="328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0e8e4a519f_0_7"/>
          <p:cNvPicPr preferRelativeResize="0"/>
          <p:nvPr/>
        </p:nvPicPr>
        <p:blipFill rotWithShape="1">
          <a:blip r:embed="rId4">
            <a:alphaModFix/>
          </a:blip>
          <a:srcRect b="0" l="0" r="0" t="18019"/>
          <a:stretch/>
        </p:blipFill>
        <p:spPr>
          <a:xfrm>
            <a:off x="217450" y="5473375"/>
            <a:ext cx="4226300" cy="9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0e8e4a519f_0_7"/>
          <p:cNvSpPr/>
          <p:nvPr/>
        </p:nvSpPr>
        <p:spPr>
          <a:xfrm>
            <a:off x="1993625" y="5460375"/>
            <a:ext cx="741900" cy="702600"/>
          </a:xfrm>
          <a:prstGeom prst="ellipse">
            <a:avLst/>
          </a:prstGeom>
          <a:noFill/>
          <a:ln cap="flat" cmpd="sng" w="2857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6640139d1_0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66" name="Google Shape;166;g206640139d1_0_27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{27FD8EE2-0C44-4F2F-8BAD-DFDA61DDEA21}</a:tableStyleId>
              </a:tblPr>
              <a:tblGrid>
                <a:gridCol w="2517050"/>
                <a:gridCol w="4721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Accomplishment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February 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FFD966"/>
                          </a:highlight>
                        </a:rPr>
                        <a:t>Complete image processing on our previous experiments</a:t>
                      </a:r>
                      <a:endParaRPr sz="14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93C47D"/>
                          </a:highlight>
                        </a:rPr>
                        <a:t>At least one experiment</a:t>
                      </a:r>
                      <a:endParaRPr sz="1400" u="none" cap="none" strike="noStrike"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highlight>
                            <a:srgbClr val="93C47D"/>
                          </a:highlight>
                        </a:rPr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Image analysis on all experiments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Thesis final installment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Finalize optimal device design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May 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Validation of entire system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06640139d1_0_0"/>
          <p:cNvGraphicFramePr/>
          <p:nvPr/>
        </p:nvGraphicFramePr>
        <p:xfrm>
          <a:off x="427225" y="10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{27FD8EE2-0C44-4F2F-8BAD-DFDA61DDEA21}</a:tableStyleId>
              </a:tblPr>
              <a:tblGrid>
                <a:gridCol w="3539425"/>
                <a:gridCol w="2183775"/>
                <a:gridCol w="25663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Things we need to do: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Progress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Subsystem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preliminary validation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experiment: 0.7V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vs Flow Rate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Droplet size vs Threshold voltage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IDE experiment: 5um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10um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20um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all voltage and IDE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Determine best voltage &amp; IDE combo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Final experiments with best parameters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g206640139d1_0_0"/>
          <p:cNvSpPr txBox="1"/>
          <p:nvPr>
            <p:ph type="title"/>
          </p:nvPr>
        </p:nvSpPr>
        <p:spPr>
          <a:xfrm>
            <a:off x="4572000" y="114000"/>
            <a:ext cx="430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88" y="1133175"/>
            <a:ext cx="6961423" cy="5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4349050" y="2961825"/>
            <a:ext cx="3110100" cy="14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4349050" y="3095025"/>
            <a:ext cx="3110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Thank you!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Questions?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Mitigating satellite droplets in microfluidic “lab-on-a-chip” devices that lead to false test results in drug screenings, disease diagnostics, DNA analysis applications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Using interdigitated electrodes (IDEs) to perform size-based filtration on microfluidic droplets</a:t>
            </a:r>
            <a:endParaRPr sz="2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0" y="1991677"/>
            <a:ext cx="3849900" cy="1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175" y="4222453"/>
            <a:ext cx="3314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-3719747" y="1748620"/>
            <a:ext cx="341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showing subsystems – with labels showing subsystem owners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 giving essential system/subsystem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major changes in subsystems, show before and after … see next slide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121100" y="1852914"/>
            <a:ext cx="8901799" cy="4928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-4273457" y="2367998"/>
            <a:ext cx="416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figure showing where you are at in the project, what’s completed, what’s underway – it should take about 30 seconds to summarize where you are in the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discussion for subsystem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detail for execution plan &amp; validation plan status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3000" y="2016450"/>
            <a:ext cx="2155800" cy="10206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Fabrication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02998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High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Band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IDE’s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71450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Preliminary Validation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34800" y="3235350"/>
            <a:ext cx="2010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leakages or blockages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Band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50215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 &amp; statistical analysis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4360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voltages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image processing software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977006" y="2016133"/>
            <a:ext cx="2064000" cy="10206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of whole device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08795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 whole system together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droplet maneuverability between filters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374825" y="2016125"/>
            <a:ext cx="2250000" cy="10206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 Optimization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269752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Refabricate IDE’s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 new channels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 on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Experimentation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{40C115A3-5DE7-4E6D-974B-72430196FDD7}</a:tableStyleId>
              </a:tblPr>
              <a:tblGrid>
                <a:gridCol w="3886200"/>
                <a:gridCol w="3886200"/>
              </a:tblGrid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18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8779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Conducted experiment to determine the threshold voltages needed to sort </a:t>
                      </a:r>
                      <a:r>
                        <a:rPr lang="en-US" sz="1800"/>
                        <a:t>5</a:t>
                      </a:r>
                      <a:r>
                        <a:rPr lang="en-US" sz="1800" u="none" cap="none" strike="noStrike"/>
                        <a:t> different sized droplets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Fabricated channel-ide slides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Second thesis installment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Run phase 2 of experiments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-Testing different IDE parameters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Fabricate more channel-ide slides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e7a6717f8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Experimentation</a:t>
            </a:r>
            <a:endParaRPr/>
          </a:p>
        </p:txBody>
      </p:sp>
      <p:sp>
        <p:nvSpPr>
          <p:cNvPr id="105" name="Google Shape;105;g20e7a6717f8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Generated droplets of 5 different sizes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90 µm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100 µm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120 µm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140 </a:t>
            </a:r>
            <a:r>
              <a:rPr lang="en-US"/>
              <a:t>µm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160 µm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Increased voltage to determine the threshold voltage needed to sort the droplets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e7a6717f8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2" name="Google Shape;112;g20e7a6717f8_0_6"/>
          <p:cNvSpPr txBox="1"/>
          <p:nvPr>
            <p:ph idx="1" type="body"/>
          </p:nvPr>
        </p:nvSpPr>
        <p:spPr>
          <a:xfrm>
            <a:off x="401950" y="2492898"/>
            <a:ext cx="82296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53885"/>
              <a:buNone/>
            </a:pPr>
            <a:r>
              <a:t/>
            </a:r>
            <a:endParaRPr sz="1670"/>
          </a:p>
        </p:txBody>
      </p:sp>
      <p:graphicFrame>
        <p:nvGraphicFramePr>
          <p:cNvPr id="113" name="Google Shape;113;g20e7a6717f8_0_6"/>
          <p:cNvGraphicFramePr/>
          <p:nvPr/>
        </p:nvGraphicFramePr>
        <p:xfrm>
          <a:off x="457200" y="17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{27FD8EE2-0C44-4F2F-8BAD-DFDA61DDEA21}</a:tableStyleId>
              </a:tblPr>
              <a:tblGrid>
                <a:gridCol w="1321300"/>
                <a:gridCol w="1396750"/>
                <a:gridCol w="1396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Droplet Diameter (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µ</a:t>
                      </a:r>
                      <a:r>
                        <a:rPr b="1" lang="en-US" sz="1400" u="none" cap="none" strike="noStrike"/>
                        <a:t>m)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Threshold Voltage Trial 1 (mV)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Threshold Voltage Trial 2 (mv)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r>
                        <a:rPr lang="en-US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g20e7a6717f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138475" y="613925"/>
            <a:ext cx="3485325" cy="28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0e7a6717f8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146225" y="3848026"/>
            <a:ext cx="3469825" cy="284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0e7a6717f8_0_6"/>
          <p:cNvSpPr txBox="1"/>
          <p:nvPr/>
        </p:nvSpPr>
        <p:spPr>
          <a:xfrm>
            <a:off x="5874188" y="307525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0e7a6717f8_0_6"/>
          <p:cNvSpPr txBox="1"/>
          <p:nvPr/>
        </p:nvSpPr>
        <p:spPr>
          <a:xfrm>
            <a:off x="5874188" y="3547550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0d0bb1b0_0_1"/>
          <p:cNvSpPr txBox="1"/>
          <p:nvPr>
            <p:ph type="title"/>
          </p:nvPr>
        </p:nvSpPr>
        <p:spPr>
          <a:xfrm>
            <a:off x="457200" y="9122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burning up</a:t>
            </a:r>
            <a:endParaRPr/>
          </a:p>
        </p:txBody>
      </p:sp>
      <p:sp>
        <p:nvSpPr>
          <p:cNvPr id="124" name="Google Shape;124;g2170d0bb1b0_0_1"/>
          <p:cNvSpPr txBox="1"/>
          <p:nvPr>
            <p:ph idx="1" type="body"/>
          </p:nvPr>
        </p:nvSpPr>
        <p:spPr>
          <a:xfrm>
            <a:off x="154900" y="1852875"/>
            <a:ext cx="3504600" cy="42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Experimented and saw that IDE burned up after </a:t>
            </a:r>
            <a:r>
              <a:rPr lang="en-US"/>
              <a:t>prolonged</a:t>
            </a:r>
            <a:r>
              <a:rPr lang="en-US"/>
              <a:t> periods of time with 200mV + voltage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Burnt IDE led to droplets merging and air bubbles forming instead of sorting</a:t>
            </a:r>
            <a:endParaRPr/>
          </a:p>
        </p:txBody>
      </p:sp>
      <p:pic>
        <p:nvPicPr>
          <p:cNvPr id="125" name="Google Shape;125;g2170d0bb1b0_0_1"/>
          <p:cNvPicPr preferRelativeResize="0"/>
          <p:nvPr/>
        </p:nvPicPr>
        <p:blipFill rotWithShape="1">
          <a:blip r:embed="rId3">
            <a:alphaModFix/>
          </a:blip>
          <a:srcRect b="0" l="1162" r="37310" t="10281"/>
          <a:stretch/>
        </p:blipFill>
        <p:spPr>
          <a:xfrm>
            <a:off x="4039025" y="1921863"/>
            <a:ext cx="4994775" cy="41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0d0bb1b0_0_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Plan</a:t>
            </a:r>
            <a:endParaRPr/>
          </a:p>
        </p:txBody>
      </p:sp>
      <p:sp>
        <p:nvSpPr>
          <p:cNvPr id="132" name="Google Shape;132;g2170d0bb1b0_0_14"/>
          <p:cNvSpPr txBox="1"/>
          <p:nvPr>
            <p:ph idx="1" type="body"/>
          </p:nvPr>
        </p:nvSpPr>
        <p:spPr>
          <a:xfrm>
            <a:off x="457200" y="2049275"/>
            <a:ext cx="4688700" cy="40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IDE size/spacing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Simpler experimental plan</a:t>
            </a:r>
            <a:endParaRPr sz="2700"/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Test filtration using 5um, 10um, 20um IDEs</a:t>
            </a:r>
            <a:endParaRPr sz="2700"/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Hold voltage constant at 0.15 V</a:t>
            </a:r>
            <a:endParaRPr sz="2700"/>
          </a:p>
        </p:txBody>
      </p:sp>
      <p:pic>
        <p:nvPicPr>
          <p:cNvPr id="133" name="Google Shape;133;g2170d0bb1b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950" y="2451374"/>
            <a:ext cx="3487750" cy="35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170d0bb1b0_0_14"/>
          <p:cNvSpPr/>
          <p:nvPr/>
        </p:nvSpPr>
        <p:spPr>
          <a:xfrm>
            <a:off x="6452750" y="3640025"/>
            <a:ext cx="180000" cy="239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170d0bb1b0_0_14"/>
          <p:cNvSpPr/>
          <p:nvPr/>
        </p:nvSpPr>
        <p:spPr>
          <a:xfrm>
            <a:off x="7276550" y="3828400"/>
            <a:ext cx="180000" cy="239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2170d0bb1b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750" y="0"/>
            <a:ext cx="2511250" cy="167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