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pcTYUAFwBBQkhDU9L5DIaS+Ke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B39D49-1C78-47A0-AB2A-DAF1A51D6471}">
  <a:tblStyle styleId="{64B39D49-1C78-47A0-AB2A-DAF1A51D647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0048CDC-A3F6-49D7-A350-816C2E97034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6640139d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06640139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30" name="Google Shape;130;g206640139d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both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ddc38c4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94" name="Google Shape;94;g1fddc38c42b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68cca29b0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68cca29b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268cca29b0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70d0bb1b0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170d0bb1b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omar</a:t>
            </a:r>
            <a:endParaRPr/>
          </a:p>
        </p:txBody>
      </p:sp>
      <p:sp>
        <p:nvSpPr>
          <p:cNvPr id="114" name="Google Shape;114;g2170d0bb1b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6640139d1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06640139d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erin</a:t>
            </a:r>
            <a:endParaRPr/>
          </a:p>
        </p:txBody>
      </p:sp>
      <p:sp>
        <p:nvSpPr>
          <p:cNvPr id="123" name="Google Shape;123;g206640139d1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2572100" y="3814625"/>
            <a:ext cx="63501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78: Interdigitated Electrodes in Droplet Microfluidics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51"/>
              <a:buFont typeface="Arial"/>
              <a:buNone/>
            </a:pPr>
            <a:r>
              <a:rPr lang="en-US"/>
              <a:t>Bi-Weekly Update 5</a:t>
            </a:r>
            <a:br>
              <a:rPr lang="en-US"/>
            </a:br>
            <a:r>
              <a:rPr lang="en-US" sz="2455"/>
              <a:t>Erin Ingram and Omar Mahmood</a:t>
            </a:r>
            <a:br>
              <a:rPr lang="en-US" sz="2455"/>
            </a:br>
            <a:r>
              <a:rPr lang="en-US" sz="2455"/>
              <a:t>Sponsor: Dr. Arum Han, Dr. Han Zhang</a:t>
            </a:r>
            <a:br>
              <a:rPr lang="en-US" sz="2455"/>
            </a:br>
            <a:r>
              <a:rPr lang="en-US" sz="2455"/>
              <a:t>TA: Dalton Cyr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5121" l="0" r="0" t="0"/>
          <a:stretch/>
        </p:blipFill>
        <p:spPr>
          <a:xfrm rot="-2699671">
            <a:off x="-2473452" y="424989"/>
            <a:ext cx="8871362" cy="3090764"/>
          </a:xfrm>
          <a:prstGeom prst="trapezoid">
            <a:avLst>
              <a:gd fmla="val 100287" name="adj"/>
            </a:avLst>
          </a:prstGeom>
          <a:noFill/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g206640139d1_0_0"/>
          <p:cNvGraphicFramePr/>
          <p:nvPr/>
        </p:nvGraphicFramePr>
        <p:xfrm>
          <a:off x="427225" y="10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{C0048CDC-A3F6-49D7-A350-816C2E970342}</a:tableStyleId>
              </a:tblPr>
              <a:tblGrid>
                <a:gridCol w="3539425"/>
                <a:gridCol w="2183775"/>
                <a:gridCol w="256635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Things we need to do: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Progress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Subsystem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Image processing on preliminary validation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Voltage experiment: 0.7V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Voltage vs Flow Rate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Droplet size vs Threshold voltage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highlight>
                          <a:srgbClr val="00FF00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IDE experiment: 5um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IDE experiment: 10um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IDE experiment: 20um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Image processing on all voltage and IDE experiments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Determine best voltage &amp; IDE combo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Final experiments with best parameters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Both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g206640139d1_0_0"/>
          <p:cNvSpPr txBox="1"/>
          <p:nvPr>
            <p:ph type="title"/>
          </p:nvPr>
        </p:nvSpPr>
        <p:spPr>
          <a:xfrm>
            <a:off x="4572000" y="114000"/>
            <a:ext cx="430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Validation Plan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26969" l="0" r="17675" t="22553"/>
          <a:stretch/>
        </p:blipFill>
        <p:spPr>
          <a:xfrm rot="-5400000">
            <a:off x="-1066363" y="2507635"/>
            <a:ext cx="5736202" cy="263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 rotWithShape="1">
          <a:blip r:embed="rId4">
            <a:alphaModFix/>
          </a:blip>
          <a:srcRect b="20526" l="0" r="13733" t="25314"/>
          <a:stretch/>
        </p:blipFill>
        <p:spPr>
          <a:xfrm rot="-5400000">
            <a:off x="1650227" y="2497963"/>
            <a:ext cx="5741573" cy="265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/>
          <p:nvPr/>
        </p:nvSpPr>
        <p:spPr>
          <a:xfrm>
            <a:off x="5777827" y="375525"/>
            <a:ext cx="3078000" cy="2408400"/>
          </a:xfrm>
          <a:prstGeom prst="wedgeEllipseCallout">
            <a:avLst>
              <a:gd fmla="val -82126" name="adj1"/>
              <a:gd fmla="val 2350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5921375" y="949675"/>
            <a:ext cx="2790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Thanks!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Any questions?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Mitigating satellite droplets in microfluidic “lab-on-a-chip” devices that lead to false test results in drug screenings, disease diagnostics, DNA analysis applications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Using interdigitated electrodes (IDEs) to perform size-based filtration on microfluidic droplets</a:t>
            </a:r>
            <a:endParaRPr sz="240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500" y="1991677"/>
            <a:ext cx="3849900" cy="1955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4175" y="4222453"/>
            <a:ext cx="33147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26177"/>
          <a:stretch/>
        </p:blipFill>
        <p:spPr>
          <a:xfrm>
            <a:off x="121100" y="1852914"/>
            <a:ext cx="8901799" cy="492861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1" name="Google Shape;81;p5"/>
          <p:cNvSpPr txBox="1"/>
          <p:nvPr/>
        </p:nvSpPr>
        <p:spPr>
          <a:xfrm>
            <a:off x="-4273457" y="2367998"/>
            <a:ext cx="4168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figure showing where you are at in the project, what’s completed, what’s underway – it should take about 30 seconds to summarize where you are in the timeline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Save discussion for subsystem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Save detail for execution plan &amp; validation plan status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03000" y="2016450"/>
            <a:ext cx="2155800" cy="10206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Fabrication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102998" y="3235350"/>
            <a:ext cx="1919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High Pass Filter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Band Pass Filter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IDE’s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1714500" y="2016125"/>
            <a:ext cx="2408400" cy="10206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Preliminary Validation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1734800" y="3235350"/>
            <a:ext cx="20100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leakages or blockages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High Pass filter sorts within acceptable range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Band Pass filter sorts within acceptable range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3502150" y="2016125"/>
            <a:ext cx="2408400" cy="1020600"/>
          </a:xfrm>
          <a:prstGeom prst="chevron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Experiments &amp; statistical analysis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3643602" y="3235350"/>
            <a:ext cx="1823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different voltages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different IDE parameters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image processing software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6977006" y="2016133"/>
            <a:ext cx="2064000" cy="10206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Validation of whole device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087952" y="3235350"/>
            <a:ext cx="1823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Run whole system together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droplet maneuverability between filters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5374825" y="2016125"/>
            <a:ext cx="2250000" cy="1020600"/>
          </a:xfrm>
          <a:prstGeom prst="chevron">
            <a:avLst>
              <a:gd fmla="val 50000" name="adj"/>
            </a:avLst>
          </a:prstGeom>
          <a:solidFill>
            <a:srgbClr val="BE2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 Optimization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269752" y="3235350"/>
            <a:ext cx="1919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Refabricate IDE’s if needed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 new channels if needed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Decide on IDE parameters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ddc38c42b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Fabrication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Erin</a:t>
            </a:r>
            <a:endParaRPr sz="2980"/>
          </a:p>
        </p:txBody>
      </p:sp>
      <p:graphicFrame>
        <p:nvGraphicFramePr>
          <p:cNvPr id="97" name="Google Shape;97;g1fddc38c42b_1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{64B39D49-1C78-47A0-AB2A-DAF1A51D6471}</a:tableStyleId>
              </a:tblPr>
              <a:tblGrid>
                <a:gridCol w="3886200"/>
                <a:gridCol w="3886200"/>
              </a:tblGrid>
              <a:tr h="102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update: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hours of effort  </a:t>
                      </a:r>
                      <a:r>
                        <a:rPr lang="en-US" sz="1800" u="none" cap="none" strike="noStrike"/>
                        <a:t>                 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Plan for next 2 weeks: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952075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Passed check-off trainings for EVG 610 Mask Aligner and Bidtec Spin Coater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Fabricated new IDEs (5, 10, 20 um)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Trained on PVD 75 Electron Beam Gun tool – gold deposition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Worked on thesis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Meeting with postdoc tomorrow to review thesis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Statistical analysis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68cca29b0_0_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IDEs</a:t>
            </a:r>
            <a:endParaRPr/>
          </a:p>
        </p:txBody>
      </p:sp>
      <p:pic>
        <p:nvPicPr>
          <p:cNvPr id="104" name="Google Shape;104;g2268cca29b0_0_4"/>
          <p:cNvPicPr preferRelativeResize="0"/>
          <p:nvPr/>
        </p:nvPicPr>
        <p:blipFill rotWithShape="1">
          <a:blip r:embed="rId3">
            <a:alphaModFix/>
          </a:blip>
          <a:srcRect b="12597" l="14687" r="14046" t="13169"/>
          <a:stretch/>
        </p:blipFill>
        <p:spPr>
          <a:xfrm rot="-5400000">
            <a:off x="2339162" y="1268675"/>
            <a:ext cx="4465674" cy="58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Experimentation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Omar</a:t>
            </a:r>
            <a:endParaRPr sz="2980"/>
          </a:p>
        </p:txBody>
      </p:sp>
      <p:graphicFrame>
        <p:nvGraphicFramePr>
          <p:cNvPr id="110" name="Google Shape;110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{64B39D49-1C78-47A0-AB2A-DAF1A51D6471}</a:tableStyleId>
              </a:tblPr>
              <a:tblGrid>
                <a:gridCol w="3886200"/>
                <a:gridCol w="3886200"/>
              </a:tblGrid>
              <a:tr h="4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presentation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8779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Fabricated channels for IDE slides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Experimental design for second set of experiments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Worked on thesis installments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 u="none" cap="none" strike="noStrike"/>
                        <a:t>Run phase 2 of experiments</a:t>
                      </a:r>
                      <a:endParaRPr sz="18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 -Testing different IDE parameters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Meet to review thesis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70d0bb1b0_0_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Experimental Plan</a:t>
            </a:r>
            <a:endParaRPr/>
          </a:p>
        </p:txBody>
      </p:sp>
      <p:sp>
        <p:nvSpPr>
          <p:cNvPr id="117" name="Google Shape;117;g2170d0bb1b0_0_14"/>
          <p:cNvSpPr txBox="1"/>
          <p:nvPr>
            <p:ph idx="1" type="body"/>
          </p:nvPr>
        </p:nvSpPr>
        <p:spPr>
          <a:xfrm>
            <a:off x="457200" y="2049275"/>
            <a:ext cx="41148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6147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/>
              <a:t>IDE size/spacing</a:t>
            </a:r>
            <a:endParaRPr sz="2700"/>
          </a:p>
          <a:p>
            <a:pPr indent="-361473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/>
              <a:t>SCHEDULED FOR MONDAY 3/27/2023</a:t>
            </a:r>
            <a:endParaRPr sz="2700"/>
          </a:p>
          <a:p>
            <a:pPr indent="-361473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2700"/>
              <a:t>Simpler experimental plan</a:t>
            </a:r>
            <a:endParaRPr sz="2700"/>
          </a:p>
          <a:p>
            <a:pPr indent="-361473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/>
              <a:t>Test filtration using 5um, 10um, 20um IDEs</a:t>
            </a:r>
            <a:endParaRPr sz="2700"/>
          </a:p>
          <a:p>
            <a:pPr indent="-361473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/>
              <a:t>Hold voltage constant at 0.15 V</a:t>
            </a:r>
            <a:endParaRPr sz="2700"/>
          </a:p>
        </p:txBody>
      </p:sp>
      <p:pic>
        <p:nvPicPr>
          <p:cNvPr id="118" name="Google Shape;118;g2170d0bb1b0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2750" y="0"/>
            <a:ext cx="2511250" cy="167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170d0bb1b0_0_14"/>
          <p:cNvPicPr preferRelativeResize="0"/>
          <p:nvPr/>
        </p:nvPicPr>
        <p:blipFill rotWithShape="1">
          <a:blip r:embed="rId4">
            <a:alphaModFix/>
          </a:blip>
          <a:srcRect b="5680" l="14714" r="17291" t="11987"/>
          <a:stretch/>
        </p:blipFill>
        <p:spPr>
          <a:xfrm>
            <a:off x="4781891" y="2174760"/>
            <a:ext cx="4221084" cy="38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6640139d1_0_2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Plan</a:t>
            </a:r>
            <a:endParaRPr/>
          </a:p>
        </p:txBody>
      </p:sp>
      <p:graphicFrame>
        <p:nvGraphicFramePr>
          <p:cNvPr id="126" name="Google Shape;126;g206640139d1_0_27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{C0048CDC-A3F6-49D7-A350-816C2E970342}</a:tableStyleId>
              </a:tblPr>
              <a:tblGrid>
                <a:gridCol w="2517050"/>
                <a:gridCol w="4721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Date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Accomplishment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February 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highlight>
                            <a:srgbClr val="FFD966"/>
                          </a:highlight>
                        </a:rPr>
                        <a:t>Complete image processing on our previous experiments</a:t>
                      </a:r>
                      <a:endParaRPr sz="1400" u="none" cap="none" strike="noStrike">
                        <a:highlight>
                          <a:srgbClr val="FFD966"/>
                        </a:highlight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highlight>
                            <a:srgbClr val="93C47D"/>
                          </a:highlight>
                        </a:rPr>
                        <a:t>At least one experiment</a:t>
                      </a:r>
                      <a:endParaRPr sz="1400" u="none" cap="none" strike="noStrike">
                        <a:highlight>
                          <a:srgbClr val="93C47D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March 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highlight>
                            <a:srgbClr val="93C47D"/>
                          </a:highlight>
                        </a:rPr>
                        <a:t>Continue experiments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March 2</a:t>
                      </a:r>
                      <a:r>
                        <a:rPr lang="en-US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highlight>
                            <a:srgbClr val="FFD966"/>
                          </a:highlight>
                        </a:rPr>
                        <a:t>Continue experiments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April 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Image analysis on all experiments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Thesis final installment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April 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/>
                        <a:t>Finalize optimal device design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May 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US" sz="1400" u="none" cap="none" strike="noStrike"/>
                        <a:t>Validation of entire system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