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60D3761-6C14-436E-A837-A9900BE5EAAB}" type="datetimeFigureOut">
              <a:rPr lang="fr-FR" smtClean="0"/>
              <a:t>22/03/2022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33320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0D3761-6C14-436E-A837-A9900BE5EAAB}" type="datetimeFigureOut">
              <a:rPr lang="fr-FR" smtClean="0"/>
              <a:t>22/03/2022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262631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0D3761-6C14-436E-A837-A9900BE5EAAB}" type="datetimeFigureOut">
              <a:rPr lang="fr-FR" smtClean="0"/>
              <a:t>22/03/2022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275771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0D3761-6C14-436E-A837-A9900BE5EAAB}" type="datetimeFigureOut">
              <a:rPr lang="fr-FR" smtClean="0"/>
              <a:t>22/03/2022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182708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60D3761-6C14-436E-A837-A9900BE5EAAB}" type="datetimeFigureOut">
              <a:rPr lang="fr-FR" smtClean="0"/>
              <a:t>22/03/2022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329425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60D3761-6C14-436E-A837-A9900BE5EAAB}" type="datetimeFigureOut">
              <a:rPr lang="fr-FR" smtClean="0"/>
              <a:t>22/03/2022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235652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60D3761-6C14-436E-A837-A9900BE5EAAB}" type="datetimeFigureOut">
              <a:rPr lang="fr-FR" smtClean="0"/>
              <a:t>22/03/2022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127734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60D3761-6C14-436E-A837-A9900BE5EAAB}" type="datetimeFigureOut">
              <a:rPr lang="fr-FR" smtClean="0"/>
              <a:t>22/03/2022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300863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0D3761-6C14-436E-A837-A9900BE5EAAB}" type="datetimeFigureOut">
              <a:rPr lang="fr-FR" smtClean="0"/>
              <a:t>22/03/2022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334023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60D3761-6C14-436E-A837-A9900BE5EAAB}" type="datetimeFigureOut">
              <a:rPr lang="fr-FR" smtClean="0"/>
              <a:t>22/03/2022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419973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60D3761-6C14-436E-A837-A9900BE5EAAB}" type="datetimeFigureOut">
              <a:rPr lang="fr-FR" smtClean="0"/>
              <a:t>22/03/2022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0D7F53-951B-4D6E-855E-2A8FDFAC6922}" type="slidenum">
              <a:rPr lang="fr-FR" smtClean="0"/>
              <a:t>‹N°›</a:t>
            </a:fld>
            <a:endParaRPr lang="fr-FR"/>
          </a:p>
        </p:txBody>
      </p:sp>
    </p:spTree>
    <p:extLst>
      <p:ext uri="{BB962C8B-B14F-4D97-AF65-F5344CB8AC3E}">
        <p14:creationId xmlns:p14="http://schemas.microsoft.com/office/powerpoint/2010/main" val="26219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D3761-6C14-436E-A837-A9900BE5EAAB}" type="datetimeFigureOut">
              <a:rPr lang="fr-FR" smtClean="0"/>
              <a:t>22/03/2022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D7F53-951B-4D6E-855E-2A8FDFAC6922}" type="slidenum">
              <a:rPr lang="fr-FR" smtClean="0"/>
              <a:t>‹N°›</a:t>
            </a:fld>
            <a:endParaRPr lang="fr-FR"/>
          </a:p>
        </p:txBody>
      </p:sp>
    </p:spTree>
    <p:extLst>
      <p:ext uri="{BB962C8B-B14F-4D97-AF65-F5344CB8AC3E}">
        <p14:creationId xmlns:p14="http://schemas.microsoft.com/office/powerpoint/2010/main" val="1551488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2492896"/>
            <a:ext cx="7772400" cy="2187674"/>
          </a:xfrm>
        </p:spPr>
        <p:txBody>
          <a:bodyPr>
            <a:normAutofit fontScale="90000"/>
          </a:bodyPr>
          <a:lstStyle/>
          <a:p>
            <a:r>
              <a:rPr lang="fr-FR" b="1" dirty="0" smtClean="0">
                <a:solidFill>
                  <a:srgbClr val="FF0000"/>
                </a:solidFill>
              </a:rPr>
              <a:t>SGBDR</a:t>
            </a:r>
            <a:br>
              <a:rPr lang="fr-FR" b="1" dirty="0" smtClean="0">
                <a:solidFill>
                  <a:srgbClr val="FF0000"/>
                </a:solidFill>
              </a:rPr>
            </a:br>
            <a:r>
              <a:rPr lang="fr-FR" b="1" dirty="0" smtClean="0">
                <a:solidFill>
                  <a:srgbClr val="FF0000"/>
                </a:solidFill>
              </a:rPr>
              <a:t> (système de gestion de base de données relationnelle)</a:t>
            </a:r>
            <a:br>
              <a:rPr lang="fr-FR" b="1" dirty="0" smtClean="0">
                <a:solidFill>
                  <a:srgbClr val="FF0000"/>
                </a:solidFill>
              </a:rPr>
            </a:br>
            <a:endParaRPr lang="fr-FR" dirty="0">
              <a:solidFill>
                <a:srgbClr val="FF0000"/>
              </a:solidFill>
            </a:endParaRPr>
          </a:p>
        </p:txBody>
      </p:sp>
    </p:spTree>
    <p:extLst>
      <p:ext uri="{BB962C8B-B14F-4D97-AF65-F5344CB8AC3E}">
        <p14:creationId xmlns:p14="http://schemas.microsoft.com/office/powerpoint/2010/main" val="165579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95536" y="404664"/>
            <a:ext cx="8352928" cy="5688632"/>
          </a:xfrm>
        </p:spPr>
        <p:txBody>
          <a:bodyPr>
            <a:normAutofit fontScale="62500" lnSpcReduction="20000"/>
          </a:bodyPr>
          <a:lstStyle/>
          <a:p>
            <a:pPr algn="l"/>
            <a:r>
              <a:rPr lang="fr-FR" sz="3800" dirty="0" smtClean="0">
                <a:solidFill>
                  <a:srgbClr val="FF0000"/>
                </a:solidFill>
                <a:effectLst>
                  <a:outerShdw blurRad="38100" dist="38100" dir="2700000" algn="tl">
                    <a:srgbClr val="000000">
                      <a:alpha val="43137"/>
                    </a:srgbClr>
                  </a:outerShdw>
                </a:effectLst>
              </a:rPr>
              <a:t>Définition:</a:t>
            </a:r>
            <a:endParaRPr lang="fr-FR" sz="3800" dirty="0" smtClean="0">
              <a:solidFill>
                <a:srgbClr val="FF0000"/>
              </a:solidFill>
              <a:effectLst>
                <a:outerShdw blurRad="38100" dist="38100" dir="2700000" algn="tl">
                  <a:srgbClr val="000000">
                    <a:alpha val="43137"/>
                  </a:srgbClr>
                </a:outerShdw>
              </a:effectLst>
            </a:endParaRPr>
          </a:p>
          <a:p>
            <a:pPr algn="l"/>
            <a:r>
              <a:rPr lang="fr-FR" sz="3800" dirty="0" smtClean="0">
                <a:solidFill>
                  <a:schemeClr val="tx1"/>
                </a:solidFill>
              </a:rPr>
              <a:t>Un </a:t>
            </a:r>
            <a:r>
              <a:rPr lang="fr-FR" sz="3800" dirty="0">
                <a:solidFill>
                  <a:schemeClr val="tx1"/>
                </a:solidFill>
              </a:rPr>
              <a:t>système de gestion de base de </a:t>
            </a:r>
            <a:r>
              <a:rPr lang="fr-FR" sz="3800" dirty="0" smtClean="0">
                <a:solidFill>
                  <a:schemeClr val="tx1"/>
                </a:solidFill>
              </a:rPr>
              <a:t>données relationnelle </a:t>
            </a:r>
            <a:r>
              <a:rPr lang="fr-FR" sz="3800" dirty="0">
                <a:solidFill>
                  <a:schemeClr val="tx1"/>
                </a:solidFill>
              </a:rPr>
              <a:t>(RDBMS) est un ensemble de programmes et de fonctionnalités qui permettent aux équipes informatiques et autres de créer, mettre à jour, administrer et interagir avec une  base </a:t>
            </a:r>
            <a:r>
              <a:rPr lang="fr-FR" sz="3800" dirty="0" smtClean="0">
                <a:solidFill>
                  <a:schemeClr val="tx1"/>
                </a:solidFill>
              </a:rPr>
              <a:t>de </a:t>
            </a:r>
            <a:r>
              <a:rPr lang="fr-FR" sz="3800" dirty="0" smtClean="0">
                <a:solidFill>
                  <a:schemeClr val="tx1"/>
                </a:solidFill>
              </a:rPr>
              <a:t>données relationnelle </a:t>
            </a:r>
            <a:r>
              <a:rPr lang="fr-FR" sz="3800" dirty="0" smtClean="0">
                <a:solidFill>
                  <a:schemeClr val="tx1"/>
                </a:solidFill>
              </a:rPr>
              <a:t>. </a:t>
            </a:r>
            <a:r>
              <a:rPr lang="fr-FR" sz="3800" dirty="0">
                <a:solidFill>
                  <a:schemeClr val="tx1"/>
                </a:solidFill>
              </a:rPr>
              <a:t> Les SGBDR stockent les données sous forme de tables, la plupart des systèmes commerciaux de gestion de bases de données relationnelles utilisant </a:t>
            </a:r>
            <a:r>
              <a:rPr lang="fr-FR" sz="3800" u="sng" dirty="0">
                <a:solidFill>
                  <a:schemeClr val="tx1"/>
                </a:solidFill>
              </a:rPr>
              <a:t>le langage de requête structuré</a:t>
            </a:r>
            <a:r>
              <a:rPr lang="fr-FR" sz="3800" dirty="0">
                <a:solidFill>
                  <a:schemeClr val="tx1"/>
                </a:solidFill>
              </a:rPr>
              <a:t> ( SQL ) pour accéder à la base de données. Cependant, puisque SQL a été inventé après le développement initial du modèle relationnel, il n'est pas nécessaire pour l'utilisation du SGBDR</a:t>
            </a:r>
            <a:r>
              <a:rPr lang="fr-FR" sz="3800" dirty="0" smtClean="0">
                <a:solidFill>
                  <a:schemeClr val="tx1"/>
                </a:solidFill>
              </a:rPr>
              <a:t>.</a:t>
            </a:r>
          </a:p>
          <a:p>
            <a:pPr algn="l"/>
            <a:endParaRPr lang="fr-FR" sz="3800" dirty="0">
              <a:solidFill>
                <a:schemeClr val="tx1"/>
              </a:solidFill>
            </a:endParaRPr>
          </a:p>
          <a:p>
            <a:pPr algn="l"/>
            <a:r>
              <a:rPr lang="fr-FR" sz="3800" dirty="0">
                <a:solidFill>
                  <a:schemeClr val="tx1"/>
                </a:solidFill>
              </a:rPr>
              <a:t>Le RDBMS est le système de base de données le plus populaire parmi les organisations du monde entier. Il fournit une méthode fiable de stockage et de récupération de grandes quantités de données tout en offrant une combinaison de performances système et de facilité de mise en œuvre.</a:t>
            </a:r>
          </a:p>
          <a:p>
            <a:endParaRPr lang="fr-FR" sz="3800" dirty="0"/>
          </a:p>
        </p:txBody>
      </p:sp>
    </p:spTree>
    <p:extLst>
      <p:ext uri="{BB962C8B-B14F-4D97-AF65-F5344CB8AC3E}">
        <p14:creationId xmlns:p14="http://schemas.microsoft.com/office/powerpoint/2010/main" val="16513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8600" y="404664"/>
            <a:ext cx="8229600" cy="1143000"/>
          </a:xfrm>
        </p:spPr>
        <p:txBody>
          <a:bodyPr/>
          <a:lstStyle/>
          <a:p>
            <a:r>
              <a:rPr lang="fr-FR" dirty="0" smtClean="0">
                <a:solidFill>
                  <a:srgbClr val="FF0000"/>
                </a:solidFill>
              </a:rPr>
              <a:t>3 SGBDR relationnels:</a:t>
            </a:r>
            <a:endParaRPr lang="fr-FR" dirty="0">
              <a:solidFill>
                <a:srgbClr val="FF0000"/>
              </a:solidFill>
            </a:endParaRPr>
          </a:p>
        </p:txBody>
      </p:sp>
      <p:sp>
        <p:nvSpPr>
          <p:cNvPr id="3" name="Espace réservé du contenu 2"/>
          <p:cNvSpPr>
            <a:spLocks noGrp="1"/>
          </p:cNvSpPr>
          <p:nvPr>
            <p:ph idx="1"/>
          </p:nvPr>
        </p:nvSpPr>
        <p:spPr>
          <a:xfrm>
            <a:off x="1691680" y="2132856"/>
            <a:ext cx="7283152" cy="4281339"/>
          </a:xfrm>
        </p:spPr>
        <p:txBody>
          <a:bodyPr/>
          <a:lstStyle/>
          <a:p>
            <a:r>
              <a:rPr lang="fr-FR" dirty="0" smtClean="0">
                <a:solidFill>
                  <a:schemeClr val="tx2">
                    <a:lumMod val="60000"/>
                    <a:lumOff val="40000"/>
                  </a:schemeClr>
                </a:solidFill>
              </a:rPr>
              <a:t>MySQL</a:t>
            </a:r>
          </a:p>
          <a:p>
            <a:r>
              <a:rPr lang="fr-FR" dirty="0" smtClean="0">
                <a:solidFill>
                  <a:schemeClr val="tx2">
                    <a:lumMod val="60000"/>
                    <a:lumOff val="40000"/>
                  </a:schemeClr>
                </a:solidFill>
              </a:rPr>
              <a:t>PostgreSQL</a:t>
            </a:r>
          </a:p>
          <a:p>
            <a:r>
              <a:rPr lang="fr-FR" dirty="0" smtClean="0">
                <a:solidFill>
                  <a:schemeClr val="tx2">
                    <a:lumMod val="60000"/>
                    <a:lumOff val="40000"/>
                  </a:schemeClr>
                </a:solidFill>
              </a:rPr>
              <a:t>SQL SERVER</a:t>
            </a:r>
          </a:p>
          <a:p>
            <a:endParaRPr lang="fr-FR" dirty="0"/>
          </a:p>
        </p:txBody>
      </p:sp>
    </p:spTree>
    <p:extLst>
      <p:ext uri="{BB962C8B-B14F-4D97-AF65-F5344CB8AC3E}">
        <p14:creationId xmlns:p14="http://schemas.microsoft.com/office/powerpoint/2010/main" val="60062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MySQL</a:t>
            </a:r>
            <a:endParaRPr lang="fr-FR" dirty="0">
              <a:solidFill>
                <a:srgbClr val="FF0000"/>
              </a:solidFill>
            </a:endParaRPr>
          </a:p>
        </p:txBody>
      </p:sp>
      <p:sp>
        <p:nvSpPr>
          <p:cNvPr id="3" name="Espace réservé du contenu 2"/>
          <p:cNvSpPr>
            <a:spLocks noGrp="1"/>
          </p:cNvSpPr>
          <p:nvPr>
            <p:ph idx="1"/>
          </p:nvPr>
        </p:nvSpPr>
        <p:spPr>
          <a:xfrm>
            <a:off x="457200" y="1484784"/>
            <a:ext cx="8229600" cy="4641379"/>
          </a:xfrm>
        </p:spPr>
        <p:txBody>
          <a:bodyPr>
            <a:normAutofit lnSpcReduction="10000"/>
          </a:bodyPr>
          <a:lstStyle/>
          <a:p>
            <a:r>
              <a:rPr lang="fr-FR" dirty="0"/>
              <a:t> est un système de gestion de bases de données relationnelles (SGBDR). Il est distribué sous une double licence GPL et propriétaire. Il fait partie des logiciels de gestion de base de données les plus utilisés au monde, autant par le grand public (applications web principalement) que par des professionnels, en concurrence avec Oracle</a:t>
            </a:r>
            <a:r>
              <a:rPr lang="fr-FR" dirty="0" smtClean="0"/>
              <a:t>, </a:t>
            </a:r>
            <a:r>
              <a:rPr lang="fr-FR" dirty="0" smtClean="0"/>
              <a:t>PostgreSQL </a:t>
            </a:r>
            <a:r>
              <a:rPr lang="fr-FR" dirty="0"/>
              <a:t> et Microsoft SQL Server.</a:t>
            </a:r>
          </a:p>
          <a:p>
            <a:pPr marL="0" indent="0">
              <a:buNone/>
            </a:pPr>
            <a:endParaRPr lang="fr-FR" dirty="0"/>
          </a:p>
        </p:txBody>
      </p:sp>
    </p:spTree>
    <p:extLst>
      <p:ext uri="{BB962C8B-B14F-4D97-AF65-F5344CB8AC3E}">
        <p14:creationId xmlns:p14="http://schemas.microsoft.com/office/powerpoint/2010/main" val="334431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0000"/>
                </a:solidFill>
              </a:rPr>
              <a:t>PostgreSQL</a:t>
            </a:r>
            <a:r>
              <a:rPr lang="fr-FR" dirty="0" smtClean="0"/>
              <a:t> </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est </a:t>
            </a:r>
            <a:r>
              <a:rPr lang="fr-FR" dirty="0"/>
              <a:t>un système de gestion de base de données relationnelle et objet (SGBDRO). C'est un outil libre disponible selon les termes d'une licence de type BSD.</a:t>
            </a:r>
          </a:p>
          <a:p>
            <a:r>
              <a:rPr lang="fr-FR" dirty="0"/>
              <a:t>Ce système est comparable à d'autres systèmes de gestion de base de données, qu'ils soient libres </a:t>
            </a:r>
            <a:r>
              <a:rPr lang="fr-FR" dirty="0" smtClean="0"/>
              <a:t>ou </a:t>
            </a:r>
            <a:r>
              <a:rPr lang="fr-FR" dirty="0"/>
              <a:t>propriétaires (comme Oracle, MySQL, Sybase, DB2</a:t>
            </a:r>
            <a:r>
              <a:rPr lang="fr-FR" dirty="0" smtClean="0"/>
              <a:t>,</a:t>
            </a:r>
            <a:r>
              <a:rPr lang="fr-FR" dirty="0"/>
              <a:t> et Microsoft SQL Server). Comme les projets libres Apache et Linux, PostgreSQL n'est pas contrôlé par une seule entreprise, mais est fondé sur une communauté mondiale de développeurs et d'entreprises.</a:t>
            </a:r>
          </a:p>
          <a:p>
            <a:endParaRPr lang="fr-FR" dirty="0"/>
          </a:p>
        </p:txBody>
      </p:sp>
    </p:spTree>
    <p:extLst>
      <p:ext uri="{BB962C8B-B14F-4D97-AF65-F5344CB8AC3E}">
        <p14:creationId xmlns:p14="http://schemas.microsoft.com/office/powerpoint/2010/main" val="324904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solidFill>
                  <a:srgbClr val="FF0000"/>
                </a:solidFill>
              </a:rPr>
              <a:t> SQL Server</a:t>
            </a:r>
            <a:r>
              <a:rPr lang="fr-FR" dirty="0" smtClean="0"/>
              <a:t> </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est </a:t>
            </a:r>
            <a:r>
              <a:rPr lang="fr-FR" dirty="0"/>
              <a:t>un système de gestion de base de données (SGBD) en langage SQL incorporant entre autres un SGBDR (SGBD relationnel ») développé et commercialisé par la société Microsoft. Il fonctionne sous les OS Windows et Linux (depuis </a:t>
            </a:r>
            <a:r>
              <a:rPr lang="fr-FR" dirty="0" smtClean="0"/>
              <a:t>mars 2016</a:t>
            </a:r>
            <a:r>
              <a:rPr lang="fr-FR" dirty="0"/>
              <a:t>), mais il est possible de le lancer sur Mac OS via Docker, car il en existe une version en téléchargement sur le site de </a:t>
            </a:r>
            <a:r>
              <a:rPr lang="fr-FR" dirty="0" smtClean="0"/>
              <a:t>Microsoft.</a:t>
            </a:r>
            <a:endParaRPr lang="fr-FR" dirty="0" smtClean="0">
              <a:solidFill>
                <a:schemeClr val="tx2">
                  <a:lumMod val="60000"/>
                  <a:lumOff val="40000"/>
                </a:schemeClr>
              </a:solidFill>
            </a:endParaRPr>
          </a:p>
        </p:txBody>
      </p:sp>
    </p:spTree>
    <p:extLst>
      <p:ext uri="{BB962C8B-B14F-4D97-AF65-F5344CB8AC3E}">
        <p14:creationId xmlns:p14="http://schemas.microsoft.com/office/powerpoint/2010/main" val="119036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228998"/>
          </a:xfrm>
        </p:spPr>
        <p:txBody>
          <a:bodyPr>
            <a:normAutofit fontScale="90000"/>
          </a:bodyPr>
          <a:lstStyle/>
          <a:p>
            <a:pPr algn="l"/>
            <a:r>
              <a:rPr lang="en-US" sz="3100" dirty="0">
                <a:solidFill>
                  <a:srgbClr val="FF0000"/>
                </a:solidFill>
              </a:rPr>
              <a:t>A comparison between the three RDBMS</a:t>
            </a:r>
            <a:br>
              <a:rPr lang="en-US" sz="3100" dirty="0">
                <a:solidFill>
                  <a:srgbClr val="FF0000"/>
                </a:solidFill>
              </a:rPr>
            </a:br>
            <a:r>
              <a:rPr lang="en-US" dirty="0"/>
              <a:t/>
            </a:r>
            <a:br>
              <a:rPr lang="en-US" dirty="0"/>
            </a:b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404664"/>
            <a:ext cx="7416824" cy="6192688"/>
          </a:xfrm>
        </p:spPr>
      </p:pic>
    </p:spTree>
    <p:extLst>
      <p:ext uri="{BB962C8B-B14F-4D97-AF65-F5344CB8AC3E}">
        <p14:creationId xmlns:p14="http://schemas.microsoft.com/office/powerpoint/2010/main" val="34872721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33</Words>
  <Application>Microsoft Office PowerPoint</Application>
  <PresentationFormat>Affichage à l'écran (4:3)</PresentationFormat>
  <Paragraphs>17</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SGBDR  (système de gestion de base de données relationnelle) </vt:lpstr>
      <vt:lpstr>Présentation PowerPoint</vt:lpstr>
      <vt:lpstr>3 SGBDR relationnels:</vt:lpstr>
      <vt:lpstr>MySQL</vt:lpstr>
      <vt:lpstr>PostgreSQL </vt:lpstr>
      <vt:lpstr> SQL Server </vt:lpstr>
      <vt:lpstr>A comparison between the three RDBMS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SGBDR  (système de gestion de base de données relationnelle)</dc:title>
  <dc:creator>Oumayma</dc:creator>
  <cp:lastModifiedBy>Oumayma</cp:lastModifiedBy>
  <cp:revision>4</cp:revision>
  <dcterms:created xsi:type="dcterms:W3CDTF">2022-03-22T16:48:06Z</dcterms:created>
  <dcterms:modified xsi:type="dcterms:W3CDTF">2022-03-22T17:27:22Z</dcterms:modified>
</cp:coreProperties>
</file>