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696" y="-294"/>
      </p:cViewPr>
      <p:guideLst>
        <p:guide orient="horz"/>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3/9/2015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85800"/>
            <a:ext cx="36576000" cy="3046988"/>
          </a:xfrm>
          <a:prstGeom prst="rect">
            <a:avLst/>
          </a:prstGeom>
          <a:noFill/>
        </p:spPr>
        <p:txBody>
          <a:bodyPr wrap="square" rtlCol="0">
            <a:spAutoFit/>
          </a:bodyPr>
          <a:lstStyle/>
          <a:p>
            <a:pPr algn="ctr"/>
            <a:r>
              <a:rPr lang="en-US" sz="9600" b="1" dirty="0" smtClean="0"/>
              <a:t>	Shooting Nuclear Waste at the Sun</a:t>
            </a:r>
          </a:p>
          <a:p>
            <a:pPr algn="ctr"/>
            <a:r>
              <a:rPr lang="en-US" sz="9600" b="1" dirty="0" smtClean="0"/>
              <a:t> a viable option?</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359664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Christine Helms, Computational Methods in Physics, Spring 2015</a:t>
            </a:r>
          </a:p>
        </p:txBody>
      </p:sp>
      <p:cxnSp>
        <p:nvCxnSpPr>
          <p:cNvPr id="7" name="Straight Connector 6"/>
          <p:cNvCxnSpPr/>
          <p:nvPr/>
        </p:nvCxnSpPr>
        <p:spPr>
          <a:xfrm>
            <a:off x="0" y="4495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400" y="4953000"/>
            <a:ext cx="9982200" cy="5478423"/>
          </a:xfrm>
          <a:prstGeom prst="rect">
            <a:avLst/>
          </a:prstGeom>
          <a:noFill/>
        </p:spPr>
        <p:txBody>
          <a:bodyPr wrap="square" rtlCol="0">
            <a:spAutoFit/>
          </a:bodyPr>
          <a:lstStyle/>
          <a:p>
            <a:r>
              <a:rPr lang="en-US" sz="4400" b="1" dirty="0" smtClean="0"/>
              <a:t>Introduction: </a:t>
            </a:r>
          </a:p>
          <a:p>
            <a:r>
              <a:rPr lang="en-US" sz="3400" dirty="0" smtClean="0"/>
              <a:t>   With x-many nuclear power plants in the world producing x-much waste a year,  storage of nuclear waste has become an important topic [1].  One suggestion is to launch nuclear waste at the sun.  This options requires launch technologies that are capable to speeds exceeding the escape velocity of the Earth.   These velocities are a limitation but may be surpassed as technology develops therefor we consider the feasibility of launching nuclear waste at the sun.</a:t>
            </a:r>
            <a:endParaRPr lang="en-US" sz="3400" dirty="0"/>
          </a:p>
        </p:txBody>
      </p:sp>
      <p:sp>
        <p:nvSpPr>
          <p:cNvPr id="11" name="TextBox 10"/>
          <p:cNvSpPr txBox="1"/>
          <p:nvPr/>
        </p:nvSpPr>
        <p:spPr>
          <a:xfrm>
            <a:off x="762000" y="10691396"/>
            <a:ext cx="10134600" cy="10187404"/>
          </a:xfrm>
          <a:prstGeom prst="rect">
            <a:avLst/>
          </a:prstGeom>
          <a:noFill/>
        </p:spPr>
        <p:txBody>
          <a:bodyPr wrap="square" rtlCol="0">
            <a:spAutoFit/>
          </a:bodyPr>
          <a:lstStyle/>
          <a:p>
            <a:r>
              <a:rPr lang="en-US" sz="4400" b="1" dirty="0" smtClean="0"/>
              <a:t>Physics and Methods: </a:t>
            </a:r>
          </a:p>
          <a:p>
            <a:r>
              <a:rPr lang="en-US" sz="3000" dirty="0" smtClean="0"/>
              <a:t>   </a:t>
            </a:r>
            <a:r>
              <a:rPr lang="en-US" sz="3400" dirty="0" smtClean="0"/>
              <a:t>We minimized our system to contain only the Earth, Sun and a projectile.  We then modeled the trajectory of the projectile, Earth and sun as time evolved.  We tested different launch angles and velocities to determine which effectively hit the sun with in 3 years of launch.</a:t>
            </a:r>
          </a:p>
          <a:p>
            <a:endParaRPr lang="en-US" sz="1600" dirty="0"/>
          </a:p>
          <a:p>
            <a:r>
              <a:rPr lang="en-US" sz="3400" dirty="0" smtClean="0"/>
              <a:t>The motion of the system and the projectile  was described by the force of gravity.  Where the force on the projectile is given below.</a:t>
            </a:r>
          </a:p>
          <a:p>
            <a:endParaRPr lang="en-US" sz="3400" dirty="0" smtClean="0"/>
          </a:p>
          <a:p>
            <a:endParaRPr lang="en-US" sz="3400" dirty="0"/>
          </a:p>
          <a:p>
            <a:endParaRPr lang="en-US" sz="3400" dirty="0"/>
          </a:p>
          <a:p>
            <a:r>
              <a:rPr lang="en-US" sz="3400" dirty="0" smtClean="0"/>
              <a:t>Setting our origin at the center of mass we could define our system and track the projectile  (see figure 1). Using the three point centered algorithm to solve differential equation given by the forces equation we were able to track the projectile. </a:t>
            </a:r>
          </a:p>
          <a:p>
            <a:endParaRPr lang="en-US" sz="3400" dirty="0" smtClean="0"/>
          </a:p>
        </p:txBody>
      </p:sp>
      <p:sp>
        <p:nvSpPr>
          <p:cNvPr id="12" name="TextBox 11"/>
          <p:cNvSpPr txBox="1"/>
          <p:nvPr/>
        </p:nvSpPr>
        <p:spPr>
          <a:xfrm>
            <a:off x="12115800" y="10363200"/>
            <a:ext cx="11016916" cy="2400657"/>
          </a:xfrm>
          <a:prstGeom prst="rect">
            <a:avLst/>
          </a:prstGeom>
          <a:noFill/>
        </p:spPr>
        <p:txBody>
          <a:bodyPr wrap="square" rtlCol="0">
            <a:spAutoFit/>
          </a:bodyPr>
          <a:lstStyle/>
          <a:p>
            <a:r>
              <a:rPr lang="en-US" sz="3000" dirty="0" smtClean="0"/>
              <a:t>Figure 2. The path taken by the projectile  after launch with difference launch </a:t>
            </a:r>
            <a:r>
              <a:rPr lang="en-US" sz="3000" dirty="0" smtClean="0"/>
              <a:t>angles (phi) </a:t>
            </a:r>
            <a:r>
              <a:rPr lang="en-US" sz="3000" dirty="0" smtClean="0"/>
              <a:t>and </a:t>
            </a:r>
            <a:r>
              <a:rPr lang="en-US" sz="3000" dirty="0" smtClean="0"/>
              <a:t>velocities as a multiple of the escape velocity of Earth (</a:t>
            </a:r>
            <a:r>
              <a:rPr lang="en-US" sz="3000" dirty="0" err="1" smtClean="0"/>
              <a:t>v</a:t>
            </a:r>
            <a:r>
              <a:rPr lang="en-US" sz="3000" baseline="-25000" dirty="0" err="1" smtClean="0"/>
              <a:t>esc</a:t>
            </a:r>
            <a:r>
              <a:rPr lang="en-US" sz="3000" dirty="0" smtClean="0"/>
              <a:t> = 1.1 x 10</a:t>
            </a:r>
            <a:r>
              <a:rPr lang="en-US" sz="3000" baseline="30000" dirty="0" smtClean="0"/>
              <a:t>4</a:t>
            </a:r>
            <a:r>
              <a:rPr lang="en-US" sz="3000" dirty="0" smtClean="0"/>
              <a:t>); </a:t>
            </a:r>
            <a:r>
              <a:rPr lang="en-US" sz="3000" dirty="0" smtClean="0"/>
              <a:t>A: phi </a:t>
            </a:r>
            <a:r>
              <a:rPr lang="en-US" sz="3000" dirty="0" smtClean="0"/>
              <a:t>-3.5 rad, </a:t>
            </a:r>
            <a:r>
              <a:rPr lang="en-US" sz="3000" dirty="0" smtClean="0"/>
              <a:t>velocity </a:t>
            </a:r>
            <a:r>
              <a:rPr lang="en-US" sz="3000" dirty="0" smtClean="0"/>
              <a:t> -</a:t>
            </a:r>
            <a:r>
              <a:rPr lang="en-US" sz="3000" dirty="0" smtClean="0"/>
              <a:t> </a:t>
            </a:r>
            <a:r>
              <a:rPr lang="en-US" sz="3000" dirty="0"/>
              <a:t>1.3 </a:t>
            </a:r>
            <a:r>
              <a:rPr lang="en-US" sz="3000" dirty="0" err="1"/>
              <a:t>v</a:t>
            </a:r>
            <a:r>
              <a:rPr lang="en-US" sz="3000" baseline="-25000" dirty="0" err="1"/>
              <a:t>esc</a:t>
            </a:r>
            <a:r>
              <a:rPr lang="en-US" sz="3000" dirty="0" smtClean="0"/>
              <a:t>, </a:t>
            </a:r>
            <a:r>
              <a:rPr lang="en-US" sz="3000" dirty="0" smtClean="0"/>
              <a:t>B: phi - </a:t>
            </a:r>
            <a:r>
              <a:rPr lang="en-US" sz="3000" dirty="0" smtClean="0"/>
              <a:t>2 </a:t>
            </a:r>
            <a:r>
              <a:rPr lang="en-US" sz="3000" dirty="0" smtClean="0"/>
              <a:t>rad, velocity </a:t>
            </a:r>
            <a:r>
              <a:rPr lang="en-US" sz="3000" dirty="0" smtClean="0"/>
              <a:t>- 1 </a:t>
            </a:r>
            <a:r>
              <a:rPr lang="en-US" sz="3000" dirty="0" err="1" smtClean="0"/>
              <a:t>v</a:t>
            </a:r>
            <a:r>
              <a:rPr lang="en-US" sz="3000" baseline="-25000" dirty="0" err="1" smtClean="0"/>
              <a:t>esc</a:t>
            </a:r>
            <a:r>
              <a:rPr lang="en-US" sz="3000" dirty="0" smtClean="0"/>
              <a:t>.  The path of the Sun is shown in gree</a:t>
            </a:r>
            <a:r>
              <a:rPr lang="en-US" sz="3000" dirty="0" smtClean="0"/>
              <a:t>n, the Earth in blue and the projectile in red. </a:t>
            </a:r>
            <a:endParaRPr lang="en-US" sz="3000" dirty="0"/>
          </a:p>
        </p:txBody>
      </p:sp>
      <p:sp>
        <p:nvSpPr>
          <p:cNvPr id="16" name="TextBox 15"/>
          <p:cNvSpPr txBox="1"/>
          <p:nvPr/>
        </p:nvSpPr>
        <p:spPr>
          <a:xfrm>
            <a:off x="914400" y="24917400"/>
            <a:ext cx="9982200" cy="1938992"/>
          </a:xfrm>
          <a:prstGeom prst="rect">
            <a:avLst/>
          </a:prstGeom>
          <a:noFill/>
        </p:spPr>
        <p:txBody>
          <a:bodyPr wrap="square" rtlCol="0">
            <a:spAutoFit/>
          </a:bodyPr>
          <a:lstStyle/>
          <a:p>
            <a:r>
              <a:rPr lang="en-US" sz="3000" dirty="0" smtClean="0"/>
              <a:t>Figure 1. Schematic of the set up for the problem. The Earth and sun orbit their center of mass, technically located inside the sun but shown outside for visualization.  A projectile is launch from the earth at a given angle and velocity. </a:t>
            </a:r>
            <a:endParaRPr lang="en-US" sz="3000" dirty="0"/>
          </a:p>
        </p:txBody>
      </p:sp>
      <p:sp>
        <p:nvSpPr>
          <p:cNvPr id="15" name="TextBox 14"/>
          <p:cNvSpPr txBox="1"/>
          <p:nvPr/>
        </p:nvSpPr>
        <p:spPr>
          <a:xfrm>
            <a:off x="12192000" y="19962197"/>
            <a:ext cx="10363200" cy="4955203"/>
          </a:xfrm>
          <a:prstGeom prst="rect">
            <a:avLst/>
          </a:prstGeom>
          <a:noFill/>
        </p:spPr>
        <p:txBody>
          <a:bodyPr wrap="square" rtlCol="0">
            <a:spAutoFit/>
          </a:bodyPr>
          <a:lstStyle/>
          <a:p>
            <a:r>
              <a:rPr lang="en-US" sz="4400" b="1" dirty="0" smtClean="0"/>
              <a:t>Results:</a:t>
            </a:r>
            <a:endParaRPr lang="en-US" sz="4400" dirty="0" smtClean="0"/>
          </a:p>
          <a:p>
            <a:r>
              <a:rPr lang="en-US" sz="3400" dirty="0" smtClean="0"/>
              <a:t>   We were able to track the full trajectory of the projectile as shown in figures 2 and 3. We could verify our code was working correctly by eliminating the earth and setting the projectile into orbit around the sun by giving it the correct velocity for the given radius of orbit (figure 3).   Seeing we only care about the final position of the projectile we collected data on its location after 3 years for various initial conditions (Figure 4)</a:t>
            </a:r>
            <a:endParaRPr lang="en-US" sz="3400" dirty="0"/>
          </a:p>
        </p:txBody>
      </p:sp>
      <p:sp>
        <p:nvSpPr>
          <p:cNvPr id="21" name="TextBox 20"/>
          <p:cNvSpPr txBox="1"/>
          <p:nvPr/>
        </p:nvSpPr>
        <p:spPr>
          <a:xfrm>
            <a:off x="19284182" y="14654748"/>
            <a:ext cx="3429000" cy="3785652"/>
          </a:xfrm>
          <a:prstGeom prst="rect">
            <a:avLst/>
          </a:prstGeom>
          <a:noFill/>
        </p:spPr>
        <p:txBody>
          <a:bodyPr wrap="square" rtlCol="0">
            <a:spAutoFit/>
          </a:bodyPr>
          <a:lstStyle/>
          <a:p>
            <a:r>
              <a:rPr lang="en-US" sz="3000" dirty="0" smtClean="0"/>
              <a:t>Figure 3. Two body system of the Sun and the projectile.   When the projectile is launch with the correct orbital velocity it does indeed orbit the sun. </a:t>
            </a:r>
            <a:endParaRPr lang="en-US" sz="3000" dirty="0"/>
          </a:p>
        </p:txBody>
      </p:sp>
      <p:sp>
        <p:nvSpPr>
          <p:cNvPr id="24" name="TextBox 23"/>
          <p:cNvSpPr txBox="1"/>
          <p:nvPr/>
        </p:nvSpPr>
        <p:spPr>
          <a:xfrm>
            <a:off x="24765000" y="15815608"/>
            <a:ext cx="9677400" cy="2400657"/>
          </a:xfrm>
          <a:prstGeom prst="rect">
            <a:avLst/>
          </a:prstGeom>
          <a:noFill/>
        </p:spPr>
        <p:txBody>
          <a:bodyPr wrap="square" rtlCol="0">
            <a:spAutoFit/>
          </a:bodyPr>
          <a:lstStyle/>
          <a:p>
            <a:r>
              <a:rPr lang="en-US" sz="3000" dirty="0" smtClean="0"/>
              <a:t>Figure 5. Heat map of the final position of the projectile.  Black indicates the projectile hit the Sun, Blue the projectile hit the earth, the shading from green to red indicates the final distance from the center of mass with the most distant outcomes in red.  </a:t>
            </a:r>
            <a:endParaRPr lang="en-US" sz="3000" dirty="0"/>
          </a:p>
        </p:txBody>
      </p:sp>
      <p:sp>
        <p:nvSpPr>
          <p:cNvPr id="25" name="TextBox 24"/>
          <p:cNvSpPr txBox="1"/>
          <p:nvPr/>
        </p:nvSpPr>
        <p:spPr>
          <a:xfrm>
            <a:off x="24211548" y="18646438"/>
            <a:ext cx="10764252" cy="3908762"/>
          </a:xfrm>
          <a:prstGeom prst="rect">
            <a:avLst/>
          </a:prstGeom>
          <a:noFill/>
        </p:spPr>
        <p:txBody>
          <a:bodyPr wrap="square" rtlCol="0">
            <a:spAutoFit/>
          </a:bodyPr>
          <a:lstStyle/>
          <a:p>
            <a:r>
              <a:rPr lang="en-US" sz="4400" b="1" dirty="0" smtClean="0"/>
              <a:t>Conclusions:</a:t>
            </a:r>
            <a:endParaRPr lang="en-US" sz="4400" dirty="0" smtClean="0"/>
          </a:p>
          <a:p>
            <a:r>
              <a:rPr lang="en-US" sz="3400" dirty="0" smtClean="0"/>
              <a:t>   The number of launch conditions that hit the sun and minimal compared to the total number available. In addition launch velocities at a minimum of three times the escape velocity of earth are required.  For both of these reason, we do not consider launching nuclear waste at the sun a viable option for nuclear waste disposal. </a:t>
            </a:r>
            <a:endParaRPr lang="en-US" sz="3400" dirty="0"/>
          </a:p>
        </p:txBody>
      </p:sp>
      <p:sp>
        <p:nvSpPr>
          <p:cNvPr id="26" name="TextBox 25"/>
          <p:cNvSpPr txBox="1"/>
          <p:nvPr/>
        </p:nvSpPr>
        <p:spPr>
          <a:xfrm>
            <a:off x="24765000" y="22844879"/>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 in Introduction and background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946" y="15944850"/>
            <a:ext cx="5652654"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969169" y="19561008"/>
            <a:ext cx="10003631" cy="5280192"/>
            <a:chOff x="1521667" y="3433507"/>
            <a:chExt cx="3351129" cy="2448255"/>
          </a:xfrm>
        </p:grpSpPr>
        <p:sp>
          <p:nvSpPr>
            <p:cNvPr id="32" name="object 6"/>
            <p:cNvSpPr/>
            <p:nvPr/>
          </p:nvSpPr>
          <p:spPr>
            <a:xfrm>
              <a:off x="2214475" y="5051514"/>
              <a:ext cx="90898" cy="86914"/>
            </a:xfrm>
            <a:custGeom>
              <a:avLst/>
              <a:gdLst/>
              <a:ahLst/>
              <a:cxnLst/>
              <a:rect l="l" t="t" r="r" b="b"/>
              <a:pathLst>
                <a:path w="99988" h="98502">
                  <a:moveTo>
                    <a:pt x="99988" y="49182"/>
                  </a:moveTo>
                  <a:lnTo>
                    <a:pt x="83537" y="13345"/>
                  </a:lnTo>
                  <a:lnTo>
                    <a:pt x="40944" y="0"/>
                  </a:lnTo>
                  <a:lnTo>
                    <a:pt x="27740" y="4419"/>
                  </a:lnTo>
                  <a:lnTo>
                    <a:pt x="16465" y="12195"/>
                  </a:lnTo>
                  <a:lnTo>
                    <a:pt x="7699" y="22790"/>
                  </a:lnTo>
                  <a:lnTo>
                    <a:pt x="2017" y="35663"/>
                  </a:lnTo>
                  <a:lnTo>
                    <a:pt x="0" y="50276"/>
                  </a:lnTo>
                  <a:lnTo>
                    <a:pt x="2059" y="63306"/>
                  </a:lnTo>
                  <a:lnTo>
                    <a:pt x="27546" y="92320"/>
                  </a:lnTo>
                  <a:lnTo>
                    <a:pt x="58253" y="98502"/>
                  </a:lnTo>
                  <a:lnTo>
                    <a:pt x="71686" y="94240"/>
                  </a:lnTo>
                  <a:lnTo>
                    <a:pt x="83172" y="86580"/>
                  </a:lnTo>
                  <a:lnTo>
                    <a:pt x="92116" y="76119"/>
                  </a:lnTo>
                  <a:lnTo>
                    <a:pt x="97920" y="63454"/>
                  </a:lnTo>
                  <a:lnTo>
                    <a:pt x="99988" y="49182"/>
                  </a:lnTo>
                  <a:close/>
                </a:path>
              </a:pathLst>
            </a:custGeom>
            <a:solidFill>
              <a:srgbClr val="000000"/>
            </a:solidFill>
          </p:spPr>
          <p:txBody>
            <a:bodyPr wrap="square" lIns="0" tIns="0" rIns="0" bIns="0" rtlCol="0">
              <a:noAutofit/>
            </a:bodyPr>
            <a:lstStyle/>
            <a:p>
              <a:endParaRPr sz="3200"/>
            </a:p>
          </p:txBody>
        </p:sp>
        <p:sp>
          <p:nvSpPr>
            <p:cNvPr id="33" name="object 7"/>
            <p:cNvSpPr/>
            <p:nvPr/>
          </p:nvSpPr>
          <p:spPr>
            <a:xfrm>
              <a:off x="2214475" y="5051514"/>
              <a:ext cx="90898" cy="86914"/>
            </a:xfrm>
            <a:custGeom>
              <a:avLst/>
              <a:gdLst/>
              <a:ahLst/>
              <a:cxnLst/>
              <a:rect l="l" t="t" r="r" b="b"/>
              <a:pathLst>
                <a:path w="99988" h="98502">
                  <a:moveTo>
                    <a:pt x="99988" y="49182"/>
                  </a:moveTo>
                  <a:lnTo>
                    <a:pt x="83172" y="86580"/>
                  </a:lnTo>
                  <a:lnTo>
                    <a:pt x="58253" y="98502"/>
                  </a:lnTo>
                  <a:lnTo>
                    <a:pt x="41687" y="97045"/>
                  </a:lnTo>
                  <a:lnTo>
                    <a:pt x="7495" y="74975"/>
                  </a:lnTo>
                  <a:lnTo>
                    <a:pt x="0" y="50276"/>
                  </a:lnTo>
                  <a:lnTo>
                    <a:pt x="2017" y="35663"/>
                  </a:lnTo>
                  <a:lnTo>
                    <a:pt x="7699" y="22790"/>
                  </a:lnTo>
                  <a:lnTo>
                    <a:pt x="16465" y="12195"/>
                  </a:lnTo>
                  <a:lnTo>
                    <a:pt x="27740" y="4419"/>
                  </a:lnTo>
                  <a:lnTo>
                    <a:pt x="40944" y="0"/>
                  </a:lnTo>
                  <a:lnTo>
                    <a:pt x="57698" y="1371"/>
                  </a:lnTo>
                  <a:lnTo>
                    <a:pt x="92200" y="23013"/>
                  </a:lnTo>
                  <a:lnTo>
                    <a:pt x="99988" y="49182"/>
                  </a:lnTo>
                  <a:close/>
                </a:path>
              </a:pathLst>
            </a:custGeom>
            <a:ln w="5000">
              <a:solidFill>
                <a:srgbClr val="000000"/>
              </a:solidFill>
            </a:ln>
          </p:spPr>
          <p:txBody>
            <a:bodyPr wrap="square" lIns="0" tIns="0" rIns="0" bIns="0" rtlCol="0">
              <a:noAutofit/>
            </a:bodyPr>
            <a:lstStyle/>
            <a:p>
              <a:endParaRPr sz="3200"/>
            </a:p>
          </p:txBody>
        </p:sp>
        <p:sp>
          <p:nvSpPr>
            <p:cNvPr id="34" name="object 8"/>
            <p:cNvSpPr/>
            <p:nvPr/>
          </p:nvSpPr>
          <p:spPr>
            <a:xfrm>
              <a:off x="1521667" y="4907841"/>
              <a:ext cx="385491" cy="374141"/>
            </a:xfrm>
            <a:custGeom>
              <a:avLst/>
              <a:gdLst/>
              <a:ahLst/>
              <a:cxnLst/>
              <a:rect l="l" t="t" r="r" b="b"/>
              <a:pathLst>
                <a:path w="424040" h="424027">
                  <a:moveTo>
                    <a:pt x="424040" y="212013"/>
                  </a:moveTo>
                  <a:lnTo>
                    <a:pt x="417878" y="161063"/>
                  </a:lnTo>
                  <a:lnTo>
                    <a:pt x="400373" y="114580"/>
                  </a:lnTo>
                  <a:lnTo>
                    <a:pt x="373001" y="74036"/>
                  </a:lnTo>
                  <a:lnTo>
                    <a:pt x="337234" y="40905"/>
                  </a:lnTo>
                  <a:lnTo>
                    <a:pt x="294547" y="16660"/>
                  </a:lnTo>
                  <a:lnTo>
                    <a:pt x="246413" y="2774"/>
                  </a:lnTo>
                  <a:lnTo>
                    <a:pt x="212026" y="0"/>
                  </a:lnTo>
                  <a:lnTo>
                    <a:pt x="194637" y="702"/>
                  </a:lnTo>
                  <a:lnTo>
                    <a:pt x="145011" y="10808"/>
                  </a:lnTo>
                  <a:lnTo>
                    <a:pt x="100342" y="31764"/>
                  </a:lnTo>
                  <a:lnTo>
                    <a:pt x="62103" y="62096"/>
                  </a:lnTo>
                  <a:lnTo>
                    <a:pt x="31767" y="100333"/>
                  </a:lnTo>
                  <a:lnTo>
                    <a:pt x="10809" y="145000"/>
                  </a:lnTo>
                  <a:lnTo>
                    <a:pt x="702" y="194625"/>
                  </a:lnTo>
                  <a:lnTo>
                    <a:pt x="0" y="212013"/>
                  </a:lnTo>
                  <a:lnTo>
                    <a:pt x="702" y="229402"/>
                  </a:lnTo>
                  <a:lnTo>
                    <a:pt x="10809" y="279027"/>
                  </a:lnTo>
                  <a:lnTo>
                    <a:pt x="31767" y="323694"/>
                  </a:lnTo>
                  <a:lnTo>
                    <a:pt x="62103" y="361930"/>
                  </a:lnTo>
                  <a:lnTo>
                    <a:pt x="100342" y="392263"/>
                  </a:lnTo>
                  <a:lnTo>
                    <a:pt x="145011" y="413219"/>
                  </a:lnTo>
                  <a:lnTo>
                    <a:pt x="194637" y="423324"/>
                  </a:lnTo>
                  <a:lnTo>
                    <a:pt x="212026" y="424027"/>
                  </a:lnTo>
                  <a:lnTo>
                    <a:pt x="229413" y="423324"/>
                  </a:lnTo>
                  <a:lnTo>
                    <a:pt x="279035" y="413219"/>
                  </a:lnTo>
                  <a:lnTo>
                    <a:pt x="323701" y="392263"/>
                  </a:lnTo>
                  <a:lnTo>
                    <a:pt x="361938" y="361930"/>
                  </a:lnTo>
                  <a:lnTo>
                    <a:pt x="392273" y="323694"/>
                  </a:lnTo>
                  <a:lnTo>
                    <a:pt x="413230" y="279027"/>
                  </a:lnTo>
                  <a:lnTo>
                    <a:pt x="423337" y="229402"/>
                  </a:lnTo>
                  <a:lnTo>
                    <a:pt x="424040" y="212013"/>
                  </a:lnTo>
                  <a:close/>
                </a:path>
              </a:pathLst>
            </a:custGeom>
            <a:solidFill>
              <a:srgbClr val="FFD600"/>
            </a:solidFill>
          </p:spPr>
          <p:txBody>
            <a:bodyPr wrap="square" lIns="0" tIns="0" rIns="0" bIns="0" rtlCol="0">
              <a:noAutofit/>
            </a:bodyPr>
            <a:lstStyle/>
            <a:p>
              <a:endParaRPr sz="3200"/>
            </a:p>
          </p:txBody>
        </p:sp>
        <p:sp>
          <p:nvSpPr>
            <p:cNvPr id="35" name="object 9"/>
            <p:cNvSpPr/>
            <p:nvPr/>
          </p:nvSpPr>
          <p:spPr>
            <a:xfrm>
              <a:off x="1521667" y="4907841"/>
              <a:ext cx="385491" cy="374141"/>
            </a:xfrm>
            <a:custGeom>
              <a:avLst/>
              <a:gdLst/>
              <a:ahLst/>
              <a:cxnLst/>
              <a:rect l="l" t="t" r="r" b="b"/>
              <a:pathLst>
                <a:path w="424040" h="424027">
                  <a:moveTo>
                    <a:pt x="424040" y="212013"/>
                  </a:moveTo>
                  <a:lnTo>
                    <a:pt x="417878" y="262963"/>
                  </a:lnTo>
                  <a:lnTo>
                    <a:pt x="400373" y="309447"/>
                  </a:lnTo>
                  <a:lnTo>
                    <a:pt x="373001" y="349990"/>
                  </a:lnTo>
                  <a:lnTo>
                    <a:pt x="337234" y="383121"/>
                  </a:lnTo>
                  <a:lnTo>
                    <a:pt x="294547" y="407366"/>
                  </a:lnTo>
                  <a:lnTo>
                    <a:pt x="246413" y="421252"/>
                  </a:lnTo>
                  <a:lnTo>
                    <a:pt x="212026" y="424027"/>
                  </a:lnTo>
                  <a:lnTo>
                    <a:pt x="194637" y="423324"/>
                  </a:lnTo>
                  <a:lnTo>
                    <a:pt x="145011" y="413219"/>
                  </a:lnTo>
                  <a:lnTo>
                    <a:pt x="100342" y="392263"/>
                  </a:lnTo>
                  <a:lnTo>
                    <a:pt x="62103" y="361930"/>
                  </a:lnTo>
                  <a:lnTo>
                    <a:pt x="31767" y="323694"/>
                  </a:lnTo>
                  <a:lnTo>
                    <a:pt x="10809" y="279027"/>
                  </a:lnTo>
                  <a:lnTo>
                    <a:pt x="702" y="229402"/>
                  </a:lnTo>
                  <a:lnTo>
                    <a:pt x="0" y="212013"/>
                  </a:lnTo>
                  <a:lnTo>
                    <a:pt x="702" y="194625"/>
                  </a:lnTo>
                  <a:lnTo>
                    <a:pt x="10809" y="145000"/>
                  </a:lnTo>
                  <a:lnTo>
                    <a:pt x="31767" y="100333"/>
                  </a:lnTo>
                  <a:lnTo>
                    <a:pt x="62103" y="62096"/>
                  </a:lnTo>
                  <a:lnTo>
                    <a:pt x="100342" y="31764"/>
                  </a:lnTo>
                  <a:lnTo>
                    <a:pt x="145011" y="10808"/>
                  </a:lnTo>
                  <a:lnTo>
                    <a:pt x="194637" y="702"/>
                  </a:lnTo>
                  <a:lnTo>
                    <a:pt x="212026" y="0"/>
                  </a:lnTo>
                  <a:lnTo>
                    <a:pt x="229413" y="702"/>
                  </a:lnTo>
                  <a:lnTo>
                    <a:pt x="279035" y="10808"/>
                  </a:lnTo>
                  <a:lnTo>
                    <a:pt x="323701" y="31764"/>
                  </a:lnTo>
                  <a:lnTo>
                    <a:pt x="361938" y="62096"/>
                  </a:lnTo>
                  <a:lnTo>
                    <a:pt x="392273" y="100333"/>
                  </a:lnTo>
                  <a:lnTo>
                    <a:pt x="413230" y="145000"/>
                  </a:lnTo>
                  <a:lnTo>
                    <a:pt x="423337" y="194625"/>
                  </a:lnTo>
                  <a:lnTo>
                    <a:pt x="424040" y="212013"/>
                  </a:lnTo>
                  <a:close/>
                </a:path>
              </a:pathLst>
            </a:custGeom>
            <a:ln w="5000">
              <a:solidFill>
                <a:srgbClr val="FFD600"/>
              </a:solidFill>
            </a:ln>
          </p:spPr>
          <p:txBody>
            <a:bodyPr wrap="square" lIns="0" tIns="0" rIns="0" bIns="0" rtlCol="0">
              <a:noAutofit/>
            </a:bodyPr>
            <a:lstStyle/>
            <a:p>
              <a:endParaRPr sz="3200"/>
            </a:p>
          </p:txBody>
        </p:sp>
        <p:sp>
          <p:nvSpPr>
            <p:cNvPr id="36" name="object 10"/>
            <p:cNvSpPr/>
            <p:nvPr/>
          </p:nvSpPr>
          <p:spPr>
            <a:xfrm>
              <a:off x="3305475" y="3639623"/>
              <a:ext cx="90909" cy="86918"/>
            </a:xfrm>
            <a:custGeom>
              <a:avLst/>
              <a:gdLst/>
              <a:ahLst/>
              <a:cxnLst/>
              <a:rect l="l" t="t" r="r" b="b"/>
              <a:pathLst>
                <a:path w="100000" h="98507">
                  <a:moveTo>
                    <a:pt x="100000" y="49176"/>
                  </a:moveTo>
                  <a:lnTo>
                    <a:pt x="83534" y="13335"/>
                  </a:lnTo>
                  <a:lnTo>
                    <a:pt x="40924" y="0"/>
                  </a:lnTo>
                  <a:lnTo>
                    <a:pt x="27723" y="4426"/>
                  </a:lnTo>
                  <a:lnTo>
                    <a:pt x="16454" y="12208"/>
                  </a:lnTo>
                  <a:lnTo>
                    <a:pt x="7693" y="22807"/>
                  </a:lnTo>
                  <a:lnTo>
                    <a:pt x="2016" y="35683"/>
                  </a:lnTo>
                  <a:lnTo>
                    <a:pt x="0" y="50298"/>
                  </a:lnTo>
                  <a:lnTo>
                    <a:pt x="2065" y="63327"/>
                  </a:lnTo>
                  <a:lnTo>
                    <a:pt x="27561" y="92331"/>
                  </a:lnTo>
                  <a:lnTo>
                    <a:pt x="58274" y="98507"/>
                  </a:lnTo>
                  <a:lnTo>
                    <a:pt x="71704" y="94243"/>
                  </a:lnTo>
                  <a:lnTo>
                    <a:pt x="83188" y="86582"/>
                  </a:lnTo>
                  <a:lnTo>
                    <a:pt x="92130" y="76120"/>
                  </a:lnTo>
                  <a:lnTo>
                    <a:pt x="97933" y="63452"/>
                  </a:lnTo>
                  <a:lnTo>
                    <a:pt x="100000" y="49176"/>
                  </a:lnTo>
                  <a:close/>
                </a:path>
              </a:pathLst>
            </a:custGeom>
            <a:solidFill>
              <a:srgbClr val="008E00"/>
            </a:solidFill>
          </p:spPr>
          <p:txBody>
            <a:bodyPr wrap="square" lIns="0" tIns="0" rIns="0" bIns="0" rtlCol="0">
              <a:noAutofit/>
            </a:bodyPr>
            <a:lstStyle/>
            <a:p>
              <a:endParaRPr sz="3200"/>
            </a:p>
          </p:txBody>
        </p:sp>
        <p:sp>
          <p:nvSpPr>
            <p:cNvPr id="37" name="object 11"/>
            <p:cNvSpPr/>
            <p:nvPr/>
          </p:nvSpPr>
          <p:spPr>
            <a:xfrm>
              <a:off x="3305475" y="3639623"/>
              <a:ext cx="90909" cy="86918"/>
            </a:xfrm>
            <a:custGeom>
              <a:avLst/>
              <a:gdLst/>
              <a:ahLst/>
              <a:cxnLst/>
              <a:rect l="l" t="t" r="r" b="b"/>
              <a:pathLst>
                <a:path w="100000" h="98507">
                  <a:moveTo>
                    <a:pt x="100000" y="49176"/>
                  </a:moveTo>
                  <a:lnTo>
                    <a:pt x="83188" y="86582"/>
                  </a:lnTo>
                  <a:lnTo>
                    <a:pt x="58274" y="98507"/>
                  </a:lnTo>
                  <a:lnTo>
                    <a:pt x="41704" y="97052"/>
                  </a:lnTo>
                  <a:lnTo>
                    <a:pt x="7505" y="74992"/>
                  </a:lnTo>
                  <a:lnTo>
                    <a:pt x="0" y="50298"/>
                  </a:lnTo>
                  <a:lnTo>
                    <a:pt x="2016" y="35683"/>
                  </a:lnTo>
                  <a:lnTo>
                    <a:pt x="7693" y="22807"/>
                  </a:lnTo>
                  <a:lnTo>
                    <a:pt x="16454" y="12208"/>
                  </a:lnTo>
                  <a:lnTo>
                    <a:pt x="27723" y="4426"/>
                  </a:lnTo>
                  <a:lnTo>
                    <a:pt x="40924" y="0"/>
                  </a:lnTo>
                  <a:lnTo>
                    <a:pt x="57685" y="1369"/>
                  </a:lnTo>
                  <a:lnTo>
                    <a:pt x="92201" y="22998"/>
                  </a:lnTo>
                  <a:lnTo>
                    <a:pt x="100000" y="49176"/>
                  </a:lnTo>
                  <a:close/>
                </a:path>
              </a:pathLst>
            </a:custGeom>
            <a:ln w="5000">
              <a:solidFill>
                <a:srgbClr val="008E00"/>
              </a:solidFill>
            </a:ln>
          </p:spPr>
          <p:txBody>
            <a:bodyPr wrap="square" lIns="0" tIns="0" rIns="0" bIns="0" rtlCol="0">
              <a:noAutofit/>
            </a:bodyPr>
            <a:lstStyle/>
            <a:p>
              <a:endParaRPr sz="3200"/>
            </a:p>
          </p:txBody>
        </p:sp>
        <p:sp>
          <p:nvSpPr>
            <p:cNvPr id="38" name="object 12"/>
            <p:cNvSpPr/>
            <p:nvPr/>
          </p:nvSpPr>
          <p:spPr>
            <a:xfrm>
              <a:off x="3977067" y="4996113"/>
              <a:ext cx="203022" cy="197444"/>
            </a:xfrm>
            <a:custGeom>
              <a:avLst/>
              <a:gdLst/>
              <a:ahLst/>
              <a:cxnLst/>
              <a:rect l="l" t="t" r="r" b="b"/>
              <a:pathLst>
                <a:path w="223324" h="223770">
                  <a:moveTo>
                    <a:pt x="223324" y="111971"/>
                  </a:moveTo>
                  <a:lnTo>
                    <a:pt x="211643" y="62266"/>
                  </a:lnTo>
                  <a:lnTo>
                    <a:pt x="186873" y="29706"/>
                  </a:lnTo>
                  <a:lnTo>
                    <a:pt x="151446" y="7924"/>
                  </a:lnTo>
                  <a:lnTo>
                    <a:pt x="108189" y="0"/>
                  </a:lnTo>
                  <a:lnTo>
                    <a:pt x="94476" y="1223"/>
                  </a:lnTo>
                  <a:lnTo>
                    <a:pt x="56900" y="14458"/>
                  </a:lnTo>
                  <a:lnTo>
                    <a:pt x="26802" y="40621"/>
                  </a:lnTo>
                  <a:lnTo>
                    <a:pt x="6922" y="77896"/>
                  </a:lnTo>
                  <a:lnTo>
                    <a:pt x="0" y="124463"/>
                  </a:lnTo>
                  <a:lnTo>
                    <a:pt x="2413" y="138179"/>
                  </a:lnTo>
                  <a:lnTo>
                    <a:pt x="19189" y="175130"/>
                  </a:lnTo>
                  <a:lnTo>
                    <a:pt x="48410" y="203505"/>
                  </a:lnTo>
                  <a:lnTo>
                    <a:pt x="87696" y="220370"/>
                  </a:lnTo>
                  <a:lnTo>
                    <a:pt x="118300" y="223770"/>
                  </a:lnTo>
                  <a:lnTo>
                    <a:pt x="132678" y="221948"/>
                  </a:lnTo>
                  <a:lnTo>
                    <a:pt x="171575" y="206403"/>
                  </a:lnTo>
                  <a:lnTo>
                    <a:pt x="201624" y="178237"/>
                  </a:lnTo>
                  <a:lnTo>
                    <a:pt x="219614" y="140662"/>
                  </a:lnTo>
                  <a:lnTo>
                    <a:pt x="223324" y="111971"/>
                  </a:lnTo>
                  <a:close/>
                </a:path>
              </a:pathLst>
            </a:custGeom>
            <a:solidFill>
              <a:srgbClr val="86CEFF"/>
            </a:solidFill>
          </p:spPr>
          <p:txBody>
            <a:bodyPr wrap="square" lIns="0" tIns="0" rIns="0" bIns="0" rtlCol="0">
              <a:noAutofit/>
            </a:bodyPr>
            <a:lstStyle/>
            <a:p>
              <a:endParaRPr sz="3200"/>
            </a:p>
          </p:txBody>
        </p:sp>
        <p:sp>
          <p:nvSpPr>
            <p:cNvPr id="39" name="object 13"/>
            <p:cNvSpPr/>
            <p:nvPr/>
          </p:nvSpPr>
          <p:spPr>
            <a:xfrm>
              <a:off x="3977067" y="4996113"/>
              <a:ext cx="203022" cy="197444"/>
            </a:xfrm>
            <a:custGeom>
              <a:avLst/>
              <a:gdLst/>
              <a:ahLst/>
              <a:cxnLst/>
              <a:rect l="l" t="t" r="r" b="b"/>
              <a:pathLst>
                <a:path w="223324" h="223770">
                  <a:moveTo>
                    <a:pt x="223324" y="111971"/>
                  </a:moveTo>
                  <a:lnTo>
                    <a:pt x="215155" y="154034"/>
                  </a:lnTo>
                  <a:lnTo>
                    <a:pt x="192789" y="188830"/>
                  </a:lnTo>
                  <a:lnTo>
                    <a:pt x="159434" y="213146"/>
                  </a:lnTo>
                  <a:lnTo>
                    <a:pt x="118300" y="223770"/>
                  </a:lnTo>
                  <a:lnTo>
                    <a:pt x="102615" y="222927"/>
                  </a:lnTo>
                  <a:lnTo>
                    <a:pt x="60505" y="210551"/>
                  </a:lnTo>
                  <a:lnTo>
                    <a:pt x="27664" y="185686"/>
                  </a:lnTo>
                  <a:lnTo>
                    <a:pt x="6475" y="151268"/>
                  </a:lnTo>
                  <a:lnTo>
                    <a:pt x="0" y="124463"/>
                  </a:lnTo>
                  <a:lnTo>
                    <a:pt x="698" y="108020"/>
                  </a:lnTo>
                  <a:lnTo>
                    <a:pt x="12244" y="64349"/>
                  </a:lnTo>
                  <a:lnTo>
                    <a:pt x="35835" y="30576"/>
                  </a:lnTo>
                  <a:lnTo>
                    <a:pt x="68730" y="8520"/>
                  </a:lnTo>
                  <a:lnTo>
                    <a:pt x="108189" y="0"/>
                  </a:lnTo>
                  <a:lnTo>
                    <a:pt x="123304" y="911"/>
                  </a:lnTo>
                  <a:lnTo>
                    <a:pt x="164265" y="13797"/>
                  </a:lnTo>
                  <a:lnTo>
                    <a:pt x="196453" y="39514"/>
                  </a:lnTo>
                  <a:lnTo>
                    <a:pt x="217043" y="74982"/>
                  </a:lnTo>
                  <a:lnTo>
                    <a:pt x="223324" y="111971"/>
                  </a:lnTo>
                  <a:close/>
                </a:path>
              </a:pathLst>
            </a:custGeom>
            <a:ln w="5000">
              <a:solidFill>
                <a:srgbClr val="86CEFF"/>
              </a:solidFill>
            </a:ln>
          </p:spPr>
          <p:txBody>
            <a:bodyPr wrap="square" lIns="0" tIns="0" rIns="0" bIns="0" rtlCol="0">
              <a:noAutofit/>
            </a:bodyPr>
            <a:lstStyle/>
            <a:p>
              <a:endParaRPr sz="3200"/>
            </a:p>
          </p:txBody>
        </p:sp>
        <p:sp>
          <p:nvSpPr>
            <p:cNvPr id="40" name="object 14"/>
            <p:cNvSpPr/>
            <p:nvPr/>
          </p:nvSpPr>
          <p:spPr>
            <a:xfrm>
              <a:off x="1714420" y="5094911"/>
              <a:ext cx="2818430" cy="0"/>
            </a:xfrm>
            <a:custGeom>
              <a:avLst/>
              <a:gdLst/>
              <a:ahLst/>
              <a:cxnLst/>
              <a:rect l="l" t="t" r="r" b="b"/>
              <a:pathLst>
                <a:path w="3100273">
                  <a:moveTo>
                    <a:pt x="3100273" y="0"/>
                  </a:moveTo>
                  <a:lnTo>
                    <a:pt x="0" y="0"/>
                  </a:lnTo>
                </a:path>
              </a:pathLst>
            </a:custGeom>
            <a:ln w="5000">
              <a:solidFill>
                <a:srgbClr val="000000"/>
              </a:solidFill>
            </a:ln>
          </p:spPr>
          <p:txBody>
            <a:bodyPr wrap="square" lIns="0" tIns="0" rIns="0" bIns="0" rtlCol="0">
              <a:noAutofit/>
            </a:bodyPr>
            <a:lstStyle/>
            <a:p>
              <a:endParaRPr sz="3200"/>
            </a:p>
          </p:txBody>
        </p:sp>
        <p:sp>
          <p:nvSpPr>
            <p:cNvPr id="41" name="object 15"/>
            <p:cNvSpPr/>
            <p:nvPr/>
          </p:nvSpPr>
          <p:spPr>
            <a:xfrm>
              <a:off x="3350930" y="3683015"/>
              <a:ext cx="727328" cy="1411896"/>
            </a:xfrm>
            <a:custGeom>
              <a:avLst/>
              <a:gdLst/>
              <a:ahLst/>
              <a:cxnLst/>
              <a:rect l="l" t="t" r="r" b="b"/>
              <a:pathLst>
                <a:path w="800061" h="1600149">
                  <a:moveTo>
                    <a:pt x="0" y="0"/>
                  </a:moveTo>
                  <a:lnTo>
                    <a:pt x="800061" y="1600149"/>
                  </a:lnTo>
                </a:path>
              </a:pathLst>
            </a:custGeom>
            <a:ln w="5000">
              <a:solidFill>
                <a:srgbClr val="000000"/>
              </a:solidFill>
              <a:prstDash val="lgDash"/>
            </a:ln>
          </p:spPr>
          <p:txBody>
            <a:bodyPr wrap="square" lIns="0" tIns="0" rIns="0" bIns="0" rtlCol="0">
              <a:noAutofit/>
            </a:bodyPr>
            <a:lstStyle/>
            <a:p>
              <a:endParaRPr sz="3200"/>
            </a:p>
          </p:txBody>
        </p:sp>
        <p:sp>
          <p:nvSpPr>
            <p:cNvPr id="42" name="object 17"/>
            <p:cNvSpPr/>
            <p:nvPr/>
          </p:nvSpPr>
          <p:spPr>
            <a:xfrm>
              <a:off x="1714420" y="3683015"/>
              <a:ext cx="1636510" cy="1411896"/>
            </a:xfrm>
            <a:custGeom>
              <a:avLst/>
              <a:gdLst/>
              <a:ahLst/>
              <a:cxnLst/>
              <a:rect l="l" t="t" r="r" b="b"/>
              <a:pathLst>
                <a:path w="1800161" h="1600149">
                  <a:moveTo>
                    <a:pt x="1800161" y="0"/>
                  </a:moveTo>
                  <a:lnTo>
                    <a:pt x="0" y="1600149"/>
                  </a:lnTo>
                </a:path>
              </a:pathLst>
            </a:custGeom>
            <a:ln w="5000">
              <a:solidFill>
                <a:srgbClr val="000000"/>
              </a:solidFill>
              <a:prstDash val="lgDash"/>
            </a:ln>
          </p:spPr>
          <p:txBody>
            <a:bodyPr wrap="square" lIns="0" tIns="0" rIns="0" bIns="0" rtlCol="0">
              <a:noAutofit/>
            </a:bodyPr>
            <a:lstStyle/>
            <a:p>
              <a:endParaRPr sz="3200"/>
            </a:p>
          </p:txBody>
        </p:sp>
        <p:sp>
          <p:nvSpPr>
            <p:cNvPr id="43" name="object 18"/>
            <p:cNvSpPr/>
            <p:nvPr/>
          </p:nvSpPr>
          <p:spPr>
            <a:xfrm>
              <a:off x="2392655" y="5289636"/>
              <a:ext cx="160921" cy="332919"/>
            </a:xfrm>
            <a:custGeom>
              <a:avLst/>
              <a:gdLst/>
              <a:ahLst/>
              <a:cxnLst/>
              <a:rect l="l" t="t" r="r" b="b"/>
              <a:pathLst>
                <a:path w="354026" h="629386">
                  <a:moveTo>
                    <a:pt x="354026" y="629386"/>
                  </a:moveTo>
                  <a:lnTo>
                    <a:pt x="0" y="0"/>
                  </a:lnTo>
                </a:path>
                <a:path w="354026" h="629386">
                  <a:moveTo>
                    <a:pt x="0" y="0"/>
                  </a:moveTo>
                  <a:lnTo>
                    <a:pt x="0" y="0"/>
                  </a:lnTo>
                </a:path>
              </a:pathLst>
            </a:custGeom>
            <a:ln w="5000">
              <a:solidFill>
                <a:srgbClr val="000000"/>
              </a:solidFill>
            </a:ln>
          </p:spPr>
          <p:txBody>
            <a:bodyPr wrap="square" lIns="0" tIns="0" rIns="0" bIns="0" rtlCol="0">
              <a:noAutofit/>
            </a:bodyPr>
            <a:lstStyle/>
            <a:p>
              <a:endParaRPr sz="3200"/>
            </a:p>
          </p:txBody>
        </p:sp>
        <p:sp>
          <p:nvSpPr>
            <p:cNvPr id="44" name="object 19"/>
            <p:cNvSpPr/>
            <p:nvPr/>
          </p:nvSpPr>
          <p:spPr>
            <a:xfrm>
              <a:off x="2309258" y="5145732"/>
              <a:ext cx="83397" cy="143904"/>
            </a:xfrm>
            <a:custGeom>
              <a:avLst/>
              <a:gdLst/>
              <a:ahLst/>
              <a:cxnLst/>
              <a:rect l="l" t="t" r="r" b="b"/>
              <a:pathLst>
                <a:path w="91737" h="163091">
                  <a:moveTo>
                    <a:pt x="91737" y="163091"/>
                  </a:moveTo>
                  <a:lnTo>
                    <a:pt x="0" y="0"/>
                  </a:lnTo>
                </a:path>
              </a:pathLst>
            </a:custGeom>
            <a:ln w="5000">
              <a:solidFill>
                <a:srgbClr val="000000"/>
              </a:solidFill>
            </a:ln>
          </p:spPr>
          <p:txBody>
            <a:bodyPr wrap="square" lIns="0" tIns="0" rIns="0" bIns="0" rtlCol="0">
              <a:noAutofit/>
            </a:bodyPr>
            <a:lstStyle/>
            <a:p>
              <a:endParaRPr sz="3200"/>
            </a:p>
          </p:txBody>
        </p:sp>
        <p:sp>
          <p:nvSpPr>
            <p:cNvPr id="45" name="object 20"/>
            <p:cNvSpPr/>
            <p:nvPr/>
          </p:nvSpPr>
          <p:spPr>
            <a:xfrm>
              <a:off x="2309010" y="5145506"/>
              <a:ext cx="110916" cy="144130"/>
            </a:xfrm>
            <a:custGeom>
              <a:avLst/>
              <a:gdLst/>
              <a:ahLst/>
              <a:cxnLst/>
              <a:rect l="l" t="t" r="r" b="b"/>
              <a:pathLst>
                <a:path w="122008" h="163347">
                  <a:moveTo>
                    <a:pt x="122008" y="114668"/>
                  </a:moveTo>
                  <a:lnTo>
                    <a:pt x="0" y="0"/>
                  </a:lnTo>
                  <a:lnTo>
                    <a:pt x="34671" y="163347"/>
                  </a:lnTo>
                  <a:lnTo>
                    <a:pt x="122008" y="114668"/>
                  </a:lnTo>
                  <a:close/>
                </a:path>
              </a:pathLst>
            </a:custGeom>
            <a:solidFill>
              <a:srgbClr val="000000"/>
            </a:solidFill>
          </p:spPr>
          <p:txBody>
            <a:bodyPr wrap="square" lIns="0" tIns="0" rIns="0" bIns="0" rtlCol="0">
              <a:noAutofit/>
            </a:bodyPr>
            <a:lstStyle/>
            <a:p>
              <a:endParaRPr sz="3200"/>
            </a:p>
          </p:txBody>
        </p:sp>
        <p:sp>
          <p:nvSpPr>
            <p:cNvPr id="46" name="object 21"/>
            <p:cNvSpPr/>
            <p:nvPr/>
          </p:nvSpPr>
          <p:spPr>
            <a:xfrm>
              <a:off x="2309010" y="5145506"/>
              <a:ext cx="110916" cy="144130"/>
            </a:xfrm>
            <a:custGeom>
              <a:avLst/>
              <a:gdLst/>
              <a:ahLst/>
              <a:cxnLst/>
              <a:rect l="l" t="t" r="r" b="b"/>
              <a:pathLst>
                <a:path w="122008" h="163347">
                  <a:moveTo>
                    <a:pt x="122008" y="114668"/>
                  </a:moveTo>
                  <a:lnTo>
                    <a:pt x="0" y="0"/>
                  </a:lnTo>
                  <a:lnTo>
                    <a:pt x="34671" y="163347"/>
                  </a:lnTo>
                  <a:lnTo>
                    <a:pt x="122008" y="114668"/>
                  </a:lnTo>
                  <a:close/>
                </a:path>
              </a:pathLst>
            </a:custGeom>
            <a:ln w="5000">
              <a:solidFill>
                <a:srgbClr val="000000"/>
              </a:solidFill>
            </a:ln>
          </p:spPr>
          <p:txBody>
            <a:bodyPr wrap="square" lIns="0" tIns="0" rIns="0" bIns="0" rtlCol="0">
              <a:noAutofit/>
            </a:bodyPr>
            <a:lstStyle/>
            <a:p>
              <a:endParaRPr sz="3200"/>
            </a:p>
          </p:txBody>
        </p:sp>
        <p:sp>
          <p:nvSpPr>
            <p:cNvPr id="47" name="object 22"/>
            <p:cNvSpPr/>
            <p:nvPr/>
          </p:nvSpPr>
          <p:spPr>
            <a:xfrm>
              <a:off x="4078258" y="4584270"/>
              <a:ext cx="300638" cy="510641"/>
            </a:xfrm>
            <a:custGeom>
              <a:avLst/>
              <a:gdLst/>
              <a:ahLst/>
              <a:cxnLst/>
              <a:rect l="l" t="t" r="r" b="b"/>
              <a:pathLst>
                <a:path w="330702" h="578726">
                  <a:moveTo>
                    <a:pt x="0" y="578726"/>
                  </a:moveTo>
                  <a:lnTo>
                    <a:pt x="330702" y="0"/>
                  </a:lnTo>
                </a:path>
                <a:path w="330702" h="578726">
                  <a:moveTo>
                    <a:pt x="330702" y="0"/>
                  </a:moveTo>
                  <a:lnTo>
                    <a:pt x="330702" y="0"/>
                  </a:lnTo>
                </a:path>
              </a:pathLst>
            </a:custGeom>
            <a:ln w="5000">
              <a:solidFill>
                <a:srgbClr val="000000"/>
              </a:solidFill>
            </a:ln>
          </p:spPr>
          <p:txBody>
            <a:bodyPr wrap="square" lIns="0" tIns="0" rIns="0" bIns="0" rtlCol="0">
              <a:noAutofit/>
            </a:bodyPr>
            <a:lstStyle/>
            <a:p>
              <a:endParaRPr sz="3200"/>
            </a:p>
          </p:txBody>
        </p:sp>
        <p:sp>
          <p:nvSpPr>
            <p:cNvPr id="48" name="object 23"/>
            <p:cNvSpPr/>
            <p:nvPr/>
          </p:nvSpPr>
          <p:spPr>
            <a:xfrm>
              <a:off x="4378897" y="4484897"/>
              <a:ext cx="58505" cy="99373"/>
            </a:xfrm>
            <a:custGeom>
              <a:avLst/>
              <a:gdLst/>
              <a:ahLst/>
              <a:cxnLst/>
              <a:rect l="l" t="t" r="r" b="b"/>
              <a:pathLst>
                <a:path w="64356" h="112623">
                  <a:moveTo>
                    <a:pt x="0" y="112623"/>
                  </a:moveTo>
                  <a:lnTo>
                    <a:pt x="64356" y="0"/>
                  </a:lnTo>
                </a:path>
              </a:pathLst>
            </a:custGeom>
            <a:ln w="5000">
              <a:solidFill>
                <a:srgbClr val="000000"/>
              </a:solidFill>
            </a:ln>
          </p:spPr>
          <p:txBody>
            <a:bodyPr wrap="square" lIns="0" tIns="0" rIns="0" bIns="0" rtlCol="0">
              <a:noAutofit/>
            </a:bodyPr>
            <a:lstStyle/>
            <a:p>
              <a:endParaRPr sz="3200"/>
            </a:p>
          </p:txBody>
        </p:sp>
        <p:sp>
          <p:nvSpPr>
            <p:cNvPr id="49" name="object 24"/>
            <p:cNvSpPr/>
            <p:nvPr/>
          </p:nvSpPr>
          <p:spPr>
            <a:xfrm>
              <a:off x="4325550" y="4483675"/>
              <a:ext cx="112129" cy="144130"/>
            </a:xfrm>
            <a:custGeom>
              <a:avLst/>
              <a:gdLst/>
              <a:ahLst/>
              <a:cxnLst/>
              <a:rect l="l" t="t" r="r" b="b"/>
              <a:pathLst>
                <a:path w="123342" h="163347">
                  <a:moveTo>
                    <a:pt x="123342" y="0"/>
                  </a:moveTo>
                  <a:lnTo>
                    <a:pt x="0" y="114007"/>
                  </a:lnTo>
                  <a:lnTo>
                    <a:pt x="87350" y="163347"/>
                  </a:lnTo>
                  <a:lnTo>
                    <a:pt x="123342" y="0"/>
                  </a:lnTo>
                  <a:close/>
                </a:path>
              </a:pathLst>
            </a:custGeom>
            <a:solidFill>
              <a:srgbClr val="000000"/>
            </a:solidFill>
          </p:spPr>
          <p:txBody>
            <a:bodyPr wrap="square" lIns="0" tIns="0" rIns="0" bIns="0" rtlCol="0">
              <a:noAutofit/>
            </a:bodyPr>
            <a:lstStyle/>
            <a:p>
              <a:endParaRPr sz="3200"/>
            </a:p>
          </p:txBody>
        </p:sp>
        <p:sp>
          <p:nvSpPr>
            <p:cNvPr id="50" name="object 25"/>
            <p:cNvSpPr/>
            <p:nvPr/>
          </p:nvSpPr>
          <p:spPr>
            <a:xfrm>
              <a:off x="4325550" y="4483675"/>
              <a:ext cx="112129" cy="144130"/>
            </a:xfrm>
            <a:custGeom>
              <a:avLst/>
              <a:gdLst/>
              <a:ahLst/>
              <a:cxnLst/>
              <a:rect l="l" t="t" r="r" b="b"/>
              <a:pathLst>
                <a:path w="123342" h="163347">
                  <a:moveTo>
                    <a:pt x="87350" y="163347"/>
                  </a:moveTo>
                  <a:lnTo>
                    <a:pt x="123342" y="0"/>
                  </a:lnTo>
                  <a:lnTo>
                    <a:pt x="0" y="114007"/>
                  </a:lnTo>
                  <a:lnTo>
                    <a:pt x="87350" y="163347"/>
                  </a:lnTo>
                  <a:close/>
                </a:path>
              </a:pathLst>
            </a:custGeom>
            <a:ln w="5000">
              <a:solidFill>
                <a:srgbClr val="000000"/>
              </a:solidFill>
            </a:ln>
          </p:spPr>
          <p:txBody>
            <a:bodyPr wrap="square" lIns="0" tIns="0" rIns="0" bIns="0" rtlCol="0">
              <a:noAutofit/>
            </a:bodyPr>
            <a:lstStyle/>
            <a:p>
              <a:endParaRPr sz="3200"/>
            </a:p>
          </p:txBody>
        </p:sp>
        <p:sp>
          <p:nvSpPr>
            <p:cNvPr id="51" name="object 28"/>
            <p:cNvSpPr txBox="1"/>
            <p:nvPr/>
          </p:nvSpPr>
          <p:spPr>
            <a:xfrm>
              <a:off x="2384748" y="3888908"/>
              <a:ext cx="249382" cy="365872"/>
            </a:xfrm>
            <a:prstGeom prst="rect">
              <a:avLst/>
            </a:prstGeom>
          </p:spPr>
          <p:txBody>
            <a:bodyPr vert="horz" wrap="square" lIns="0" tIns="0" rIns="0" bIns="0" rtlCol="0">
              <a:noAutofit/>
            </a:bodyPr>
            <a:lstStyle/>
            <a:p>
              <a:pPr marL="11397"/>
              <a:r>
                <a:rPr sz="3200" spc="117" dirty="0">
                  <a:latin typeface="Times New Roman"/>
                  <a:cs typeface="Times New Roman"/>
                </a:rPr>
                <a:t>d</a:t>
              </a:r>
              <a:r>
                <a:rPr sz="3200" baseline="-31746" dirty="0">
                  <a:latin typeface="Times New Roman"/>
                  <a:cs typeface="Times New Roman"/>
                </a:rPr>
                <a:t>S</a:t>
              </a:r>
              <a:endParaRPr sz="3200" baseline="-31746">
                <a:latin typeface="Times New Roman"/>
                <a:cs typeface="Times New Roman"/>
              </a:endParaRPr>
            </a:p>
          </p:txBody>
        </p:sp>
        <p:sp>
          <p:nvSpPr>
            <p:cNvPr id="52" name="object 29"/>
            <p:cNvSpPr txBox="1"/>
            <p:nvPr/>
          </p:nvSpPr>
          <p:spPr>
            <a:xfrm>
              <a:off x="2430204" y="5588728"/>
              <a:ext cx="1423555" cy="293034"/>
            </a:xfrm>
            <a:prstGeom prst="rect">
              <a:avLst/>
            </a:prstGeom>
          </p:spPr>
          <p:txBody>
            <a:bodyPr vert="horz" wrap="square" lIns="0" tIns="0" rIns="0" bIns="0" rtlCol="0">
              <a:noAutofit/>
            </a:bodyPr>
            <a:lstStyle/>
            <a:p>
              <a:pPr marL="11397"/>
              <a:r>
                <a:rPr sz="3200" dirty="0">
                  <a:latin typeface="Times New Roman"/>
                  <a:cs typeface="Times New Roman"/>
                </a:rPr>
                <a:t>center of mass</a:t>
              </a:r>
            </a:p>
          </p:txBody>
        </p:sp>
        <p:sp>
          <p:nvSpPr>
            <p:cNvPr id="53" name="object 30"/>
            <p:cNvSpPr txBox="1"/>
            <p:nvPr/>
          </p:nvSpPr>
          <p:spPr>
            <a:xfrm>
              <a:off x="3946669" y="4534911"/>
              <a:ext cx="695036" cy="862853"/>
            </a:xfrm>
            <a:prstGeom prst="rect">
              <a:avLst/>
            </a:prstGeom>
          </p:spPr>
          <p:txBody>
            <a:bodyPr vert="horz" wrap="square" lIns="0" tIns="0" rIns="0" bIns="0" rtlCol="0">
              <a:noAutofit/>
            </a:bodyPr>
            <a:lstStyle/>
            <a:p>
              <a:pPr marL="11397">
                <a:tabLst>
                  <a:tab pos="504886" algn="l"/>
                </a:tabLst>
              </a:pPr>
              <a:r>
                <a:rPr sz="3200" dirty="0">
                  <a:latin typeface="Times New Roman"/>
                  <a:cs typeface="Times New Roman"/>
                </a:rPr>
                <a:t>	</a:t>
              </a:r>
              <a:r>
                <a:rPr lang="en-US" sz="3200" dirty="0" smtClean="0">
                  <a:latin typeface="Times New Roman"/>
                  <a:cs typeface="Times New Roman"/>
                </a:rPr>
                <a:t>  </a:t>
              </a:r>
              <a:r>
                <a:rPr sz="3200" b="1" spc="-238" dirty="0" smtClean="0">
                  <a:latin typeface="Times New Roman"/>
                  <a:cs typeface="Times New Roman"/>
                </a:rPr>
                <a:t>v</a:t>
              </a:r>
              <a:r>
                <a:rPr sz="3200" b="1" baseline="-31746" dirty="0" smtClean="0">
                  <a:latin typeface="Times New Roman"/>
                  <a:cs typeface="Times New Roman"/>
                </a:rPr>
                <a:t>0</a:t>
              </a:r>
              <a:endParaRPr sz="3200" baseline="-31746" dirty="0">
                <a:latin typeface="Times New Roman"/>
                <a:cs typeface="Times New Roman"/>
              </a:endParaRPr>
            </a:p>
            <a:p>
              <a:pPr>
                <a:lnSpc>
                  <a:spcPts val="494"/>
                </a:lnSpc>
                <a:spcBef>
                  <a:spcPts val="43"/>
                </a:spcBef>
              </a:pPr>
              <a:endParaRPr sz="3200" dirty="0"/>
            </a:p>
            <a:p>
              <a:pPr>
                <a:lnSpc>
                  <a:spcPts val="897"/>
                </a:lnSpc>
              </a:pPr>
              <a:endParaRPr sz="3200" dirty="0"/>
            </a:p>
            <a:p>
              <a:pPr marL="414850"/>
              <a:r>
                <a:rPr lang="en-US" sz="3200" spc="-112" dirty="0" smtClean="0">
                  <a:latin typeface="Times New Roman"/>
                  <a:cs typeface="Times New Roman"/>
                </a:rPr>
                <a:t>    </a:t>
              </a:r>
              <a:r>
                <a:rPr sz="3200" spc="-112" dirty="0" smtClean="0">
                  <a:latin typeface="Times New Roman"/>
                  <a:cs typeface="Times New Roman"/>
                </a:rPr>
                <a:t>φ</a:t>
              </a:r>
              <a:endParaRPr sz="3200" dirty="0">
                <a:latin typeface="Times New Roman"/>
                <a:cs typeface="Times New Roman"/>
              </a:endParaRPr>
            </a:p>
          </p:txBody>
        </p:sp>
        <p:sp>
          <p:nvSpPr>
            <p:cNvPr id="54" name="object 31"/>
            <p:cNvSpPr txBox="1"/>
            <p:nvPr/>
          </p:nvSpPr>
          <p:spPr>
            <a:xfrm>
              <a:off x="3748511" y="4065400"/>
              <a:ext cx="228556" cy="293034"/>
            </a:xfrm>
            <a:prstGeom prst="rect">
              <a:avLst/>
            </a:prstGeom>
          </p:spPr>
          <p:txBody>
            <a:bodyPr vert="horz" wrap="square" lIns="0" tIns="0" rIns="0" bIns="0" rtlCol="0">
              <a:noAutofit/>
            </a:bodyPr>
            <a:lstStyle/>
            <a:p>
              <a:pPr marL="11397"/>
              <a:r>
                <a:rPr sz="3200" dirty="0" err="1" smtClean="0">
                  <a:latin typeface="Times New Roman"/>
                  <a:cs typeface="Times New Roman"/>
                </a:rPr>
                <a:t>d</a:t>
              </a:r>
              <a:r>
                <a:rPr lang="en-US" sz="3200" baseline="-25000" dirty="0" err="1" smtClean="0">
                  <a:latin typeface="Times New Roman"/>
                  <a:cs typeface="Times New Roman"/>
                </a:rPr>
                <a:t>E</a:t>
              </a:r>
              <a:endParaRPr sz="3200" baseline="-25000" dirty="0">
                <a:latin typeface="Times New Roman"/>
                <a:cs typeface="Times New Roman"/>
              </a:endParaRPr>
            </a:p>
          </p:txBody>
        </p:sp>
        <p:sp>
          <p:nvSpPr>
            <p:cNvPr id="55" name="object 32"/>
            <p:cNvSpPr txBox="1"/>
            <p:nvPr/>
          </p:nvSpPr>
          <p:spPr>
            <a:xfrm>
              <a:off x="1566502" y="5256682"/>
              <a:ext cx="340591" cy="365872"/>
            </a:xfrm>
            <a:prstGeom prst="rect">
              <a:avLst/>
            </a:prstGeom>
          </p:spPr>
          <p:txBody>
            <a:bodyPr vert="horz" wrap="square" lIns="0" tIns="0" rIns="0" bIns="0" rtlCol="0">
              <a:noAutofit/>
            </a:bodyPr>
            <a:lstStyle/>
            <a:p>
              <a:pPr marL="11397"/>
              <a:r>
                <a:rPr sz="3200" spc="90" dirty="0">
                  <a:latin typeface="Times New Roman"/>
                  <a:cs typeface="Times New Roman"/>
                </a:rPr>
                <a:t>M</a:t>
              </a:r>
              <a:r>
                <a:rPr sz="3200" baseline="-31746" dirty="0">
                  <a:latin typeface="Times New Roman"/>
                  <a:cs typeface="Times New Roman"/>
                </a:rPr>
                <a:t>S</a:t>
              </a:r>
              <a:endParaRPr sz="3200" baseline="-31746">
                <a:latin typeface="Times New Roman"/>
                <a:cs typeface="Times New Roman"/>
              </a:endParaRPr>
            </a:p>
          </p:txBody>
        </p:sp>
        <p:sp>
          <p:nvSpPr>
            <p:cNvPr id="56" name="object 33"/>
            <p:cNvSpPr txBox="1"/>
            <p:nvPr/>
          </p:nvSpPr>
          <p:spPr>
            <a:xfrm>
              <a:off x="1975631" y="5124317"/>
              <a:ext cx="294986" cy="365872"/>
            </a:xfrm>
            <a:prstGeom prst="rect">
              <a:avLst/>
            </a:prstGeom>
          </p:spPr>
          <p:txBody>
            <a:bodyPr vert="horz" wrap="square" lIns="0" tIns="0" rIns="0" bIns="0" rtlCol="0">
              <a:noAutofit/>
            </a:bodyPr>
            <a:lstStyle/>
            <a:p>
              <a:pPr marL="11397"/>
              <a:r>
                <a:rPr sz="3200" dirty="0">
                  <a:latin typeface="Times New Roman"/>
                  <a:cs typeface="Times New Roman"/>
                </a:rPr>
                <a:t>L</a:t>
              </a:r>
              <a:r>
                <a:rPr sz="3200" spc="-211" dirty="0">
                  <a:latin typeface="Times New Roman"/>
                  <a:cs typeface="Times New Roman"/>
                </a:rPr>
                <a:t> </a:t>
              </a:r>
              <a:r>
                <a:rPr sz="3200" baseline="-31746" dirty="0">
                  <a:latin typeface="Times New Roman"/>
                  <a:cs typeface="Times New Roman"/>
                </a:rPr>
                <a:t>S</a:t>
              </a:r>
              <a:endParaRPr sz="3200" baseline="-31746">
                <a:latin typeface="Times New Roman"/>
                <a:cs typeface="Times New Roman"/>
              </a:endParaRPr>
            </a:p>
          </p:txBody>
        </p:sp>
        <p:sp>
          <p:nvSpPr>
            <p:cNvPr id="57" name="object 34"/>
            <p:cNvSpPr txBox="1"/>
            <p:nvPr/>
          </p:nvSpPr>
          <p:spPr>
            <a:xfrm>
              <a:off x="2930259" y="5124317"/>
              <a:ext cx="304223" cy="365872"/>
            </a:xfrm>
            <a:prstGeom prst="rect">
              <a:avLst/>
            </a:prstGeom>
          </p:spPr>
          <p:txBody>
            <a:bodyPr vert="horz" wrap="square" lIns="0" tIns="0" rIns="0" bIns="0" rtlCol="0">
              <a:noAutofit/>
            </a:bodyPr>
            <a:lstStyle/>
            <a:p>
              <a:pPr marL="11397"/>
              <a:r>
                <a:rPr sz="3200" dirty="0">
                  <a:latin typeface="Times New Roman"/>
                  <a:cs typeface="Times New Roman"/>
                </a:rPr>
                <a:t>L</a:t>
              </a:r>
              <a:r>
                <a:rPr sz="3200" spc="-211" dirty="0">
                  <a:latin typeface="Times New Roman"/>
                  <a:cs typeface="Times New Roman"/>
                </a:rPr>
                <a:t> </a:t>
              </a:r>
              <a:r>
                <a:rPr sz="3200" baseline="-31746" dirty="0">
                  <a:latin typeface="Times New Roman"/>
                  <a:cs typeface="Times New Roman"/>
                </a:rPr>
                <a:t>E</a:t>
              </a:r>
            </a:p>
          </p:txBody>
        </p:sp>
        <p:sp>
          <p:nvSpPr>
            <p:cNvPr id="58" name="object 35"/>
            <p:cNvSpPr txBox="1"/>
            <p:nvPr/>
          </p:nvSpPr>
          <p:spPr>
            <a:xfrm>
              <a:off x="4066725" y="5168440"/>
              <a:ext cx="238991" cy="293034"/>
            </a:xfrm>
            <a:prstGeom prst="rect">
              <a:avLst/>
            </a:prstGeom>
          </p:spPr>
          <p:txBody>
            <a:bodyPr vert="horz" wrap="square" lIns="0" tIns="0" rIns="0" bIns="0" rtlCol="0">
              <a:noAutofit/>
            </a:bodyPr>
            <a:lstStyle/>
            <a:p>
              <a:pPr marL="11397"/>
              <a:r>
                <a:rPr sz="3200" dirty="0" smtClean="0">
                  <a:latin typeface="Times New Roman"/>
                  <a:cs typeface="Times New Roman"/>
                </a:rPr>
                <a:t>M</a:t>
              </a:r>
              <a:r>
                <a:rPr lang="en-US" sz="3200" baseline="-25000" dirty="0" smtClean="0">
                  <a:latin typeface="Times New Roman"/>
                  <a:cs typeface="Times New Roman"/>
                </a:rPr>
                <a:t>E</a:t>
              </a:r>
              <a:endParaRPr sz="3200" baseline="-25000" dirty="0">
                <a:latin typeface="Times New Roman"/>
                <a:cs typeface="Times New Roman"/>
              </a:endParaRPr>
            </a:p>
          </p:txBody>
        </p:sp>
        <p:sp>
          <p:nvSpPr>
            <p:cNvPr id="60" name="object 29"/>
            <p:cNvSpPr txBox="1"/>
            <p:nvPr/>
          </p:nvSpPr>
          <p:spPr>
            <a:xfrm>
              <a:off x="3449241" y="3433507"/>
              <a:ext cx="1423555" cy="293034"/>
            </a:xfrm>
            <a:prstGeom prst="rect">
              <a:avLst/>
            </a:prstGeom>
          </p:spPr>
          <p:txBody>
            <a:bodyPr vert="horz" wrap="square" lIns="0" tIns="0" rIns="0" bIns="0" rtlCol="0">
              <a:noAutofit/>
            </a:bodyPr>
            <a:lstStyle/>
            <a:p>
              <a:pPr marL="11397"/>
              <a:r>
                <a:rPr lang="en-US" sz="3200" dirty="0" smtClean="0">
                  <a:latin typeface="Times New Roman"/>
                  <a:cs typeface="Times New Roman"/>
                </a:rPr>
                <a:t>projectile</a:t>
              </a:r>
              <a:endParaRPr sz="3200" dirty="0">
                <a:latin typeface="Times New Roman"/>
                <a:cs typeface="Times New Roman"/>
              </a:endParaRPr>
            </a:p>
          </p:txBody>
        </p:sp>
      </p:grpSp>
      <p:pic>
        <p:nvPicPr>
          <p:cNvPr id="6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0" y="5262231"/>
            <a:ext cx="10370385" cy="1040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87200" y="5334000"/>
            <a:ext cx="5520265" cy="47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7296" y="5339255"/>
            <a:ext cx="5443704" cy="473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04770" y="13113154"/>
            <a:ext cx="7504589" cy="669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614</Words>
  <Application>Microsoft Office PowerPoint</Application>
  <PresentationFormat>Custom</PresentationFormat>
  <Paragraphs>37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Richmond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Christine Helms</cp:lastModifiedBy>
  <cp:revision>27</cp:revision>
  <dcterms:created xsi:type="dcterms:W3CDTF">2015-03-05T15:52:38Z</dcterms:created>
  <dcterms:modified xsi:type="dcterms:W3CDTF">2015-03-09T17:22:43Z</dcterms:modified>
</cp:coreProperties>
</file>