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7432000"/>
  <p:notesSz cx="6858000" cy="91440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434" autoAdjust="0"/>
  </p:normalViewPr>
  <p:slideViewPr>
    <p:cSldViewPr>
      <p:cViewPr>
        <p:scale>
          <a:sx n="40" d="100"/>
          <a:sy n="40" d="100"/>
        </p:scale>
        <p:origin x="-2568" y="30"/>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241275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64599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4"/>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59510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65798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EC78D-0853-4157-9825-DCC26852CB57}"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279573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7EC78D-0853-4157-9825-DCC26852CB57}"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26776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7EC78D-0853-4157-9825-DCC26852CB57}" type="datetimeFigureOut">
              <a:rPr lang="en-US" smtClean="0"/>
              <a:t>4/21/2015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62534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EC78D-0853-4157-9825-DCC26852CB57}" type="datetimeFigureOut">
              <a:rPr lang="en-US" smtClean="0"/>
              <a:t>4/21/2015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51681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EC78D-0853-4157-9825-DCC26852CB57}" type="datetimeFigureOut">
              <a:rPr lang="en-US" smtClean="0"/>
              <a:t>4/21/2015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01245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EC78D-0853-4157-9825-DCC26852CB57}"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18075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EC78D-0853-4157-9825-DCC26852CB57}"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123240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2"/>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F37EC78D-0853-4157-9825-DCC26852CB57}" type="datetimeFigureOut">
              <a:rPr lang="en-US" smtClean="0"/>
              <a:t>4/21/2015</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C1A2121E-4BD9-4987-B245-36D748EFC4E2}" type="slidenum">
              <a:rPr lang="en-US" smtClean="0"/>
              <a:t>‹#›</a:t>
            </a:fld>
            <a:endParaRPr lang="en-US"/>
          </a:p>
        </p:txBody>
      </p:sp>
    </p:spTree>
    <p:extLst>
      <p:ext uri="{BB962C8B-B14F-4D97-AF65-F5344CB8AC3E}">
        <p14:creationId xmlns:p14="http://schemas.microsoft.com/office/powerpoint/2010/main" val="79183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38200"/>
            <a:ext cx="36576000" cy="1569660"/>
          </a:xfrm>
          <a:prstGeom prst="rect">
            <a:avLst/>
          </a:prstGeom>
          <a:noFill/>
        </p:spPr>
        <p:txBody>
          <a:bodyPr wrap="square" rtlCol="0">
            <a:spAutoFit/>
          </a:bodyPr>
          <a:lstStyle/>
          <a:p>
            <a:pPr algn="ctr"/>
            <a:r>
              <a:rPr lang="en-US" sz="9600" b="1" dirty="0" smtClean="0"/>
              <a:t>	The Gambler’s Ruin: Mathematics of Gambling</a:t>
            </a:r>
            <a:endParaRPr lang="en-US" sz="96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2" y="886401"/>
            <a:ext cx="2517775" cy="299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0" y="2743200"/>
            <a:ext cx="36576000" cy="1737360"/>
          </a:xfrm>
          <a:prstGeom prst="rect">
            <a:avLst/>
          </a:prstGeom>
        </p:spPr>
        <p:txBody>
          <a:bodyPr>
            <a:noAutofit/>
          </a:bodyPr>
          <a:lstStyle>
            <a:lvl1pPr marL="1371600" indent="-1371600" algn="l" defTabSz="3657600"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9pPr>
          </a:lstStyle>
          <a:p>
            <a:pPr marL="0" indent="0" algn="ctr">
              <a:buNone/>
            </a:pPr>
            <a:r>
              <a:rPr lang="en-US" sz="4800" dirty="0" smtClean="0"/>
              <a:t>Omair Alam, Computational Methods in Physics, Spring 2015</a:t>
            </a:r>
          </a:p>
        </p:txBody>
      </p:sp>
      <p:cxnSp>
        <p:nvCxnSpPr>
          <p:cNvPr id="7" name="Straight Connector 6"/>
          <p:cNvCxnSpPr/>
          <p:nvPr/>
        </p:nvCxnSpPr>
        <p:spPr>
          <a:xfrm>
            <a:off x="0" y="4114800"/>
            <a:ext cx="365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28700" y="4865097"/>
            <a:ext cx="9982200" cy="6832640"/>
          </a:xfrm>
          <a:prstGeom prst="rect">
            <a:avLst/>
          </a:prstGeom>
          <a:noFill/>
        </p:spPr>
        <p:txBody>
          <a:bodyPr wrap="square" rtlCol="0">
            <a:spAutoFit/>
          </a:bodyPr>
          <a:lstStyle/>
          <a:p>
            <a:r>
              <a:rPr lang="en-US" sz="4400" b="1" dirty="0" smtClean="0"/>
              <a:t>Introduction:</a:t>
            </a:r>
          </a:p>
          <a:p>
            <a:r>
              <a:rPr lang="en-US" sz="3400" dirty="0" smtClean="0"/>
              <a:t>    </a:t>
            </a:r>
            <a:r>
              <a:rPr lang="en-US" sz="3000" dirty="0" smtClean="0"/>
              <a:t>Gamblers </a:t>
            </a:r>
            <a:r>
              <a:rPr lang="en-US" sz="3000" dirty="0"/>
              <a:t>know that there </a:t>
            </a:r>
            <a:r>
              <a:rPr lang="en-US" sz="3000" dirty="0" smtClean="0"/>
              <a:t>are regular </a:t>
            </a:r>
            <a:r>
              <a:rPr lang="en-US" sz="3000" dirty="0"/>
              <a:t>patterns to chance—although not all of their cherished </a:t>
            </a:r>
            <a:r>
              <a:rPr lang="en-US" sz="3000" dirty="0" smtClean="0"/>
              <a:t>beliefs survive mathematical analysis. In order to test the validity of their beliefs we using Monte-Carlo simulations to calculate the average earnings or losses in a game of die rolls under varying rules of winning. We further simulate a game of Craps with both a biased and unbiased die. For a dice roll game, we use a Binomial Distribution to model the expected earnings while for a Craps game, we use axiomatic derivations to calculate the expected probability of winning.  We then compare the expected earnings with the actual earnings for a varying number of repetitions to understand the fate of the Gambler’s money after betting under certain game rules repeatedly. </a:t>
            </a:r>
            <a:endParaRPr lang="en-US" sz="3000" dirty="0"/>
          </a:p>
        </p:txBody>
      </p:sp>
      <p:sp>
        <p:nvSpPr>
          <p:cNvPr id="11" name="TextBox 10"/>
          <p:cNvSpPr txBox="1"/>
          <p:nvPr/>
        </p:nvSpPr>
        <p:spPr>
          <a:xfrm>
            <a:off x="952500" y="11854543"/>
            <a:ext cx="10134600" cy="16835378"/>
          </a:xfrm>
          <a:prstGeom prst="rect">
            <a:avLst/>
          </a:prstGeom>
          <a:noFill/>
        </p:spPr>
        <p:txBody>
          <a:bodyPr wrap="square" rtlCol="0">
            <a:spAutoFit/>
          </a:bodyPr>
          <a:lstStyle/>
          <a:p>
            <a:r>
              <a:rPr lang="en-US" sz="4400" b="1" dirty="0" smtClean="0"/>
              <a:t>Physics and Methods: </a:t>
            </a:r>
          </a:p>
          <a:p>
            <a:r>
              <a:rPr lang="en-US" sz="3000" dirty="0" smtClean="0"/>
              <a:t>   We conduct two sets of experiments of which the first is related to rolling a die and the second is related to playing a game of Craps. </a:t>
            </a:r>
            <a:endParaRPr lang="en-US" sz="3000" dirty="0" smtClean="0"/>
          </a:p>
          <a:p>
            <a:r>
              <a:rPr lang="en-US" sz="3000" dirty="0" smtClean="0"/>
              <a:t>The </a:t>
            </a:r>
            <a:r>
              <a:rPr lang="en-US" sz="3000" dirty="0" smtClean="0"/>
              <a:t>rules of the Monte-Carlo simulation for the die roll game are as follows: </a:t>
            </a:r>
          </a:p>
          <a:p>
            <a:pPr marL="514350" indent="-514350">
              <a:buAutoNum type="arabicParenR"/>
            </a:pPr>
            <a:r>
              <a:rPr lang="en-US" sz="3000" dirty="0" smtClean="0"/>
              <a:t>We start with a </a:t>
            </a:r>
            <a:r>
              <a:rPr lang="en-US" sz="3000" dirty="0"/>
              <a:t>b</a:t>
            </a:r>
            <a:r>
              <a:rPr lang="en-US" sz="3000" dirty="0" smtClean="0"/>
              <a:t>ase amount i.e. the money we start the game with, </a:t>
            </a:r>
          </a:p>
          <a:p>
            <a:pPr marL="514350" indent="-514350">
              <a:buAutoNum type="arabicParenR"/>
            </a:pPr>
            <a:r>
              <a:rPr lang="en-US" sz="3000" dirty="0" smtClean="0"/>
              <a:t>Every roll, if we get a favorable score, we gain a certain amount x, otherwise, we lose the same amount x, </a:t>
            </a:r>
          </a:p>
          <a:p>
            <a:pPr marL="514350" indent="-514350">
              <a:buAutoNum type="arabicParenR"/>
            </a:pPr>
            <a:r>
              <a:rPr lang="en-US" sz="3000" dirty="0" smtClean="0"/>
              <a:t>We keep playing till we either get a net amount greater than a certain amount Z, or lesser than a certain amount Y, or if we exhaust the number of games we can play. Net Amount is defined as,</a:t>
            </a:r>
          </a:p>
          <a:p>
            <a:r>
              <a:rPr lang="en-US" sz="3000" dirty="0" smtClean="0"/>
              <a:t>Net Amount = The Score of Each Game – base Amount </a:t>
            </a:r>
          </a:p>
          <a:p>
            <a:r>
              <a:rPr lang="en-US" sz="3000" dirty="0" smtClean="0"/>
              <a:t>We find the frequencies of each net amount, and normalizing the data to get the probabilities of attaining each net amount as well as the average earing.</a:t>
            </a:r>
          </a:p>
          <a:p>
            <a:r>
              <a:rPr lang="en-US" sz="3000" dirty="0" smtClean="0"/>
              <a:t>We use the </a:t>
            </a:r>
            <a:r>
              <a:rPr lang="en-US" sz="3000" dirty="0" smtClean="0"/>
              <a:t>following Normal </a:t>
            </a:r>
            <a:r>
              <a:rPr lang="en-US" sz="3000" dirty="0" smtClean="0"/>
              <a:t>Distribution </a:t>
            </a:r>
            <a:r>
              <a:rPr lang="en-US" sz="3000" dirty="0"/>
              <a:t>Formula in order to find the expected </a:t>
            </a:r>
            <a:r>
              <a:rPr lang="en-US" sz="3000" dirty="0" smtClean="0"/>
              <a:t>earnings for each Net Amount. </a:t>
            </a:r>
            <a:endParaRPr lang="en-US" sz="3000" dirty="0"/>
          </a:p>
          <a:p>
            <a:endParaRPr lang="en-US" sz="3000" dirty="0"/>
          </a:p>
          <a:p>
            <a:r>
              <a:rPr lang="en-US" sz="3000" dirty="0" smtClean="0"/>
              <a:t>The rules of the Simulation for a single game of Craps are as follows:</a:t>
            </a:r>
          </a:p>
          <a:p>
            <a:pPr marL="514350" indent="-514350">
              <a:buAutoNum type="arabicParenR"/>
            </a:pPr>
            <a:r>
              <a:rPr lang="en-US" sz="3000" dirty="0" smtClean="0"/>
              <a:t>If the sum of the two dies, X, is 7 or 11 we in the game</a:t>
            </a:r>
          </a:p>
          <a:p>
            <a:pPr marL="514350" indent="-514350">
              <a:buAutoNum type="arabicParenR"/>
            </a:pPr>
            <a:r>
              <a:rPr lang="en-US" sz="3000" dirty="0" smtClean="0"/>
              <a:t>If X 2, 3 or 12, we lose the game </a:t>
            </a:r>
          </a:p>
          <a:p>
            <a:pPr marL="514350" indent="-514350">
              <a:buAutoNum type="arabicParenR"/>
            </a:pPr>
            <a:r>
              <a:rPr lang="en-US" sz="3000" dirty="0" smtClean="0"/>
              <a:t>In X has any other value, we keep rolling two dies again till we either match that value of X again in which case we win, or we get a value of 7 for X, in which case we lose.  </a:t>
            </a:r>
          </a:p>
          <a:p>
            <a:r>
              <a:rPr lang="en-US" sz="3000" dirty="0" smtClean="0"/>
              <a:t>We simulate this game using both a fair and unfair die and calculate the probability of winning. We use an axiomatic derivation to calculate the expected probability of winning in both cases and compare these values.  </a:t>
            </a:r>
          </a:p>
          <a:p>
            <a:endParaRPr lang="en-US" sz="1200" dirty="0" smtClean="0"/>
          </a:p>
          <a:p>
            <a:endParaRPr lang="en-US" sz="3400" dirty="0" smtClean="0"/>
          </a:p>
          <a:p>
            <a:endParaRPr lang="en-US" sz="3400" dirty="0"/>
          </a:p>
          <a:p>
            <a:endParaRPr lang="en-US" sz="3400" dirty="0" smtClean="0"/>
          </a:p>
        </p:txBody>
      </p:sp>
      <p:sp>
        <p:nvSpPr>
          <p:cNvPr id="15" name="TextBox 14"/>
          <p:cNvSpPr txBox="1"/>
          <p:nvPr/>
        </p:nvSpPr>
        <p:spPr>
          <a:xfrm>
            <a:off x="12192000" y="21420177"/>
            <a:ext cx="12420600" cy="4462760"/>
          </a:xfrm>
          <a:prstGeom prst="rect">
            <a:avLst/>
          </a:prstGeom>
          <a:noFill/>
        </p:spPr>
        <p:txBody>
          <a:bodyPr wrap="square" rtlCol="0">
            <a:spAutoFit/>
          </a:bodyPr>
          <a:lstStyle/>
          <a:p>
            <a:r>
              <a:rPr lang="en-US" sz="4400" b="1" dirty="0" smtClean="0"/>
              <a:t>Results:</a:t>
            </a:r>
            <a:endParaRPr lang="en-US" sz="4400" dirty="0" smtClean="0"/>
          </a:p>
          <a:p>
            <a:r>
              <a:rPr lang="en-US" sz="3000" dirty="0" smtClean="0"/>
              <a:t>   Write the results of you problem.  We saw this… as shown in figure 1.  The figures should display most of your results from the project this is an additional area for words but remember figures are better than words.   For example with shooting the sun you can show a few plots where you track a projectile.  One where you tested you code by orbiting the sun with the projectile and eliminating the earth.  Then one or two with example trajectories.  Then figure X showing the plot of many angles and launch velocities.  You should reference every figure. </a:t>
            </a:r>
            <a:endParaRPr lang="en-US" sz="3000" dirty="0"/>
          </a:p>
        </p:txBody>
      </p:sp>
      <p:sp>
        <p:nvSpPr>
          <p:cNvPr id="23" name="Rectangle 22"/>
          <p:cNvSpPr/>
          <p:nvPr/>
        </p:nvSpPr>
        <p:spPr>
          <a:xfrm>
            <a:off x="26974800" y="5789348"/>
            <a:ext cx="7086600" cy="563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6974800" y="11811000"/>
            <a:ext cx="7086600" cy="1477328"/>
          </a:xfrm>
          <a:prstGeom prst="rect">
            <a:avLst/>
          </a:prstGeom>
          <a:noFill/>
        </p:spPr>
        <p:txBody>
          <a:bodyPr wrap="square" rtlCol="0">
            <a:spAutoFit/>
          </a:bodyPr>
          <a:lstStyle/>
          <a:p>
            <a:r>
              <a:rPr lang="en-US" sz="3000" dirty="0" smtClean="0"/>
              <a:t>Figure 5. Figure caption should give enough detail to describe the figure above with out reading much else</a:t>
            </a:r>
            <a:endParaRPr lang="en-US" sz="3000" dirty="0"/>
          </a:p>
        </p:txBody>
      </p:sp>
      <p:sp>
        <p:nvSpPr>
          <p:cNvPr id="25" name="TextBox 24"/>
          <p:cNvSpPr txBox="1"/>
          <p:nvPr/>
        </p:nvSpPr>
        <p:spPr>
          <a:xfrm>
            <a:off x="26136600" y="20266022"/>
            <a:ext cx="9677400" cy="3077766"/>
          </a:xfrm>
          <a:prstGeom prst="rect">
            <a:avLst/>
          </a:prstGeom>
          <a:noFill/>
        </p:spPr>
        <p:txBody>
          <a:bodyPr wrap="square" rtlCol="0">
            <a:spAutoFit/>
          </a:bodyPr>
          <a:lstStyle/>
          <a:p>
            <a:r>
              <a:rPr lang="en-US" sz="4400" b="1" dirty="0" smtClean="0"/>
              <a:t>Conclusions or Discussion:</a:t>
            </a:r>
            <a:endParaRPr lang="en-US" sz="4400" dirty="0" smtClean="0"/>
          </a:p>
          <a:p>
            <a:r>
              <a:rPr lang="en-US" sz="3000" dirty="0" smtClean="0"/>
              <a:t>   Give an overall conclusion of your results.   What do they show.   Is there agreement with experimental data?  Or observation? What is the big picture.  Include any problems, corrections and limitations to you code.   Interesting next steps… </a:t>
            </a:r>
            <a:endParaRPr lang="en-US" sz="3000" dirty="0"/>
          </a:p>
        </p:txBody>
      </p:sp>
      <p:sp>
        <p:nvSpPr>
          <p:cNvPr id="26" name="TextBox 25"/>
          <p:cNvSpPr txBox="1"/>
          <p:nvPr/>
        </p:nvSpPr>
        <p:spPr>
          <a:xfrm>
            <a:off x="26212800" y="24749879"/>
            <a:ext cx="9677400" cy="3139321"/>
          </a:xfrm>
          <a:prstGeom prst="rect">
            <a:avLst/>
          </a:prstGeom>
          <a:noFill/>
        </p:spPr>
        <p:txBody>
          <a:bodyPr wrap="square" rtlCol="0">
            <a:spAutoFit/>
          </a:bodyPr>
          <a:lstStyle/>
          <a:p>
            <a:r>
              <a:rPr lang="en-US" sz="3400" b="1" dirty="0" smtClean="0"/>
              <a:t>References:</a:t>
            </a:r>
            <a:endParaRPr lang="en-US" sz="3000" b="1" dirty="0" smtClean="0"/>
          </a:p>
          <a:p>
            <a:pPr marL="514350" indent="-514350">
              <a:buAutoNum type="arabicPeriod"/>
            </a:pPr>
            <a:r>
              <a:rPr lang="en-US" sz="3000" dirty="0" smtClean="0"/>
              <a:t>Text 1 that was used</a:t>
            </a:r>
          </a:p>
          <a:p>
            <a:pPr marL="514350" indent="-514350">
              <a:buAutoNum type="arabicPeriod"/>
            </a:pPr>
            <a:r>
              <a:rPr lang="en-US" sz="3000" dirty="0" smtClean="0"/>
              <a:t>Article  2 that was used</a:t>
            </a:r>
          </a:p>
          <a:p>
            <a:pPr marL="514350" indent="-514350">
              <a:buAutoNum type="arabicPeriod"/>
            </a:pPr>
            <a:r>
              <a:rPr lang="en-US" sz="3000" dirty="0" smtClean="0"/>
              <a:t>Reference  3 that was use</a:t>
            </a:r>
            <a:endParaRPr lang="en-US" sz="3000" b="1" dirty="0"/>
          </a:p>
          <a:p>
            <a:endParaRPr lang="en-US" sz="3000" b="1" dirty="0" smtClean="0"/>
          </a:p>
          <a:p>
            <a:endParaRPr lang="en-US" sz="4400" dirty="0" smtClean="0"/>
          </a:p>
        </p:txBody>
      </p:sp>
      <p:sp>
        <p:nvSpPr>
          <p:cNvPr id="27" name="Rectangle 26"/>
          <p:cNvSpPr/>
          <p:nvPr/>
        </p:nvSpPr>
        <p:spPr>
          <a:xfrm>
            <a:off x="26212800" y="13792200"/>
            <a:ext cx="8534400" cy="464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6212800" y="18796337"/>
            <a:ext cx="8534400" cy="1015663"/>
          </a:xfrm>
          <a:prstGeom prst="rect">
            <a:avLst/>
          </a:prstGeom>
          <a:noFill/>
        </p:spPr>
        <p:txBody>
          <a:bodyPr wrap="square" rtlCol="0">
            <a:spAutoFit/>
          </a:bodyPr>
          <a:lstStyle/>
          <a:p>
            <a:r>
              <a:rPr lang="en-US" sz="3000" dirty="0" smtClean="0"/>
              <a:t>Figure 6. Figure caption should give enough detail to describe the figure above with out reading much else</a:t>
            </a:r>
            <a:endParaRPr lang="en-US" sz="3000" dirty="0"/>
          </a:p>
        </p:txBody>
      </p:sp>
      <p:sp>
        <p:nvSpPr>
          <p:cNvPr id="5" name="TextBox 4"/>
          <p:cNvSpPr txBox="1"/>
          <p:nvPr/>
        </p:nvSpPr>
        <p:spPr>
          <a:xfrm>
            <a:off x="13108270" y="9971833"/>
            <a:ext cx="4870756" cy="553998"/>
          </a:xfrm>
          <a:prstGeom prst="rect">
            <a:avLst/>
          </a:prstGeom>
          <a:noFill/>
        </p:spPr>
        <p:txBody>
          <a:bodyPr wrap="square" rtlCol="0">
            <a:spAutoFit/>
          </a:bodyPr>
          <a:lstStyle/>
          <a:p>
            <a:pPr algn="ctr"/>
            <a:r>
              <a:rPr lang="en-US" sz="1500" b="1" dirty="0" smtClean="0"/>
              <a:t>Figure 1: Probability Distribution for a  roll die game with a Fair Dye i.e. P(W) = P(L)  for 1000, 000 trials</a:t>
            </a:r>
            <a:endParaRPr lang="en-US" sz="1500" b="1"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8776" y="6825576"/>
            <a:ext cx="5031400" cy="3052330"/>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47626" y="6676496"/>
            <a:ext cx="4946956" cy="3229263"/>
          </a:xfrm>
          <a:prstGeom prst="rect">
            <a:avLst/>
          </a:prstGeom>
        </p:spPr>
      </p:pic>
      <p:sp>
        <p:nvSpPr>
          <p:cNvPr id="30" name="TextBox 29"/>
          <p:cNvSpPr txBox="1"/>
          <p:nvPr/>
        </p:nvSpPr>
        <p:spPr>
          <a:xfrm>
            <a:off x="19046801" y="9971833"/>
            <a:ext cx="4323375" cy="553998"/>
          </a:xfrm>
          <a:prstGeom prst="rect">
            <a:avLst/>
          </a:prstGeom>
          <a:noFill/>
        </p:spPr>
        <p:txBody>
          <a:bodyPr wrap="square" rtlCol="0">
            <a:spAutoFit/>
          </a:bodyPr>
          <a:lstStyle/>
          <a:p>
            <a:pPr algn="ctr"/>
            <a:r>
              <a:rPr lang="en-US" sz="1500" b="1" dirty="0" smtClean="0"/>
              <a:t>Figure 2: Probability Distribution for a  roll die game with a Fair Dye i.e. P(W) = P(L)  for 10, 000 trials</a:t>
            </a:r>
            <a:endParaRPr lang="en-US" sz="1500" b="1" dirty="0"/>
          </a:p>
        </p:txBody>
      </p:sp>
      <p:sp>
        <p:nvSpPr>
          <p:cNvPr id="29" name="Rectangle 28"/>
          <p:cNvSpPr/>
          <p:nvPr/>
        </p:nvSpPr>
        <p:spPr>
          <a:xfrm>
            <a:off x="13142533" y="5179756"/>
            <a:ext cx="12144415" cy="1446550"/>
          </a:xfrm>
          <a:prstGeom prst="rect">
            <a:avLst/>
          </a:prstGeom>
        </p:spPr>
        <p:txBody>
          <a:bodyPr wrap="none">
            <a:spAutoFit/>
          </a:bodyPr>
          <a:lstStyle/>
          <a:p>
            <a:r>
              <a:rPr lang="en-US" sz="4400" b="1" dirty="0" smtClean="0"/>
              <a:t>Plots For Roll Die Game Representing Expected and</a:t>
            </a:r>
          </a:p>
          <a:p>
            <a:r>
              <a:rPr lang="en-US" sz="4400" b="1" dirty="0" smtClean="0"/>
              <a:t>Monte- Carlo Data</a:t>
            </a:r>
            <a:endParaRPr lang="en-US" sz="4400" dirty="0"/>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27002" y="11156351"/>
            <a:ext cx="5343174" cy="3293102"/>
          </a:xfrm>
          <a:prstGeom prst="rect">
            <a:avLst/>
          </a:prstGeom>
        </p:spPr>
      </p:pic>
      <p:pic>
        <p:nvPicPr>
          <p:cNvPr id="1024" name="Picture 10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94930" y="11165627"/>
            <a:ext cx="5418655" cy="3311400"/>
          </a:xfrm>
          <a:prstGeom prst="rect">
            <a:avLst/>
          </a:prstGeom>
        </p:spPr>
      </p:pic>
      <p:sp>
        <p:nvSpPr>
          <p:cNvPr id="34" name="TextBox 33"/>
          <p:cNvSpPr txBox="1"/>
          <p:nvPr/>
        </p:nvSpPr>
        <p:spPr>
          <a:xfrm>
            <a:off x="12985726" y="14608839"/>
            <a:ext cx="5041276" cy="553998"/>
          </a:xfrm>
          <a:prstGeom prst="rect">
            <a:avLst/>
          </a:prstGeom>
          <a:noFill/>
        </p:spPr>
        <p:txBody>
          <a:bodyPr wrap="square" rtlCol="0">
            <a:spAutoFit/>
          </a:bodyPr>
          <a:lstStyle/>
          <a:p>
            <a:pPr algn="ctr"/>
            <a:r>
              <a:rPr lang="en-US" sz="1500" b="1" dirty="0" smtClean="0"/>
              <a:t>Figure 3: Probability Distribution for a  roll die game with an  Unfair Dye i.e. P(W) = 4/6 and P(L) = 2/6  for 1000, 000 trials</a:t>
            </a:r>
            <a:endParaRPr lang="en-US" sz="1500" b="1" dirty="0"/>
          </a:p>
        </p:txBody>
      </p:sp>
      <p:sp>
        <p:nvSpPr>
          <p:cNvPr id="35" name="TextBox 34"/>
          <p:cNvSpPr txBox="1"/>
          <p:nvPr/>
        </p:nvSpPr>
        <p:spPr>
          <a:xfrm>
            <a:off x="18338776" y="14608839"/>
            <a:ext cx="5031400" cy="553998"/>
          </a:xfrm>
          <a:prstGeom prst="rect">
            <a:avLst/>
          </a:prstGeom>
          <a:noFill/>
        </p:spPr>
        <p:txBody>
          <a:bodyPr wrap="square" rtlCol="0">
            <a:spAutoFit/>
          </a:bodyPr>
          <a:lstStyle/>
          <a:p>
            <a:pPr algn="ctr"/>
            <a:r>
              <a:rPr lang="en-US" sz="1500" b="1" dirty="0" smtClean="0"/>
              <a:t>Figure 4: Probability Distribution for a  roll die game with an unfair Dye i.e. P(W) = 2/6, P(L) = 4/6  for 1000, 000 trials</a:t>
            </a:r>
            <a:endParaRPr lang="en-US" sz="1500" b="1" dirty="0"/>
          </a:p>
        </p:txBody>
      </p:sp>
      <p:pic>
        <p:nvPicPr>
          <p:cNvPr id="1025" name="Picture 1024"/>
          <p:cNvPicPr>
            <a:picLocks noChangeAspect="1"/>
          </p:cNvPicPr>
          <p:nvPr/>
        </p:nvPicPr>
        <p:blipFill>
          <a:blip r:embed="rId7"/>
          <a:stretch>
            <a:fillRect/>
          </a:stretch>
        </p:blipFill>
        <p:spPr>
          <a:xfrm>
            <a:off x="24282376" y="7268384"/>
            <a:ext cx="1854223" cy="686974"/>
          </a:xfrm>
          <a:prstGeom prst="rect">
            <a:avLst/>
          </a:prstGeom>
        </p:spPr>
      </p:pic>
      <p:sp>
        <p:nvSpPr>
          <p:cNvPr id="1027" name="TextBox 1026"/>
          <p:cNvSpPr txBox="1"/>
          <p:nvPr/>
        </p:nvSpPr>
        <p:spPr>
          <a:xfrm>
            <a:off x="24705778" y="6861661"/>
            <a:ext cx="793230" cy="338554"/>
          </a:xfrm>
          <a:prstGeom prst="rect">
            <a:avLst/>
          </a:prstGeom>
          <a:noFill/>
        </p:spPr>
        <p:txBody>
          <a:bodyPr wrap="none" rtlCol="0">
            <a:spAutoFit/>
          </a:bodyPr>
          <a:lstStyle/>
          <a:p>
            <a:r>
              <a:rPr lang="en-US" sz="1600" b="1" dirty="0" smtClean="0"/>
              <a:t>Legend</a:t>
            </a:r>
            <a:endParaRPr lang="en-US" sz="1600" b="1" dirty="0"/>
          </a:p>
        </p:txBody>
      </p:sp>
      <p:sp>
        <p:nvSpPr>
          <p:cNvPr id="1028" name="Rectangle 1027"/>
          <p:cNvSpPr/>
          <p:nvPr/>
        </p:nvSpPr>
        <p:spPr>
          <a:xfrm>
            <a:off x="24129976" y="6902624"/>
            <a:ext cx="2006624" cy="10527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836306" y="15280920"/>
            <a:ext cx="11525271" cy="2123658"/>
          </a:xfrm>
          <a:prstGeom prst="rect">
            <a:avLst/>
          </a:prstGeom>
        </p:spPr>
        <p:txBody>
          <a:bodyPr wrap="none">
            <a:spAutoFit/>
          </a:bodyPr>
          <a:lstStyle/>
          <a:p>
            <a:r>
              <a:rPr lang="en-US" sz="4400" b="1" dirty="0" smtClean="0"/>
              <a:t>Table Of Expected Values for Craps </a:t>
            </a:r>
            <a:r>
              <a:rPr lang="en-US" sz="4400" b="1" dirty="0"/>
              <a:t>Expected and</a:t>
            </a:r>
          </a:p>
          <a:p>
            <a:r>
              <a:rPr lang="en-US" sz="4400" b="1" dirty="0"/>
              <a:t>Monte- Carlo Data</a:t>
            </a:r>
            <a:endParaRPr lang="en-US" sz="4400" dirty="0"/>
          </a:p>
          <a:p>
            <a:endParaRPr lang="en-US" sz="4400" dirty="0"/>
          </a:p>
        </p:txBody>
      </p:sp>
      <p:graphicFrame>
        <p:nvGraphicFramePr>
          <p:cNvPr id="1029" name="Table 1028"/>
          <p:cNvGraphicFramePr>
            <a:graphicFrameLocks noGrp="1"/>
          </p:cNvGraphicFramePr>
          <p:nvPr>
            <p:extLst>
              <p:ext uri="{D42A27DB-BD31-4B8C-83A1-F6EECF244321}">
                <p14:modId xmlns:p14="http://schemas.microsoft.com/office/powerpoint/2010/main" val="1550122817"/>
              </p:ext>
            </p:extLst>
          </p:nvPr>
        </p:nvGraphicFramePr>
        <p:xfrm>
          <a:off x="12893902" y="16925801"/>
          <a:ext cx="10488306" cy="2705928"/>
        </p:xfrm>
        <a:graphic>
          <a:graphicData uri="http://schemas.openxmlformats.org/drawingml/2006/table">
            <a:tbl>
              <a:tblPr firstRow="1" bandRow="1">
                <a:tableStyleId>{5940675A-B579-460E-94D1-54222C63F5DA}</a:tableStyleId>
              </a:tblPr>
              <a:tblGrid>
                <a:gridCol w="1235059"/>
                <a:gridCol w="2227504"/>
                <a:gridCol w="2349267"/>
                <a:gridCol w="2334561"/>
                <a:gridCol w="2341915"/>
              </a:tblGrid>
              <a:tr h="1044393">
                <a:tc>
                  <a:txBody>
                    <a:bodyPr/>
                    <a:lstStyle/>
                    <a:p>
                      <a:r>
                        <a:rPr lang="en-US" sz="1500" b="1" dirty="0" smtClean="0"/>
                        <a:t>Number of Trials</a:t>
                      </a:r>
                      <a:endParaRPr lang="en-US" sz="1500" b="1" dirty="0"/>
                    </a:p>
                  </a:txBody>
                  <a:tcPr/>
                </a:tc>
                <a:tc>
                  <a:txBody>
                    <a:bodyPr/>
                    <a:lstStyle/>
                    <a:p>
                      <a:r>
                        <a:rPr lang="en-US" sz="1500" b="1" dirty="0" smtClean="0"/>
                        <a:t>Estimated Probability of winning</a:t>
                      </a:r>
                      <a:r>
                        <a:rPr lang="en-US" sz="1500" b="1" baseline="0" dirty="0" smtClean="0"/>
                        <a:t> </a:t>
                      </a:r>
                      <a:r>
                        <a:rPr lang="en-US" sz="1500" b="1" dirty="0" smtClean="0"/>
                        <a:t>with Fair Die</a:t>
                      </a:r>
                      <a:endParaRPr lang="en-US" sz="1500" b="1"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b="1" dirty="0" smtClean="0"/>
                        <a:t>Expected Probability of winning </a:t>
                      </a:r>
                      <a:r>
                        <a:rPr lang="en-US" sz="1500" b="1" baseline="0" dirty="0" smtClean="0"/>
                        <a:t> </a:t>
                      </a:r>
                      <a:r>
                        <a:rPr lang="en-US" sz="1500" b="1" dirty="0" smtClean="0"/>
                        <a:t>with fair Die</a:t>
                      </a:r>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b="1" dirty="0" smtClean="0"/>
                        <a:t>Estimated Probability of winning </a:t>
                      </a:r>
                      <a:r>
                        <a:rPr lang="en-US" sz="1500" b="1" baseline="0" dirty="0" smtClean="0"/>
                        <a:t> </a:t>
                      </a:r>
                      <a:r>
                        <a:rPr lang="en-US" sz="1500" b="1" dirty="0" smtClean="0"/>
                        <a:t>with Unfair Die</a:t>
                      </a:r>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b="1" dirty="0" smtClean="0"/>
                        <a:t>Expected Probability of winning </a:t>
                      </a:r>
                      <a:r>
                        <a:rPr lang="en-US" sz="1500" b="1" baseline="0" dirty="0" smtClean="0"/>
                        <a:t> </a:t>
                      </a:r>
                      <a:r>
                        <a:rPr lang="en-US" sz="1500" b="1" dirty="0" smtClean="0"/>
                        <a:t>with Unfair Die</a:t>
                      </a:r>
                    </a:p>
                  </a:txBody>
                  <a:tcPr/>
                </a:tc>
              </a:tr>
              <a:tr h="559860">
                <a:tc>
                  <a:txBody>
                    <a:bodyPr/>
                    <a:lstStyle/>
                    <a:p>
                      <a:r>
                        <a:rPr lang="en-US" sz="1500" dirty="0" smtClean="0"/>
                        <a:t>10</a:t>
                      </a:r>
                      <a:endParaRPr lang="en-US" sz="1500" dirty="0"/>
                    </a:p>
                  </a:txBody>
                  <a:tcPr/>
                </a:tc>
                <a:tc>
                  <a:txBody>
                    <a:bodyPr/>
                    <a:lstStyle/>
                    <a:p>
                      <a:r>
                        <a:rPr lang="en-US" sz="1500" dirty="0" smtClean="0"/>
                        <a:t>0.600</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0.493</a:t>
                      </a:r>
                    </a:p>
                  </a:txBody>
                  <a:tcPr/>
                </a:tc>
                <a:tc>
                  <a:txBody>
                    <a:bodyPr/>
                    <a:lstStyle/>
                    <a:p>
                      <a:r>
                        <a:rPr lang="en-US" sz="1500" dirty="0" smtClean="0"/>
                        <a:t>0.800</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0.524</a:t>
                      </a:r>
                    </a:p>
                  </a:txBody>
                  <a:tcPr/>
                </a:tc>
              </a:tr>
              <a:tr h="559860">
                <a:tc>
                  <a:txBody>
                    <a:bodyPr/>
                    <a:lstStyle/>
                    <a:p>
                      <a:r>
                        <a:rPr lang="en-US" sz="1500" dirty="0" smtClean="0"/>
                        <a:t>10000</a:t>
                      </a:r>
                      <a:endParaRPr lang="en-US" sz="1500" dirty="0"/>
                    </a:p>
                  </a:txBody>
                  <a:tcPr/>
                </a:tc>
                <a:tc>
                  <a:txBody>
                    <a:bodyPr/>
                    <a:lstStyle/>
                    <a:p>
                      <a:r>
                        <a:rPr lang="en-US" sz="1500" dirty="0" smtClean="0"/>
                        <a:t>0.498</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0.493</a:t>
                      </a:r>
                    </a:p>
                  </a:txBody>
                  <a:tcPr/>
                </a:tc>
                <a:tc>
                  <a:txBody>
                    <a:bodyPr/>
                    <a:lstStyle/>
                    <a:p>
                      <a:r>
                        <a:rPr lang="en-US" sz="1500" dirty="0" smtClean="0"/>
                        <a:t>0.532</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0.524</a:t>
                      </a:r>
                    </a:p>
                  </a:txBody>
                  <a:tcPr/>
                </a:tc>
              </a:tr>
              <a:tr h="541815">
                <a:tc>
                  <a:txBody>
                    <a:bodyPr/>
                    <a:lstStyle/>
                    <a:p>
                      <a:r>
                        <a:rPr lang="en-US" sz="1500" dirty="0" smtClean="0"/>
                        <a:t>100000</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0.491</a:t>
                      </a:r>
                    </a:p>
                  </a:txBody>
                  <a:tcPr/>
                </a:tc>
                <a:tc>
                  <a:txBody>
                    <a:bodyPr/>
                    <a:lstStyle/>
                    <a:p>
                      <a:r>
                        <a:rPr lang="en-US" sz="1500" dirty="0" smtClean="0"/>
                        <a:t>0.493</a:t>
                      </a:r>
                      <a:endParaRPr lang="en-US" sz="1500" dirty="0"/>
                    </a:p>
                  </a:txBody>
                  <a:tcPr/>
                </a:tc>
                <a:tc>
                  <a:txBody>
                    <a:bodyPr/>
                    <a:lstStyle/>
                    <a:p>
                      <a:r>
                        <a:rPr lang="en-US" sz="1500" dirty="0" smtClean="0"/>
                        <a:t>0.524</a:t>
                      </a:r>
                      <a:endParaRPr lang="en-US" sz="1500" dirty="0"/>
                    </a:p>
                  </a:txBody>
                  <a:tcPr/>
                </a:tc>
                <a:tc>
                  <a:txBody>
                    <a:bodyPr/>
                    <a:lstStyle/>
                    <a:p>
                      <a:r>
                        <a:rPr lang="en-US" sz="1500" dirty="0" smtClean="0"/>
                        <a:t>0.524</a:t>
                      </a:r>
                      <a:endParaRPr lang="en-US" sz="1500" dirty="0"/>
                    </a:p>
                  </a:txBody>
                  <a:tcPr/>
                </a:tc>
              </a:tr>
            </a:tbl>
          </a:graphicData>
        </a:graphic>
      </p:graphicFrame>
      <p:sp>
        <p:nvSpPr>
          <p:cNvPr id="41" name="TextBox 40"/>
          <p:cNvSpPr txBox="1"/>
          <p:nvPr/>
        </p:nvSpPr>
        <p:spPr>
          <a:xfrm>
            <a:off x="12893902" y="19917926"/>
            <a:ext cx="10488306" cy="553998"/>
          </a:xfrm>
          <a:prstGeom prst="rect">
            <a:avLst/>
          </a:prstGeom>
          <a:noFill/>
        </p:spPr>
        <p:txBody>
          <a:bodyPr wrap="square" rtlCol="0">
            <a:spAutoFit/>
          </a:bodyPr>
          <a:lstStyle/>
          <a:p>
            <a:pPr algn="ctr"/>
            <a:r>
              <a:rPr lang="en-US" sz="1500" b="1" dirty="0" smtClean="0"/>
              <a:t>Table 1: The Fair die has equal probability of 1,2,3,4,5 and 6. </a:t>
            </a:r>
          </a:p>
          <a:p>
            <a:pPr algn="ctr"/>
            <a:r>
              <a:rPr lang="en-US" sz="1500" b="1" dirty="0" smtClean="0"/>
              <a:t>The unfair die has P(1) = 1/13, P(2) = 2/13, P(3) / 2/13, P(4) = 2/13, P(5) = 2/13 and P(6) = 4/13 </a:t>
            </a:r>
            <a:endParaRPr lang="en-US" sz="1500" b="1" dirty="0"/>
          </a:p>
        </p:txBody>
      </p:sp>
    </p:spTree>
    <p:extLst>
      <p:ext uri="{BB962C8B-B14F-4D97-AF65-F5344CB8AC3E}">
        <p14:creationId xmlns:p14="http://schemas.microsoft.com/office/powerpoint/2010/main" val="3913099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TotalTime>
  <Words>905</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University of Richmond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Helms</dc:creator>
  <cp:lastModifiedBy>Omair Shahzad Alam</cp:lastModifiedBy>
  <cp:revision>41</cp:revision>
  <dcterms:created xsi:type="dcterms:W3CDTF">2015-03-05T15:52:38Z</dcterms:created>
  <dcterms:modified xsi:type="dcterms:W3CDTF">2015-04-21T05:00:50Z</dcterms:modified>
</cp:coreProperties>
</file>