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p:cViewPr>
        <p:scale>
          <a:sx n="66" d="100"/>
          <a:sy n="66" d="100"/>
        </p:scale>
        <p:origin x="-4590" y="-3198"/>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41275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64599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4"/>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54"/>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59510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65798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EC78D-0853-4157-9825-DCC26852CB57}"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279573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02"/>
            <a:ext cx="16154400" cy="181038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EC78D-0853-4157-9825-DCC26852CB5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26776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EC78D-0853-4157-9825-DCC26852CB57}" type="datetimeFigureOut">
              <a:rPr lang="en-US" smtClean="0"/>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6253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EC78D-0853-4157-9825-DCC26852CB57}" type="datetimeFigureOut">
              <a:rPr lang="en-US" smtClean="0"/>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51681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C78D-0853-4157-9825-DCC26852CB57}" type="datetimeFigureOut">
              <a:rPr lang="en-US" smtClean="0"/>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01245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31807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C78D-0853-4157-9825-DCC26852CB57}"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2121E-4BD9-4987-B245-36D748EFC4E2}" type="slidenum">
              <a:rPr lang="en-US" smtClean="0"/>
              <a:t>‹#›</a:t>
            </a:fld>
            <a:endParaRPr lang="en-US"/>
          </a:p>
        </p:txBody>
      </p:sp>
    </p:spTree>
    <p:extLst>
      <p:ext uri="{BB962C8B-B14F-4D97-AF65-F5344CB8AC3E}">
        <p14:creationId xmlns:p14="http://schemas.microsoft.com/office/powerpoint/2010/main" val="112324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F37EC78D-0853-4157-9825-DCC26852CB57}" type="datetimeFigureOut">
              <a:rPr lang="en-US" smtClean="0"/>
              <a:t>4/22/2015</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1A2121E-4BD9-4987-B245-36D748EFC4E2}" type="slidenum">
              <a:rPr lang="en-US" smtClean="0"/>
              <a:t>‹#›</a:t>
            </a:fld>
            <a:endParaRPr lang="en-US"/>
          </a:p>
        </p:txBody>
      </p:sp>
    </p:spTree>
    <p:extLst>
      <p:ext uri="{BB962C8B-B14F-4D97-AF65-F5344CB8AC3E}">
        <p14:creationId xmlns:p14="http://schemas.microsoft.com/office/powerpoint/2010/main" val="7918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38200"/>
            <a:ext cx="36576000" cy="1569660"/>
          </a:xfrm>
          <a:prstGeom prst="rect">
            <a:avLst/>
          </a:prstGeom>
          <a:noFill/>
        </p:spPr>
        <p:txBody>
          <a:bodyPr wrap="square" rtlCol="0">
            <a:spAutoFit/>
          </a:bodyPr>
          <a:lstStyle/>
          <a:p>
            <a:pPr algn="ctr"/>
            <a:r>
              <a:rPr lang="en-US" sz="9600" b="1" dirty="0" smtClean="0"/>
              <a:t>	The Gambler’s Ruin: Mathematics of Risk-Taking </a:t>
            </a:r>
            <a:endParaRPr lang="en-US" sz="9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886401"/>
            <a:ext cx="2517775"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0" y="2743200"/>
            <a:ext cx="36576000" cy="1737360"/>
          </a:xfrm>
          <a:prstGeom prst="rect">
            <a:avLst/>
          </a:prstGeom>
        </p:spPr>
        <p:txBody>
          <a:bodyPr>
            <a:noAutofit/>
          </a:bodyPr>
          <a:lstStyle>
            <a:lvl1pPr marL="1371600" indent="-1371600" algn="l" defTabSz="3657600"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9pPr>
          </a:lstStyle>
          <a:p>
            <a:pPr marL="0" indent="0" algn="ctr">
              <a:buNone/>
            </a:pPr>
            <a:r>
              <a:rPr lang="en-US" sz="4800" dirty="0" smtClean="0"/>
              <a:t>Omair Alam, Computational Methods in Physics, Spring 2015</a:t>
            </a:r>
          </a:p>
        </p:txBody>
      </p:sp>
      <p:cxnSp>
        <p:nvCxnSpPr>
          <p:cNvPr id="7" name="Straight Connector 6"/>
          <p:cNvCxnSpPr/>
          <p:nvPr/>
        </p:nvCxnSpPr>
        <p:spPr>
          <a:xfrm>
            <a:off x="0" y="4114800"/>
            <a:ext cx="365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77713" y="4530658"/>
            <a:ext cx="10668417" cy="6832640"/>
          </a:xfrm>
          <a:prstGeom prst="rect">
            <a:avLst/>
          </a:prstGeom>
          <a:noFill/>
        </p:spPr>
        <p:txBody>
          <a:bodyPr wrap="square" rtlCol="0">
            <a:spAutoFit/>
          </a:bodyPr>
          <a:lstStyle/>
          <a:p>
            <a:r>
              <a:rPr lang="en-US" sz="4400" b="1" dirty="0" smtClean="0"/>
              <a:t>Introduction:</a:t>
            </a:r>
          </a:p>
          <a:p>
            <a:r>
              <a:rPr lang="en-US" sz="3400" dirty="0" smtClean="0"/>
              <a:t>    </a:t>
            </a:r>
            <a:r>
              <a:rPr lang="en-US" sz="3000" dirty="0" smtClean="0"/>
              <a:t>Gamblers </a:t>
            </a:r>
            <a:r>
              <a:rPr lang="en-US" sz="3000" dirty="0"/>
              <a:t>know that there </a:t>
            </a:r>
            <a:r>
              <a:rPr lang="en-US" sz="3000" dirty="0" smtClean="0"/>
              <a:t>are regular </a:t>
            </a:r>
            <a:r>
              <a:rPr lang="en-US" sz="3000" dirty="0"/>
              <a:t>patterns to chance—although not all of their cherished </a:t>
            </a:r>
            <a:r>
              <a:rPr lang="en-US" sz="3000" dirty="0" smtClean="0"/>
              <a:t>beliefs survive mathematical analysis. In order to test the validity of their beliefs we using Monte-Carlo simulations to calculate the average earnings or losses in a game of die rolls under varying rules of winning. We further simulate a game of Craps with both a biased and unbiased die. For a dice roll game, we use a Binomial Distribution to model the expected earnings while for a Craps game, we use axiomatic derivations to calculate the expected probability of winning.  We then compare the expected earnings with the actual earnings for a varying number of repetitions to understand the fate of the Gambler’s money after betting under certain game rules repeatedly. </a:t>
            </a:r>
            <a:endParaRPr lang="en-US" sz="3000" dirty="0"/>
          </a:p>
        </p:txBody>
      </p:sp>
      <p:sp>
        <p:nvSpPr>
          <p:cNvPr id="11" name="TextBox 10"/>
          <p:cNvSpPr txBox="1"/>
          <p:nvPr/>
        </p:nvSpPr>
        <p:spPr>
          <a:xfrm>
            <a:off x="951647" y="11363298"/>
            <a:ext cx="10761733" cy="16619934"/>
          </a:xfrm>
          <a:prstGeom prst="rect">
            <a:avLst/>
          </a:prstGeom>
          <a:noFill/>
        </p:spPr>
        <p:txBody>
          <a:bodyPr wrap="square" rtlCol="0">
            <a:spAutoFit/>
          </a:bodyPr>
          <a:lstStyle/>
          <a:p>
            <a:r>
              <a:rPr lang="en-US" sz="4400" b="1" dirty="0" smtClean="0"/>
              <a:t>Physics and Methods: </a:t>
            </a:r>
          </a:p>
          <a:p>
            <a:r>
              <a:rPr lang="en-US" sz="4400" b="1" dirty="0" smtClean="0"/>
              <a:t>  </a:t>
            </a:r>
            <a:r>
              <a:rPr lang="en-US" sz="3000" dirty="0" smtClean="0"/>
              <a:t>Monte-Carlo methods were used as computational algorithms to approximate the probability of certain outcomes by running multiple trial runs using random variables</a:t>
            </a:r>
            <a:r>
              <a:rPr lang="en-US" sz="3000" smtClean="0"/>
              <a:t>. </a:t>
            </a:r>
            <a:endParaRPr lang="en-US" sz="4400" b="1" dirty="0" smtClean="0"/>
          </a:p>
          <a:p>
            <a:r>
              <a:rPr lang="en-US" sz="3000" dirty="0" smtClean="0"/>
              <a:t>   We conducted two sets of experiments of which the first is related to rolling a die and the second is related to playing a game of Craps. </a:t>
            </a:r>
          </a:p>
          <a:p>
            <a:endParaRPr lang="en-US" sz="3000" dirty="0" smtClean="0"/>
          </a:p>
          <a:p>
            <a:r>
              <a:rPr lang="en-US" sz="3200" b="1" dirty="0" smtClean="0"/>
              <a:t>Die Roll Game Simulation:</a:t>
            </a:r>
            <a:endParaRPr lang="en-US" sz="3000" dirty="0" smtClean="0"/>
          </a:p>
          <a:p>
            <a:r>
              <a:rPr lang="en-US" sz="3000" dirty="0" smtClean="0"/>
              <a:t>The rules of the die roll game are as follows: </a:t>
            </a:r>
          </a:p>
          <a:p>
            <a:pPr marL="514350" indent="-514350">
              <a:buAutoNum type="arabicParenR"/>
            </a:pPr>
            <a:r>
              <a:rPr lang="en-US" sz="3000" dirty="0" smtClean="0"/>
              <a:t>We start with a </a:t>
            </a:r>
            <a:r>
              <a:rPr lang="en-US" sz="3000" dirty="0"/>
              <a:t>b</a:t>
            </a:r>
            <a:r>
              <a:rPr lang="en-US" sz="3000" dirty="0" smtClean="0"/>
              <a:t>ase amount i.e. the money we start the game with, </a:t>
            </a:r>
          </a:p>
          <a:p>
            <a:pPr marL="514350" indent="-514350">
              <a:buAutoNum type="arabicParenR"/>
            </a:pPr>
            <a:r>
              <a:rPr lang="en-US" sz="3000" dirty="0" smtClean="0"/>
              <a:t>Every roll, if we get a favorable score, we gain a certain amount x, otherwise, we lose the same amount x, </a:t>
            </a:r>
          </a:p>
          <a:p>
            <a:pPr marL="514350" indent="-514350">
              <a:buFontTx/>
              <a:buAutoNum type="arabicParenR"/>
            </a:pPr>
            <a:r>
              <a:rPr lang="en-US" sz="3000" dirty="0"/>
              <a:t>We keep playing till we </a:t>
            </a:r>
            <a:endParaRPr lang="en-US" sz="3000" dirty="0" smtClean="0"/>
          </a:p>
          <a:p>
            <a:pPr marL="2343150" lvl="1" indent="-514350">
              <a:buFontTx/>
              <a:buAutoNum type="arabicParenR"/>
            </a:pPr>
            <a:r>
              <a:rPr lang="en-US" sz="3000" dirty="0"/>
              <a:t>E</a:t>
            </a:r>
            <a:r>
              <a:rPr lang="en-US" sz="3000" dirty="0" smtClean="0"/>
              <a:t>ither </a:t>
            </a:r>
            <a:r>
              <a:rPr lang="en-US" sz="3000" dirty="0"/>
              <a:t>get a net amount greater than a certain </a:t>
            </a:r>
            <a:r>
              <a:rPr lang="en-US" sz="3000" dirty="0" smtClean="0"/>
              <a:t>upper-bound amount Z representing having made enough to cash-out. </a:t>
            </a:r>
          </a:p>
          <a:p>
            <a:pPr marL="2343150" lvl="1" indent="-514350">
              <a:buFontTx/>
              <a:buAutoNum type="arabicParenR"/>
            </a:pPr>
            <a:r>
              <a:rPr lang="en-US" sz="3000" dirty="0" smtClean="0"/>
              <a:t>Or get a net amount </a:t>
            </a:r>
            <a:r>
              <a:rPr lang="en-US" sz="3000" dirty="0"/>
              <a:t>lesser than a certain </a:t>
            </a:r>
            <a:r>
              <a:rPr lang="en-US" sz="3000" dirty="0" smtClean="0"/>
              <a:t>lower-bound amount Y representing having lost so much that more gambling isn’t possible </a:t>
            </a:r>
          </a:p>
          <a:p>
            <a:pPr marL="2343150" lvl="1" indent="-514350">
              <a:buFontTx/>
              <a:buAutoNum type="arabicParenR"/>
            </a:pPr>
            <a:r>
              <a:rPr lang="en-US" sz="3000" dirty="0" smtClean="0"/>
              <a:t>Or if </a:t>
            </a:r>
            <a:r>
              <a:rPr lang="en-US" sz="3000" dirty="0"/>
              <a:t>we exhaust the number of </a:t>
            </a:r>
            <a:r>
              <a:rPr lang="en-US" sz="3000" dirty="0" smtClean="0"/>
              <a:t>trails per game representing not having more time to play. </a:t>
            </a:r>
          </a:p>
          <a:p>
            <a:endParaRPr lang="en-US" sz="3000" dirty="0" smtClean="0"/>
          </a:p>
          <a:p>
            <a:r>
              <a:rPr lang="en-US" sz="3000" dirty="0" smtClean="0"/>
              <a:t>Net Amount is defined as,</a:t>
            </a:r>
          </a:p>
          <a:p>
            <a:r>
              <a:rPr lang="en-US" sz="3000" dirty="0" smtClean="0"/>
              <a:t>Net Amount = The Score of Each Game – base Amount </a:t>
            </a:r>
          </a:p>
          <a:p>
            <a:r>
              <a:rPr lang="en-US" sz="3000" dirty="0" smtClean="0"/>
              <a:t>We find the frequencies of each net amount, and normalizing the data to get the probabilities of attaining each net amount as well as the average earing.</a:t>
            </a:r>
          </a:p>
          <a:p>
            <a:r>
              <a:rPr lang="en-US" sz="3000" dirty="0" smtClean="0"/>
              <a:t>We use the following Normal Distribution </a:t>
            </a:r>
            <a:r>
              <a:rPr lang="en-US" sz="3000" dirty="0"/>
              <a:t>Formula in order to find the expected </a:t>
            </a:r>
            <a:r>
              <a:rPr lang="en-US" sz="3000" dirty="0" smtClean="0"/>
              <a:t>earnings for each Net Amount. </a:t>
            </a:r>
            <a:endParaRPr lang="en-US" sz="3000" dirty="0"/>
          </a:p>
          <a:p>
            <a:endParaRPr lang="en-US" sz="3000" dirty="0" smtClean="0"/>
          </a:p>
          <a:p>
            <a:endParaRPr lang="en-US" sz="1200" dirty="0" smtClean="0"/>
          </a:p>
          <a:p>
            <a:endParaRPr lang="en-US" sz="3400" dirty="0" smtClean="0"/>
          </a:p>
          <a:p>
            <a:endParaRPr lang="en-US" sz="3400" dirty="0"/>
          </a:p>
          <a:p>
            <a:endParaRPr lang="en-US" sz="3400" dirty="0" smtClean="0"/>
          </a:p>
        </p:txBody>
      </p:sp>
      <p:sp>
        <p:nvSpPr>
          <p:cNvPr id="15" name="TextBox 14"/>
          <p:cNvSpPr txBox="1"/>
          <p:nvPr/>
        </p:nvSpPr>
        <p:spPr>
          <a:xfrm>
            <a:off x="25671151" y="4815900"/>
            <a:ext cx="10456635" cy="13234392"/>
          </a:xfrm>
          <a:prstGeom prst="rect">
            <a:avLst/>
          </a:prstGeom>
          <a:noFill/>
        </p:spPr>
        <p:txBody>
          <a:bodyPr wrap="square" rtlCol="0">
            <a:spAutoFit/>
          </a:bodyPr>
          <a:lstStyle/>
          <a:p>
            <a:r>
              <a:rPr lang="en-US" sz="4400" b="1" dirty="0" smtClean="0"/>
              <a:t>Results:</a:t>
            </a:r>
            <a:endParaRPr lang="en-US" sz="4400" dirty="0" smtClean="0"/>
          </a:p>
          <a:p>
            <a:r>
              <a:rPr lang="en-US" sz="3000" dirty="0"/>
              <a:t> </a:t>
            </a:r>
            <a:r>
              <a:rPr lang="en-US" sz="3000" dirty="0" smtClean="0"/>
              <a:t>   In Figure 1-4, </a:t>
            </a:r>
            <a:r>
              <a:rPr lang="en-US" sz="3000" dirty="0"/>
              <a:t>t</a:t>
            </a:r>
            <a:r>
              <a:rPr lang="en-US" sz="3000" dirty="0" smtClean="0"/>
              <a:t>he average money which is the physical mean of the data, represents the weighted average of all the Net Sums, X, made after each game (which consists of 100 trials).</a:t>
            </a:r>
          </a:p>
          <a:p>
            <a:r>
              <a:rPr lang="en-US" sz="3000" dirty="0" smtClean="0"/>
              <a:t>   For Figure 1, the average money made is very close to $0 because we used a fair die so using the Law of Large numbers, we will on average lose and gain an equal amount of money, resulting in an average net amount being very close to 0. </a:t>
            </a:r>
          </a:p>
          <a:p>
            <a:r>
              <a:rPr lang="en-US" sz="3000" dirty="0" smtClean="0"/>
              <a:t>   For Figure 3, the average money is a big positive number, because the probability of winning is twice that of losing. This means that on average we will be winning in more trials than losing. </a:t>
            </a:r>
          </a:p>
          <a:p>
            <a:r>
              <a:rPr lang="en-US" sz="3000" dirty="0" smtClean="0"/>
              <a:t>  For </a:t>
            </a:r>
            <a:r>
              <a:rPr lang="en-US" sz="3000" dirty="0"/>
              <a:t>Figure 4, the average money is a big negative number, because the probability of losing is twice that of winning. </a:t>
            </a:r>
            <a:r>
              <a:rPr lang="en-US" sz="3000" dirty="0" smtClean="0"/>
              <a:t>This means we will be, on average, losing much more money than winning. </a:t>
            </a:r>
          </a:p>
          <a:p>
            <a:r>
              <a:rPr lang="en-US" sz="3000" dirty="0"/>
              <a:t> </a:t>
            </a:r>
            <a:r>
              <a:rPr lang="en-US" sz="3000" dirty="0" smtClean="0"/>
              <a:t> Figure 2 has the same die as Figure 1, but the only difference is that the number of repetitions in the latter are 100 times more that in the former. As per the Law of Averages, we get close to the expected value, which is 0 incase of a fair dye, as the number of repetitions become very large. Consequently, the average money made in Figure 1 is closer to the expected value as compared to that in Figure 2. </a:t>
            </a:r>
          </a:p>
          <a:p>
            <a:r>
              <a:rPr lang="en-US" sz="3000" dirty="0" smtClean="0"/>
              <a:t>    Table 2 also represents the same principal. As the number of trials increase, the estimated probabilities of winning with both fair and unfair dies get closer to the axiomatic (expected) probabilities.</a:t>
            </a:r>
          </a:p>
          <a:p>
            <a:endParaRPr lang="en-US" sz="3000" dirty="0"/>
          </a:p>
        </p:txBody>
      </p:sp>
      <p:sp>
        <p:nvSpPr>
          <p:cNvPr id="25" name="TextBox 24"/>
          <p:cNvSpPr txBox="1"/>
          <p:nvPr/>
        </p:nvSpPr>
        <p:spPr>
          <a:xfrm>
            <a:off x="25917246" y="19878072"/>
            <a:ext cx="9677400" cy="4924425"/>
          </a:xfrm>
          <a:prstGeom prst="rect">
            <a:avLst/>
          </a:prstGeom>
          <a:noFill/>
        </p:spPr>
        <p:txBody>
          <a:bodyPr wrap="square" rtlCol="0">
            <a:spAutoFit/>
          </a:bodyPr>
          <a:lstStyle/>
          <a:p>
            <a:r>
              <a:rPr lang="en-US" sz="4400" b="1" dirty="0" smtClean="0"/>
              <a:t>Conclusions or Discussion:</a:t>
            </a:r>
            <a:endParaRPr lang="en-US" sz="4400" dirty="0" smtClean="0"/>
          </a:p>
          <a:p>
            <a:r>
              <a:rPr lang="en-US" sz="3000" dirty="0" smtClean="0"/>
              <a:t>      The Law of Large Numbers shows that playing with a fair die will lead us no gains, if we play a large number of games. Similarly, playing with a die in our favor will lead to a net gain and playing with a die in the favor of the house will lead to a net loss. Therefore, if </a:t>
            </a:r>
            <a:r>
              <a:rPr lang="en-US" sz="3000" dirty="0"/>
              <a:t>we play a die roll game in a Casino our success depends more on the die we are playing with as opposed to the number of games we </a:t>
            </a:r>
            <a:r>
              <a:rPr lang="en-US" sz="3000" dirty="0" smtClean="0"/>
              <a:t>play</a:t>
            </a:r>
            <a:r>
              <a:rPr lang="en-US" sz="3000" dirty="0"/>
              <a:t> </a:t>
            </a:r>
            <a:r>
              <a:rPr lang="en-US" sz="3000" dirty="0" smtClean="0"/>
              <a:t>since every roll of the die is an independent event and is not linked to any subsequent event. </a:t>
            </a:r>
            <a:endParaRPr lang="en-US" sz="3000" dirty="0"/>
          </a:p>
        </p:txBody>
      </p:sp>
      <p:sp>
        <p:nvSpPr>
          <p:cNvPr id="26" name="TextBox 25"/>
          <p:cNvSpPr txBox="1"/>
          <p:nvPr/>
        </p:nvSpPr>
        <p:spPr>
          <a:xfrm>
            <a:off x="25917246" y="25262410"/>
            <a:ext cx="9677400" cy="3139321"/>
          </a:xfrm>
          <a:prstGeom prst="rect">
            <a:avLst/>
          </a:prstGeom>
          <a:noFill/>
        </p:spPr>
        <p:txBody>
          <a:bodyPr wrap="square" rtlCol="0">
            <a:spAutoFit/>
          </a:bodyPr>
          <a:lstStyle/>
          <a:p>
            <a:r>
              <a:rPr lang="en-US" sz="3400" b="1" dirty="0" smtClean="0"/>
              <a:t>References:</a:t>
            </a:r>
            <a:endParaRPr lang="en-US" sz="3000" b="1" dirty="0" smtClean="0"/>
          </a:p>
          <a:p>
            <a:pPr marL="514350" indent="-514350">
              <a:buAutoNum type="arabicPeriod"/>
            </a:pPr>
            <a:r>
              <a:rPr lang="en-US" sz="3000" dirty="0" smtClean="0"/>
              <a:t>Text 1 that was used</a:t>
            </a:r>
          </a:p>
          <a:p>
            <a:pPr marL="514350" indent="-514350">
              <a:buAutoNum type="arabicPeriod"/>
            </a:pPr>
            <a:r>
              <a:rPr lang="en-US" sz="3000" dirty="0" smtClean="0"/>
              <a:t>Article  2 that was used</a:t>
            </a:r>
          </a:p>
          <a:p>
            <a:pPr marL="514350" indent="-514350">
              <a:buAutoNum type="arabicPeriod"/>
            </a:pPr>
            <a:r>
              <a:rPr lang="en-US" sz="3000" dirty="0" smtClean="0"/>
              <a:t>Reference  3 that was use</a:t>
            </a:r>
            <a:endParaRPr lang="en-US" sz="3000" b="1" dirty="0"/>
          </a:p>
          <a:p>
            <a:endParaRPr lang="en-US" sz="3000" b="1" dirty="0" smtClean="0"/>
          </a:p>
          <a:p>
            <a:endParaRPr lang="en-US" sz="4400" dirty="0" smtClean="0"/>
          </a:p>
        </p:txBody>
      </p:sp>
      <p:sp>
        <p:nvSpPr>
          <p:cNvPr id="5" name="TextBox 4"/>
          <p:cNvSpPr txBox="1"/>
          <p:nvPr/>
        </p:nvSpPr>
        <p:spPr>
          <a:xfrm>
            <a:off x="12813656" y="15199186"/>
            <a:ext cx="5664493" cy="1246495"/>
          </a:xfrm>
          <a:prstGeom prst="rect">
            <a:avLst/>
          </a:prstGeom>
          <a:noFill/>
        </p:spPr>
        <p:txBody>
          <a:bodyPr wrap="square" rtlCol="0">
            <a:spAutoFit/>
          </a:bodyPr>
          <a:lstStyle/>
          <a:p>
            <a:pPr algn="ctr"/>
            <a:r>
              <a:rPr lang="en-US" sz="1500" b="1" dirty="0" smtClean="0"/>
              <a:t>Figure 1: Probability Distribution for a  roll die game with a Fair Dye i.e. P(W) = P(L)  for 10,000 repetitions of a game which consists of 100 trials. The Base Amount is $40,000, the score per win is $50,  The lower-bound amount is $20,000 and the upper-bound amount is $80,000</a:t>
            </a:r>
            <a:endParaRPr lang="en-US" sz="1500" b="1" dirty="0"/>
          </a:p>
        </p:txBody>
      </p:sp>
      <p:sp>
        <p:nvSpPr>
          <p:cNvPr id="30" name="TextBox 29"/>
          <p:cNvSpPr txBox="1"/>
          <p:nvPr/>
        </p:nvSpPr>
        <p:spPr>
          <a:xfrm>
            <a:off x="19434111" y="15180111"/>
            <a:ext cx="5027911" cy="1477328"/>
          </a:xfrm>
          <a:prstGeom prst="rect">
            <a:avLst/>
          </a:prstGeom>
          <a:noFill/>
        </p:spPr>
        <p:txBody>
          <a:bodyPr wrap="square" rtlCol="0">
            <a:spAutoFit/>
          </a:bodyPr>
          <a:lstStyle/>
          <a:p>
            <a:pPr algn="ctr"/>
            <a:r>
              <a:rPr lang="en-US" sz="1500" b="1" dirty="0" smtClean="0"/>
              <a:t>Figure 2: Probability Distribution for a  roll die game with a Fair Dye i.e. P(W) = P(L) 100 </a:t>
            </a:r>
            <a:r>
              <a:rPr lang="en-US" sz="1500" b="1" dirty="0"/>
              <a:t>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sp>
        <p:nvSpPr>
          <p:cNvPr id="29" name="Rectangle 28"/>
          <p:cNvSpPr/>
          <p:nvPr/>
        </p:nvSpPr>
        <p:spPr>
          <a:xfrm>
            <a:off x="12375483" y="9803703"/>
            <a:ext cx="12785335" cy="1446550"/>
          </a:xfrm>
          <a:prstGeom prst="rect">
            <a:avLst/>
          </a:prstGeom>
        </p:spPr>
        <p:txBody>
          <a:bodyPr wrap="square">
            <a:spAutoFit/>
          </a:bodyPr>
          <a:lstStyle/>
          <a:p>
            <a:r>
              <a:rPr lang="en-US" sz="4400" b="1" dirty="0" smtClean="0"/>
              <a:t>Plots For Roll Die Game consisting of Expected and</a:t>
            </a:r>
          </a:p>
          <a:p>
            <a:r>
              <a:rPr lang="en-US" sz="4400" b="1" dirty="0" smtClean="0"/>
              <a:t>Monte- Carlo Data</a:t>
            </a:r>
            <a:endParaRPr lang="en-US" sz="4400" dirty="0"/>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8975" y="16914290"/>
            <a:ext cx="6180290" cy="3293102"/>
          </a:xfrm>
          <a:prstGeom prst="rect">
            <a:avLst/>
          </a:prstGeom>
        </p:spPr>
      </p:pic>
      <p:pic>
        <p:nvPicPr>
          <p:cNvPr id="1024" name="Picture 10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1860" y="16905141"/>
            <a:ext cx="6261488" cy="3311400"/>
          </a:xfrm>
          <a:prstGeom prst="rect">
            <a:avLst/>
          </a:prstGeom>
        </p:spPr>
      </p:pic>
      <p:sp>
        <p:nvSpPr>
          <p:cNvPr id="34" name="TextBox 33"/>
          <p:cNvSpPr txBox="1"/>
          <p:nvPr/>
        </p:nvSpPr>
        <p:spPr>
          <a:xfrm>
            <a:off x="12692655" y="20348353"/>
            <a:ext cx="5825411" cy="1477328"/>
          </a:xfrm>
          <a:prstGeom prst="rect">
            <a:avLst/>
          </a:prstGeom>
          <a:noFill/>
        </p:spPr>
        <p:txBody>
          <a:bodyPr wrap="square" rtlCol="0">
            <a:spAutoFit/>
          </a:bodyPr>
          <a:lstStyle/>
          <a:p>
            <a:pPr algn="ctr"/>
            <a:r>
              <a:rPr lang="en-US" sz="1500" b="1" dirty="0" smtClean="0"/>
              <a:t>Figure 3: Probability Distribution for a  roll die game with an  Unfair Dye i.e. P(W) = 4/6 and P(L) = 2/6  </a:t>
            </a:r>
            <a:r>
              <a:rPr lang="en-US" sz="1500" b="1" dirty="0"/>
              <a:t>10,000 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sp>
        <p:nvSpPr>
          <p:cNvPr id="35" name="TextBox 34"/>
          <p:cNvSpPr txBox="1"/>
          <p:nvPr/>
        </p:nvSpPr>
        <p:spPr>
          <a:xfrm>
            <a:off x="19496947" y="20318592"/>
            <a:ext cx="4999311" cy="1477328"/>
          </a:xfrm>
          <a:prstGeom prst="rect">
            <a:avLst/>
          </a:prstGeom>
          <a:noFill/>
        </p:spPr>
        <p:txBody>
          <a:bodyPr wrap="square" rtlCol="0">
            <a:spAutoFit/>
          </a:bodyPr>
          <a:lstStyle/>
          <a:p>
            <a:pPr algn="ctr"/>
            <a:r>
              <a:rPr lang="en-US" sz="1500" b="1" dirty="0" smtClean="0"/>
              <a:t>Figure 4: Probability Distribution for a  roll die game with an unfair Dye i.e. P(W) = 2/6, P(L) = 4/6  </a:t>
            </a:r>
            <a:r>
              <a:rPr lang="en-US" sz="1500" b="1" dirty="0"/>
              <a:t>10,000 repetitions of a game which consists of 100 </a:t>
            </a:r>
            <a:r>
              <a:rPr lang="en-US" sz="1500" b="1" dirty="0" smtClean="0"/>
              <a:t>trials. </a:t>
            </a:r>
            <a:r>
              <a:rPr lang="en-US" sz="1500" b="1" dirty="0"/>
              <a:t>The Base Amount is $40,000, the score per win is $50,  The lower-bound amount is $20,000 and the upper-bound amount is $80,000</a:t>
            </a:r>
          </a:p>
          <a:p>
            <a:pPr algn="ctr"/>
            <a:endParaRPr lang="en-US" sz="1500" b="1" dirty="0"/>
          </a:p>
        </p:txBody>
      </p:sp>
      <p:pic>
        <p:nvPicPr>
          <p:cNvPr id="1025" name="Picture 1024"/>
          <p:cNvPicPr>
            <a:picLocks noChangeAspect="1"/>
          </p:cNvPicPr>
          <p:nvPr/>
        </p:nvPicPr>
        <p:blipFill>
          <a:blip r:embed="rId5"/>
          <a:stretch>
            <a:fillRect/>
          </a:stretch>
        </p:blipFill>
        <p:spPr>
          <a:xfrm>
            <a:off x="22222164" y="10945513"/>
            <a:ext cx="2239857" cy="829848"/>
          </a:xfrm>
          <a:prstGeom prst="rect">
            <a:avLst/>
          </a:prstGeom>
        </p:spPr>
      </p:pic>
      <p:sp>
        <p:nvSpPr>
          <p:cNvPr id="1027" name="TextBox 1026"/>
          <p:cNvSpPr txBox="1"/>
          <p:nvPr/>
        </p:nvSpPr>
        <p:spPr>
          <a:xfrm>
            <a:off x="22866227" y="10651842"/>
            <a:ext cx="958203" cy="338554"/>
          </a:xfrm>
          <a:prstGeom prst="rect">
            <a:avLst/>
          </a:prstGeom>
          <a:noFill/>
        </p:spPr>
        <p:txBody>
          <a:bodyPr wrap="square" rtlCol="0">
            <a:spAutoFit/>
          </a:bodyPr>
          <a:lstStyle/>
          <a:p>
            <a:r>
              <a:rPr lang="en-US" sz="1600" b="1" dirty="0" smtClean="0"/>
              <a:t>Legend</a:t>
            </a:r>
            <a:endParaRPr lang="en-US" sz="1600" b="1" dirty="0"/>
          </a:p>
        </p:txBody>
      </p:sp>
      <p:sp>
        <p:nvSpPr>
          <p:cNvPr id="1028" name="Rectangle 1027"/>
          <p:cNvSpPr/>
          <p:nvPr/>
        </p:nvSpPr>
        <p:spPr>
          <a:xfrm>
            <a:off x="22038068" y="10629897"/>
            <a:ext cx="2423954" cy="1145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875934" y="22109452"/>
            <a:ext cx="11525271" cy="2123658"/>
          </a:xfrm>
          <a:prstGeom prst="rect">
            <a:avLst/>
          </a:prstGeom>
        </p:spPr>
        <p:txBody>
          <a:bodyPr wrap="none">
            <a:spAutoFit/>
          </a:bodyPr>
          <a:lstStyle/>
          <a:p>
            <a:r>
              <a:rPr lang="en-US" sz="4400" b="1" dirty="0" smtClean="0"/>
              <a:t>Table Of Expected Values for Craps </a:t>
            </a:r>
            <a:r>
              <a:rPr lang="en-US" sz="4400" b="1" dirty="0"/>
              <a:t>Expected and</a:t>
            </a:r>
          </a:p>
          <a:p>
            <a:r>
              <a:rPr lang="en-US" sz="4400" b="1" dirty="0"/>
              <a:t>Monte- Carlo Data</a:t>
            </a:r>
            <a:endParaRPr lang="en-US" sz="4400" dirty="0"/>
          </a:p>
          <a:p>
            <a:endParaRPr lang="en-US" sz="4400" dirty="0"/>
          </a:p>
        </p:txBody>
      </p:sp>
      <p:graphicFrame>
        <p:nvGraphicFramePr>
          <p:cNvPr id="1029" name="Table 1028"/>
          <p:cNvGraphicFramePr>
            <a:graphicFrameLocks noGrp="1"/>
          </p:cNvGraphicFramePr>
          <p:nvPr>
            <p:extLst>
              <p:ext uri="{D42A27DB-BD31-4B8C-83A1-F6EECF244321}">
                <p14:modId xmlns:p14="http://schemas.microsoft.com/office/powerpoint/2010/main" val="1145071430"/>
              </p:ext>
            </p:extLst>
          </p:nvPr>
        </p:nvGraphicFramePr>
        <p:xfrm>
          <a:off x="12933529" y="23754333"/>
          <a:ext cx="11467675" cy="2705928"/>
        </p:xfrm>
        <a:graphic>
          <a:graphicData uri="http://schemas.openxmlformats.org/drawingml/2006/table">
            <a:tbl>
              <a:tblPr firstRow="1" bandRow="1">
                <a:tableStyleId>{5940675A-B579-460E-94D1-54222C63F5DA}</a:tableStyleId>
              </a:tblPr>
              <a:tblGrid>
                <a:gridCol w="1350385"/>
                <a:gridCol w="2435502"/>
                <a:gridCol w="2568635"/>
                <a:gridCol w="2552556"/>
                <a:gridCol w="2560597"/>
              </a:tblGrid>
              <a:tr h="1044393">
                <a:tc>
                  <a:txBody>
                    <a:bodyPr/>
                    <a:lstStyle/>
                    <a:p>
                      <a:r>
                        <a:rPr lang="en-US" sz="1500" b="1" dirty="0" smtClean="0"/>
                        <a:t>Number of Trials</a:t>
                      </a:r>
                      <a:endParaRPr lang="en-US" sz="1500" b="1" dirty="0"/>
                    </a:p>
                  </a:txBody>
                  <a:tcPr/>
                </a:tc>
                <a:tc>
                  <a:txBody>
                    <a:bodyPr/>
                    <a:lstStyle/>
                    <a:p>
                      <a:r>
                        <a:rPr lang="en-US" sz="1500" b="1" dirty="0" smtClean="0"/>
                        <a:t>Estimated Probability of winning</a:t>
                      </a:r>
                      <a:r>
                        <a:rPr lang="en-US" sz="1500" b="1" baseline="0" dirty="0" smtClean="0"/>
                        <a:t> </a:t>
                      </a:r>
                      <a:r>
                        <a:rPr lang="en-US" sz="1500" b="1" dirty="0" smtClean="0"/>
                        <a:t>with Fair Die</a:t>
                      </a:r>
                      <a:endParaRPr lang="en-US" sz="1500" b="1"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Expected Probability of winning </a:t>
                      </a:r>
                      <a:r>
                        <a:rPr lang="en-US" sz="1500" b="1" baseline="0" dirty="0" smtClean="0"/>
                        <a:t> </a:t>
                      </a:r>
                      <a:r>
                        <a:rPr lang="en-US" sz="1500" b="1" dirty="0" smtClean="0"/>
                        <a:t>with fair Die</a:t>
                      </a:r>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Estimated Probability of winning </a:t>
                      </a:r>
                      <a:r>
                        <a:rPr lang="en-US" sz="1500" b="1" baseline="0" dirty="0" smtClean="0"/>
                        <a:t> </a:t>
                      </a:r>
                      <a:r>
                        <a:rPr lang="en-US" sz="1500" b="1" dirty="0" smtClean="0"/>
                        <a:t>with Unfair Die</a:t>
                      </a:r>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b="1" dirty="0" smtClean="0"/>
                        <a:t>Expected Probability of winning </a:t>
                      </a:r>
                      <a:r>
                        <a:rPr lang="en-US" sz="1500" b="1" baseline="0" dirty="0" smtClean="0"/>
                        <a:t> </a:t>
                      </a:r>
                      <a:r>
                        <a:rPr lang="en-US" sz="1500" b="1" dirty="0" smtClean="0"/>
                        <a:t>with Unfair Die</a:t>
                      </a:r>
                    </a:p>
                  </a:txBody>
                  <a:tcPr/>
                </a:tc>
              </a:tr>
              <a:tr h="559860">
                <a:tc>
                  <a:txBody>
                    <a:bodyPr/>
                    <a:lstStyle/>
                    <a:p>
                      <a:r>
                        <a:rPr lang="en-US" sz="1500" dirty="0" smtClean="0"/>
                        <a:t>10</a:t>
                      </a:r>
                      <a:endParaRPr lang="en-US" sz="1500" dirty="0"/>
                    </a:p>
                  </a:txBody>
                  <a:tcPr/>
                </a:tc>
                <a:tc>
                  <a:txBody>
                    <a:bodyPr/>
                    <a:lstStyle/>
                    <a:p>
                      <a:r>
                        <a:rPr lang="en-US" sz="1500" dirty="0" smtClean="0"/>
                        <a:t>0.600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0.493</a:t>
                      </a:r>
                    </a:p>
                  </a:txBody>
                  <a:tcPr/>
                </a:tc>
                <a:tc>
                  <a:txBody>
                    <a:bodyPr/>
                    <a:lstStyle/>
                    <a:p>
                      <a:r>
                        <a:rPr lang="en-US" sz="1500" dirty="0" smtClean="0"/>
                        <a:t>0.800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0.524</a:t>
                      </a:r>
                    </a:p>
                  </a:txBody>
                  <a:tcPr/>
                </a:tc>
              </a:tr>
              <a:tr h="559860">
                <a:tc>
                  <a:txBody>
                    <a:bodyPr/>
                    <a:lstStyle/>
                    <a:p>
                      <a:r>
                        <a:rPr lang="en-US" sz="1500" dirty="0" smtClean="0"/>
                        <a:t>10000</a:t>
                      </a:r>
                      <a:endParaRPr lang="en-US" sz="1500" dirty="0"/>
                    </a:p>
                  </a:txBody>
                  <a:tcPr/>
                </a:tc>
                <a:tc>
                  <a:txBody>
                    <a:bodyPr/>
                    <a:lstStyle/>
                    <a:p>
                      <a:r>
                        <a:rPr lang="en-US" sz="1500" dirty="0" smtClean="0"/>
                        <a:t>0.498</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0.493</a:t>
                      </a:r>
                    </a:p>
                  </a:txBody>
                  <a:tcPr/>
                </a:tc>
                <a:tc>
                  <a:txBody>
                    <a:bodyPr/>
                    <a:lstStyle/>
                    <a:p>
                      <a:r>
                        <a:rPr lang="en-US" sz="1500" dirty="0" smtClean="0"/>
                        <a:t>0.532</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0.524</a:t>
                      </a:r>
                    </a:p>
                  </a:txBody>
                  <a:tcPr/>
                </a:tc>
              </a:tr>
              <a:tr h="541815">
                <a:tc>
                  <a:txBody>
                    <a:bodyPr/>
                    <a:lstStyle/>
                    <a:p>
                      <a:r>
                        <a:rPr lang="en-US" sz="1500" dirty="0" smtClean="0"/>
                        <a:t>100000</a:t>
                      </a:r>
                      <a:endParaRPr lang="en-US" sz="1500" dirty="0"/>
                    </a:p>
                  </a:txBody>
                  <a:tcPr/>
                </a:tc>
                <a:tc>
                  <a:txBody>
                    <a:bodyPr/>
                    <a:lstStyle/>
                    <a:p>
                      <a:pPr marL="0" marR="0" indent="0" algn="l" defTabSz="3657600" rtl="0" eaLnBrk="1" fontAlgn="auto" latinLnBrk="0" hangingPunct="1">
                        <a:lnSpc>
                          <a:spcPct val="100000"/>
                        </a:lnSpc>
                        <a:spcBef>
                          <a:spcPts val="0"/>
                        </a:spcBef>
                        <a:spcAft>
                          <a:spcPts val="0"/>
                        </a:spcAft>
                        <a:buClrTx/>
                        <a:buSzTx/>
                        <a:buFontTx/>
                        <a:buNone/>
                        <a:tabLst/>
                        <a:defRPr/>
                      </a:pPr>
                      <a:r>
                        <a:rPr lang="en-US" sz="1500" dirty="0" smtClean="0"/>
                        <a:t>0.491</a:t>
                      </a:r>
                    </a:p>
                  </a:txBody>
                  <a:tcPr/>
                </a:tc>
                <a:tc>
                  <a:txBody>
                    <a:bodyPr/>
                    <a:lstStyle/>
                    <a:p>
                      <a:r>
                        <a:rPr lang="en-US" sz="1500" dirty="0" smtClean="0"/>
                        <a:t>0.493</a:t>
                      </a:r>
                      <a:endParaRPr lang="en-US" sz="1500" dirty="0"/>
                    </a:p>
                  </a:txBody>
                  <a:tcPr/>
                </a:tc>
                <a:tc>
                  <a:txBody>
                    <a:bodyPr/>
                    <a:lstStyle/>
                    <a:p>
                      <a:r>
                        <a:rPr lang="en-US" sz="1500" dirty="0" smtClean="0"/>
                        <a:t>0.524</a:t>
                      </a:r>
                      <a:endParaRPr lang="en-US" sz="1500" dirty="0"/>
                    </a:p>
                  </a:txBody>
                  <a:tcPr/>
                </a:tc>
                <a:tc>
                  <a:txBody>
                    <a:bodyPr/>
                    <a:lstStyle/>
                    <a:p>
                      <a:r>
                        <a:rPr lang="en-US" sz="1500" dirty="0" smtClean="0"/>
                        <a:t>0.524</a:t>
                      </a:r>
                      <a:endParaRPr lang="en-US" sz="1500" dirty="0"/>
                    </a:p>
                  </a:txBody>
                  <a:tcPr/>
                </a:tc>
              </a:tr>
            </a:tbl>
          </a:graphicData>
        </a:graphic>
      </p:graphicFrame>
      <p:sp>
        <p:nvSpPr>
          <p:cNvPr id="41" name="TextBox 40"/>
          <p:cNvSpPr txBox="1"/>
          <p:nvPr/>
        </p:nvSpPr>
        <p:spPr>
          <a:xfrm>
            <a:off x="13031941" y="26555072"/>
            <a:ext cx="10488306" cy="553998"/>
          </a:xfrm>
          <a:prstGeom prst="rect">
            <a:avLst/>
          </a:prstGeom>
          <a:noFill/>
        </p:spPr>
        <p:txBody>
          <a:bodyPr wrap="square" rtlCol="0">
            <a:spAutoFit/>
          </a:bodyPr>
          <a:lstStyle/>
          <a:p>
            <a:pPr algn="ctr"/>
            <a:r>
              <a:rPr lang="en-US" sz="1500" b="1" dirty="0" smtClean="0"/>
              <a:t>Table 1: The Fair die has equal probability of 1,2,3,4,5 and 6. </a:t>
            </a:r>
          </a:p>
          <a:p>
            <a:pPr algn="ctr"/>
            <a:r>
              <a:rPr lang="en-US" sz="1500" b="1" dirty="0" smtClean="0"/>
              <a:t>The unfair die has P(1) = 1/13, P(2) = 2/13, P(3) / 2/13, P(4) = 2/13, P(5) = 2/13 and P(6) = 4/13 </a:t>
            </a:r>
            <a:endParaRPr lang="en-US" sz="1500" b="1" dirty="0"/>
          </a:p>
        </p:txBody>
      </p:sp>
      <p:sp>
        <p:nvSpPr>
          <p:cNvPr id="1031" name="Rectangle 1030"/>
          <p:cNvSpPr/>
          <p:nvPr/>
        </p:nvSpPr>
        <p:spPr>
          <a:xfrm>
            <a:off x="12393215" y="4655544"/>
            <a:ext cx="12785335" cy="5201424"/>
          </a:xfrm>
          <a:prstGeom prst="rect">
            <a:avLst/>
          </a:prstGeom>
        </p:spPr>
        <p:txBody>
          <a:bodyPr wrap="square">
            <a:spAutoFit/>
          </a:bodyPr>
          <a:lstStyle/>
          <a:p>
            <a:r>
              <a:rPr lang="en-US" sz="3200" b="1" dirty="0"/>
              <a:t>Craps Simulation</a:t>
            </a:r>
            <a:r>
              <a:rPr lang="en-US" sz="3200" b="1" dirty="0" smtClean="0"/>
              <a:t>:</a:t>
            </a:r>
            <a:endParaRPr lang="en-US" sz="3200" dirty="0"/>
          </a:p>
          <a:p>
            <a:r>
              <a:rPr lang="en-US" sz="3000" dirty="0" smtClean="0"/>
              <a:t>The </a:t>
            </a:r>
            <a:r>
              <a:rPr lang="en-US" sz="3000" dirty="0"/>
              <a:t>rules of the Simulation for a single game of Craps are as follows:</a:t>
            </a:r>
          </a:p>
          <a:p>
            <a:pPr marL="514350" indent="-514350">
              <a:buAutoNum type="arabicParenR"/>
            </a:pPr>
            <a:r>
              <a:rPr lang="en-US" sz="3000" dirty="0"/>
              <a:t>If the sum of the two dies, X, is 7 or 11 we in the game</a:t>
            </a:r>
          </a:p>
          <a:p>
            <a:pPr marL="514350" indent="-514350">
              <a:buAutoNum type="arabicParenR"/>
            </a:pPr>
            <a:r>
              <a:rPr lang="en-US" sz="3000" dirty="0"/>
              <a:t>If X 2, 3 or 12, we lose the game </a:t>
            </a:r>
          </a:p>
          <a:p>
            <a:pPr marL="514350" indent="-514350">
              <a:buAutoNum type="arabicParenR"/>
            </a:pPr>
            <a:r>
              <a:rPr lang="en-US" sz="3000" dirty="0"/>
              <a:t>In X has any other value, we keep rolling two dies again till we either match that value of X again in which case we win, or we get a value of 7 for X, in which case we lose.  </a:t>
            </a:r>
          </a:p>
          <a:p>
            <a:r>
              <a:rPr lang="en-US" sz="3000" dirty="0"/>
              <a:t>We simulate this game using both a fair and unfair die and calculate the probability of winning. We use an axiomatic derivation to calculate the expected probability of winning in both cases and compare these </a:t>
            </a:r>
            <a:r>
              <a:rPr lang="en-US" sz="3000" dirty="0" smtClean="0"/>
              <a:t>values</a:t>
            </a:r>
            <a:r>
              <a:rPr lang="en-US" sz="3000" dirty="0"/>
              <a:t> </a:t>
            </a:r>
            <a:r>
              <a:rPr lang="en-US" sz="3000" dirty="0" smtClean="0"/>
              <a:t>for different number of trial runs </a:t>
            </a:r>
            <a:endParaRPr lang="en-US" sz="3000" dirty="0"/>
          </a:p>
        </p:txBody>
      </p:sp>
      <p:sp>
        <p:nvSpPr>
          <p:cNvPr id="50" name="Rectangle 49"/>
          <p:cNvSpPr/>
          <p:nvPr/>
        </p:nvSpPr>
        <p:spPr>
          <a:xfrm rot="5400000">
            <a:off x="13872955" y="15799576"/>
            <a:ext cx="22956043" cy="457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65"/>
          </a:p>
        </p:txBody>
      </p:sp>
      <p:sp>
        <p:nvSpPr>
          <p:cNvPr id="51" name="Rectangle 50"/>
          <p:cNvSpPr/>
          <p:nvPr/>
        </p:nvSpPr>
        <p:spPr>
          <a:xfrm rot="5400000">
            <a:off x="502500" y="15799575"/>
            <a:ext cx="22956043" cy="4571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65"/>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68276" y="11889664"/>
            <a:ext cx="5827982" cy="326370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00697" y="11687818"/>
            <a:ext cx="6047870" cy="3492293"/>
          </a:xfrm>
          <a:prstGeom prst="rect">
            <a:avLst/>
          </a:prstGeom>
        </p:spPr>
      </p:pic>
    </p:spTree>
    <p:extLst>
      <p:ext uri="{BB962C8B-B14F-4D97-AF65-F5344CB8AC3E}">
        <p14:creationId xmlns:p14="http://schemas.microsoft.com/office/powerpoint/2010/main" val="3913099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1326</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Richmond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Helms</dc:creator>
  <cp:lastModifiedBy>Omair Shahzad Alam</cp:lastModifiedBy>
  <cp:revision>67</cp:revision>
  <dcterms:created xsi:type="dcterms:W3CDTF">2015-03-05T15:52:38Z</dcterms:created>
  <dcterms:modified xsi:type="dcterms:W3CDTF">2015-04-22T13:37:07Z</dcterms:modified>
</cp:coreProperties>
</file>