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7432000"/>
  <p:notesSz cx="6985000" cy="92837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>
        <p:scale>
          <a:sx n="50" d="100"/>
          <a:sy n="50" d="100"/>
        </p:scale>
        <p:origin x="36" y="-1116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0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3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4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C78D-0853-4157-9825-DCC26852CB5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121E-4BD9-4987-B245-36D748EF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38200"/>
            <a:ext cx="3657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	The Gambler’s Ruin: Mathematics of Risk-Taking </a:t>
            </a:r>
            <a:endParaRPr lang="en-US" sz="9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886401"/>
            <a:ext cx="2517775" cy="2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0" y="2743200"/>
            <a:ext cx="36576000" cy="1737360"/>
          </a:xfrm>
          <a:prstGeom prst="rect">
            <a:avLst/>
          </a:prstGeom>
        </p:spPr>
        <p:txBody>
          <a:bodyPr>
            <a:noAutofit/>
          </a:bodyPr>
          <a:lstStyle>
            <a:lvl1pPr marL="1371600" indent="-1371600" algn="l" defTabSz="3657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800" indent="-1143000" algn="l" defTabSz="3657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smtClean="0"/>
              <a:t>Omair Alam, Computational Methods in Physics, Spring 2015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114800"/>
            <a:ext cx="36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0651" y="4305065"/>
            <a:ext cx="1066841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Introduction:</a:t>
            </a:r>
          </a:p>
          <a:p>
            <a:r>
              <a:rPr lang="en-US" sz="3400" dirty="0" smtClean="0"/>
              <a:t>    </a:t>
            </a:r>
            <a:r>
              <a:rPr lang="en-US" sz="3000" dirty="0" smtClean="0"/>
              <a:t>Gamblers </a:t>
            </a:r>
            <a:r>
              <a:rPr lang="en-US" sz="3000" dirty="0" smtClean="0"/>
              <a:t>believe that random events are self-correcting therefore a </a:t>
            </a:r>
            <a:r>
              <a:rPr lang="en-US" sz="3000" dirty="0" smtClean="0"/>
              <a:t>long losing streak has to be followed by a wining streak because the numbers balance out over time. </a:t>
            </a:r>
            <a:r>
              <a:rPr lang="en-US" sz="3000" dirty="0" smtClean="0"/>
              <a:t>In </a:t>
            </a:r>
            <a:r>
              <a:rPr lang="en-US" sz="3000" dirty="0" smtClean="0"/>
              <a:t>order to test the validity of their </a:t>
            </a:r>
            <a:r>
              <a:rPr lang="en-US" sz="3000" dirty="0" smtClean="0"/>
              <a:t>belief </a:t>
            </a:r>
            <a:r>
              <a:rPr lang="en-US" sz="3000" dirty="0" smtClean="0"/>
              <a:t>we </a:t>
            </a:r>
            <a:r>
              <a:rPr lang="en-US" sz="3000" dirty="0" smtClean="0"/>
              <a:t>use </a:t>
            </a:r>
            <a:r>
              <a:rPr lang="en-US" sz="3000" dirty="0" smtClean="0"/>
              <a:t>Monte-Carlo simulations to calculate the average earnings or losses in a game of die rolls under varying </a:t>
            </a:r>
            <a:r>
              <a:rPr lang="en-US" sz="3000" dirty="0" smtClean="0"/>
              <a:t>conditions of </a:t>
            </a:r>
            <a:r>
              <a:rPr lang="en-US" sz="3000" dirty="0" smtClean="0"/>
              <a:t>winning. We further simulate a game of Craps with both a biased and unbiased die. For </a:t>
            </a:r>
            <a:r>
              <a:rPr lang="en-US" sz="3000" dirty="0" smtClean="0"/>
              <a:t>the Roll Die </a:t>
            </a:r>
            <a:r>
              <a:rPr lang="en-US" sz="3000" dirty="0"/>
              <a:t>G</a:t>
            </a:r>
            <a:r>
              <a:rPr lang="en-US" sz="3000" dirty="0" smtClean="0"/>
              <a:t>ame, </a:t>
            </a:r>
            <a:r>
              <a:rPr lang="en-US" sz="3000" dirty="0" smtClean="0"/>
              <a:t>we use a Binomial Distribution to model the expected earnings </a:t>
            </a:r>
            <a:r>
              <a:rPr lang="en-US" sz="3000" dirty="0" smtClean="0"/>
              <a:t>and for the </a:t>
            </a:r>
            <a:r>
              <a:rPr lang="en-US" sz="3000" dirty="0" smtClean="0"/>
              <a:t>Craps game, we use axiomatic derivations to calculate the expected probability of winning.  We then compare the expected earnings with the actual earnings for a varying number of repetitions to understand the fate of the Gambler’s money after betting under certain game rules repeatedly. 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1647" y="11363298"/>
            <a:ext cx="10761733" cy="1702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Physics and Methods: </a:t>
            </a:r>
          </a:p>
          <a:p>
            <a:r>
              <a:rPr lang="en-US" sz="4400" b="1" dirty="0" smtClean="0"/>
              <a:t>  </a:t>
            </a:r>
            <a:r>
              <a:rPr lang="en-US" sz="3000" dirty="0" smtClean="0"/>
              <a:t>Monte-Carlo methods were used as computational algorithms to approximate the probability of certain outcomes by running multiple trial runs using random variables. </a:t>
            </a:r>
            <a:endParaRPr lang="en-US" sz="4400" b="1" dirty="0" smtClean="0"/>
          </a:p>
          <a:p>
            <a:r>
              <a:rPr lang="en-US" sz="3000" dirty="0" smtClean="0"/>
              <a:t>   We conducted two sets of experiments of which the first is related to rolling a die and the second is related to playing a game of Craps. </a:t>
            </a:r>
          </a:p>
          <a:p>
            <a:endParaRPr lang="en-US" sz="3000" dirty="0" smtClean="0"/>
          </a:p>
          <a:p>
            <a:r>
              <a:rPr lang="en-US" sz="3200" b="1" dirty="0" smtClean="0"/>
              <a:t>Die Roll Game Simulation:</a:t>
            </a:r>
            <a:endParaRPr lang="en-US" sz="3000" dirty="0" smtClean="0"/>
          </a:p>
          <a:p>
            <a:r>
              <a:rPr lang="en-US" sz="3000" dirty="0" smtClean="0"/>
              <a:t>The rules of the Roll Die </a:t>
            </a:r>
            <a:r>
              <a:rPr lang="en-US" sz="3000" dirty="0"/>
              <a:t>G</a:t>
            </a:r>
            <a:r>
              <a:rPr lang="en-US" sz="3000" dirty="0" smtClean="0"/>
              <a:t>ame are as follows: 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We start with a </a:t>
            </a:r>
            <a:r>
              <a:rPr lang="en-US" sz="3000" dirty="0"/>
              <a:t>b</a:t>
            </a:r>
            <a:r>
              <a:rPr lang="en-US" sz="3000" dirty="0" smtClean="0"/>
              <a:t>ase amount i.e. the money we start the game with, 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Every roll, if we get a favorable </a:t>
            </a:r>
            <a:r>
              <a:rPr lang="en-US" sz="3000" dirty="0" smtClean="0"/>
              <a:t>die-face, </a:t>
            </a:r>
            <a:r>
              <a:rPr lang="en-US" sz="3000" dirty="0" smtClean="0"/>
              <a:t>we gain a certain amount otherwise, we lose the same amount, 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We keep playing till we </a:t>
            </a:r>
            <a:endParaRPr lang="en-US" sz="3000" dirty="0" smtClean="0"/>
          </a:p>
          <a:p>
            <a:pPr marL="2343150" lvl="1" indent="-514350">
              <a:buFontTx/>
              <a:buAutoNum type="arabicParenR"/>
            </a:pPr>
            <a:r>
              <a:rPr lang="en-US" sz="3000" dirty="0"/>
              <a:t>E</a:t>
            </a:r>
            <a:r>
              <a:rPr lang="en-US" sz="3000" dirty="0" smtClean="0"/>
              <a:t>ither </a:t>
            </a:r>
            <a:r>
              <a:rPr lang="en-US" sz="3000" dirty="0"/>
              <a:t>get a net amount greater than a certain </a:t>
            </a:r>
            <a:r>
              <a:rPr lang="en-US" sz="3000" dirty="0" smtClean="0"/>
              <a:t>upper-bound amount, representing having made enough </a:t>
            </a:r>
            <a:r>
              <a:rPr lang="en-US" sz="3000" dirty="0" smtClean="0"/>
              <a:t>money to cash-out happily, </a:t>
            </a:r>
            <a:endParaRPr lang="en-US" sz="3000" dirty="0" smtClean="0"/>
          </a:p>
          <a:p>
            <a:pPr marL="2343150" lvl="1" indent="-514350">
              <a:buFontTx/>
              <a:buAutoNum type="arabicParenR"/>
            </a:pPr>
            <a:r>
              <a:rPr lang="en-US" sz="3000" dirty="0" smtClean="0"/>
              <a:t>Or get a net amount </a:t>
            </a:r>
            <a:r>
              <a:rPr lang="en-US" sz="3000" dirty="0"/>
              <a:t>lesser than a certain </a:t>
            </a:r>
            <a:r>
              <a:rPr lang="en-US" sz="3000" dirty="0" smtClean="0"/>
              <a:t>lower-bound amount representing having lost so much that more gambling isn’t </a:t>
            </a:r>
            <a:r>
              <a:rPr lang="en-US" sz="3000" dirty="0" smtClean="0"/>
              <a:t>possible, </a:t>
            </a:r>
            <a:endParaRPr lang="en-US" sz="3000" dirty="0" smtClean="0"/>
          </a:p>
          <a:p>
            <a:pPr marL="2343150" lvl="1" indent="-514350">
              <a:buFontTx/>
              <a:buAutoNum type="arabicParenR"/>
            </a:pPr>
            <a:r>
              <a:rPr lang="en-US" sz="3000" dirty="0" smtClean="0"/>
              <a:t>Or if </a:t>
            </a:r>
            <a:r>
              <a:rPr lang="en-US" sz="3000" dirty="0"/>
              <a:t>we exhaust the number of </a:t>
            </a:r>
            <a:r>
              <a:rPr lang="en-US" sz="3000" dirty="0" smtClean="0"/>
              <a:t>trails per game representing not having more time to play. </a:t>
            </a:r>
          </a:p>
          <a:p>
            <a:endParaRPr lang="en-US" sz="3000" dirty="0" smtClean="0"/>
          </a:p>
          <a:p>
            <a:r>
              <a:rPr lang="en-US" sz="3000" dirty="0" smtClean="0"/>
              <a:t>We find the frequencies of each net amount, and normalize the data to get the probabilities of attaining each net amount as well as the average earing.</a:t>
            </a:r>
          </a:p>
          <a:p>
            <a:r>
              <a:rPr lang="en-US" sz="3000" dirty="0" smtClean="0"/>
              <a:t>We use the following Normal Distribution </a:t>
            </a:r>
            <a:r>
              <a:rPr lang="en-US" sz="3000" dirty="0"/>
              <a:t>Formula in order to find the expected </a:t>
            </a:r>
            <a:r>
              <a:rPr lang="en-US" sz="3000" dirty="0" smtClean="0"/>
              <a:t>earnings for each Net </a:t>
            </a:r>
            <a:r>
              <a:rPr lang="en-US" sz="3000" dirty="0" smtClean="0"/>
              <a:t>Amount</a:t>
            </a:r>
            <a:r>
              <a:rPr lang="en-US" sz="3000" dirty="0"/>
              <a:t>,</a:t>
            </a:r>
            <a:endParaRPr lang="en-US" sz="3000" dirty="0"/>
          </a:p>
          <a:p>
            <a:endParaRPr lang="en-US" sz="3000" dirty="0" smtClean="0"/>
          </a:p>
          <a:p>
            <a:endParaRPr lang="en-US" sz="1200" dirty="0" smtClean="0"/>
          </a:p>
          <a:p>
            <a:r>
              <a:rPr lang="en-US" sz="3400" dirty="0" smtClean="0"/>
              <a:t>	               </a:t>
            </a:r>
          </a:p>
          <a:p>
            <a:r>
              <a:rPr lang="en-US" sz="3000" dirty="0" smtClean="0"/>
              <a:t>where N is the total number of steps, m is the number of steps required to reach the final destination, p is the probability of success and q is the probability of losing. </a:t>
            </a:r>
            <a:endParaRPr lang="en-US" sz="3000" dirty="0" smtClean="0"/>
          </a:p>
          <a:p>
            <a:endParaRPr lang="en-US" sz="3400" dirty="0"/>
          </a:p>
          <a:p>
            <a:endParaRPr lang="en-US" sz="3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606892" y="4305065"/>
            <a:ext cx="10456635" cy="1508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Results:</a:t>
            </a:r>
            <a:endParaRPr lang="en-US" sz="4400" dirty="0" smtClean="0"/>
          </a:p>
          <a:p>
            <a:r>
              <a:rPr lang="en-US" sz="3000" dirty="0"/>
              <a:t> </a:t>
            </a:r>
            <a:r>
              <a:rPr lang="en-US" sz="3000" dirty="0" smtClean="0"/>
              <a:t>   In Figure 1-4, </a:t>
            </a:r>
            <a:r>
              <a:rPr lang="en-US" sz="3000" dirty="0"/>
              <a:t>t</a:t>
            </a:r>
            <a:r>
              <a:rPr lang="en-US" sz="3000" dirty="0" smtClean="0"/>
              <a:t>he average money which is the physical mean of the data, represents the </a:t>
            </a:r>
            <a:r>
              <a:rPr lang="en-US" sz="3000" dirty="0" smtClean="0"/>
              <a:t>average </a:t>
            </a:r>
            <a:r>
              <a:rPr lang="en-US" sz="3000" dirty="0" smtClean="0"/>
              <a:t>of all the </a:t>
            </a:r>
            <a:r>
              <a:rPr lang="en-US" sz="3000" dirty="0" smtClean="0"/>
              <a:t>net </a:t>
            </a:r>
            <a:r>
              <a:rPr lang="en-US" sz="3000" dirty="0"/>
              <a:t>s</a:t>
            </a:r>
            <a:r>
              <a:rPr lang="en-US" sz="3000" dirty="0" smtClean="0"/>
              <a:t>ums made </a:t>
            </a:r>
            <a:r>
              <a:rPr lang="en-US" sz="3000" dirty="0" smtClean="0"/>
              <a:t>after each game (which consists of 100 trials).</a:t>
            </a:r>
          </a:p>
          <a:p>
            <a:r>
              <a:rPr lang="en-US" sz="3000" dirty="0" smtClean="0"/>
              <a:t>   For Figure 1, the average money made is very close to $0 because we used a fair die so </a:t>
            </a:r>
            <a:r>
              <a:rPr lang="en-US" sz="3000" dirty="0" smtClean="0"/>
              <a:t>we </a:t>
            </a:r>
            <a:r>
              <a:rPr lang="en-US" sz="3000" dirty="0" smtClean="0"/>
              <a:t>will on average lose and gain an equal amount of money, resulting in an average net amount being very close to 0. </a:t>
            </a:r>
          </a:p>
          <a:p>
            <a:r>
              <a:rPr lang="en-US" sz="3000" dirty="0" smtClean="0"/>
              <a:t>   For Figure 3, the average money is a big positive number, because the probability of winning is twice that of losing. This means that on average we will be winning in more trials than losing. </a:t>
            </a:r>
          </a:p>
          <a:p>
            <a:r>
              <a:rPr lang="en-US" sz="3000" dirty="0" smtClean="0"/>
              <a:t>  For </a:t>
            </a:r>
            <a:r>
              <a:rPr lang="en-US" sz="3000" dirty="0"/>
              <a:t>Figure 4, the average money is a big negative number, because the probability of losing is twice that of winning. </a:t>
            </a:r>
            <a:r>
              <a:rPr lang="en-US" sz="3000" dirty="0" smtClean="0"/>
              <a:t>This means we will be, on average, losing much more money than winning. </a:t>
            </a:r>
          </a:p>
          <a:p>
            <a:r>
              <a:rPr lang="en-US" sz="3000" dirty="0" smtClean="0"/>
              <a:t>   Figure </a:t>
            </a:r>
            <a:r>
              <a:rPr lang="en-US" sz="3000" dirty="0" smtClean="0"/>
              <a:t>2 </a:t>
            </a:r>
            <a:r>
              <a:rPr lang="en-US" sz="3000" dirty="0" smtClean="0"/>
              <a:t>also has a fair die but the </a:t>
            </a:r>
            <a:r>
              <a:rPr lang="en-US" sz="3000" dirty="0" smtClean="0"/>
              <a:t>number of repetitions </a:t>
            </a:r>
            <a:r>
              <a:rPr lang="en-US" sz="3000" dirty="0" smtClean="0"/>
              <a:t>are </a:t>
            </a:r>
            <a:r>
              <a:rPr lang="en-US" sz="3000" dirty="0" smtClean="0"/>
              <a:t>100 times </a:t>
            </a:r>
            <a:r>
              <a:rPr lang="en-US" sz="3000" dirty="0" smtClean="0"/>
              <a:t>less than those </a:t>
            </a:r>
            <a:r>
              <a:rPr lang="en-US" sz="3000" dirty="0" smtClean="0"/>
              <a:t>for the game represented in Figure 1</a:t>
            </a:r>
            <a:r>
              <a:rPr lang="en-US" sz="3000" dirty="0" smtClean="0"/>
              <a:t>. The </a:t>
            </a:r>
            <a:r>
              <a:rPr lang="en-US" sz="3000" dirty="0" smtClean="0"/>
              <a:t>average money made in Figure </a:t>
            </a:r>
            <a:r>
              <a:rPr lang="en-US" sz="3000" dirty="0" smtClean="0"/>
              <a:t>2 </a:t>
            </a:r>
            <a:r>
              <a:rPr lang="en-US" sz="3000" dirty="0" smtClean="0"/>
              <a:t>is </a:t>
            </a:r>
            <a:r>
              <a:rPr lang="en-US" sz="3000" dirty="0" smtClean="0"/>
              <a:t>therefore farther away from </a:t>
            </a:r>
            <a:r>
              <a:rPr lang="en-US" sz="3000" dirty="0" smtClean="0"/>
              <a:t>the expected </a:t>
            </a:r>
            <a:r>
              <a:rPr lang="en-US" sz="3000" dirty="0" smtClean="0"/>
              <a:t>value since the Law of Large Numbers dictates that we get closer to the expected value as the number of repetitions approach infinity. </a:t>
            </a:r>
            <a:r>
              <a:rPr lang="en-US" sz="3000" dirty="0" smtClean="0"/>
              <a:t>Therefore, a smaller number of repetitions results in an average value that has a greater deviation from the expected value.</a:t>
            </a:r>
            <a:endParaRPr lang="en-US" sz="3000" dirty="0" smtClean="0"/>
          </a:p>
          <a:p>
            <a:r>
              <a:rPr lang="en-US" sz="3000" dirty="0" smtClean="0"/>
              <a:t>    Table </a:t>
            </a:r>
            <a:r>
              <a:rPr lang="en-US" sz="3000" dirty="0" smtClean="0"/>
              <a:t>2 also represents the same principal. As the number of trials increase, the estimated probabilities of winning with both fair and unfair dies get closer to the axiomatic (expected) probabilities</a:t>
            </a:r>
            <a:r>
              <a:rPr lang="en-US" sz="3000" dirty="0" smtClean="0"/>
              <a:t>. Furthermore</a:t>
            </a:r>
            <a:r>
              <a:rPr lang="en-US" sz="3000" dirty="0"/>
              <a:t>, </a:t>
            </a:r>
            <a:r>
              <a:rPr lang="en-US" sz="3000" dirty="0" smtClean="0"/>
              <a:t>the </a:t>
            </a:r>
            <a:r>
              <a:rPr lang="en-US" sz="3000" dirty="0"/>
              <a:t>expected probability of winning </a:t>
            </a:r>
            <a:r>
              <a:rPr lang="en-US" sz="3000" dirty="0" smtClean="0"/>
              <a:t>with a fair die in Craps is very close to 0.5, making Craps the second most favorable Casino game for the gambler.[1] </a:t>
            </a:r>
            <a:endParaRPr lang="en-US" sz="3000" dirty="0" smtClean="0"/>
          </a:p>
          <a:p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5606892" y="18214327"/>
            <a:ext cx="9677400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Conclusions</a:t>
            </a:r>
            <a:r>
              <a:rPr lang="en-US" sz="4400" b="1" dirty="0" smtClean="0"/>
              <a:t>:</a:t>
            </a:r>
            <a:endParaRPr lang="en-US" sz="3000" dirty="0"/>
          </a:p>
          <a:p>
            <a:r>
              <a:rPr lang="en-US" sz="3000" dirty="0" smtClean="0"/>
              <a:t>      Playing with </a:t>
            </a:r>
            <a:r>
              <a:rPr lang="en-US" sz="3000" dirty="0" smtClean="0"/>
              <a:t>a die in our favor will lead to a net gain and playing with a die in the favor of the house will lead to a net </a:t>
            </a:r>
            <a:r>
              <a:rPr lang="en-US" sz="3000" dirty="0" smtClean="0"/>
              <a:t>loss over a very large number of repetitions. </a:t>
            </a:r>
            <a:r>
              <a:rPr lang="en-US" sz="3000" dirty="0" smtClean="0"/>
              <a:t>Therefore, if </a:t>
            </a:r>
            <a:r>
              <a:rPr lang="en-US" sz="3000" dirty="0"/>
              <a:t>we play a die roll game in a </a:t>
            </a:r>
            <a:r>
              <a:rPr lang="en-US" sz="3000" dirty="0" smtClean="0"/>
              <a:t>Casino, </a:t>
            </a:r>
            <a:r>
              <a:rPr lang="en-US" sz="3000" dirty="0"/>
              <a:t>our success depends more on the die we are playing with as opposed to the number of games we </a:t>
            </a:r>
            <a:r>
              <a:rPr lang="en-US" sz="3000" dirty="0" smtClean="0"/>
              <a:t>play. The </a:t>
            </a:r>
            <a:r>
              <a:rPr lang="en-US" sz="3000" dirty="0"/>
              <a:t>binomial </a:t>
            </a:r>
            <a:r>
              <a:rPr lang="en-US" sz="3000" dirty="0" smtClean="0"/>
              <a:t>probability distribution function represents the expected behavior over an infinite number of repetitions and is in no way representative of the score on each roll. This is because every </a:t>
            </a:r>
            <a:r>
              <a:rPr lang="en-US" sz="3000" dirty="0"/>
              <a:t>roll of the die is in itself an independent event and is not linked to any previous event and does not affect any future </a:t>
            </a:r>
            <a:r>
              <a:rPr lang="en-US" sz="3000" dirty="0" smtClean="0"/>
              <a:t>event. </a:t>
            </a:r>
            <a:r>
              <a:rPr lang="en-US" sz="3000" dirty="0"/>
              <a:t>Therefore, expecting a winning roll after a streak of losing </a:t>
            </a:r>
            <a:r>
              <a:rPr lang="en-US" sz="3000" dirty="0" smtClean="0"/>
              <a:t>rolls, or even the opposite, </a:t>
            </a:r>
            <a:r>
              <a:rPr lang="en-US" sz="3000" dirty="0"/>
              <a:t>is a false </a:t>
            </a:r>
            <a:r>
              <a:rPr lang="en-US" sz="3000" dirty="0" smtClean="0"/>
              <a:t>belief</a:t>
            </a:r>
            <a:r>
              <a:rPr lang="en-US" sz="3000" dirty="0"/>
              <a:t> </a:t>
            </a:r>
            <a:r>
              <a:rPr lang="en-US" sz="3000" dirty="0" smtClean="0"/>
              <a:t>since there is no force on the die rolls causing them to average out to the expected values.  </a:t>
            </a:r>
            <a:endParaRPr lang="en-US" sz="3000" dirty="0"/>
          </a:p>
          <a:p>
            <a:r>
              <a:rPr lang="en-US" sz="3000" dirty="0" smtClean="0"/>
              <a:t> 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606892" y="25860984"/>
            <a:ext cx="967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References:</a:t>
            </a:r>
            <a:endParaRPr lang="en-US" sz="3000" b="1" dirty="0" smtClean="0"/>
          </a:p>
          <a:p>
            <a:pPr marL="514350" indent="-514350">
              <a:buAutoNum type="arabicPeriod"/>
            </a:pPr>
            <a:r>
              <a:rPr lang="en-US" sz="3000" dirty="0"/>
              <a:t>http://www.pbs.org/wgbh/pages/frontline/shows/gamble/odds/odds.html</a:t>
            </a:r>
            <a:endParaRPr lang="en-US" sz="3000" b="1" dirty="0" smtClean="0"/>
          </a:p>
          <a:p>
            <a:endParaRPr lang="en-US" sz="4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968328" y="9739895"/>
            <a:ext cx="56644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Figure 1: Probability Distribution for a  roll die game with a Fair Dye i.e. P(W) = P(L)  for 10,000 repetitions of a game which consists of 100 trials. The Base Amount is $40,000, the score per win is $50,  </a:t>
            </a:r>
            <a:r>
              <a:rPr lang="en-US" sz="1500" b="1" dirty="0" smtClean="0"/>
              <a:t>the </a:t>
            </a:r>
            <a:r>
              <a:rPr lang="en-US" sz="1500" b="1" dirty="0" smtClean="0"/>
              <a:t>lower-bound amount is $20,000 and the upper-bound amount is $80,000</a:t>
            </a:r>
            <a:endParaRPr lang="en-US" sz="15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9588783" y="9720820"/>
            <a:ext cx="5027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Figure 2: Probability Distribution for a  roll die game with a Fair Dye i.e. P(W) = P(L) 100 </a:t>
            </a:r>
            <a:r>
              <a:rPr lang="en-US" sz="1500" b="1" dirty="0"/>
              <a:t>repetitions of a game which consists of 100 </a:t>
            </a:r>
            <a:r>
              <a:rPr lang="en-US" sz="1500" b="1" dirty="0" smtClean="0"/>
              <a:t>trials. </a:t>
            </a:r>
            <a:r>
              <a:rPr lang="en-US" sz="1500" b="1" dirty="0"/>
              <a:t>The Base Amount is $40,000, the score per win is $50,  </a:t>
            </a:r>
            <a:r>
              <a:rPr lang="en-US" sz="1500" b="1" dirty="0" smtClean="0"/>
              <a:t>the </a:t>
            </a:r>
            <a:r>
              <a:rPr lang="en-US" sz="1500" b="1" dirty="0"/>
              <a:t>lower-bound amount is $20,000 and the upper-bound amount is $80,000</a:t>
            </a:r>
          </a:p>
          <a:p>
            <a:pPr algn="ctr"/>
            <a:endParaRPr lang="en-US" sz="1500" b="1" dirty="0"/>
          </a:p>
        </p:txBody>
      </p:sp>
      <p:sp>
        <p:nvSpPr>
          <p:cNvPr id="29" name="Rectangle 28"/>
          <p:cNvSpPr/>
          <p:nvPr/>
        </p:nvSpPr>
        <p:spPr>
          <a:xfrm>
            <a:off x="12455369" y="4344412"/>
            <a:ext cx="127853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Plots For Roll Die Game consisting of Expected and</a:t>
            </a:r>
          </a:p>
          <a:p>
            <a:r>
              <a:rPr lang="en-US" sz="4400" b="1" dirty="0" smtClean="0"/>
              <a:t>Monte- Carlo Data</a:t>
            </a:r>
            <a:endParaRPr 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847327" y="14889062"/>
            <a:ext cx="5825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Figure 3: Probability Distribution for a  roll die game with an  Unfair Dye i.e. P(W) = 4/6 and P(L) = 2/6  </a:t>
            </a:r>
            <a:r>
              <a:rPr lang="en-US" sz="1500" b="1" dirty="0"/>
              <a:t>10,000 repetitions of a game which consists of 100 </a:t>
            </a:r>
            <a:r>
              <a:rPr lang="en-US" sz="1500" b="1" dirty="0" smtClean="0"/>
              <a:t>trials. </a:t>
            </a:r>
            <a:r>
              <a:rPr lang="en-US" sz="1500" b="1" dirty="0"/>
              <a:t>The Base Amount is $40,000, the score per win is $50,  </a:t>
            </a:r>
            <a:r>
              <a:rPr lang="en-US" sz="1500" b="1" dirty="0" smtClean="0"/>
              <a:t>the </a:t>
            </a:r>
            <a:r>
              <a:rPr lang="en-US" sz="1500" b="1" dirty="0"/>
              <a:t>lower-bound amount is $20,000 and the upper-bound amount is $80,000</a:t>
            </a:r>
          </a:p>
          <a:p>
            <a:pPr algn="ctr"/>
            <a:endParaRPr lang="en-US" sz="15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9651619" y="14859301"/>
            <a:ext cx="4999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Figure 4: Probability Distribution for a  roll die game with an unfair Dye i.e. P(W) = 2/6, P(L) = 4/6  </a:t>
            </a:r>
            <a:r>
              <a:rPr lang="en-US" sz="1500" b="1" dirty="0"/>
              <a:t>10,000 repetitions of a game which consists of 100 </a:t>
            </a:r>
            <a:r>
              <a:rPr lang="en-US" sz="1500" b="1" dirty="0" smtClean="0"/>
              <a:t>trials. </a:t>
            </a:r>
            <a:r>
              <a:rPr lang="en-US" sz="1500" b="1" dirty="0"/>
              <a:t>The Base Amount is $40,000, the score per win is $50,  </a:t>
            </a:r>
            <a:r>
              <a:rPr lang="en-US" sz="1500" b="1" dirty="0" smtClean="0"/>
              <a:t>the </a:t>
            </a:r>
            <a:r>
              <a:rPr lang="en-US" sz="1500" b="1" dirty="0"/>
              <a:t>lower-bound amount is $20,000 and the upper-bound amount is $80,000</a:t>
            </a:r>
          </a:p>
          <a:p>
            <a:pPr algn="ctr"/>
            <a:endParaRPr lang="en-US" sz="1500" b="1" dirty="0"/>
          </a:p>
        </p:txBody>
      </p:sp>
      <p:pic>
        <p:nvPicPr>
          <p:cNvPr id="1025" name="Picture 10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836" y="5486222"/>
            <a:ext cx="2239857" cy="829848"/>
          </a:xfrm>
          <a:prstGeom prst="rect">
            <a:avLst/>
          </a:prstGeom>
        </p:spPr>
      </p:pic>
      <p:sp>
        <p:nvSpPr>
          <p:cNvPr id="1027" name="TextBox 1026"/>
          <p:cNvSpPr txBox="1"/>
          <p:nvPr/>
        </p:nvSpPr>
        <p:spPr>
          <a:xfrm>
            <a:off x="23020899" y="5192551"/>
            <a:ext cx="95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Legend</a:t>
            </a:r>
            <a:endParaRPr lang="en-US" sz="1600" b="1" dirty="0"/>
          </a:p>
        </p:txBody>
      </p:sp>
      <p:sp>
        <p:nvSpPr>
          <p:cNvPr id="1028" name="Rectangle 1027"/>
          <p:cNvSpPr/>
          <p:nvPr/>
        </p:nvSpPr>
        <p:spPr>
          <a:xfrm>
            <a:off x="22192740" y="5170606"/>
            <a:ext cx="2423954" cy="1145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455369" y="22110889"/>
            <a:ext cx="1152527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Table Of Expected Values for Craps </a:t>
            </a:r>
            <a:r>
              <a:rPr lang="en-US" sz="4400" b="1" dirty="0"/>
              <a:t>Expected and</a:t>
            </a:r>
          </a:p>
          <a:p>
            <a:r>
              <a:rPr lang="en-US" sz="4400" b="1" dirty="0"/>
              <a:t>Monte- Carlo Data</a:t>
            </a:r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1029" name="Table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71430"/>
              </p:ext>
            </p:extLst>
          </p:nvPr>
        </p:nvGraphicFramePr>
        <p:xfrm>
          <a:off x="12933529" y="23754333"/>
          <a:ext cx="11467675" cy="2705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385"/>
                <a:gridCol w="2435502"/>
                <a:gridCol w="2568635"/>
                <a:gridCol w="2552556"/>
                <a:gridCol w="2560597"/>
              </a:tblGrid>
              <a:tr h="1044393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Number of Trials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Estimated Probability of winning</a:t>
                      </a:r>
                      <a:r>
                        <a:rPr lang="en-US" sz="1500" b="1" baseline="0" dirty="0" smtClean="0"/>
                        <a:t> </a:t>
                      </a:r>
                      <a:r>
                        <a:rPr lang="en-US" sz="1500" b="1" dirty="0" smtClean="0"/>
                        <a:t>with Fair Die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Expected Probability of winning </a:t>
                      </a:r>
                      <a:r>
                        <a:rPr lang="en-US" sz="1500" b="1" baseline="0" dirty="0" smtClean="0"/>
                        <a:t> </a:t>
                      </a:r>
                      <a:r>
                        <a:rPr lang="en-US" sz="1500" b="1" dirty="0" smtClean="0"/>
                        <a:t>with fair 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Estimated Probability of winning </a:t>
                      </a:r>
                      <a:r>
                        <a:rPr lang="en-US" sz="1500" b="1" baseline="0" dirty="0" smtClean="0"/>
                        <a:t> </a:t>
                      </a:r>
                      <a:r>
                        <a:rPr lang="en-US" sz="1500" b="1" dirty="0" smtClean="0"/>
                        <a:t>with Unfair 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Expected Probability of winning </a:t>
                      </a:r>
                      <a:r>
                        <a:rPr lang="en-US" sz="1500" b="1" baseline="0" dirty="0" smtClean="0"/>
                        <a:t> </a:t>
                      </a:r>
                      <a:r>
                        <a:rPr lang="en-US" sz="1500" b="1" dirty="0" smtClean="0"/>
                        <a:t>with Unfair Die</a:t>
                      </a:r>
                    </a:p>
                  </a:txBody>
                  <a:tcPr/>
                </a:tc>
              </a:tr>
              <a:tr h="55986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0.600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0.493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0.800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0.524</a:t>
                      </a:r>
                    </a:p>
                  </a:txBody>
                  <a:tcPr/>
                </a:tc>
              </a:tr>
              <a:tr h="55986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10000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0.498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0.493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0.532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0.524</a:t>
                      </a:r>
                    </a:p>
                  </a:txBody>
                  <a:tcPr/>
                </a:tc>
              </a:tr>
              <a:tr h="54181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100000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0.491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0.493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0.524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0.524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3031941" y="26555072"/>
            <a:ext cx="10488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Table 1: The Fair die has equal probability of 1,2,3,4,5 and 6. </a:t>
            </a:r>
          </a:p>
          <a:p>
            <a:pPr algn="ctr"/>
            <a:r>
              <a:rPr lang="en-US" sz="1500" b="1" dirty="0" smtClean="0"/>
              <a:t>The unfair die has P(1) = 1/13, P(2) = P(3) = P(4) = P(5) = 2/13 and P(6) = 4/13 </a:t>
            </a:r>
            <a:endParaRPr lang="en-US" sz="1500" b="1" dirty="0"/>
          </a:p>
        </p:txBody>
      </p:sp>
      <p:sp>
        <p:nvSpPr>
          <p:cNvPr id="50" name="Rectangle 49"/>
          <p:cNvSpPr/>
          <p:nvPr/>
        </p:nvSpPr>
        <p:spPr>
          <a:xfrm rot="5400000">
            <a:off x="13872955" y="15799576"/>
            <a:ext cx="22956043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65"/>
          </a:p>
        </p:txBody>
      </p:sp>
      <p:sp>
        <p:nvSpPr>
          <p:cNvPr id="51" name="Rectangle 50"/>
          <p:cNvSpPr/>
          <p:nvPr/>
        </p:nvSpPr>
        <p:spPr>
          <a:xfrm rot="5400000">
            <a:off x="502500" y="15799575"/>
            <a:ext cx="22956043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65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948" y="6430373"/>
            <a:ext cx="5827982" cy="3263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369" y="6228527"/>
            <a:ext cx="6047870" cy="3492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491" y="11339117"/>
            <a:ext cx="5655439" cy="3379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155" y="11353756"/>
            <a:ext cx="5973084" cy="344268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2546792" y="16530171"/>
            <a:ext cx="1278533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Craps Simulation</a:t>
            </a:r>
            <a:r>
              <a:rPr lang="en-US" sz="3200" b="1" dirty="0" smtClean="0"/>
              <a:t>:</a:t>
            </a:r>
            <a:endParaRPr lang="en-US" sz="3200" dirty="0"/>
          </a:p>
          <a:p>
            <a:r>
              <a:rPr lang="en-US" sz="3000" dirty="0" smtClean="0"/>
              <a:t>The </a:t>
            </a:r>
            <a:r>
              <a:rPr lang="en-US" sz="3000" dirty="0"/>
              <a:t>rules of the Simulation for a single game of Craps are as follows:</a:t>
            </a:r>
          </a:p>
          <a:p>
            <a:pPr marL="514350" indent="-514350">
              <a:buAutoNum type="arabicParenR"/>
            </a:pPr>
            <a:r>
              <a:rPr lang="en-US" sz="3000" dirty="0"/>
              <a:t>If the sum of the two dies, X, is 7 or 11 we </a:t>
            </a:r>
            <a:r>
              <a:rPr lang="en-US" sz="3000" dirty="0" smtClean="0"/>
              <a:t>win the </a:t>
            </a:r>
            <a:r>
              <a:rPr lang="en-US" sz="3000" dirty="0"/>
              <a:t>game</a:t>
            </a:r>
          </a:p>
          <a:p>
            <a:pPr marL="514350" indent="-514350">
              <a:buAutoNum type="arabicParenR"/>
            </a:pPr>
            <a:r>
              <a:rPr lang="en-US" sz="3000" dirty="0"/>
              <a:t>If X </a:t>
            </a:r>
            <a:r>
              <a:rPr lang="en-US" sz="3000" dirty="0" smtClean="0"/>
              <a:t>is 2</a:t>
            </a:r>
            <a:r>
              <a:rPr lang="en-US" sz="3000" dirty="0"/>
              <a:t>, 3 or 12, we lose the game 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If </a:t>
            </a:r>
            <a:r>
              <a:rPr lang="en-US" sz="3000" dirty="0"/>
              <a:t>X has any other value, we keep rolling two dies again till we either match that value of X </a:t>
            </a:r>
            <a:r>
              <a:rPr lang="en-US" sz="3000" dirty="0" smtClean="0"/>
              <a:t>in </a:t>
            </a:r>
            <a:r>
              <a:rPr lang="en-US" sz="3000" dirty="0"/>
              <a:t>which case we win, or we get a value of 7 for X, in which case we lose.  </a:t>
            </a:r>
          </a:p>
          <a:p>
            <a:r>
              <a:rPr lang="en-US" sz="3000" dirty="0"/>
              <a:t>We simulate this game using both a fair and unfair die and calculate the probability of winning. We use an axiomatic derivation to calculate the expected probability of winning in both cases and compare these </a:t>
            </a:r>
            <a:r>
              <a:rPr lang="en-US" sz="3000" dirty="0" smtClean="0"/>
              <a:t>values</a:t>
            </a:r>
            <a:r>
              <a:rPr lang="en-US" sz="3000" dirty="0"/>
              <a:t> </a:t>
            </a:r>
            <a:r>
              <a:rPr lang="en-US" sz="3000" dirty="0" smtClean="0"/>
              <a:t>for different number of trial runs </a:t>
            </a: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7070" y="24644785"/>
            <a:ext cx="5068153" cy="12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1378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Helms</dc:creator>
  <cp:lastModifiedBy>Omair Shahzad Alam</cp:lastModifiedBy>
  <cp:revision>97</cp:revision>
  <cp:lastPrinted>2015-04-23T03:01:25Z</cp:lastPrinted>
  <dcterms:created xsi:type="dcterms:W3CDTF">2015-03-05T15:52:38Z</dcterms:created>
  <dcterms:modified xsi:type="dcterms:W3CDTF">2015-04-23T04:07:23Z</dcterms:modified>
</cp:coreProperties>
</file>