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74320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36" y="-696"/>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41275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64599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59510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65798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EC78D-0853-4157-9825-DCC26852CB57}"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79573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EC78D-0853-4157-9825-DCC26852CB57}"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26776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EC78D-0853-4157-9825-DCC26852CB57}" type="datetimeFigureOut">
              <a:rPr lang="en-US" smtClean="0"/>
              <a:t>4/20/2015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6253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EC78D-0853-4157-9825-DCC26852CB57}" type="datetimeFigureOut">
              <a:rPr lang="en-US" smtClean="0"/>
              <a:t>4/20/2015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51681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EC78D-0853-4157-9825-DCC26852CB57}" type="datetimeFigureOut">
              <a:rPr lang="en-US" smtClean="0"/>
              <a:t>4/20/2015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01245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18075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12324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F37EC78D-0853-4157-9825-DCC26852CB57}" type="datetimeFigureOut">
              <a:rPr lang="en-US" smtClean="0"/>
              <a:t>4/20/2015</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C1A2121E-4BD9-4987-B245-36D748EFC4E2}" type="slidenum">
              <a:rPr lang="en-US" smtClean="0"/>
              <a:t>‹#›</a:t>
            </a:fld>
            <a:endParaRPr lang="en-US"/>
          </a:p>
        </p:txBody>
      </p:sp>
    </p:spTree>
    <p:extLst>
      <p:ext uri="{BB962C8B-B14F-4D97-AF65-F5344CB8AC3E}">
        <p14:creationId xmlns:p14="http://schemas.microsoft.com/office/powerpoint/2010/main" val="79183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38200"/>
            <a:ext cx="36576000" cy="1569660"/>
          </a:xfrm>
          <a:prstGeom prst="rect">
            <a:avLst/>
          </a:prstGeom>
          <a:noFill/>
        </p:spPr>
        <p:txBody>
          <a:bodyPr wrap="square" rtlCol="0">
            <a:spAutoFit/>
          </a:bodyPr>
          <a:lstStyle/>
          <a:p>
            <a:pPr algn="ctr"/>
            <a:r>
              <a:rPr lang="en-US" sz="9600" b="1" dirty="0" smtClean="0"/>
              <a:t>	</a:t>
            </a:r>
            <a:r>
              <a:rPr lang="en-US" sz="9600" b="1" dirty="0" smtClean="0"/>
              <a:t>The Gambler’s Ruin: Mathematics of Gambling</a:t>
            </a:r>
            <a:endParaRPr lang="en-US" sz="9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2" y="886401"/>
            <a:ext cx="2517775"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0" y="2743200"/>
            <a:ext cx="36576000" cy="1737360"/>
          </a:xfrm>
          <a:prstGeom prst="rect">
            <a:avLst/>
          </a:prstGeom>
        </p:spPr>
        <p:txBody>
          <a:bodyPr>
            <a:noAutofit/>
          </a:bodyPr>
          <a:lst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a:lstStyle>
          <a:p>
            <a:pPr marL="0" indent="0" algn="ctr">
              <a:buNone/>
            </a:pPr>
            <a:r>
              <a:rPr lang="en-US" sz="4800" dirty="0" smtClean="0"/>
              <a:t>Omair Alam, </a:t>
            </a:r>
            <a:r>
              <a:rPr lang="en-US" sz="4800" dirty="0" smtClean="0"/>
              <a:t>Computational Methods in Physics, Spring 2015</a:t>
            </a:r>
          </a:p>
        </p:txBody>
      </p:sp>
      <p:cxnSp>
        <p:nvCxnSpPr>
          <p:cNvPr id="7" name="Straight Connector 6"/>
          <p:cNvCxnSpPr/>
          <p:nvPr/>
        </p:nvCxnSpPr>
        <p:spPr>
          <a:xfrm>
            <a:off x="0" y="4114800"/>
            <a:ext cx="365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28700" y="4865097"/>
            <a:ext cx="9982200" cy="8617744"/>
          </a:xfrm>
          <a:prstGeom prst="rect">
            <a:avLst/>
          </a:prstGeom>
          <a:noFill/>
        </p:spPr>
        <p:txBody>
          <a:bodyPr wrap="square" rtlCol="0">
            <a:spAutoFit/>
          </a:bodyPr>
          <a:lstStyle/>
          <a:p>
            <a:r>
              <a:rPr lang="en-US" sz="4400" b="1" dirty="0" smtClean="0"/>
              <a:t>Introduction:</a:t>
            </a:r>
            <a:endParaRPr lang="en-US" sz="4400" b="1" dirty="0" smtClean="0"/>
          </a:p>
          <a:p>
            <a:r>
              <a:rPr lang="en-US" sz="3400" dirty="0" smtClean="0"/>
              <a:t>    Gamblers </a:t>
            </a:r>
            <a:r>
              <a:rPr lang="en-US" sz="3400" dirty="0"/>
              <a:t>know that there </a:t>
            </a:r>
            <a:r>
              <a:rPr lang="en-US" sz="3400" dirty="0" smtClean="0"/>
              <a:t>are regular </a:t>
            </a:r>
            <a:r>
              <a:rPr lang="en-US" sz="3400" dirty="0"/>
              <a:t>patterns to chance—although not all of their cherished </a:t>
            </a:r>
            <a:r>
              <a:rPr lang="en-US" sz="3400" dirty="0" smtClean="0"/>
              <a:t>beliefs survive mathematical analysis. In order to test the validity of their beliefs we using Monte-Carlo simulations to calculate the average earnings or losses in a game of die rolls under varying rules of winning. We further simulate a game of Craps with both a biased and unbiased die. For a dice roll game, we use a Binomial Distribution to model the expected earnings while for a Craps game, we use axiomatic derivations to calculate the expected probability of winning.  We then compare the expected earnings with the actual earnings for a varying number of </a:t>
            </a:r>
            <a:r>
              <a:rPr lang="en-US" sz="3400" smtClean="0"/>
              <a:t>repetitions to </a:t>
            </a:r>
            <a:r>
              <a:rPr lang="en-US" sz="3400" dirty="0" smtClean="0"/>
              <a:t>understand the fate of the Gambler’s money after betting under certain game rules repeatedly. </a:t>
            </a:r>
            <a:endParaRPr lang="en-US" sz="3400" dirty="0"/>
          </a:p>
        </p:txBody>
      </p:sp>
      <mc:AlternateContent xmlns:mc="http://schemas.openxmlformats.org/markup-compatibility/2006">
        <mc:Choice xmlns:a14="http://schemas.microsoft.com/office/drawing/2010/main" Requires="a14">
          <p:sp>
            <p:nvSpPr>
              <p:cNvPr id="11" name="TextBox 10"/>
              <p:cNvSpPr txBox="1"/>
              <p:nvPr/>
            </p:nvSpPr>
            <p:spPr>
              <a:xfrm>
                <a:off x="838200" y="14122063"/>
                <a:ext cx="10134600" cy="6524863"/>
              </a:xfrm>
              <a:prstGeom prst="rect">
                <a:avLst/>
              </a:prstGeom>
              <a:noFill/>
            </p:spPr>
            <p:txBody>
              <a:bodyPr wrap="square" rtlCol="0">
                <a:spAutoFit/>
              </a:bodyPr>
              <a:lstStyle/>
              <a:p>
                <a:r>
                  <a:rPr lang="en-US" sz="4400" b="1" dirty="0" smtClean="0"/>
                  <a:t>Physics and Methods: </a:t>
                </a:r>
              </a:p>
              <a:p>
                <a:r>
                  <a:rPr lang="en-US" sz="3000" dirty="0" smtClean="0"/>
                  <a:t>   </a:t>
                </a:r>
                <a:r>
                  <a:rPr lang="en-US" sz="3400" dirty="0" smtClean="0"/>
                  <a:t>What computational method(s) did you use?  Which algorithm if you used one.  What mathematical equation defines the system.  Is there a simplified system that has  been described can you match those results.  In other words have you check you code is doing what you think it is doing?</a:t>
                </a:r>
              </a:p>
              <a:p>
                <a:endParaRPr lang="en-US" sz="3400" dirty="0"/>
              </a:p>
              <a:p>
                <a:pPr/>
                <a14:m>
                  <m:oMathPara xmlns:m="http://schemas.openxmlformats.org/officeDocument/2006/math">
                    <m:oMathParaPr>
                      <m:jc m:val="centerGroup"/>
                    </m:oMathParaPr>
                    <m:oMath xmlns:m="http://schemas.openxmlformats.org/officeDocument/2006/math">
                      <m:r>
                        <a:rPr lang="en-US" sz="3400" b="0" i="1" smtClean="0">
                          <a:latin typeface="Cambria Math"/>
                        </a:rPr>
                        <m:t>𝐹</m:t>
                      </m:r>
                      <m:r>
                        <a:rPr lang="en-US" sz="3400" b="0" i="1" smtClean="0">
                          <a:latin typeface="Cambria Math"/>
                        </a:rPr>
                        <m:t>=</m:t>
                      </m:r>
                      <m:r>
                        <a:rPr lang="en-US" sz="3400" b="0" i="1" smtClean="0">
                          <a:latin typeface="Cambria Math"/>
                        </a:rPr>
                        <m:t>𝑚𝑎</m:t>
                      </m:r>
                      <m:r>
                        <a:rPr lang="en-US" sz="3400" b="0" i="1" smtClean="0">
                          <a:latin typeface="Cambria Math"/>
                        </a:rPr>
                        <m:t> </m:t>
                      </m:r>
                    </m:oMath>
                  </m:oMathPara>
                </a14:m>
                <a:endParaRPr lang="en-US" sz="3400" dirty="0" smtClean="0"/>
              </a:p>
              <a:p>
                <a:endParaRPr lang="en-US" sz="3400" dirty="0" smtClean="0"/>
              </a:p>
              <a:p>
                <a:r>
                  <a:rPr lang="en-US" sz="3400" dirty="0" smtClean="0"/>
                  <a:t>You may want to use equation editor to input you equation.  Did you use the cluster? If so say you did</a:t>
                </a:r>
                <a:endParaRPr lang="en-US" sz="3400" dirty="0"/>
              </a:p>
            </p:txBody>
          </p:sp>
        </mc:Choice>
        <mc:Fallback>
          <p:sp>
            <p:nvSpPr>
              <p:cNvPr id="11" name="TextBox 10"/>
              <p:cNvSpPr txBox="1">
                <a:spLocks noRot="1" noChangeAspect="1" noMove="1" noResize="1" noEditPoints="1" noAdjustHandles="1" noChangeArrowheads="1" noChangeShapeType="1" noTextEdit="1"/>
              </p:cNvSpPr>
              <p:nvPr/>
            </p:nvSpPr>
            <p:spPr>
              <a:xfrm>
                <a:off x="838200" y="14122063"/>
                <a:ext cx="10134600" cy="6524863"/>
              </a:xfrm>
              <a:prstGeom prst="rect">
                <a:avLst/>
              </a:prstGeom>
              <a:blipFill rotWithShape="0">
                <a:blip r:embed="rId3"/>
                <a:stretch>
                  <a:fillRect l="-2467" t="-1963" r="-2286" b="-2336"/>
                </a:stretch>
              </a:blipFill>
            </p:spPr>
            <p:txBody>
              <a:bodyPr/>
              <a:lstStyle/>
              <a:p>
                <a:r>
                  <a:rPr lang="en-US">
                    <a:noFill/>
                  </a:rPr>
                  <a:t> </a:t>
                </a:r>
              </a:p>
            </p:txBody>
          </p:sp>
        </mc:Fallback>
      </mc:AlternateContent>
      <p:sp>
        <p:nvSpPr>
          <p:cNvPr id="9" name="Rectangle 8"/>
          <p:cNvSpPr/>
          <p:nvPr/>
        </p:nvSpPr>
        <p:spPr>
          <a:xfrm>
            <a:off x="12192000" y="5181600"/>
            <a:ext cx="12420600" cy="76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192000" y="13106400"/>
            <a:ext cx="12420600" cy="1015663"/>
          </a:xfrm>
          <a:prstGeom prst="rect">
            <a:avLst/>
          </a:prstGeom>
          <a:noFill/>
        </p:spPr>
        <p:txBody>
          <a:bodyPr wrap="square" rtlCol="0">
            <a:spAutoFit/>
          </a:bodyPr>
          <a:lstStyle/>
          <a:p>
            <a:r>
              <a:rPr lang="en-US" sz="3000" dirty="0" smtClean="0"/>
              <a:t>Figure 2. Figure caption should give enough detail to describe the figure above with out reading much else</a:t>
            </a:r>
            <a:endParaRPr lang="en-US" sz="3000" dirty="0"/>
          </a:p>
        </p:txBody>
      </p:sp>
      <p:sp>
        <p:nvSpPr>
          <p:cNvPr id="14" name="Rectangle 13"/>
          <p:cNvSpPr/>
          <p:nvPr/>
        </p:nvSpPr>
        <p:spPr>
          <a:xfrm>
            <a:off x="2362200" y="20040600"/>
            <a:ext cx="7086600"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4400" y="25959137"/>
            <a:ext cx="9982200" cy="1015663"/>
          </a:xfrm>
          <a:prstGeom prst="rect">
            <a:avLst/>
          </a:prstGeom>
          <a:noFill/>
        </p:spPr>
        <p:txBody>
          <a:bodyPr wrap="square" rtlCol="0">
            <a:spAutoFit/>
          </a:bodyPr>
          <a:lstStyle/>
          <a:p>
            <a:r>
              <a:rPr lang="en-US" sz="3000" dirty="0" smtClean="0"/>
              <a:t>Figure 1. Figure caption should give enough detail to describe the figure above with out reading much else</a:t>
            </a:r>
            <a:endParaRPr lang="en-US" sz="3000" dirty="0"/>
          </a:p>
        </p:txBody>
      </p:sp>
      <p:sp>
        <p:nvSpPr>
          <p:cNvPr id="15" name="TextBox 14"/>
          <p:cNvSpPr txBox="1"/>
          <p:nvPr/>
        </p:nvSpPr>
        <p:spPr>
          <a:xfrm>
            <a:off x="12192000" y="21420177"/>
            <a:ext cx="12420600" cy="5478423"/>
          </a:xfrm>
          <a:prstGeom prst="rect">
            <a:avLst/>
          </a:prstGeom>
          <a:noFill/>
        </p:spPr>
        <p:txBody>
          <a:bodyPr wrap="square" rtlCol="0">
            <a:spAutoFit/>
          </a:bodyPr>
          <a:lstStyle/>
          <a:p>
            <a:r>
              <a:rPr lang="en-US" sz="4400" b="1" dirty="0" smtClean="0"/>
              <a:t>Results:</a:t>
            </a:r>
            <a:endParaRPr lang="en-US" sz="4400" dirty="0" smtClean="0"/>
          </a:p>
          <a:p>
            <a:r>
              <a:rPr lang="en-US" sz="3400" dirty="0" smtClean="0"/>
              <a:t>   Write the results of you problem.  We saw this… as shown in figure 1.  The figures should display most of your results from the project this is an </a:t>
            </a:r>
            <a:r>
              <a:rPr lang="en-US" sz="3400" dirty="0" smtClean="0"/>
              <a:t>additional </a:t>
            </a:r>
            <a:r>
              <a:rPr lang="en-US" sz="3400" dirty="0" smtClean="0"/>
              <a:t>area for words but remember figures are better than words.   For example with shooting the sun you can show a few plots where you track a projectile.  One where you tested you code by </a:t>
            </a:r>
            <a:r>
              <a:rPr lang="en-US" sz="3400" dirty="0" smtClean="0"/>
              <a:t>orbiting </a:t>
            </a:r>
            <a:r>
              <a:rPr lang="en-US" sz="3400" dirty="0" smtClean="0"/>
              <a:t>the sun with the projectile and eliminating the earth.  Then one or two with example trajectories.  Then figure X showing the plot of many angles and launch velocities.  You should reference every figure. </a:t>
            </a:r>
            <a:endParaRPr lang="en-US" sz="3400" dirty="0"/>
          </a:p>
        </p:txBody>
      </p:sp>
      <p:sp>
        <p:nvSpPr>
          <p:cNvPr id="18" name="Rectangle 17"/>
          <p:cNvSpPr/>
          <p:nvPr/>
        </p:nvSpPr>
        <p:spPr>
          <a:xfrm>
            <a:off x="12268200" y="14554200"/>
            <a:ext cx="5410200" cy="4241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897600" y="14554200"/>
            <a:ext cx="5486400" cy="4241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268200" y="19050000"/>
            <a:ext cx="5410200" cy="1938992"/>
          </a:xfrm>
          <a:prstGeom prst="rect">
            <a:avLst/>
          </a:prstGeom>
          <a:noFill/>
        </p:spPr>
        <p:txBody>
          <a:bodyPr wrap="square" rtlCol="0">
            <a:spAutoFit/>
          </a:bodyPr>
          <a:lstStyle/>
          <a:p>
            <a:r>
              <a:rPr lang="en-US" sz="3000" dirty="0" smtClean="0"/>
              <a:t>Figure 3. Figure caption should give enough detail to describe the figure above with out reading much else</a:t>
            </a:r>
            <a:endParaRPr lang="en-US" sz="3000" dirty="0"/>
          </a:p>
        </p:txBody>
      </p:sp>
      <p:sp>
        <p:nvSpPr>
          <p:cNvPr id="22" name="TextBox 21"/>
          <p:cNvSpPr txBox="1"/>
          <p:nvPr/>
        </p:nvSpPr>
        <p:spPr>
          <a:xfrm>
            <a:off x="19050000" y="19050000"/>
            <a:ext cx="5410200" cy="1938992"/>
          </a:xfrm>
          <a:prstGeom prst="rect">
            <a:avLst/>
          </a:prstGeom>
          <a:noFill/>
        </p:spPr>
        <p:txBody>
          <a:bodyPr wrap="square" rtlCol="0">
            <a:spAutoFit/>
          </a:bodyPr>
          <a:lstStyle/>
          <a:p>
            <a:r>
              <a:rPr lang="en-US" sz="3000" dirty="0" smtClean="0"/>
              <a:t>Figure 4. Figure caption should give enough detail to describe the figure above with out reading much else</a:t>
            </a:r>
            <a:endParaRPr lang="en-US" sz="3000" dirty="0"/>
          </a:p>
        </p:txBody>
      </p:sp>
      <p:sp>
        <p:nvSpPr>
          <p:cNvPr id="23" name="Rectangle 22"/>
          <p:cNvSpPr/>
          <p:nvPr/>
        </p:nvSpPr>
        <p:spPr>
          <a:xfrm>
            <a:off x="26974800" y="5789348"/>
            <a:ext cx="7086600"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6974800" y="11811000"/>
            <a:ext cx="7086600" cy="1477328"/>
          </a:xfrm>
          <a:prstGeom prst="rect">
            <a:avLst/>
          </a:prstGeom>
          <a:noFill/>
        </p:spPr>
        <p:txBody>
          <a:bodyPr wrap="square" rtlCol="0">
            <a:spAutoFit/>
          </a:bodyPr>
          <a:lstStyle/>
          <a:p>
            <a:r>
              <a:rPr lang="en-US" sz="3000" dirty="0" smtClean="0"/>
              <a:t>Figure 5. Figure caption should give enough detail to describe the figure above with out reading much else</a:t>
            </a:r>
            <a:endParaRPr lang="en-US" sz="3000" dirty="0"/>
          </a:p>
        </p:txBody>
      </p:sp>
      <p:sp>
        <p:nvSpPr>
          <p:cNvPr id="25" name="TextBox 24"/>
          <p:cNvSpPr txBox="1"/>
          <p:nvPr/>
        </p:nvSpPr>
        <p:spPr>
          <a:xfrm>
            <a:off x="26136600" y="20266022"/>
            <a:ext cx="9677400" cy="3385542"/>
          </a:xfrm>
          <a:prstGeom prst="rect">
            <a:avLst/>
          </a:prstGeom>
          <a:noFill/>
        </p:spPr>
        <p:txBody>
          <a:bodyPr wrap="square" rtlCol="0">
            <a:spAutoFit/>
          </a:bodyPr>
          <a:lstStyle/>
          <a:p>
            <a:r>
              <a:rPr lang="en-US" sz="4400" b="1" dirty="0" smtClean="0"/>
              <a:t>Conclusions or Discussion:</a:t>
            </a:r>
            <a:endParaRPr lang="en-US" sz="4400" dirty="0" smtClean="0"/>
          </a:p>
          <a:p>
            <a:r>
              <a:rPr lang="en-US" sz="3400" dirty="0" smtClean="0"/>
              <a:t>   Give an overall conclusion of your results.   What do they show.   Is there agreement with experimental data?  Or observation? What is the big picture.  Include any problems, corrections and limitations to you code.   Interesting next steps… </a:t>
            </a:r>
            <a:endParaRPr lang="en-US" sz="3400" dirty="0"/>
          </a:p>
        </p:txBody>
      </p:sp>
      <p:sp>
        <p:nvSpPr>
          <p:cNvPr id="26" name="TextBox 25"/>
          <p:cNvSpPr txBox="1"/>
          <p:nvPr/>
        </p:nvSpPr>
        <p:spPr>
          <a:xfrm>
            <a:off x="26212800" y="24749879"/>
            <a:ext cx="9677400" cy="3139321"/>
          </a:xfrm>
          <a:prstGeom prst="rect">
            <a:avLst/>
          </a:prstGeom>
          <a:noFill/>
        </p:spPr>
        <p:txBody>
          <a:bodyPr wrap="square" rtlCol="0">
            <a:spAutoFit/>
          </a:bodyPr>
          <a:lstStyle/>
          <a:p>
            <a:r>
              <a:rPr lang="en-US" sz="3400" b="1" dirty="0" smtClean="0"/>
              <a:t>References:</a:t>
            </a:r>
            <a:endParaRPr lang="en-US" sz="3000" b="1" dirty="0" smtClean="0"/>
          </a:p>
          <a:p>
            <a:pPr marL="514350" indent="-514350">
              <a:buAutoNum type="arabicPeriod"/>
            </a:pPr>
            <a:r>
              <a:rPr lang="en-US" sz="3000" dirty="0" smtClean="0"/>
              <a:t>Text 1 that was used</a:t>
            </a:r>
          </a:p>
          <a:p>
            <a:pPr marL="514350" indent="-514350">
              <a:buAutoNum type="arabicPeriod"/>
            </a:pPr>
            <a:r>
              <a:rPr lang="en-US" sz="3000" dirty="0" smtClean="0"/>
              <a:t>Article  2 that was used</a:t>
            </a:r>
          </a:p>
          <a:p>
            <a:pPr marL="514350" indent="-514350">
              <a:buAutoNum type="arabicPeriod"/>
            </a:pPr>
            <a:r>
              <a:rPr lang="en-US" sz="3000" dirty="0" smtClean="0"/>
              <a:t>Reference  3 that was use</a:t>
            </a:r>
            <a:endParaRPr lang="en-US" sz="3000" b="1" dirty="0"/>
          </a:p>
          <a:p>
            <a:endParaRPr lang="en-US" sz="3000" b="1" dirty="0" smtClean="0"/>
          </a:p>
          <a:p>
            <a:endParaRPr lang="en-US" sz="4400" dirty="0" smtClean="0"/>
          </a:p>
        </p:txBody>
      </p:sp>
      <p:sp>
        <p:nvSpPr>
          <p:cNvPr id="27" name="Rectangle 26"/>
          <p:cNvSpPr/>
          <p:nvPr/>
        </p:nvSpPr>
        <p:spPr>
          <a:xfrm>
            <a:off x="26212800" y="13792200"/>
            <a:ext cx="85344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212800" y="18796337"/>
            <a:ext cx="8534400" cy="1015663"/>
          </a:xfrm>
          <a:prstGeom prst="rect">
            <a:avLst/>
          </a:prstGeom>
          <a:noFill/>
        </p:spPr>
        <p:txBody>
          <a:bodyPr wrap="square" rtlCol="0">
            <a:spAutoFit/>
          </a:bodyPr>
          <a:lstStyle/>
          <a:p>
            <a:r>
              <a:rPr lang="en-US" sz="3000" dirty="0" smtClean="0"/>
              <a:t>Figure 6. Figure caption should give enough detail to describe the figure above with out reading much else</a:t>
            </a:r>
            <a:endParaRPr lang="en-US" sz="3000" dirty="0"/>
          </a:p>
        </p:txBody>
      </p:sp>
    </p:spTree>
    <p:extLst>
      <p:ext uri="{BB962C8B-B14F-4D97-AF65-F5344CB8AC3E}">
        <p14:creationId xmlns:p14="http://schemas.microsoft.com/office/powerpoint/2010/main" val="3913099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519</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University of Richmond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Helms</dc:creator>
  <cp:lastModifiedBy>Omair Shahzad Alam</cp:lastModifiedBy>
  <cp:revision>29</cp:revision>
  <dcterms:created xsi:type="dcterms:W3CDTF">2015-03-05T15:52:38Z</dcterms:created>
  <dcterms:modified xsi:type="dcterms:W3CDTF">2015-04-21T02:57:45Z</dcterms:modified>
</cp:coreProperties>
</file>