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ivOr/T7qLVG0+ZNbYBMdrXZHWH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21794C-AD01-4C1C-8190-0F5DC8CF29FB}">
  <a:tblStyle styleId="{2E21794C-AD01-4C1C-8190-0F5DC8CF29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d2b3485c1_0_1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d2b3485c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d2b3485c1_0_1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d2b3485c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d2b3485c1_0_2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d2b3485c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d2b3485c1_0_1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d2b3485c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d2b3485c1_0_2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d2b3485c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d2b3485c1_0_2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d2b3485c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d2b3485c1_0_2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d2b3485c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d0dd1ecff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d0dd1e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d0dd1ecff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d0dd1ec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d0dd1ecff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d0dd1ec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87f84900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87f8490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d0dd1ecff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d0dd1ec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d0dd1ecff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d0dd1ec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d0dd1ecff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d0dd1ecf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d0dd1ecff_0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d0dd1ecf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787eab41c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787eab4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d0dd1ecff_0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d0dd1ec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d2b3485c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d2b348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d2b3485c1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d2b3485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d2b3485c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fd2b3485c1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87f84900b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87f8490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d2b3485c1_0_1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d2b3485c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d0dd1ecff_0_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d0dd1ecf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d2b3485c1_0_1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d2b3485c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0" y="0"/>
            <a:ext cx="9144000" cy="514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a:t>
            </a:r>
            <a:r>
              <a:rPr b="1" lang="en-GB" sz="4000">
                <a:latin typeface="Montserrat"/>
                <a:ea typeface="Montserrat"/>
                <a:cs typeface="Montserrat"/>
                <a:sym typeface="Montserrat"/>
              </a:rPr>
              <a:t>Capstone Project – 1</a:t>
            </a:r>
            <a:endParaRPr b="1" sz="4000">
              <a:latin typeface="Montserrat"/>
              <a:ea typeface="Montserrat"/>
              <a:cs typeface="Montserrat"/>
              <a:sym typeface="Montserrat"/>
            </a:endParaRPr>
          </a:p>
          <a:p>
            <a:pPr indent="0" lvl="0" marL="0" rtl="0" algn="ctr">
              <a:spcBef>
                <a:spcPts val="0"/>
              </a:spcBef>
              <a:spcAft>
                <a:spcPts val="0"/>
              </a:spcAft>
              <a:buSzPts val="5200"/>
              <a:buNone/>
            </a:pPr>
            <a:r>
              <a:rPr b="1" lang="en-GB" sz="2800">
                <a:solidFill>
                  <a:schemeClr val="lt1"/>
                </a:solidFill>
                <a:latin typeface="Montserrat"/>
                <a:ea typeface="Montserrat"/>
                <a:cs typeface="Montserrat"/>
                <a:sym typeface="Montserrat"/>
              </a:rPr>
              <a:t>Project Title : Play store app review analysis</a:t>
            </a:r>
            <a:br>
              <a:rPr b="1" lang="en-GB" sz="2800">
                <a:solidFill>
                  <a:schemeClr val="lt1"/>
                </a:solidFill>
                <a:latin typeface="Montserrat"/>
                <a:ea typeface="Montserrat"/>
                <a:cs typeface="Montserrat"/>
                <a:sym typeface="Montserrat"/>
              </a:rPr>
            </a:br>
            <a:br>
              <a:rPr b="1" lang="en-GB" sz="2800">
                <a:solidFill>
                  <a:schemeClr val="lt1"/>
                </a:solidFill>
                <a:latin typeface="Montserrat"/>
                <a:ea typeface="Montserrat"/>
                <a:cs typeface="Montserrat"/>
                <a:sym typeface="Montserrat"/>
              </a:rPr>
            </a:br>
            <a:br>
              <a:rPr b="1" lang="en-GB" sz="2800">
                <a:solidFill>
                  <a:schemeClr val="lt1"/>
                </a:solidFill>
                <a:latin typeface="Montserrat"/>
                <a:ea typeface="Montserrat"/>
                <a:cs typeface="Montserrat"/>
                <a:sym typeface="Montserrat"/>
              </a:rPr>
            </a:br>
            <a:r>
              <a:rPr b="1" lang="en-GB" sz="2800">
                <a:solidFill>
                  <a:schemeClr val="lt1"/>
                </a:solidFill>
                <a:latin typeface="Montserrat"/>
                <a:ea typeface="Montserrat"/>
                <a:cs typeface="Montserrat"/>
                <a:sym typeface="Montserrat"/>
              </a:rPr>
              <a:t> </a:t>
            </a:r>
            <a:r>
              <a:rPr b="1" lang="en-GB" sz="2800" u="sng">
                <a:solidFill>
                  <a:schemeClr val="lt1"/>
                </a:solidFill>
                <a:latin typeface="Montserrat"/>
                <a:ea typeface="Montserrat"/>
                <a:cs typeface="Montserrat"/>
                <a:sym typeface="Montserrat"/>
              </a:rPr>
              <a:t>By</a:t>
            </a:r>
            <a:br>
              <a:rPr b="1" lang="en-GB" sz="2800">
                <a:solidFill>
                  <a:schemeClr val="lt1"/>
                </a:solidFill>
                <a:latin typeface="Montserrat"/>
                <a:ea typeface="Montserrat"/>
                <a:cs typeface="Montserrat"/>
                <a:sym typeface="Montserrat"/>
              </a:rPr>
            </a:br>
            <a:r>
              <a:rPr b="1" lang="en-GB" sz="2000">
                <a:solidFill>
                  <a:schemeClr val="lt1"/>
                </a:solidFill>
                <a:latin typeface="Montserrat"/>
                <a:ea typeface="Montserrat"/>
                <a:cs typeface="Montserrat"/>
                <a:sym typeface="Montserrat"/>
              </a:rPr>
              <a:t>Omaji Pawar</a:t>
            </a:r>
            <a:br>
              <a:rPr b="1" lang="en-GB" sz="2000">
                <a:solidFill>
                  <a:schemeClr val="lt1"/>
                </a:solidFill>
                <a:latin typeface="Montserrat"/>
                <a:ea typeface="Montserrat"/>
                <a:cs typeface="Montserrat"/>
                <a:sym typeface="Montserrat"/>
              </a:rPr>
            </a:b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20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fd2b3485c1_0_156"/>
          <p:cNvSpPr txBox="1"/>
          <p:nvPr>
            <p:ph type="title"/>
          </p:nvPr>
        </p:nvSpPr>
        <p:spPr>
          <a:xfrm>
            <a:off x="311850" y="0"/>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u="sng">
                <a:solidFill>
                  <a:schemeClr val="lt1"/>
                </a:solidFill>
                <a:highlight>
                  <a:srgbClr val="FFFFFF"/>
                </a:highlight>
              </a:rPr>
              <a:t>Type (Free/Paid)</a:t>
            </a:r>
            <a:r>
              <a:rPr b="1" lang="en-GB" sz="1600" u="sng">
                <a:solidFill>
                  <a:schemeClr val="lt1"/>
                </a:solidFill>
                <a:highlight>
                  <a:srgbClr val="FFFFFF"/>
                </a:highlight>
              </a:rPr>
              <a:t> vs Installs</a:t>
            </a:r>
            <a:endParaRPr b="1" u="sng"/>
          </a:p>
        </p:txBody>
      </p:sp>
      <p:sp>
        <p:nvSpPr>
          <p:cNvPr id="118" name="Google Shape;118;gfd2b3485c1_0_15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fd2b3485c1_0_156"/>
          <p:cNvSpPr txBox="1"/>
          <p:nvPr>
            <p:ph idx="2" type="body"/>
          </p:nvPr>
        </p:nvSpPr>
        <p:spPr>
          <a:xfrm>
            <a:off x="150" y="3965250"/>
            <a:ext cx="9144000" cy="117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highlight>
                  <a:srgbClr val="FFFFFF"/>
                </a:highlight>
              </a:rPr>
              <a:t>About 92% apps are free and 8% apps are of paid type.</a:t>
            </a:r>
            <a:endParaRPr>
              <a:solidFill>
                <a:schemeClr val="lt1"/>
              </a:solidFill>
              <a:highlight>
                <a:srgbClr val="FFFFFF"/>
              </a:highlight>
            </a:endParaRPr>
          </a:p>
          <a:p>
            <a:pPr indent="0" lvl="0" marL="457200" rtl="0" algn="l">
              <a:spcBef>
                <a:spcPts val="0"/>
              </a:spcBef>
              <a:spcAft>
                <a:spcPts val="0"/>
              </a:spcAft>
              <a:buNone/>
            </a:pPr>
            <a:r>
              <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Free apps are installed more than paid apps.</a:t>
            </a:r>
            <a:endParaRPr>
              <a:solidFill>
                <a:schemeClr val="lt1"/>
              </a:solidFill>
              <a:highlight>
                <a:srgbClr val="FFFFFF"/>
              </a:highlight>
            </a:endParaRPr>
          </a:p>
          <a:p>
            <a:pPr indent="0" lvl="0" marL="0" rtl="0" algn="l">
              <a:spcBef>
                <a:spcPts val="600"/>
              </a:spcBef>
              <a:spcAft>
                <a:spcPts val="0"/>
              </a:spcAft>
              <a:buNone/>
            </a:pPr>
            <a:r>
              <a:t/>
            </a:r>
            <a:endParaRPr>
              <a:solidFill>
                <a:schemeClr val="lt1"/>
              </a:solidFill>
              <a:highlight>
                <a:srgbClr val="FFFFFF"/>
              </a:highlight>
            </a:endParaRPr>
          </a:p>
          <a:p>
            <a:pPr indent="0" lvl="0" marL="457200" rtl="0" algn="l">
              <a:spcBef>
                <a:spcPts val="6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457200" rtl="0" algn="l">
              <a:spcBef>
                <a:spcPts val="500"/>
              </a:spcBef>
              <a:spcAft>
                <a:spcPts val="0"/>
              </a:spcAft>
              <a:buNone/>
            </a:pPr>
            <a:r>
              <a:t/>
            </a:r>
            <a:endParaRPr sz="1200">
              <a:solidFill>
                <a:schemeClr val="accent2"/>
              </a:solidFill>
              <a:highlight>
                <a:srgbClr val="FFFFFF"/>
              </a:highlight>
              <a:latin typeface="Roboto"/>
              <a:ea typeface="Roboto"/>
              <a:cs typeface="Roboto"/>
              <a:sym typeface="Roboto"/>
            </a:endParaRPr>
          </a:p>
        </p:txBody>
      </p:sp>
      <p:pic>
        <p:nvPicPr>
          <p:cNvPr id="120" name="Google Shape;120;gfd2b3485c1_0_156"/>
          <p:cNvPicPr preferRelativeResize="0"/>
          <p:nvPr/>
        </p:nvPicPr>
        <p:blipFill>
          <a:blip r:embed="rId3">
            <a:alphaModFix/>
          </a:blip>
          <a:stretch>
            <a:fillRect/>
          </a:stretch>
        </p:blipFill>
        <p:spPr>
          <a:xfrm>
            <a:off x="5187925" y="920850"/>
            <a:ext cx="3095625" cy="2931100"/>
          </a:xfrm>
          <a:prstGeom prst="rect">
            <a:avLst/>
          </a:prstGeom>
          <a:noFill/>
          <a:ln>
            <a:noFill/>
          </a:ln>
        </p:spPr>
      </p:pic>
      <p:pic>
        <p:nvPicPr>
          <p:cNvPr id="121" name="Google Shape;121;gfd2b3485c1_0_156"/>
          <p:cNvPicPr preferRelativeResize="0"/>
          <p:nvPr/>
        </p:nvPicPr>
        <p:blipFill>
          <a:blip r:embed="rId4">
            <a:alphaModFix/>
          </a:blip>
          <a:stretch>
            <a:fillRect/>
          </a:stretch>
        </p:blipFill>
        <p:spPr>
          <a:xfrm>
            <a:off x="455825" y="594751"/>
            <a:ext cx="3711651" cy="33540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fd2b3485c1_0_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u="sng">
                <a:solidFill>
                  <a:schemeClr val="lt1"/>
                </a:solidFill>
                <a:highlight>
                  <a:srgbClr val="FFFFFF"/>
                </a:highlight>
              </a:rPr>
              <a:t>Content Rating vs Installs</a:t>
            </a:r>
            <a:endParaRPr u="sng"/>
          </a:p>
        </p:txBody>
      </p:sp>
      <p:sp>
        <p:nvSpPr>
          <p:cNvPr id="127" name="Google Shape;127;gfd2b3485c1_0_169"/>
          <p:cNvSpPr txBox="1"/>
          <p:nvPr>
            <p:ph idx="1" type="body"/>
          </p:nvPr>
        </p:nvSpPr>
        <p:spPr>
          <a:xfrm>
            <a:off x="311700" y="1017725"/>
            <a:ext cx="3999900" cy="930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lt1"/>
              </a:buClr>
              <a:buSzPts val="1400"/>
              <a:buChar char="●"/>
            </a:pPr>
            <a:r>
              <a:rPr lang="en-GB">
                <a:solidFill>
                  <a:schemeClr val="lt1"/>
                </a:solidFill>
                <a:highlight>
                  <a:srgbClr val="FFFFFF"/>
                </a:highlight>
              </a:rPr>
              <a:t>Content having Everyone only has most installs, while unrated and Adults only 18+ have less installs.</a:t>
            </a:r>
            <a:endParaRPr>
              <a:solidFill>
                <a:schemeClr val="lt1"/>
              </a:solidFill>
              <a:highlight>
                <a:srgbClr val="FFFFFF"/>
              </a:highlight>
            </a:endParaRPr>
          </a:p>
          <a:p>
            <a:pPr indent="0" lvl="0" marL="457200" rtl="0" algn="l">
              <a:spcBef>
                <a:spcPts val="500"/>
              </a:spcBef>
              <a:spcAft>
                <a:spcPts val="0"/>
              </a:spcAft>
              <a:buNone/>
            </a:pPr>
            <a:r>
              <a:t/>
            </a:r>
            <a:endParaRPr>
              <a:solidFill>
                <a:schemeClr val="lt1"/>
              </a:solidFill>
            </a:endParaRPr>
          </a:p>
        </p:txBody>
      </p:sp>
      <p:graphicFrame>
        <p:nvGraphicFramePr>
          <p:cNvPr id="128" name="Google Shape;128;gfd2b3485c1_0_169"/>
          <p:cNvGraphicFramePr/>
          <p:nvPr/>
        </p:nvGraphicFramePr>
        <p:xfrm>
          <a:off x="4849575" y="592300"/>
          <a:ext cx="3000000" cy="3000000"/>
        </p:xfrm>
        <a:graphic>
          <a:graphicData uri="http://schemas.openxmlformats.org/drawingml/2006/table">
            <a:tbl>
              <a:tblPr>
                <a:noFill/>
                <a:tableStyleId>{2E21794C-AD01-4C1C-8190-0F5DC8CF29FB}</a:tableStyleId>
              </a:tblPr>
              <a:tblGrid>
                <a:gridCol w="730275"/>
                <a:gridCol w="1372950"/>
                <a:gridCol w="1453925"/>
              </a:tblGrid>
              <a:tr h="4984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solidFill>
                            <a:schemeClr val="accent2"/>
                          </a:solidFill>
                          <a:highlight>
                            <a:srgbClr val="FFFFFF"/>
                          </a:highlight>
                        </a:rPr>
                        <a:t>Content Rating</a:t>
                      </a:r>
                      <a:endParaRPr/>
                    </a:p>
                  </a:txBody>
                  <a:tcPr marT="91425" marB="91425" marR="91425" marL="91425"/>
                </a:tc>
                <a:tc>
                  <a:txBody>
                    <a:bodyPr/>
                    <a:lstStyle/>
                    <a:p>
                      <a:pPr indent="0" lvl="0" marL="0" rtl="0" algn="l">
                        <a:spcBef>
                          <a:spcPts val="0"/>
                        </a:spcBef>
                        <a:spcAft>
                          <a:spcPts val="0"/>
                        </a:spcAft>
                        <a:buNone/>
                      </a:pPr>
                      <a:r>
                        <a:rPr b="1" lang="en-GB">
                          <a:solidFill>
                            <a:schemeClr val="accent2"/>
                          </a:solidFill>
                          <a:highlight>
                            <a:srgbClr val="FFFFFF"/>
                          </a:highlight>
                        </a:rPr>
                        <a:t>Installs</a:t>
                      </a:r>
                      <a:endParaRPr/>
                    </a:p>
                  </a:txBody>
                  <a:tcPr marT="91425" marB="91425" marR="91425" marL="91425"/>
                </a:tc>
              </a:tr>
              <a:tr h="323975">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latin typeface="Roboto"/>
                          <a:ea typeface="Roboto"/>
                          <a:cs typeface="Roboto"/>
                          <a:sym typeface="Roboto"/>
                        </a:rPr>
                        <a:t>Everyone</a:t>
                      </a:r>
                      <a:endParaRPr/>
                    </a:p>
                  </a:txBody>
                  <a:tcPr marT="91425" marB="91425" marR="91425" marL="91425"/>
                </a:tc>
                <a:tc>
                  <a:txBody>
                    <a:bodyPr/>
                    <a:lstStyle/>
                    <a:p>
                      <a:pPr indent="0" lvl="0" marL="0" rtl="0" algn="l">
                        <a:spcBef>
                          <a:spcPts val="0"/>
                        </a:spcBef>
                        <a:spcAft>
                          <a:spcPts val="0"/>
                        </a:spcAft>
                        <a:buNone/>
                      </a:pPr>
                      <a:r>
                        <a:rPr lang="en-GB"/>
                        <a:t>1.141567e+11</a:t>
                      </a:r>
                      <a:endParaRPr/>
                    </a:p>
                  </a:txBody>
                  <a:tcPr marT="91425" marB="91425" marR="91425" marL="91425"/>
                </a:tc>
              </a:tr>
              <a:tr h="323975">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Teen</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3.471635e+10</a:t>
                      </a:r>
                      <a:endParaRPr/>
                    </a:p>
                  </a:txBody>
                  <a:tcPr marT="91425" marB="91425" marR="91425" marL="91425"/>
                </a:tc>
              </a:tr>
              <a:tr h="323975">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Everyone 10+</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1.323388e+10</a:t>
                      </a:r>
                      <a:endParaRPr/>
                    </a:p>
                  </a:txBody>
                  <a:tcPr marT="91425" marB="91425" marR="91425" marL="91425"/>
                </a:tc>
              </a:tr>
              <a:tr h="323975">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Mature 17+</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5.524491e+09</a:t>
                      </a:r>
                      <a:endParaRPr/>
                    </a:p>
                  </a:txBody>
                  <a:tcPr marT="91425" marB="91425" marR="91425" marL="91425"/>
                </a:tc>
              </a:tr>
              <a:tr h="498425">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Adults only 18+</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2.000000e+06</a:t>
                      </a:r>
                      <a:endParaRPr/>
                    </a:p>
                  </a:txBody>
                  <a:tcPr marT="91425" marB="91425" marR="91425" marL="91425"/>
                </a:tc>
              </a:tr>
              <a:tr h="323975">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Unrated</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5.050000e+04</a:t>
                      </a:r>
                      <a:endParaRPr/>
                    </a:p>
                  </a:txBody>
                  <a:tcPr marT="91425" marB="91425" marR="91425" marL="91425"/>
                </a:tc>
              </a:tr>
            </a:tbl>
          </a:graphicData>
        </a:graphic>
      </p:graphicFrame>
      <p:sp>
        <p:nvSpPr>
          <p:cNvPr id="129" name="Google Shape;129;gfd2b3485c1_0_169"/>
          <p:cNvSpPr txBox="1"/>
          <p:nvPr/>
        </p:nvSpPr>
        <p:spPr>
          <a:xfrm>
            <a:off x="311700" y="3151325"/>
            <a:ext cx="4327800" cy="1723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lt1"/>
              </a:buClr>
              <a:buSzPts val="1600"/>
              <a:buChar char="❖"/>
            </a:pPr>
            <a:r>
              <a:rPr b="1" lang="en-GB" sz="1600" u="sng">
                <a:solidFill>
                  <a:schemeClr val="lt1"/>
                </a:solidFill>
                <a:highlight>
                  <a:srgbClr val="FFFFFF"/>
                </a:highlight>
              </a:rPr>
              <a:t>Reviews</a:t>
            </a:r>
            <a:r>
              <a:rPr b="1" lang="en-GB" sz="1600" u="sng">
                <a:solidFill>
                  <a:schemeClr val="lt1"/>
                </a:solidFill>
                <a:highlight>
                  <a:srgbClr val="FFFFFF"/>
                </a:highlight>
              </a:rPr>
              <a:t> vs Installs</a:t>
            </a:r>
            <a:endParaRPr b="1" sz="1600" u="sng">
              <a:solidFill>
                <a:schemeClr val="lt1"/>
              </a:solidFill>
              <a:highlight>
                <a:srgbClr val="FFFFFF"/>
              </a:highlight>
            </a:endParaRPr>
          </a:p>
          <a:p>
            <a:pPr indent="0" lvl="0" marL="0" rtl="0" algn="l">
              <a:lnSpc>
                <a:spcPct val="115000"/>
              </a:lnSpc>
              <a:spcBef>
                <a:spcPts val="600"/>
              </a:spcBef>
              <a:spcAft>
                <a:spcPts val="0"/>
              </a:spcAft>
              <a:buNone/>
            </a:pPr>
            <a:r>
              <a:t/>
            </a:r>
            <a:endParaRPr b="1" sz="1600">
              <a:solidFill>
                <a:schemeClr val="lt1"/>
              </a:solidFill>
              <a:highlight>
                <a:srgbClr val="FFFFFF"/>
              </a:highlight>
            </a:endParaRPr>
          </a:p>
          <a:p>
            <a:pPr indent="-317500" lvl="0" marL="457200" rtl="0" algn="l">
              <a:lnSpc>
                <a:spcPct val="115000"/>
              </a:lnSpc>
              <a:spcBef>
                <a:spcPts val="600"/>
              </a:spcBef>
              <a:spcAft>
                <a:spcPts val="0"/>
              </a:spcAft>
              <a:buClr>
                <a:schemeClr val="accent2"/>
              </a:buClr>
              <a:buSzPts val="1400"/>
              <a:buChar char="●"/>
            </a:pPr>
            <a:r>
              <a:rPr lang="en-GB">
                <a:solidFill>
                  <a:schemeClr val="accent2"/>
                </a:solidFill>
                <a:highlight>
                  <a:srgbClr val="FFFFFF"/>
                </a:highlight>
              </a:rPr>
              <a:t>Number of installs is positively correlated with reviews with correlation 0.64</a:t>
            </a:r>
            <a:endParaRPr>
              <a:solidFill>
                <a:schemeClr val="accent2"/>
              </a:solidFill>
              <a:highlight>
                <a:srgbClr val="FFFFFF"/>
              </a:highlight>
            </a:endParaRPr>
          </a:p>
          <a:p>
            <a:pPr indent="0" lvl="0" marL="0" rtl="0" algn="l">
              <a:lnSpc>
                <a:spcPct val="115000"/>
              </a:lnSpc>
              <a:spcBef>
                <a:spcPts val="600"/>
              </a:spcBef>
              <a:spcAft>
                <a:spcPts val="500"/>
              </a:spcAft>
              <a:buNone/>
            </a:pPr>
            <a:r>
              <a:t/>
            </a:r>
            <a:endParaRPr b="1" sz="1600">
              <a:solidFill>
                <a:schemeClr val="lt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fd2b3485c1_0_2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Most installed Apps</a:t>
            </a:r>
            <a:endParaRPr b="1"/>
          </a:p>
        </p:txBody>
      </p:sp>
      <p:sp>
        <p:nvSpPr>
          <p:cNvPr id="135" name="Google Shape;135;gfd2b3485c1_0_207"/>
          <p:cNvSpPr txBox="1"/>
          <p:nvPr>
            <p:ph idx="1" type="body"/>
          </p:nvPr>
        </p:nvSpPr>
        <p:spPr>
          <a:xfrm>
            <a:off x="311700" y="1245225"/>
            <a:ext cx="7958700" cy="72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lang="en-GB">
                <a:solidFill>
                  <a:schemeClr val="lt1"/>
                </a:solidFill>
                <a:highlight>
                  <a:srgbClr val="FFFFFF"/>
                </a:highlight>
                <a:latin typeface="Roboto"/>
                <a:ea typeface="Roboto"/>
                <a:cs typeface="Roboto"/>
                <a:sym typeface="Roboto"/>
              </a:rPr>
              <a:t>Subway Surfers, Facebook, Messenger and Google Drive are the most installed apps.</a:t>
            </a:r>
            <a:endParaRPr sz="1600">
              <a:solidFill>
                <a:schemeClr val="lt1"/>
              </a:solidFill>
            </a:endParaRPr>
          </a:p>
        </p:txBody>
      </p:sp>
      <p:graphicFrame>
        <p:nvGraphicFramePr>
          <p:cNvPr id="136" name="Google Shape;136;gfd2b3485c1_0_207"/>
          <p:cNvGraphicFramePr/>
          <p:nvPr/>
        </p:nvGraphicFramePr>
        <p:xfrm>
          <a:off x="671550" y="2200835"/>
          <a:ext cx="3000000" cy="3000000"/>
        </p:xfrm>
        <a:graphic>
          <a:graphicData uri="http://schemas.openxmlformats.org/drawingml/2006/table">
            <a:tbl>
              <a:tblPr>
                <a:noFill/>
                <a:tableStyleId>{2E21794C-AD01-4C1C-8190-0F5DC8CF29FB}</a:tableStyleId>
              </a:tblPr>
              <a:tblGrid>
                <a:gridCol w="2413000"/>
                <a:gridCol w="2413000"/>
                <a:gridCol w="2413000"/>
              </a:tblGrid>
              <a:tr h="10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App</a:t>
                      </a:r>
                      <a:endParaRPr b="1"/>
                    </a:p>
                  </a:txBody>
                  <a:tcPr marT="91425" marB="91425" marR="91425" marL="91425"/>
                </a:tc>
                <a:tc>
                  <a:txBody>
                    <a:bodyPr/>
                    <a:lstStyle/>
                    <a:p>
                      <a:pPr indent="0" lvl="0" marL="0" rtl="0" algn="l">
                        <a:spcBef>
                          <a:spcPts val="0"/>
                        </a:spcBef>
                        <a:spcAft>
                          <a:spcPts val="0"/>
                        </a:spcAft>
                        <a:buNone/>
                      </a:pPr>
                      <a:r>
                        <a:rPr b="1" lang="en-GB"/>
                        <a:t>Installs</a:t>
                      </a:r>
                      <a:endParaRPr b="1"/>
                    </a:p>
                  </a:txBody>
                  <a:tcPr marT="91425" marB="91425" marR="91425" marL="91425"/>
                </a:tc>
              </a:tr>
              <a:tr h="3810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Subway Surfers</a:t>
                      </a:r>
                      <a:endParaRPr/>
                    </a:p>
                  </a:txBody>
                  <a:tcPr marT="91425" marB="91425" marR="91425" marL="91425"/>
                </a:tc>
                <a:tc>
                  <a:txBody>
                    <a:bodyPr/>
                    <a:lstStyle/>
                    <a:p>
                      <a:pPr indent="0" lvl="0" marL="0" rtl="0" algn="l">
                        <a:spcBef>
                          <a:spcPts val="0"/>
                        </a:spcBef>
                        <a:spcAft>
                          <a:spcPts val="0"/>
                        </a:spcAft>
                        <a:buNone/>
                      </a:pPr>
                      <a:r>
                        <a:rPr lang="en-GB"/>
                        <a:t>1.000000e+09</a:t>
                      </a:r>
                      <a:endParaRPr/>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solidFill>
                            <a:schemeClr val="accent2"/>
                          </a:solidFill>
                          <a:highlight>
                            <a:srgbClr val="E0E0E0"/>
                          </a:highlight>
                        </a:rPr>
                        <a:t>Facebook</a:t>
                      </a:r>
                      <a:endParaRPr/>
                    </a:p>
                  </a:txBody>
                  <a:tcPr marT="91425" marB="91425" marR="91425" marL="91425"/>
                </a:tc>
                <a:tc>
                  <a:txBody>
                    <a:bodyPr/>
                    <a:lstStyle/>
                    <a:p>
                      <a:pPr indent="0" lvl="0" marL="0" rtl="0" algn="l">
                        <a:spcBef>
                          <a:spcPts val="0"/>
                        </a:spcBef>
                        <a:spcAft>
                          <a:spcPts val="0"/>
                        </a:spcAft>
                        <a:buNone/>
                      </a:pPr>
                      <a:r>
                        <a:rPr lang="en-GB"/>
                        <a:t>1.000000e+09</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Messenger- Text and Video Chat for Free</a:t>
                      </a:r>
                      <a:endParaRPr/>
                    </a:p>
                  </a:txBody>
                  <a:tcPr marT="91425" marB="91425" marR="91425" marL="91425"/>
                </a:tc>
                <a:tc>
                  <a:txBody>
                    <a:bodyPr/>
                    <a:lstStyle/>
                    <a:p>
                      <a:pPr indent="0" lvl="0" marL="0" rtl="0" algn="l">
                        <a:spcBef>
                          <a:spcPts val="0"/>
                        </a:spcBef>
                        <a:spcAft>
                          <a:spcPts val="0"/>
                        </a:spcAft>
                        <a:buNone/>
                      </a:pPr>
                      <a:r>
                        <a:rPr lang="en-GB"/>
                        <a:t>1.000000e+09</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Google Drive</a:t>
                      </a:r>
                      <a:endParaRPr/>
                    </a:p>
                  </a:txBody>
                  <a:tcPr marT="91425" marB="91425" marR="91425" marL="91425"/>
                </a:tc>
                <a:tc>
                  <a:txBody>
                    <a:bodyPr/>
                    <a:lstStyle/>
                    <a:p>
                      <a:pPr indent="0" lvl="0" marL="0" rtl="0" algn="l">
                        <a:spcBef>
                          <a:spcPts val="0"/>
                        </a:spcBef>
                        <a:spcAft>
                          <a:spcPts val="0"/>
                        </a:spcAft>
                        <a:buNone/>
                      </a:pPr>
                      <a:r>
                        <a:rPr lang="en-GB"/>
                        <a:t>1.000000e+09</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d2b3485c1_0_199"/>
          <p:cNvSpPr txBox="1"/>
          <p:nvPr>
            <p:ph idx="1" type="body"/>
          </p:nvPr>
        </p:nvSpPr>
        <p:spPr>
          <a:xfrm>
            <a:off x="209725" y="102650"/>
            <a:ext cx="7211100" cy="105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lt1"/>
              </a:buClr>
              <a:buSzPts val="1600"/>
              <a:buChar char="❖"/>
            </a:pPr>
            <a:r>
              <a:rPr b="1" lang="en-GB" sz="1600" u="sng">
                <a:solidFill>
                  <a:schemeClr val="lt1"/>
                </a:solidFill>
                <a:highlight>
                  <a:srgbClr val="FFFFFF"/>
                </a:highlight>
              </a:rPr>
              <a:t>Category wise paid apps</a:t>
            </a:r>
            <a:endParaRPr b="1" sz="1600" u="sng">
              <a:solidFill>
                <a:schemeClr val="lt1"/>
              </a:solidFill>
              <a:highlight>
                <a:srgbClr val="FFFFFF"/>
              </a:highlight>
            </a:endParaRPr>
          </a:p>
          <a:p>
            <a:pPr indent="0" lvl="0" marL="457200" rtl="0" algn="l">
              <a:spcBef>
                <a:spcPts val="600"/>
              </a:spcBef>
              <a:spcAft>
                <a:spcPts val="0"/>
              </a:spcAft>
              <a:buNone/>
            </a:pPr>
            <a:r>
              <a:t/>
            </a:r>
            <a:endParaRPr b="1" sz="1600" u="sng">
              <a:solidFill>
                <a:schemeClr val="lt1"/>
              </a:solidFill>
              <a:highlight>
                <a:srgbClr val="FFFFFF"/>
              </a:highlight>
            </a:endParaRPr>
          </a:p>
          <a:p>
            <a:pPr indent="-317500" lvl="0" marL="457200" rtl="0" algn="l">
              <a:spcBef>
                <a:spcPts val="600"/>
              </a:spcBef>
              <a:spcAft>
                <a:spcPts val="0"/>
              </a:spcAft>
              <a:buClr>
                <a:schemeClr val="lt1"/>
              </a:buClr>
              <a:buSzPts val="1400"/>
              <a:buChar char="●"/>
            </a:pPr>
            <a:r>
              <a:rPr lang="en-GB">
                <a:solidFill>
                  <a:schemeClr val="lt1"/>
                </a:solidFill>
                <a:highlight>
                  <a:srgbClr val="FFFFFF"/>
                </a:highlight>
              </a:rPr>
              <a:t>The category ‘Family’ has the highest number of paid apps.</a:t>
            </a:r>
            <a:endParaRPr b="1" sz="1800" u="sng">
              <a:solidFill>
                <a:schemeClr val="lt1"/>
              </a:solidFill>
              <a:highlight>
                <a:srgbClr val="FFFFFF"/>
              </a:highlight>
            </a:endParaRPr>
          </a:p>
        </p:txBody>
      </p:sp>
      <p:pic>
        <p:nvPicPr>
          <p:cNvPr id="142" name="Google Shape;142;gfd2b3485c1_0_199"/>
          <p:cNvPicPr preferRelativeResize="0"/>
          <p:nvPr/>
        </p:nvPicPr>
        <p:blipFill>
          <a:blip r:embed="rId3">
            <a:alphaModFix/>
          </a:blip>
          <a:stretch>
            <a:fillRect/>
          </a:stretch>
        </p:blipFill>
        <p:spPr>
          <a:xfrm>
            <a:off x="483975" y="1423475"/>
            <a:ext cx="7443351" cy="3308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fd2b3485c1_0_246"/>
          <p:cNvSpPr txBox="1"/>
          <p:nvPr>
            <p:ph type="title"/>
          </p:nvPr>
        </p:nvSpPr>
        <p:spPr>
          <a:xfrm>
            <a:off x="255050" y="127800"/>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a:solidFill>
                  <a:schemeClr val="lt1"/>
                </a:solidFill>
                <a:highlight>
                  <a:srgbClr val="FFFFFF"/>
                </a:highlight>
              </a:rPr>
              <a:t>Most costly Apps on Play store</a:t>
            </a:r>
            <a:endParaRPr/>
          </a:p>
        </p:txBody>
      </p:sp>
      <p:sp>
        <p:nvSpPr>
          <p:cNvPr id="148" name="Google Shape;148;gfd2b3485c1_0_246"/>
          <p:cNvSpPr txBox="1"/>
          <p:nvPr>
            <p:ph idx="1" type="body"/>
          </p:nvPr>
        </p:nvSpPr>
        <p:spPr>
          <a:xfrm>
            <a:off x="311700" y="826738"/>
            <a:ext cx="8706300" cy="963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lt1"/>
              </a:buClr>
              <a:buSzPts val="1400"/>
              <a:buChar char="●"/>
            </a:pPr>
            <a:r>
              <a:rPr lang="en-GB">
                <a:solidFill>
                  <a:schemeClr val="lt1"/>
                </a:solidFill>
                <a:highlight>
                  <a:srgbClr val="FFFFFF"/>
                </a:highlight>
              </a:rPr>
              <a:t>The app “I’m Rich — Trump Edition” from the category ‘Lifestyle’ is the most costly app priced at $400</a:t>
            </a:r>
            <a:endParaRPr>
              <a:solidFill>
                <a:schemeClr val="lt1"/>
              </a:solidFill>
              <a:highlight>
                <a:srgbClr val="FFFFFF"/>
              </a:highlight>
            </a:endParaRPr>
          </a:p>
          <a:p>
            <a:pPr indent="0" lvl="0" marL="457200" rtl="0" algn="l">
              <a:spcBef>
                <a:spcPts val="500"/>
              </a:spcBef>
              <a:spcAft>
                <a:spcPts val="0"/>
              </a:spcAft>
              <a:buNone/>
            </a:pPr>
            <a:r>
              <a:t/>
            </a:r>
            <a:endParaRPr>
              <a:solidFill>
                <a:schemeClr val="lt1"/>
              </a:solidFill>
            </a:endParaRPr>
          </a:p>
        </p:txBody>
      </p:sp>
      <p:graphicFrame>
        <p:nvGraphicFramePr>
          <p:cNvPr id="149" name="Google Shape;149;gfd2b3485c1_0_246"/>
          <p:cNvGraphicFramePr/>
          <p:nvPr/>
        </p:nvGraphicFramePr>
        <p:xfrm>
          <a:off x="952500" y="1949900"/>
          <a:ext cx="3000000" cy="3000000"/>
        </p:xfrm>
        <a:graphic>
          <a:graphicData uri="http://schemas.openxmlformats.org/drawingml/2006/table">
            <a:tbl>
              <a:tblPr>
                <a:noFill/>
                <a:tableStyleId>{2E21794C-AD01-4C1C-8190-0F5DC8CF29FB}</a:tableStyleId>
              </a:tblPr>
              <a:tblGrid>
                <a:gridCol w="790100"/>
                <a:gridCol w="3203250"/>
                <a:gridCol w="1254625"/>
                <a:gridCol w="17304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App</a:t>
                      </a:r>
                      <a:endParaRPr b="1"/>
                    </a:p>
                  </a:txBody>
                  <a:tcPr marT="91425" marB="91425" marR="91425" marL="91425"/>
                </a:tc>
                <a:tc>
                  <a:txBody>
                    <a:bodyPr/>
                    <a:lstStyle/>
                    <a:p>
                      <a:pPr indent="0" lvl="0" marL="0" rtl="0" algn="l">
                        <a:spcBef>
                          <a:spcPts val="0"/>
                        </a:spcBef>
                        <a:spcAft>
                          <a:spcPts val="0"/>
                        </a:spcAft>
                        <a:buNone/>
                      </a:pPr>
                      <a:r>
                        <a:rPr b="1" lang="en-GB"/>
                        <a:t>Price</a:t>
                      </a:r>
                      <a:endParaRPr b="1"/>
                    </a:p>
                  </a:txBody>
                  <a:tcPr marT="91425" marB="91425" marR="91425" marL="91425"/>
                </a:tc>
                <a:tc>
                  <a:txBody>
                    <a:bodyPr/>
                    <a:lstStyle/>
                    <a:p>
                      <a:pPr indent="0" lvl="0" marL="0" rtl="0" algn="l">
                        <a:spcBef>
                          <a:spcPts val="0"/>
                        </a:spcBef>
                        <a:spcAft>
                          <a:spcPts val="0"/>
                        </a:spcAft>
                        <a:buNone/>
                      </a:pPr>
                      <a:r>
                        <a:rPr b="1" lang="en-GB"/>
                        <a:t>Category</a:t>
                      </a:r>
                      <a:endParaRPr b="1"/>
                    </a:p>
                  </a:txBody>
                  <a:tcPr marT="91425" marB="91425" marR="91425" marL="91425"/>
                </a:tc>
              </a:tr>
              <a:tr h="381000">
                <a:tc>
                  <a:txBody>
                    <a:bodyPr/>
                    <a:lstStyle/>
                    <a:p>
                      <a:pPr indent="0" lvl="0" marL="0" rtl="0" algn="l">
                        <a:spcBef>
                          <a:spcPts val="0"/>
                        </a:spcBef>
                        <a:spcAft>
                          <a:spcPts val="0"/>
                        </a:spcAft>
                        <a:buNone/>
                      </a:pPr>
                      <a:r>
                        <a:rPr lang="en-GB"/>
                        <a:t>0</a:t>
                      </a:r>
                      <a:endParaRPr/>
                    </a:p>
                  </a:txBody>
                  <a:tcPr marT="91425" marB="91425" marR="91425" marL="91425"/>
                </a:tc>
                <a:tc>
                  <a:txBody>
                    <a:bodyPr/>
                    <a:lstStyle/>
                    <a:p>
                      <a:pPr indent="0" lvl="0" marL="0" rtl="0" algn="l">
                        <a:spcBef>
                          <a:spcPts val="0"/>
                        </a:spcBef>
                        <a:spcAft>
                          <a:spcPts val="0"/>
                        </a:spcAft>
                        <a:buNone/>
                      </a:pPr>
                      <a:r>
                        <a:rPr lang="en-GB"/>
                        <a:t>I'm Rich - Trump Edition</a:t>
                      </a:r>
                      <a:endParaRPr/>
                    </a:p>
                  </a:txBody>
                  <a:tcPr marT="91425" marB="91425" marR="91425" marL="91425"/>
                </a:tc>
                <a:tc>
                  <a:txBody>
                    <a:bodyPr/>
                    <a:lstStyle/>
                    <a:p>
                      <a:pPr indent="0" lvl="0" marL="0" rtl="0" algn="l">
                        <a:spcBef>
                          <a:spcPts val="0"/>
                        </a:spcBef>
                        <a:spcAft>
                          <a:spcPts val="0"/>
                        </a:spcAft>
                        <a:buNone/>
                      </a:pPr>
                      <a:r>
                        <a:rPr lang="en-GB"/>
                        <a:t>400.00</a:t>
                      </a:r>
                      <a:endParaRPr/>
                    </a:p>
                  </a:txBody>
                  <a:tcPr marT="91425" marB="91425" marR="91425" marL="91425"/>
                </a:tc>
                <a:tc>
                  <a:txBody>
                    <a:bodyPr/>
                    <a:lstStyle/>
                    <a:p>
                      <a:pPr indent="0" lvl="0" marL="0" rtl="0" algn="l">
                        <a:spcBef>
                          <a:spcPts val="0"/>
                        </a:spcBef>
                        <a:spcAft>
                          <a:spcPts val="0"/>
                        </a:spcAft>
                        <a:buNone/>
                      </a:pPr>
                      <a:r>
                        <a:rPr lang="en-GB"/>
                        <a:t>LIFESTYLE</a:t>
                      </a:r>
                      <a:endParaRPr/>
                    </a:p>
                  </a:txBody>
                  <a:tcPr marT="91425" marB="91425" marR="91425" marL="91425"/>
                </a:tc>
              </a:tr>
              <a:tr h="38100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I am rich(premium)</a:t>
                      </a:r>
                      <a:endParaRPr/>
                    </a:p>
                  </a:txBody>
                  <a:tcPr marT="91425" marB="91425" marR="91425" marL="91425"/>
                </a:tc>
                <a:tc>
                  <a:txBody>
                    <a:bodyPr/>
                    <a:lstStyle/>
                    <a:p>
                      <a:pPr indent="0" lvl="0" marL="0" rtl="0" algn="l">
                        <a:spcBef>
                          <a:spcPts val="0"/>
                        </a:spcBef>
                        <a:spcAft>
                          <a:spcPts val="0"/>
                        </a:spcAft>
                        <a:buNone/>
                      </a:pPr>
                      <a:r>
                        <a:rPr lang="en-GB"/>
                        <a:t>399.99</a:t>
                      </a:r>
                      <a:endParaRPr/>
                    </a:p>
                  </a:txBody>
                  <a:tcPr marT="91425" marB="91425" marR="91425" marL="91425"/>
                </a:tc>
                <a:tc>
                  <a:txBody>
                    <a:bodyPr/>
                    <a:lstStyle/>
                    <a:p>
                      <a:pPr indent="0" lvl="0" marL="0" rtl="0" algn="l">
                        <a:spcBef>
                          <a:spcPts val="0"/>
                        </a:spcBef>
                        <a:spcAft>
                          <a:spcPts val="0"/>
                        </a:spcAft>
                        <a:buNone/>
                      </a:pPr>
                      <a:r>
                        <a:rPr lang="en-GB"/>
                        <a:t>FINANCE</a:t>
                      </a:r>
                      <a:endParaRPr/>
                    </a:p>
                  </a:txBody>
                  <a:tcPr marT="91425" marB="91425" marR="91425" marL="91425"/>
                </a:tc>
              </a:tr>
              <a:tr h="38100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I AM RICH PRO PLUS</a:t>
                      </a:r>
                      <a:endParaRPr/>
                    </a:p>
                  </a:txBody>
                  <a:tcPr marT="91425" marB="91425" marR="91425" marL="91425"/>
                </a:tc>
                <a:tc>
                  <a:txBody>
                    <a:bodyPr/>
                    <a:lstStyle/>
                    <a:p>
                      <a:pPr indent="0" lvl="0" marL="0" rtl="0" algn="l">
                        <a:spcBef>
                          <a:spcPts val="0"/>
                        </a:spcBef>
                        <a:spcAft>
                          <a:spcPts val="0"/>
                        </a:spcAft>
                        <a:buNone/>
                      </a:pPr>
                      <a:r>
                        <a:rPr lang="en-GB"/>
                        <a:t>399.99</a:t>
                      </a:r>
                      <a:endParaRPr/>
                    </a:p>
                  </a:txBody>
                  <a:tcPr marT="91425" marB="91425" marR="91425" marL="91425"/>
                </a:tc>
                <a:tc>
                  <a:txBody>
                    <a:bodyPr/>
                    <a:lstStyle/>
                    <a:p>
                      <a:pPr indent="0" lvl="0" marL="0" rtl="0" algn="l">
                        <a:spcBef>
                          <a:spcPts val="0"/>
                        </a:spcBef>
                        <a:spcAft>
                          <a:spcPts val="0"/>
                        </a:spcAft>
                        <a:buNone/>
                      </a:pPr>
                      <a:r>
                        <a:rPr lang="en-GB"/>
                        <a:t>FINANCE</a:t>
                      </a:r>
                      <a:endParaRPr/>
                    </a:p>
                  </a:txBody>
                  <a:tcPr marT="91425" marB="91425" marR="91425" marL="91425"/>
                </a:tc>
              </a:tr>
              <a:tr h="38100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I'm Rich/Eu sou Rico/أنا غني/我很有錢</a:t>
                      </a:r>
                      <a:endParaRPr/>
                    </a:p>
                  </a:txBody>
                  <a:tcPr marT="91425" marB="91425" marR="91425" marL="91425"/>
                </a:tc>
                <a:tc>
                  <a:txBody>
                    <a:bodyPr/>
                    <a:lstStyle/>
                    <a:p>
                      <a:pPr indent="0" lvl="0" marL="0" rtl="0" algn="l">
                        <a:spcBef>
                          <a:spcPts val="0"/>
                        </a:spcBef>
                        <a:spcAft>
                          <a:spcPts val="0"/>
                        </a:spcAft>
                        <a:buNone/>
                      </a:pPr>
                      <a:r>
                        <a:rPr lang="en-GB"/>
                        <a:t>399.99</a:t>
                      </a:r>
                      <a:endParaRPr/>
                    </a:p>
                  </a:txBody>
                  <a:tcPr marT="91425" marB="91425" marR="91425" marL="91425"/>
                </a:tc>
                <a:tc>
                  <a:txBody>
                    <a:bodyPr/>
                    <a:lstStyle/>
                    <a:p>
                      <a:pPr indent="0" lvl="0" marL="0" rtl="0" algn="l">
                        <a:spcBef>
                          <a:spcPts val="0"/>
                        </a:spcBef>
                        <a:spcAft>
                          <a:spcPts val="0"/>
                        </a:spcAft>
                        <a:buNone/>
                      </a:pPr>
                      <a:r>
                        <a:rPr lang="en-GB"/>
                        <a:t>LIFESTYLE</a:t>
                      </a:r>
                      <a:endParaRPr/>
                    </a:p>
                  </a:txBody>
                  <a:tcPr marT="91425" marB="91425" marR="91425" marL="91425"/>
                </a:tc>
              </a:tr>
              <a:tr h="381000">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I am Rich Plus</a:t>
                      </a:r>
                      <a:endParaRPr/>
                    </a:p>
                  </a:txBody>
                  <a:tcPr marT="91425" marB="91425" marR="91425" marL="91425"/>
                </a:tc>
                <a:tc>
                  <a:txBody>
                    <a:bodyPr/>
                    <a:lstStyle/>
                    <a:p>
                      <a:pPr indent="0" lvl="0" marL="0" rtl="0" algn="l">
                        <a:spcBef>
                          <a:spcPts val="0"/>
                        </a:spcBef>
                        <a:spcAft>
                          <a:spcPts val="0"/>
                        </a:spcAft>
                        <a:buNone/>
                      </a:pPr>
                      <a:r>
                        <a:rPr lang="en-GB"/>
                        <a:t>399.99</a:t>
                      </a:r>
                      <a:endParaRPr/>
                    </a:p>
                  </a:txBody>
                  <a:tcPr marT="91425" marB="91425" marR="91425" marL="91425"/>
                </a:tc>
                <a:tc>
                  <a:txBody>
                    <a:bodyPr/>
                    <a:lstStyle/>
                    <a:p>
                      <a:pPr indent="0" lvl="0" marL="0" rtl="0" algn="l">
                        <a:spcBef>
                          <a:spcPts val="0"/>
                        </a:spcBef>
                        <a:spcAft>
                          <a:spcPts val="0"/>
                        </a:spcAft>
                        <a:buNone/>
                      </a:pPr>
                      <a:r>
                        <a:rPr lang="en-GB"/>
                        <a:t>FAMILY</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d2b3485c1_0_259"/>
          <p:cNvSpPr txBox="1"/>
          <p:nvPr>
            <p:ph type="title"/>
          </p:nvPr>
        </p:nvSpPr>
        <p:spPr>
          <a:xfrm>
            <a:off x="266375" y="93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a:highlight>
                  <a:srgbClr val="FFFFFF"/>
                </a:highlight>
              </a:rPr>
              <a:t>Correlation Heatmap</a:t>
            </a:r>
            <a:endParaRPr b="1">
              <a:highlight>
                <a:srgbClr val="FFFFFF"/>
              </a:highlight>
            </a:endParaRPr>
          </a:p>
          <a:p>
            <a:pPr indent="0" lvl="0" marL="0" rtl="0" algn="l">
              <a:spcBef>
                <a:spcPts val="1200"/>
              </a:spcBef>
              <a:spcAft>
                <a:spcPts val="0"/>
              </a:spcAft>
              <a:buNone/>
            </a:pPr>
            <a:r>
              <a:t/>
            </a:r>
            <a:endParaRPr/>
          </a:p>
        </p:txBody>
      </p:sp>
      <p:sp>
        <p:nvSpPr>
          <p:cNvPr id="155" name="Google Shape;155;gfd2b3485c1_0_25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Correlation heatmap is graphical representation of correlation matrix representing correlation between different variables. The value of correlation can take any value from -1 to 1.</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From this correlation heatmap we can see how variables are correlated with each other.</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Number of Installs are positively correlated with Reviews with correlation 0.64</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Price is slight negatively correlated with Rating and Reviews.</a:t>
            </a:r>
            <a:endParaRPr>
              <a:solidFill>
                <a:schemeClr val="lt1"/>
              </a:solidFill>
            </a:endParaRPr>
          </a:p>
        </p:txBody>
      </p:sp>
      <p:sp>
        <p:nvSpPr>
          <p:cNvPr id="156" name="Google Shape;156;gfd2b3485c1_0_25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gfd2b3485c1_0_259"/>
          <p:cNvPicPr preferRelativeResize="0"/>
          <p:nvPr/>
        </p:nvPicPr>
        <p:blipFill>
          <a:blip r:embed="rId3">
            <a:alphaModFix/>
          </a:blip>
          <a:stretch>
            <a:fillRect/>
          </a:stretch>
        </p:blipFill>
        <p:spPr>
          <a:xfrm>
            <a:off x="4311600" y="666525"/>
            <a:ext cx="4832400" cy="346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fd2b3485c1_0_26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Sentiment Analysis</a:t>
            </a:r>
            <a:endParaRPr b="1"/>
          </a:p>
        </p:txBody>
      </p:sp>
      <p:sp>
        <p:nvSpPr>
          <p:cNvPr id="163" name="Google Shape;163;gfd2b3485c1_0_26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We had done sentiment </a:t>
            </a:r>
            <a:r>
              <a:rPr lang="en-GB">
                <a:solidFill>
                  <a:schemeClr val="lt1"/>
                </a:solidFill>
              </a:rPr>
              <a:t>analysis on user_review data.</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Analyzing user sentiments towards apps through their review comments and ratings can be economically profitable to app developers.</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This user data contains name of App, Review given by the user, Sentiment of review, Sentiment Polarity and and Sentiment Subjectivity.</a:t>
            </a:r>
            <a:endParaRPr>
              <a:solidFill>
                <a:schemeClr val="lt1"/>
              </a:solidFill>
            </a:endParaRPr>
          </a:p>
        </p:txBody>
      </p:sp>
      <p:sp>
        <p:nvSpPr>
          <p:cNvPr id="164" name="Google Shape;164;gfd2b3485c1_0_26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gfd2b3485c1_0_269"/>
          <p:cNvPicPr preferRelativeResize="0"/>
          <p:nvPr/>
        </p:nvPicPr>
        <p:blipFill>
          <a:blip r:embed="rId3">
            <a:alphaModFix/>
          </a:blip>
          <a:stretch>
            <a:fillRect/>
          </a:stretch>
        </p:blipFill>
        <p:spPr>
          <a:xfrm>
            <a:off x="4572000" y="1017725"/>
            <a:ext cx="4357226" cy="3487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fd0dd1ecff_0_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Understanding Features</a:t>
            </a:r>
            <a:endParaRPr b="1"/>
          </a:p>
        </p:txBody>
      </p:sp>
      <p:sp>
        <p:nvSpPr>
          <p:cNvPr id="171" name="Google Shape;171;gfd0dd1ecff_0_0"/>
          <p:cNvSpPr txBox="1"/>
          <p:nvPr>
            <p:ph idx="1" type="body"/>
          </p:nvPr>
        </p:nvSpPr>
        <p:spPr>
          <a:xfrm>
            <a:off x="368325" y="641550"/>
            <a:ext cx="3999900" cy="44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Times New Roman"/>
              <a:buChar char="●"/>
            </a:pPr>
            <a:r>
              <a:rPr b="1" lang="en-GB" sz="1200">
                <a:solidFill>
                  <a:schemeClr val="lt1"/>
                </a:solidFill>
              </a:rPr>
              <a:t>App</a:t>
            </a:r>
            <a:r>
              <a:rPr lang="en-GB" sz="1200">
                <a:solidFill>
                  <a:schemeClr val="lt1"/>
                </a:solidFill>
              </a:rPr>
              <a:t> - Name of App</a:t>
            </a:r>
            <a:endParaRPr sz="1200">
              <a:solidFill>
                <a:schemeClr val="lt1"/>
              </a:solidFill>
            </a:endParaRPr>
          </a:p>
          <a:p>
            <a:pPr indent="-304800" lvl="0" marL="457200" rtl="0" algn="l">
              <a:spcBef>
                <a:spcPts val="0"/>
              </a:spcBef>
              <a:spcAft>
                <a:spcPts val="0"/>
              </a:spcAft>
              <a:buClr>
                <a:schemeClr val="lt1"/>
              </a:buClr>
              <a:buSzPts val="1200"/>
              <a:buChar char="●"/>
            </a:pPr>
            <a:r>
              <a:rPr b="1" lang="en-GB" sz="1200">
                <a:solidFill>
                  <a:schemeClr val="lt1"/>
                </a:solidFill>
              </a:rPr>
              <a:t>Sentiment</a:t>
            </a:r>
            <a:r>
              <a:rPr lang="en-GB" sz="1200">
                <a:solidFill>
                  <a:schemeClr val="lt1"/>
                </a:solidFill>
              </a:rPr>
              <a:t> </a:t>
            </a:r>
            <a:r>
              <a:rPr lang="en-GB" sz="1200">
                <a:solidFill>
                  <a:schemeClr val="lt1"/>
                </a:solidFill>
                <a:highlight>
                  <a:srgbClr val="FFFFFF"/>
                </a:highlight>
              </a:rPr>
              <a:t>- A view or opinion that is held </a:t>
            </a:r>
            <a:r>
              <a:rPr lang="en-GB" sz="1300">
                <a:solidFill>
                  <a:schemeClr val="lt1"/>
                </a:solidFill>
                <a:highlight>
                  <a:srgbClr val="FFFFFF"/>
                </a:highlight>
              </a:rPr>
              <a:t>or expressed. It can be Positive, Negative or Neutral.</a:t>
            </a:r>
            <a:endParaRPr sz="1300">
              <a:solidFill>
                <a:schemeClr val="lt1"/>
              </a:solidFill>
              <a:highlight>
                <a:srgbClr val="FFFFFF"/>
              </a:highlight>
            </a:endParaRPr>
          </a:p>
          <a:p>
            <a:pPr indent="-311150" lvl="0" marL="457200" rtl="0" algn="l">
              <a:spcBef>
                <a:spcPts val="0"/>
              </a:spcBef>
              <a:spcAft>
                <a:spcPts val="0"/>
              </a:spcAft>
              <a:buClr>
                <a:schemeClr val="lt1"/>
              </a:buClr>
              <a:buSzPts val="1300"/>
              <a:buFont typeface="Times New Roman"/>
              <a:buChar char="●"/>
            </a:pPr>
            <a:r>
              <a:rPr b="1" lang="en-GB" sz="1300">
                <a:solidFill>
                  <a:schemeClr val="lt1"/>
                </a:solidFill>
                <a:highlight>
                  <a:srgbClr val="FFFFFF"/>
                </a:highlight>
              </a:rPr>
              <a:t>Sentiment Polarity</a:t>
            </a:r>
            <a:r>
              <a:rPr lang="en-GB" sz="1300">
                <a:solidFill>
                  <a:schemeClr val="lt1"/>
                </a:solidFill>
                <a:highlight>
                  <a:srgbClr val="FFFFFF"/>
                </a:highlight>
              </a:rPr>
              <a:t> -Sentiment polarity for an element defines the orientation of the expressed sentiment, i.e., it determines if the text expresses the positive, negative or neutral sentiment of the user about the entity in consideration. The polarity score is a float within the range [-1.0, 1.0]</a:t>
            </a:r>
            <a:endParaRPr sz="1300">
              <a:solidFill>
                <a:schemeClr val="lt1"/>
              </a:solidFill>
              <a:highlight>
                <a:srgbClr val="FFFFFF"/>
              </a:highlight>
            </a:endParaRPr>
          </a:p>
          <a:p>
            <a:pPr indent="-311150" lvl="0" marL="457200" rtl="0" algn="l">
              <a:spcBef>
                <a:spcPts val="0"/>
              </a:spcBef>
              <a:spcAft>
                <a:spcPts val="0"/>
              </a:spcAft>
              <a:buClr>
                <a:schemeClr val="lt1"/>
              </a:buClr>
              <a:buSzPts val="1300"/>
              <a:buFont typeface="Times New Roman"/>
              <a:buChar char="●"/>
            </a:pPr>
            <a:r>
              <a:rPr b="1" lang="en-GB" sz="1300">
                <a:solidFill>
                  <a:schemeClr val="lt1"/>
                </a:solidFill>
                <a:highlight>
                  <a:srgbClr val="FFFFFF"/>
                </a:highlight>
              </a:rPr>
              <a:t> Sentiment Subjectivity</a:t>
            </a:r>
            <a:r>
              <a:rPr lang="en-GB" sz="1300">
                <a:solidFill>
                  <a:schemeClr val="lt1"/>
                </a:solidFill>
                <a:highlight>
                  <a:srgbClr val="FFFFFF"/>
                </a:highlight>
              </a:rPr>
              <a:t> - Subjectivity quantifies the amount of personal opinion and factual information contained in the text. The higher subjectivity means that the text contains personal opinion rather than factual information. Subjectivity lies between [0.0,1.0]. 0.0 is very objective and 1.0 is very subjective.</a:t>
            </a:r>
            <a:endParaRPr sz="1300">
              <a:solidFill>
                <a:schemeClr val="lt1"/>
              </a:solidFill>
              <a:highlight>
                <a:srgbClr val="FFFFFF"/>
              </a:highlight>
            </a:endParaRPr>
          </a:p>
          <a:p>
            <a:pPr indent="0" lvl="0" marL="457200" rtl="0" algn="l">
              <a:spcBef>
                <a:spcPts val="50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72" name="Google Shape;172;gfd0dd1ecff_0_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fd0dd1ecff_0_0"/>
          <p:cNvPicPr preferRelativeResize="0"/>
          <p:nvPr/>
        </p:nvPicPr>
        <p:blipFill>
          <a:blip r:embed="rId3">
            <a:alphaModFix/>
          </a:blip>
          <a:stretch>
            <a:fillRect/>
          </a:stretch>
        </p:blipFill>
        <p:spPr>
          <a:xfrm>
            <a:off x="4960988" y="1017713"/>
            <a:ext cx="3209925" cy="282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fd0dd1ecff_0_10"/>
          <p:cNvSpPr txBox="1"/>
          <p:nvPr>
            <p:ph type="title"/>
          </p:nvPr>
        </p:nvSpPr>
        <p:spPr>
          <a:xfrm>
            <a:off x="142825" y="0"/>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a:solidFill>
                  <a:schemeClr val="lt1"/>
                </a:solidFill>
                <a:highlight>
                  <a:srgbClr val="FFFFFF"/>
                </a:highlight>
              </a:rPr>
              <a:t>Sentiment </a:t>
            </a:r>
            <a:endParaRPr b="1"/>
          </a:p>
        </p:txBody>
      </p:sp>
      <p:sp>
        <p:nvSpPr>
          <p:cNvPr id="179" name="Google Shape;179;gfd0dd1ecff_0_1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fd0dd1ecff_0_1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gfd0dd1ecff_0_10"/>
          <p:cNvPicPr preferRelativeResize="0"/>
          <p:nvPr/>
        </p:nvPicPr>
        <p:blipFill>
          <a:blip r:embed="rId3">
            <a:alphaModFix/>
          </a:blip>
          <a:stretch>
            <a:fillRect/>
          </a:stretch>
        </p:blipFill>
        <p:spPr>
          <a:xfrm>
            <a:off x="4078550" y="704838"/>
            <a:ext cx="4753751" cy="2555375"/>
          </a:xfrm>
          <a:prstGeom prst="rect">
            <a:avLst/>
          </a:prstGeom>
          <a:noFill/>
          <a:ln>
            <a:noFill/>
          </a:ln>
        </p:spPr>
      </p:pic>
      <p:pic>
        <p:nvPicPr>
          <p:cNvPr id="182" name="Google Shape;182;gfd0dd1ecff_0_10"/>
          <p:cNvPicPr preferRelativeResize="0"/>
          <p:nvPr/>
        </p:nvPicPr>
        <p:blipFill>
          <a:blip r:embed="rId4">
            <a:alphaModFix/>
          </a:blip>
          <a:stretch>
            <a:fillRect/>
          </a:stretch>
        </p:blipFill>
        <p:spPr>
          <a:xfrm>
            <a:off x="142825" y="704850"/>
            <a:ext cx="3697800" cy="2906800"/>
          </a:xfrm>
          <a:prstGeom prst="rect">
            <a:avLst/>
          </a:prstGeom>
          <a:noFill/>
          <a:ln>
            <a:noFill/>
          </a:ln>
        </p:spPr>
      </p:pic>
      <p:sp>
        <p:nvSpPr>
          <p:cNvPr id="183" name="Google Shape;183;gfd0dd1ecff_0_10"/>
          <p:cNvSpPr txBox="1"/>
          <p:nvPr/>
        </p:nvSpPr>
        <p:spPr>
          <a:xfrm>
            <a:off x="362525" y="3743800"/>
            <a:ext cx="8301000" cy="1077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Char char="●"/>
            </a:pPr>
            <a:r>
              <a:rPr lang="en-GB">
                <a:solidFill>
                  <a:schemeClr val="lt1"/>
                </a:solidFill>
                <a:highlight>
                  <a:srgbClr val="FFFFFF"/>
                </a:highlight>
              </a:rPr>
              <a:t>Most of the reviews are of Positive Sentiment, while Negative and Neutral have low number of reviews.</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Out of total reviews there are 63.57% reviews are positive, 23.90% reviews are Negative and 12.53% reviews are of Neutral Sentiment.</a:t>
            </a:r>
            <a:endParaRPr>
              <a:solidFill>
                <a:schemeClr val="lt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d0dd1ecff_0_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a:solidFill>
                  <a:schemeClr val="lt1"/>
                </a:solidFill>
                <a:highlight>
                  <a:srgbClr val="FFFFFF"/>
                </a:highlight>
              </a:rPr>
              <a:t>Distribution of Sentiment Polarity and Subjectivity</a:t>
            </a:r>
            <a:endParaRPr/>
          </a:p>
        </p:txBody>
      </p:sp>
      <p:sp>
        <p:nvSpPr>
          <p:cNvPr id="189" name="Google Shape;189;gfd0dd1ecff_0_20"/>
          <p:cNvSpPr txBox="1"/>
          <p:nvPr>
            <p:ph idx="1" type="body"/>
          </p:nvPr>
        </p:nvSpPr>
        <p:spPr>
          <a:xfrm>
            <a:off x="521150" y="3285500"/>
            <a:ext cx="8311200" cy="169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As we can see in the above distplots </a:t>
            </a:r>
            <a:r>
              <a:rPr lang="en-GB">
                <a:solidFill>
                  <a:schemeClr val="lt1"/>
                </a:solidFill>
                <a:highlight>
                  <a:srgbClr val="FFFFFF"/>
                </a:highlight>
              </a:rPr>
              <a:t>most of the reviews fall in [-0.50,0.75] Polarity scale, extremely negative or positive sentiments are significantly low.</a:t>
            </a:r>
            <a:endParaRPr>
              <a:solidFill>
                <a:schemeClr val="lt1"/>
              </a:solidFill>
              <a:highlight>
                <a:srgbClr val="FFFFFF"/>
              </a:highlight>
            </a:endParaRPr>
          </a:p>
          <a:p>
            <a:pPr indent="0" lvl="0" marL="457200" rtl="0" algn="l">
              <a:spcBef>
                <a:spcPts val="0"/>
              </a:spcBef>
              <a:spcAft>
                <a:spcPts val="0"/>
              </a:spcAft>
              <a:buNone/>
            </a:pPr>
            <a:r>
              <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Most of the reviews fall in [0.3,0.8] Subjectivity scale.</a:t>
            </a:r>
            <a:endParaRPr>
              <a:solidFill>
                <a:schemeClr val="lt1"/>
              </a:solidFill>
              <a:highlight>
                <a:srgbClr val="FFFFFF"/>
              </a:highlight>
            </a:endParaRPr>
          </a:p>
        </p:txBody>
      </p:sp>
      <p:pic>
        <p:nvPicPr>
          <p:cNvPr id="190" name="Google Shape;190;gfd0dd1ecff_0_20"/>
          <p:cNvPicPr preferRelativeResize="0"/>
          <p:nvPr/>
        </p:nvPicPr>
        <p:blipFill>
          <a:blip r:embed="rId3">
            <a:alphaModFix/>
          </a:blip>
          <a:stretch>
            <a:fillRect/>
          </a:stretch>
        </p:blipFill>
        <p:spPr>
          <a:xfrm>
            <a:off x="311700" y="895025"/>
            <a:ext cx="4130100" cy="2324425"/>
          </a:xfrm>
          <a:prstGeom prst="rect">
            <a:avLst/>
          </a:prstGeom>
          <a:noFill/>
          <a:ln>
            <a:noFill/>
          </a:ln>
        </p:spPr>
      </p:pic>
      <p:pic>
        <p:nvPicPr>
          <p:cNvPr id="191" name="Google Shape;191;gfd0dd1ecff_0_20"/>
          <p:cNvPicPr preferRelativeResize="0"/>
          <p:nvPr/>
        </p:nvPicPr>
        <p:blipFill>
          <a:blip r:embed="rId4">
            <a:alphaModFix/>
          </a:blip>
          <a:stretch>
            <a:fillRect/>
          </a:stretch>
        </p:blipFill>
        <p:spPr>
          <a:xfrm>
            <a:off x="4674525" y="895025"/>
            <a:ext cx="3999900" cy="21823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f87f84900b_0_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Points for Discussion</a:t>
            </a:r>
            <a:endParaRPr b="1"/>
          </a:p>
        </p:txBody>
      </p:sp>
      <p:sp>
        <p:nvSpPr>
          <p:cNvPr id="61" name="Google Shape;61;gf87f84900b_0_0"/>
          <p:cNvSpPr txBox="1"/>
          <p:nvPr>
            <p:ph idx="1" type="body"/>
          </p:nvPr>
        </p:nvSpPr>
        <p:spPr>
          <a:xfrm>
            <a:off x="311700" y="924225"/>
            <a:ext cx="3999900" cy="389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Introduction</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Data Summary</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Steps Involved in EDA</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Factors </a:t>
            </a:r>
            <a:r>
              <a:rPr lang="en-GB">
                <a:solidFill>
                  <a:schemeClr val="lt1"/>
                </a:solidFill>
              </a:rPr>
              <a:t>affecting</a:t>
            </a:r>
            <a:r>
              <a:rPr lang="en-GB">
                <a:solidFill>
                  <a:schemeClr val="lt1"/>
                </a:solidFill>
              </a:rPr>
              <a:t> on App Rating</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App Size</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Factors affecting number of Installs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Most Installed Apps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Type (Free/Paid)</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Most Costly apps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Correlation heatmap</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Sentiment Analysis</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Sentiment Count</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Sentiment Polarity vs Sentiment Subjectivity</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Conclusion</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fd0dd1ecff_0_30"/>
          <p:cNvSpPr txBox="1"/>
          <p:nvPr>
            <p:ph type="title"/>
          </p:nvPr>
        </p:nvSpPr>
        <p:spPr>
          <a:xfrm>
            <a:off x="311700" y="73075"/>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a:solidFill>
                  <a:schemeClr val="lt1"/>
                </a:solidFill>
                <a:highlight>
                  <a:srgbClr val="FFFFFF"/>
                </a:highlight>
              </a:rPr>
              <a:t>Rating vs Sentiment Polarity</a:t>
            </a:r>
            <a:endParaRPr/>
          </a:p>
        </p:txBody>
      </p:sp>
      <p:sp>
        <p:nvSpPr>
          <p:cNvPr id="197" name="Google Shape;197;gfd0dd1ecff_0_30"/>
          <p:cNvSpPr txBox="1"/>
          <p:nvPr>
            <p:ph idx="1" type="body"/>
          </p:nvPr>
        </p:nvSpPr>
        <p:spPr>
          <a:xfrm>
            <a:off x="73775" y="1152475"/>
            <a:ext cx="39141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rPr>
              <a:t>After merging Play Store dataset and user_review dataset on App.</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We had plotted a regplot between Rating and Sentiment Polarity.</a:t>
            </a:r>
            <a:endParaRPr>
              <a:solidFill>
                <a:schemeClr val="lt1"/>
              </a:solidFill>
            </a:endParaRPr>
          </a:p>
          <a:p>
            <a:pPr indent="0" lvl="0" marL="457200" rtl="0" algn="l">
              <a:spcBef>
                <a:spcPts val="0"/>
              </a:spcBef>
              <a:spcAft>
                <a:spcPts val="0"/>
              </a:spcAft>
              <a:buNone/>
            </a:pPr>
            <a:r>
              <a:rPr lang="en-GB">
                <a:solidFill>
                  <a:schemeClr val="lt1"/>
                </a:solidFill>
              </a:rPr>
              <a:t>.</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The correlation between sentiment polarity and rating is not as strong as we thought, though we can see the trend there.</a:t>
            </a:r>
            <a:endParaRPr>
              <a:solidFill>
                <a:schemeClr val="lt1"/>
              </a:solidFill>
            </a:endParaRPr>
          </a:p>
        </p:txBody>
      </p:sp>
      <p:sp>
        <p:nvSpPr>
          <p:cNvPr id="198" name="Google Shape;198;gfd0dd1ecff_0_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gfd0dd1ecff_0_30"/>
          <p:cNvPicPr preferRelativeResize="0"/>
          <p:nvPr/>
        </p:nvPicPr>
        <p:blipFill>
          <a:blip r:embed="rId3">
            <a:alphaModFix/>
          </a:blip>
          <a:stretch>
            <a:fillRect/>
          </a:stretch>
        </p:blipFill>
        <p:spPr>
          <a:xfrm>
            <a:off x="3931275" y="645775"/>
            <a:ext cx="5007550" cy="4040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fd0dd1ecff_0_38"/>
          <p:cNvSpPr txBox="1"/>
          <p:nvPr>
            <p:ph type="title"/>
          </p:nvPr>
        </p:nvSpPr>
        <p:spPr>
          <a:xfrm>
            <a:off x="311700" y="48500"/>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a:solidFill>
                  <a:schemeClr val="lt1"/>
                </a:solidFill>
                <a:highlight>
                  <a:srgbClr val="FFFFFF"/>
                </a:highlight>
              </a:rPr>
              <a:t>Sentiment Polarity</a:t>
            </a:r>
            <a:r>
              <a:rPr b="1" lang="en-GB" sz="1600">
                <a:solidFill>
                  <a:schemeClr val="lt1"/>
                </a:solidFill>
                <a:highlight>
                  <a:srgbClr val="FFFFFF"/>
                </a:highlight>
              </a:rPr>
              <a:t> vs Sentiment Subjectivity</a:t>
            </a:r>
            <a:endParaRPr/>
          </a:p>
        </p:txBody>
      </p:sp>
      <p:sp>
        <p:nvSpPr>
          <p:cNvPr id="205" name="Google Shape;205;gfd0dd1ecff_0_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gfd0dd1ecff_0_38"/>
          <p:cNvPicPr preferRelativeResize="0"/>
          <p:nvPr/>
        </p:nvPicPr>
        <p:blipFill>
          <a:blip r:embed="rId3">
            <a:alphaModFix/>
          </a:blip>
          <a:stretch>
            <a:fillRect/>
          </a:stretch>
        </p:blipFill>
        <p:spPr>
          <a:xfrm>
            <a:off x="810675" y="1472800"/>
            <a:ext cx="7522650" cy="3533850"/>
          </a:xfrm>
          <a:prstGeom prst="rect">
            <a:avLst/>
          </a:prstGeom>
          <a:noFill/>
          <a:ln>
            <a:noFill/>
          </a:ln>
        </p:spPr>
      </p:pic>
      <p:sp>
        <p:nvSpPr>
          <p:cNvPr id="207" name="Google Shape;207;gfd0dd1ecff_0_38"/>
          <p:cNvSpPr txBox="1"/>
          <p:nvPr/>
        </p:nvSpPr>
        <p:spPr>
          <a:xfrm>
            <a:off x="311700" y="573375"/>
            <a:ext cx="6525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GB">
                <a:solidFill>
                  <a:schemeClr val="lt1"/>
                </a:solidFill>
                <a:highlight>
                  <a:srgbClr val="FFFFFF"/>
                </a:highlight>
              </a:rPr>
              <a:t>Scatter plots' primary uses are to observe and show relationships between two numeric variables. The dots in a scatter plot not only report the values of individual data points, but also patterns when the data are taken as a whole.</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fd0dd1ecff_0_46"/>
          <p:cNvSpPr txBox="1"/>
          <p:nvPr>
            <p:ph type="title"/>
          </p:nvPr>
        </p:nvSpPr>
        <p:spPr>
          <a:xfrm>
            <a:off x="311700" y="147275"/>
            <a:ext cx="8520600" cy="707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lt1"/>
              </a:buClr>
              <a:buSzPts val="1600"/>
              <a:buChar char="❖"/>
            </a:pPr>
            <a:r>
              <a:rPr b="1" lang="en-GB" sz="1600">
                <a:solidFill>
                  <a:schemeClr val="lt1"/>
                </a:solidFill>
                <a:highlight>
                  <a:srgbClr val="FFFFFF"/>
                </a:highlight>
              </a:rPr>
              <a:t>Conclusions from scatter plot between Sentiment Polarity and Sentiment Subjectivity</a:t>
            </a:r>
            <a:endParaRPr/>
          </a:p>
        </p:txBody>
      </p:sp>
      <p:sp>
        <p:nvSpPr>
          <p:cNvPr id="213" name="Google Shape;213;gfd0dd1ecff_0_46"/>
          <p:cNvSpPr txBox="1"/>
          <p:nvPr>
            <p:ph idx="1" type="body"/>
          </p:nvPr>
        </p:nvSpPr>
        <p:spPr>
          <a:xfrm>
            <a:off x="311700" y="1074750"/>
            <a:ext cx="8832300" cy="386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GB">
                <a:solidFill>
                  <a:schemeClr val="lt1"/>
                </a:solidFill>
                <a:highlight>
                  <a:srgbClr val="FFFFFF"/>
                </a:highlight>
              </a:rPr>
              <a:t>Polarity is concentrated mostly in the center and the subjectivity is spread out across the graph. </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This indicates that our collection of reviews shows a wide range of subjectivity and most of the reviews fall in [-0.50,0.75] polarity scale implying that the extremely negative or positive sentiments are significantly low.</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Most of the reviews show a mid-range of negative and positive sentiments.</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In the graph, reviews with low subjectivity are concentrated at the center of the polarity range [-1, +1]</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And the reviews with high subjectivity are scattered across the polarity range [-1, +1].</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This is understandable because a fact (low subjectivity) is more likely to be neutral (with polarity 0) and an opinion (high subjectivity) is more likely to have a diverse range of negative to positive sentiments.</a:t>
            </a:r>
            <a:endParaRPr>
              <a:solidFill>
                <a:schemeClr val="lt1"/>
              </a:solidFill>
              <a:highlight>
                <a:srgbClr val="FFFFFF"/>
              </a:highlight>
            </a:endParaRPr>
          </a:p>
          <a:p>
            <a:pPr indent="0" lvl="0" marL="457200" rtl="0" algn="l">
              <a:spcBef>
                <a:spcPts val="0"/>
              </a:spcBef>
              <a:spcAft>
                <a:spcPts val="0"/>
              </a:spcAft>
              <a:buNone/>
            </a:pPr>
            <a:r>
              <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From the  scatter plot it can be concluded that sentiment subjectivity is not always proportional to sentiment polarity but in maximum number of case, shows a proportional behavior, when variance is too high or low.</a:t>
            </a:r>
            <a:endParaRPr>
              <a:solidFill>
                <a:schemeClr val="lt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fd0dd1ecff_0_6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Conclusion</a:t>
            </a:r>
            <a:endParaRPr b="1"/>
          </a:p>
        </p:txBody>
      </p:sp>
      <p:sp>
        <p:nvSpPr>
          <p:cNvPr id="219" name="Google Shape;219;gfd0dd1ecff_0_62"/>
          <p:cNvSpPr txBox="1"/>
          <p:nvPr>
            <p:ph idx="1" type="body"/>
          </p:nvPr>
        </p:nvSpPr>
        <p:spPr>
          <a:xfrm>
            <a:off x="311700" y="753450"/>
            <a:ext cx="3999900" cy="4299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lt1"/>
              </a:buClr>
              <a:buSzPts val="1400"/>
              <a:buChar char="●"/>
            </a:pPr>
            <a:r>
              <a:rPr lang="en-GB">
                <a:solidFill>
                  <a:schemeClr val="lt1"/>
                </a:solidFill>
                <a:highlight>
                  <a:srgbClr val="FFFFFF"/>
                </a:highlight>
              </a:rPr>
              <a:t>Most of the apps have rating in between 4 and 5.</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Most numbers of apps are rated at 4.3</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All categories of apps have more than 4 average rating.</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Maximum number of applications present in the dataset are of small size.</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Majority of the apps come into these three categories, Family, Game, and Tools.</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Maximum number of apps present in google play store come under Family, Game and tools but as per the installation and requirement in the market plot, scenario is not the same. Maximum installed apps comes under Game, Communication, Productivity and Social.</a:t>
            </a:r>
            <a:endParaRPr>
              <a:solidFill>
                <a:schemeClr val="lt1"/>
              </a:solidFill>
              <a:highlight>
                <a:srgbClr val="FFFFFF"/>
              </a:highlight>
            </a:endParaRPr>
          </a:p>
          <a:p>
            <a:pPr indent="0" lvl="0" marL="457200" rtl="0" algn="l">
              <a:spcBef>
                <a:spcPts val="600"/>
              </a:spcBef>
              <a:spcAft>
                <a:spcPts val="0"/>
              </a:spcAft>
              <a:buNone/>
            </a:pPr>
            <a:r>
              <a:t/>
            </a:r>
            <a:endParaRPr sz="1200">
              <a:solidFill>
                <a:schemeClr val="lt1"/>
              </a:solidFill>
              <a:highlight>
                <a:srgbClr val="FFFFFF"/>
              </a:highlight>
            </a:endParaRPr>
          </a:p>
          <a:p>
            <a:pPr indent="0" lvl="0" marL="457200" rtl="0" algn="l">
              <a:spcBef>
                <a:spcPts val="500"/>
              </a:spcBef>
              <a:spcAft>
                <a:spcPts val="0"/>
              </a:spcAft>
              <a:buNone/>
            </a:pPr>
            <a:r>
              <a:t/>
            </a:r>
            <a:endParaRPr>
              <a:solidFill>
                <a:schemeClr val="lt1"/>
              </a:solidFill>
            </a:endParaRPr>
          </a:p>
        </p:txBody>
      </p:sp>
      <p:sp>
        <p:nvSpPr>
          <p:cNvPr id="220" name="Google Shape;220;gfd0dd1ecff_0_62"/>
          <p:cNvSpPr txBox="1"/>
          <p:nvPr>
            <p:ph idx="2" type="body"/>
          </p:nvPr>
        </p:nvSpPr>
        <p:spPr>
          <a:xfrm>
            <a:off x="4491225" y="753450"/>
            <a:ext cx="3999900" cy="4230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lt1"/>
              </a:buClr>
              <a:buSzPts val="1400"/>
              <a:buChar char="●"/>
            </a:pPr>
            <a:r>
              <a:rPr lang="en-GB">
                <a:solidFill>
                  <a:schemeClr val="lt1"/>
                </a:solidFill>
                <a:highlight>
                  <a:srgbClr val="FFFFFF"/>
                </a:highlight>
              </a:rPr>
              <a:t>Subway Surfers, Facebook, Messenger and Google Drive are the most installed apps.</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About 92% apps are free and 8% apps are of paid type.</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The category ‘Family’ has the highest number of paid apps.</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Free apps are installed more than paid apps.</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The app “I’m Rich — Trump Edition” from the category ‘Lifestyle’ is the most costly app priced at $400</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Content having Everyone only has most installs, while unrated and Adults only 18+ have less installs.</a:t>
            </a:r>
            <a:endParaRPr>
              <a:solidFill>
                <a:schemeClr val="lt1"/>
              </a:solidFill>
              <a:highlight>
                <a:srgbClr val="FFFFFF"/>
              </a:highlight>
            </a:endParaRPr>
          </a:p>
          <a:p>
            <a:pPr indent="-317500" lvl="0" marL="457200" rtl="0" algn="l">
              <a:spcBef>
                <a:spcPts val="0"/>
              </a:spcBef>
              <a:spcAft>
                <a:spcPts val="0"/>
              </a:spcAft>
              <a:buClr>
                <a:schemeClr val="lt1"/>
              </a:buClr>
              <a:buSzPts val="1400"/>
              <a:buChar char="●"/>
            </a:pPr>
            <a:r>
              <a:rPr lang="en-GB">
                <a:solidFill>
                  <a:schemeClr val="lt1"/>
                </a:solidFill>
                <a:highlight>
                  <a:srgbClr val="FFFFFF"/>
                </a:highlight>
              </a:rPr>
              <a:t>Number of installs is positively correlated with reviews with correlation 0.64</a:t>
            </a:r>
            <a:endParaRPr>
              <a:solidFill>
                <a:schemeClr val="lt1"/>
              </a:solidFill>
              <a:highlight>
                <a:srgbClr val="FFFFFF"/>
              </a:highlight>
            </a:endParaRPr>
          </a:p>
          <a:p>
            <a:pPr indent="0" lvl="0" marL="457200" rtl="0" algn="l">
              <a:spcBef>
                <a:spcPts val="600"/>
              </a:spcBef>
              <a:spcAft>
                <a:spcPts val="0"/>
              </a:spcAft>
              <a:buNone/>
            </a:pPr>
            <a:r>
              <a:t/>
            </a:r>
            <a:endParaRPr>
              <a:solidFill>
                <a:schemeClr val="lt1"/>
              </a:solidFill>
              <a:highlight>
                <a:srgbClr val="FFFFFF"/>
              </a:highlight>
            </a:endParaRPr>
          </a:p>
          <a:p>
            <a:pPr indent="0" lvl="0" marL="457200" rtl="0" algn="l">
              <a:spcBef>
                <a:spcPts val="600"/>
              </a:spcBef>
              <a:spcAft>
                <a:spcPts val="0"/>
              </a:spcAft>
              <a:buNone/>
            </a:pPr>
            <a:r>
              <a:t/>
            </a:r>
            <a:endParaRPr sz="1200">
              <a:solidFill>
                <a:schemeClr val="lt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f787eab41c_0_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Conclusions (Continued..)</a:t>
            </a:r>
            <a:endParaRPr b="1"/>
          </a:p>
        </p:txBody>
      </p:sp>
      <p:sp>
        <p:nvSpPr>
          <p:cNvPr id="226" name="Google Shape;226;gf787eab41c_0_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lt1"/>
              </a:buClr>
              <a:buSzPts val="1400"/>
              <a:buFont typeface="Arial"/>
              <a:buChar char="●"/>
            </a:pPr>
            <a:r>
              <a:rPr lang="en-GB">
                <a:solidFill>
                  <a:schemeClr val="lt1"/>
                </a:solidFill>
                <a:highlight>
                  <a:srgbClr val="FFFFFF"/>
                </a:highlight>
              </a:rPr>
              <a:t>Most of the reviews are of Positive Sentiment, while Negative and Neutral have low number of reviews.</a:t>
            </a:r>
            <a:endParaRPr>
              <a:solidFill>
                <a:schemeClr val="lt1"/>
              </a:solidFill>
              <a:highlight>
                <a:srgbClr val="FFFFFF"/>
              </a:highlight>
            </a:endParaRPr>
          </a:p>
          <a:p>
            <a:pPr indent="-317500" lvl="0" marL="457200" rtl="0" algn="l">
              <a:spcBef>
                <a:spcPts val="0"/>
              </a:spcBef>
              <a:spcAft>
                <a:spcPts val="0"/>
              </a:spcAft>
              <a:buClr>
                <a:schemeClr val="lt1"/>
              </a:buClr>
              <a:buSzPts val="1400"/>
              <a:buFont typeface="Arial"/>
              <a:buChar char="●"/>
            </a:pPr>
            <a:r>
              <a:rPr lang="en-GB">
                <a:solidFill>
                  <a:schemeClr val="lt1"/>
                </a:solidFill>
                <a:highlight>
                  <a:srgbClr val="FFFFFF"/>
                </a:highlight>
              </a:rPr>
              <a:t>Collection of reviews shows a wide range of subjectivity and most of the reviews fall in [-0.50,0.75] polarity scale implying that the extremely negative or positive sentiments are significantly low.</a:t>
            </a:r>
            <a:endParaRPr>
              <a:solidFill>
                <a:schemeClr val="lt1"/>
              </a:solidFill>
              <a:highlight>
                <a:srgbClr val="FFFFFF"/>
              </a:highlight>
            </a:endParaRPr>
          </a:p>
          <a:p>
            <a:pPr indent="-317500" lvl="0" marL="457200" rtl="0" algn="l">
              <a:spcBef>
                <a:spcPts val="0"/>
              </a:spcBef>
              <a:spcAft>
                <a:spcPts val="0"/>
              </a:spcAft>
              <a:buClr>
                <a:schemeClr val="lt1"/>
              </a:buClr>
              <a:buSzPts val="1400"/>
              <a:buFont typeface="Arial"/>
              <a:buChar char="●"/>
            </a:pPr>
            <a:r>
              <a:rPr lang="en-GB">
                <a:solidFill>
                  <a:schemeClr val="lt1"/>
                </a:solidFill>
                <a:highlight>
                  <a:srgbClr val="FFFFFF"/>
                </a:highlight>
              </a:rPr>
              <a:t>Most of the reviews show a mid-range of negative and positive sentiments.</a:t>
            </a:r>
            <a:endParaRPr>
              <a:solidFill>
                <a:schemeClr val="lt1"/>
              </a:solidFill>
              <a:highlight>
                <a:srgbClr val="FFFFFF"/>
              </a:highlight>
            </a:endParaRPr>
          </a:p>
          <a:p>
            <a:pPr indent="-317500" lvl="0" marL="457200" rtl="0" algn="l">
              <a:spcBef>
                <a:spcPts val="0"/>
              </a:spcBef>
              <a:spcAft>
                <a:spcPts val="0"/>
              </a:spcAft>
              <a:buClr>
                <a:schemeClr val="lt1"/>
              </a:buClr>
              <a:buSzPts val="1400"/>
              <a:buFont typeface="Arial"/>
              <a:buChar char="●"/>
            </a:pPr>
            <a:r>
              <a:rPr lang="en-GB">
                <a:solidFill>
                  <a:schemeClr val="lt1"/>
                </a:solidFill>
                <a:highlight>
                  <a:srgbClr val="FFFFFF"/>
                </a:highlight>
              </a:rPr>
              <a:t>Sentiment subjectivity is not always proportional to sentiment polarity but in maximum number of case, shows a proportional behavior, when variance is too high or low.</a:t>
            </a:r>
            <a:endParaRPr>
              <a:solidFill>
                <a:schemeClr val="lt1"/>
              </a:solidFill>
              <a:highlight>
                <a:srgbClr val="FFFFFF"/>
              </a:highlight>
            </a:endParaRPr>
          </a:p>
          <a:p>
            <a:pPr indent="-304800" lvl="0" marL="457200" rtl="0" algn="l">
              <a:spcBef>
                <a:spcPts val="0"/>
              </a:spcBef>
              <a:spcAft>
                <a:spcPts val="0"/>
              </a:spcAft>
              <a:buClr>
                <a:schemeClr val="lt1"/>
              </a:buClr>
              <a:buSzPts val="1200"/>
              <a:buFont typeface="Roboto"/>
              <a:buChar char="●"/>
            </a:pPr>
            <a:r>
              <a:rPr lang="en-GB">
                <a:solidFill>
                  <a:schemeClr val="lt1"/>
                </a:solidFill>
                <a:highlight>
                  <a:srgbClr val="FFFFFF"/>
                </a:highlight>
              </a:rPr>
              <a:t>Sentiment Polarity is not highly correlated with Sentiment Subjectivity.</a:t>
            </a:r>
            <a:endParaRPr>
              <a:solidFill>
                <a:schemeClr val="lt1"/>
              </a:solidFill>
              <a:highlight>
                <a:srgbClr val="FFFFFF"/>
              </a:highlight>
            </a:endParaRPr>
          </a:p>
          <a:p>
            <a:pPr indent="0" lvl="0" marL="457200" rtl="0" algn="l">
              <a:spcBef>
                <a:spcPts val="600"/>
              </a:spcBef>
              <a:spcAft>
                <a:spcPts val="0"/>
              </a:spcAft>
              <a:buNone/>
            </a:pPr>
            <a:r>
              <a:rPr b="1" lang="en-GB">
                <a:solidFill>
                  <a:schemeClr val="lt1"/>
                </a:solidFill>
                <a:highlight>
                  <a:srgbClr val="FFFFFF"/>
                </a:highlight>
              </a:rPr>
              <a:t>The analysis of Google Play Store application aided to build most reliable and more interactive applications. This would be very useful for app developer to build an application focussed on certain discussed category in this analysis. This analysis will definitely help in building the application with precise and accurate objectives.</a:t>
            </a:r>
            <a:endParaRPr b="1">
              <a:solidFill>
                <a:schemeClr val="lt1"/>
              </a:solidFill>
              <a:highlight>
                <a:srgbClr val="FFFFFF"/>
              </a:highlight>
            </a:endParaRPr>
          </a:p>
          <a:p>
            <a:pPr indent="0" lvl="0" marL="0" rtl="0" algn="l">
              <a:spcBef>
                <a:spcPts val="500"/>
              </a:spcBef>
              <a:spcAft>
                <a:spcPts val="0"/>
              </a:spcAft>
              <a:buNone/>
            </a:pPr>
            <a:r>
              <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fd0dd1ecff_0_85"/>
          <p:cNvSpPr txBox="1"/>
          <p:nvPr>
            <p:ph type="title"/>
          </p:nvPr>
        </p:nvSpPr>
        <p:spPr>
          <a:xfrm>
            <a:off x="988725" y="4048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         </a:t>
            </a:r>
            <a:r>
              <a:rPr b="1" lang="en-GB"/>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fd2b3485c1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Introduction</a:t>
            </a:r>
            <a:endParaRPr b="1" u="sng"/>
          </a:p>
        </p:txBody>
      </p:sp>
      <p:sp>
        <p:nvSpPr>
          <p:cNvPr id="67" name="Google Shape;67;gfd2b3485c1_0_0"/>
          <p:cNvSpPr txBox="1"/>
          <p:nvPr>
            <p:ph idx="1" type="body"/>
          </p:nvPr>
        </p:nvSpPr>
        <p:spPr>
          <a:xfrm>
            <a:off x="311700" y="1152475"/>
            <a:ext cx="567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sz="1400">
                <a:solidFill>
                  <a:schemeClr val="lt1"/>
                </a:solidFill>
              </a:rPr>
              <a:t>Exploratory Data Analysis (EDA)</a:t>
            </a:r>
            <a:endParaRPr sz="1400">
              <a:solidFill>
                <a:schemeClr val="lt1"/>
              </a:solidFill>
            </a:endParaRPr>
          </a:p>
          <a:p>
            <a:pPr indent="0" lvl="0" marL="0" rtl="0" algn="l">
              <a:spcBef>
                <a:spcPts val="0"/>
              </a:spcBef>
              <a:spcAft>
                <a:spcPts val="0"/>
              </a:spcAft>
              <a:buNone/>
            </a:pPr>
            <a:r>
              <a:rPr lang="en-GB" sz="1400">
                <a:solidFill>
                  <a:schemeClr val="lt1"/>
                </a:solidFill>
              </a:rPr>
              <a:t>	</a:t>
            </a:r>
            <a:endParaRPr sz="1400">
              <a:solidFill>
                <a:schemeClr val="lt1"/>
              </a:solidFill>
            </a:endParaRPr>
          </a:p>
          <a:p>
            <a:pPr indent="0" lvl="0" marL="0" rtl="0" algn="l">
              <a:spcBef>
                <a:spcPts val="0"/>
              </a:spcBef>
              <a:spcAft>
                <a:spcPts val="0"/>
              </a:spcAft>
              <a:buNone/>
            </a:pPr>
            <a:r>
              <a:rPr lang="en-GB" sz="1400">
                <a:solidFill>
                  <a:schemeClr val="lt1"/>
                </a:solidFill>
              </a:rPr>
              <a:t>In this project we have done exploratory data analysis on google play store data to get some meaningful insights.</a:t>
            </a:r>
            <a:endParaRPr sz="1400">
              <a:solidFill>
                <a:schemeClr val="lt1"/>
              </a:solidFill>
            </a:endParaRPr>
          </a:p>
          <a:p>
            <a:pPr indent="45720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rPr lang="en-GB" sz="1400">
                <a:solidFill>
                  <a:schemeClr val="lt1"/>
                </a:solidFill>
              </a:rPr>
              <a:t>The analysis of google play application aided to build most reliable and more interactive applications.</a:t>
            </a:r>
            <a:endParaRPr sz="1400">
              <a:solidFill>
                <a:schemeClr val="lt1"/>
              </a:solidFill>
            </a:endParaRPr>
          </a:p>
          <a:p>
            <a:pPr indent="0" lvl="0" marL="0" rtl="0" algn="l">
              <a:spcBef>
                <a:spcPts val="0"/>
              </a:spcBef>
              <a:spcAft>
                <a:spcPts val="0"/>
              </a:spcAft>
              <a:buNone/>
            </a:pPr>
            <a:r>
              <a:rPr lang="en-GB" sz="1400">
                <a:solidFill>
                  <a:schemeClr val="lt1"/>
                </a:solidFill>
              </a:rPr>
              <a:t>This would be very useful for app developer to build an application focussed on certain discussed category in this analysis.</a:t>
            </a:r>
            <a:endParaRPr sz="1400">
              <a:solidFill>
                <a:schemeClr val="lt1"/>
              </a:solidFill>
            </a:endParaRPr>
          </a:p>
          <a:p>
            <a:pPr indent="0" lvl="0" marL="0" rtl="0" algn="l">
              <a:spcBef>
                <a:spcPts val="0"/>
              </a:spcBef>
              <a:spcAft>
                <a:spcPts val="0"/>
              </a:spcAft>
              <a:buNone/>
            </a:pPr>
            <a:r>
              <a:rPr lang="en-GB" sz="1400">
                <a:solidFill>
                  <a:schemeClr val="lt1"/>
                </a:solidFill>
              </a:rPr>
              <a:t>This analysis will definitely help in building the application with precise and accurate objective.</a:t>
            </a:r>
            <a:endParaRPr sz="1400">
              <a:solidFill>
                <a:schemeClr val="lt1"/>
              </a:solidFill>
            </a:endParaRPr>
          </a:p>
          <a:p>
            <a:pPr indent="45720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t/>
            </a:r>
            <a:endParaRPr sz="1400">
              <a:solidFill>
                <a:schemeClr val="lt1"/>
              </a:solidFill>
            </a:endParaRPr>
          </a:p>
        </p:txBody>
      </p:sp>
      <p:pic>
        <p:nvPicPr>
          <p:cNvPr id="68" name="Google Shape;68;gfd2b3485c1_0_0"/>
          <p:cNvPicPr preferRelativeResize="0"/>
          <p:nvPr/>
        </p:nvPicPr>
        <p:blipFill rotWithShape="1">
          <a:blip r:embed="rId3">
            <a:alphaModFix/>
          </a:blip>
          <a:srcRect b="0" l="0" r="0" t="-14705"/>
          <a:stretch/>
        </p:blipFill>
        <p:spPr>
          <a:xfrm>
            <a:off x="6094200" y="1017725"/>
            <a:ext cx="2583925" cy="300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fd2b3485c1_0_11"/>
          <p:cNvSpPr txBox="1"/>
          <p:nvPr>
            <p:ph type="title"/>
          </p:nvPr>
        </p:nvSpPr>
        <p:spPr>
          <a:xfrm>
            <a:off x="311700" y="134075"/>
            <a:ext cx="8520600" cy="5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Data Summary</a:t>
            </a:r>
            <a:endParaRPr b="1" u="sng"/>
          </a:p>
        </p:txBody>
      </p:sp>
      <p:sp>
        <p:nvSpPr>
          <p:cNvPr id="74" name="Google Shape;74;gfd2b3485c1_0_11"/>
          <p:cNvSpPr txBox="1"/>
          <p:nvPr>
            <p:ph idx="1" type="body"/>
          </p:nvPr>
        </p:nvSpPr>
        <p:spPr>
          <a:xfrm>
            <a:off x="311700" y="731375"/>
            <a:ext cx="8520600" cy="42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We had two different datasets</a:t>
            </a:r>
            <a:endParaRPr>
              <a:solidFill>
                <a:schemeClr val="lt1"/>
              </a:solidFill>
            </a:endParaRPr>
          </a:p>
          <a:p>
            <a:pPr indent="-342900" lvl="0" marL="457200" rtl="0" algn="l">
              <a:spcBef>
                <a:spcPts val="0"/>
              </a:spcBef>
              <a:spcAft>
                <a:spcPts val="0"/>
              </a:spcAft>
              <a:buClr>
                <a:schemeClr val="lt1"/>
              </a:buClr>
              <a:buSzPts val="1800"/>
              <a:buAutoNum type="arabicPeriod"/>
            </a:pPr>
            <a:r>
              <a:rPr b="1" lang="en-GB">
                <a:solidFill>
                  <a:schemeClr val="lt1"/>
                </a:solidFill>
              </a:rPr>
              <a:t>Play Store Apps Data</a:t>
            </a:r>
            <a:endParaRPr b="1">
              <a:solidFill>
                <a:schemeClr val="lt1"/>
              </a:solidFill>
            </a:endParaRPr>
          </a:p>
          <a:p>
            <a:pPr indent="457200" lvl="0" marL="0" rtl="0" algn="l">
              <a:spcBef>
                <a:spcPts val="0"/>
              </a:spcBef>
              <a:spcAft>
                <a:spcPts val="0"/>
              </a:spcAft>
              <a:buNone/>
            </a:pPr>
            <a:r>
              <a:rPr lang="en-GB">
                <a:solidFill>
                  <a:schemeClr val="lt1"/>
                </a:solidFill>
              </a:rPr>
              <a:t>In  given Play store dataset there are total 13 columns and 10841 rows.</a:t>
            </a:r>
            <a:endParaRPr>
              <a:solidFill>
                <a:schemeClr val="lt1"/>
              </a:solidFill>
            </a:endParaRPr>
          </a:p>
          <a:p>
            <a:pPr indent="0" lvl="0" marL="0" rtl="0" algn="l">
              <a:spcBef>
                <a:spcPts val="0"/>
              </a:spcBef>
              <a:spcAft>
                <a:spcPts val="0"/>
              </a:spcAft>
              <a:buNone/>
            </a:pPr>
            <a:r>
              <a:rPr lang="en-GB">
                <a:solidFill>
                  <a:schemeClr val="lt1"/>
                </a:solidFill>
              </a:rPr>
              <a:t>It contains all the information of different types of applications like name of app, category of app, ratings from the user, size, installs, type of app(free/paid), price of app, content, genres, last updated date, current version of app available on play store and minimum required android version.</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AutoNum type="arabicPeriod"/>
            </a:pPr>
            <a:r>
              <a:rPr b="1" lang="en-GB">
                <a:solidFill>
                  <a:schemeClr val="lt1"/>
                </a:solidFill>
              </a:rPr>
              <a:t>User Reviews Data</a:t>
            </a:r>
            <a:endParaRPr b="1">
              <a:solidFill>
                <a:schemeClr val="lt1"/>
              </a:solidFill>
            </a:endParaRPr>
          </a:p>
          <a:p>
            <a:pPr indent="457200" lvl="0" marL="0" rtl="0" algn="l">
              <a:spcBef>
                <a:spcPts val="0"/>
              </a:spcBef>
              <a:spcAft>
                <a:spcPts val="0"/>
              </a:spcAft>
              <a:buNone/>
            </a:pPr>
            <a:r>
              <a:rPr lang="en-GB">
                <a:solidFill>
                  <a:schemeClr val="lt1"/>
                </a:solidFill>
              </a:rPr>
              <a:t>In this dataset there are 5 columns and 64295 rows.</a:t>
            </a:r>
            <a:endParaRPr>
              <a:solidFill>
                <a:schemeClr val="lt1"/>
              </a:solidFill>
            </a:endParaRPr>
          </a:p>
          <a:p>
            <a:pPr indent="0" lvl="0" marL="0" rtl="0" algn="l">
              <a:spcBef>
                <a:spcPts val="0"/>
              </a:spcBef>
              <a:spcAft>
                <a:spcPts val="0"/>
              </a:spcAft>
              <a:buNone/>
            </a:pPr>
            <a:r>
              <a:rPr lang="en-GB">
                <a:solidFill>
                  <a:schemeClr val="lt1"/>
                </a:solidFill>
              </a:rPr>
              <a:t>It contains information regarding the reviews given by users, like review, sentiment of that review, sentiment polarity and sentiment subjectivity of that particular reviews.</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fd2b3485c1_0_62"/>
          <p:cNvSpPr txBox="1"/>
          <p:nvPr>
            <p:ph idx="1" type="body"/>
          </p:nvPr>
        </p:nvSpPr>
        <p:spPr>
          <a:xfrm>
            <a:off x="323025" y="815725"/>
            <a:ext cx="4775100" cy="38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fd2b3485c1_0_62"/>
          <p:cNvSpPr txBox="1"/>
          <p:nvPr>
            <p:ph type="title"/>
          </p:nvPr>
        </p:nvSpPr>
        <p:spPr>
          <a:xfrm>
            <a:off x="3683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Steps involved in EDA</a:t>
            </a:r>
            <a:endParaRPr b="1" u="sng"/>
          </a:p>
          <a:p>
            <a:pPr indent="0" lvl="0" marL="457200" rtl="0" algn="l">
              <a:spcBef>
                <a:spcPts val="0"/>
              </a:spcBef>
              <a:spcAft>
                <a:spcPts val="0"/>
              </a:spcAft>
              <a:buNone/>
            </a:pPr>
            <a:r>
              <a:t/>
            </a:r>
            <a:endParaRPr sz="2200">
              <a:solidFill>
                <a:schemeClr val="lt1"/>
              </a:solidFill>
            </a:endParaRPr>
          </a:p>
          <a:p>
            <a:pPr indent="-368300" lvl="0" marL="457200" rtl="0" algn="l">
              <a:spcBef>
                <a:spcPts val="0"/>
              </a:spcBef>
              <a:spcAft>
                <a:spcPts val="0"/>
              </a:spcAft>
              <a:buClr>
                <a:schemeClr val="lt1"/>
              </a:buClr>
              <a:buSzPts val="2200"/>
              <a:buChar char="●"/>
            </a:pPr>
            <a:r>
              <a:rPr lang="en-GB" sz="2200">
                <a:solidFill>
                  <a:schemeClr val="lt1"/>
                </a:solidFill>
              </a:rPr>
              <a:t>Data exploration</a:t>
            </a:r>
            <a:endParaRPr sz="2200">
              <a:solidFill>
                <a:schemeClr val="lt1"/>
              </a:solidFill>
            </a:endParaRPr>
          </a:p>
          <a:p>
            <a:pPr indent="-368300" lvl="0" marL="457200" rtl="0" algn="l">
              <a:spcBef>
                <a:spcPts val="0"/>
              </a:spcBef>
              <a:spcAft>
                <a:spcPts val="0"/>
              </a:spcAft>
              <a:buClr>
                <a:schemeClr val="lt1"/>
              </a:buClr>
              <a:buSzPts val="2200"/>
              <a:buChar char="●"/>
            </a:pPr>
            <a:r>
              <a:rPr lang="en-GB" sz="2200">
                <a:solidFill>
                  <a:schemeClr val="lt1"/>
                </a:solidFill>
              </a:rPr>
              <a:t>Null values treatment</a:t>
            </a:r>
            <a:endParaRPr sz="2200">
              <a:solidFill>
                <a:schemeClr val="lt1"/>
              </a:solidFill>
            </a:endParaRPr>
          </a:p>
          <a:p>
            <a:pPr indent="-368300" lvl="0" marL="457200" rtl="0" algn="l">
              <a:spcBef>
                <a:spcPts val="0"/>
              </a:spcBef>
              <a:spcAft>
                <a:spcPts val="0"/>
              </a:spcAft>
              <a:buClr>
                <a:schemeClr val="lt1"/>
              </a:buClr>
              <a:buSzPts val="2200"/>
              <a:buChar char="●"/>
            </a:pPr>
            <a:r>
              <a:rPr lang="en-GB" sz="2200">
                <a:solidFill>
                  <a:schemeClr val="lt1"/>
                </a:solidFill>
              </a:rPr>
              <a:t>Data imputation and manipulation</a:t>
            </a:r>
            <a:endParaRPr sz="2200">
              <a:solidFill>
                <a:schemeClr val="lt1"/>
              </a:solidFill>
            </a:endParaRPr>
          </a:p>
          <a:p>
            <a:pPr indent="-368300" lvl="0" marL="457200" rtl="0" algn="l">
              <a:spcBef>
                <a:spcPts val="0"/>
              </a:spcBef>
              <a:spcAft>
                <a:spcPts val="0"/>
              </a:spcAft>
              <a:buClr>
                <a:schemeClr val="lt1"/>
              </a:buClr>
              <a:buSzPts val="2200"/>
              <a:buChar char="●"/>
            </a:pPr>
            <a:r>
              <a:rPr lang="en-GB" sz="2200">
                <a:solidFill>
                  <a:schemeClr val="lt1"/>
                </a:solidFill>
              </a:rPr>
              <a:t>Outlier treatment</a:t>
            </a:r>
            <a:endParaRPr sz="2200">
              <a:solidFill>
                <a:schemeClr val="lt1"/>
              </a:solidFill>
            </a:endParaRPr>
          </a:p>
          <a:p>
            <a:pPr indent="-368300" lvl="0" marL="457200" rtl="0" algn="l">
              <a:spcBef>
                <a:spcPts val="0"/>
              </a:spcBef>
              <a:spcAft>
                <a:spcPts val="0"/>
              </a:spcAft>
              <a:buClr>
                <a:schemeClr val="lt1"/>
              </a:buClr>
              <a:buSzPts val="2200"/>
              <a:buChar char="●"/>
            </a:pPr>
            <a:r>
              <a:rPr lang="en-GB" sz="2200">
                <a:solidFill>
                  <a:schemeClr val="lt1"/>
                </a:solidFill>
              </a:rPr>
              <a:t>Data visualization</a:t>
            </a:r>
            <a:endParaRPr sz="2200">
              <a:solidFill>
                <a:schemeClr val="lt1"/>
              </a:solidFill>
            </a:endParaRPr>
          </a:p>
          <a:p>
            <a:pPr indent="-368300" lvl="0" marL="457200" rtl="0" algn="l">
              <a:spcBef>
                <a:spcPts val="0"/>
              </a:spcBef>
              <a:spcAft>
                <a:spcPts val="0"/>
              </a:spcAft>
              <a:buClr>
                <a:schemeClr val="lt1"/>
              </a:buClr>
              <a:buSzPts val="2200"/>
              <a:buChar char="●"/>
            </a:pPr>
            <a:r>
              <a:rPr lang="en-GB" sz="2200">
                <a:solidFill>
                  <a:schemeClr val="lt1"/>
                </a:solidFill>
              </a:rPr>
              <a:t>Trends and correlations</a:t>
            </a:r>
            <a:endParaRPr sz="2200">
              <a:solidFill>
                <a:schemeClr val="lt1"/>
              </a:solidFill>
            </a:endParaRPr>
          </a:p>
          <a:p>
            <a:pPr indent="-368300" lvl="0" marL="457200" rtl="0" algn="l">
              <a:spcBef>
                <a:spcPts val="0"/>
              </a:spcBef>
              <a:spcAft>
                <a:spcPts val="0"/>
              </a:spcAft>
              <a:buClr>
                <a:schemeClr val="lt1"/>
              </a:buClr>
              <a:buSzPts val="2200"/>
              <a:buChar char="●"/>
            </a:pPr>
            <a:r>
              <a:rPr lang="en-GB" sz="2200">
                <a:solidFill>
                  <a:schemeClr val="lt1"/>
                </a:solidFill>
              </a:rPr>
              <a:t>Final summary of conclusion</a:t>
            </a:r>
            <a:endParaRPr sz="2200">
              <a:solidFill>
                <a:schemeClr val="lt1"/>
              </a:solidFill>
            </a:endParaRPr>
          </a:p>
          <a:p>
            <a:pPr indent="0" lvl="0" marL="457200" rtl="0" algn="l">
              <a:spcBef>
                <a:spcPts val="0"/>
              </a:spcBef>
              <a:spcAft>
                <a:spcPts val="0"/>
              </a:spcAft>
              <a:buNone/>
            </a:pPr>
            <a:r>
              <a:t/>
            </a:r>
            <a:endParaRPr sz="2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f87f84900b_0_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Questions</a:t>
            </a:r>
            <a:endParaRPr b="1"/>
          </a:p>
        </p:txBody>
      </p:sp>
      <p:sp>
        <p:nvSpPr>
          <p:cNvPr id="86" name="Google Shape;86;gf87f84900b_0_6"/>
          <p:cNvSpPr txBox="1"/>
          <p:nvPr>
            <p:ph idx="1" type="body"/>
          </p:nvPr>
        </p:nvSpPr>
        <p:spPr>
          <a:xfrm>
            <a:off x="311700" y="921425"/>
            <a:ext cx="8520600" cy="37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We will analyse the Play Store data by answering following questions: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1200"/>
              </a:spcBef>
              <a:spcAft>
                <a:spcPts val="0"/>
              </a:spcAft>
              <a:buNone/>
            </a:pPr>
            <a:r>
              <a:rPr lang="en-GB">
                <a:solidFill>
                  <a:schemeClr val="lt1"/>
                </a:solidFill>
                <a:highlight>
                  <a:srgbClr val="FFFFFF"/>
                </a:highlight>
              </a:rPr>
              <a:t>1.How distribution of Rating and size look like?</a:t>
            </a:r>
            <a:endParaRPr>
              <a:solidFill>
                <a:schemeClr val="lt1"/>
              </a:solidFill>
              <a:highlight>
                <a:srgbClr val="FFFFFF"/>
              </a:highlight>
            </a:endParaRPr>
          </a:p>
          <a:p>
            <a:pPr indent="0" lvl="0" marL="0" rtl="0" algn="l">
              <a:spcBef>
                <a:spcPts val="1200"/>
              </a:spcBef>
              <a:spcAft>
                <a:spcPts val="0"/>
              </a:spcAft>
              <a:buNone/>
            </a:pPr>
            <a:r>
              <a:rPr lang="en-GB">
                <a:solidFill>
                  <a:schemeClr val="lt1"/>
                </a:solidFill>
                <a:highlight>
                  <a:srgbClr val="FFFFFF"/>
                </a:highlight>
              </a:rPr>
              <a:t>2.What is the average rating per category?</a:t>
            </a:r>
            <a:endParaRPr>
              <a:solidFill>
                <a:schemeClr val="lt1"/>
              </a:solidFill>
              <a:highlight>
                <a:srgbClr val="FFFFFF"/>
              </a:highlight>
            </a:endParaRPr>
          </a:p>
          <a:p>
            <a:pPr indent="0" lvl="0" marL="0" rtl="0" algn="l">
              <a:spcBef>
                <a:spcPts val="1200"/>
              </a:spcBef>
              <a:spcAft>
                <a:spcPts val="0"/>
              </a:spcAft>
              <a:buNone/>
            </a:pPr>
            <a:r>
              <a:rPr lang="en-GB">
                <a:solidFill>
                  <a:schemeClr val="lt1"/>
                </a:solidFill>
                <a:highlight>
                  <a:srgbClr val="FFFFFF"/>
                </a:highlight>
              </a:rPr>
              <a:t>3.Which category has high number of installs? Get 5 most installed apps with corresponding number of installs.</a:t>
            </a:r>
            <a:endParaRPr>
              <a:solidFill>
                <a:schemeClr val="lt1"/>
              </a:solidFill>
              <a:highlight>
                <a:srgbClr val="FFFFFF"/>
              </a:highlight>
            </a:endParaRPr>
          </a:p>
          <a:p>
            <a:pPr indent="0" lvl="0" marL="0" rtl="0" algn="l">
              <a:spcBef>
                <a:spcPts val="1200"/>
              </a:spcBef>
              <a:spcAft>
                <a:spcPts val="0"/>
              </a:spcAft>
              <a:buNone/>
            </a:pPr>
            <a:r>
              <a:rPr lang="en-GB">
                <a:solidFill>
                  <a:schemeClr val="lt1"/>
                </a:solidFill>
                <a:highlight>
                  <a:srgbClr val="FFFFFF"/>
                </a:highlight>
              </a:rPr>
              <a:t>4.Which category have most paid type of apps? Find out the top 5 apps having highest price.</a:t>
            </a:r>
            <a:endParaRPr>
              <a:solidFill>
                <a:schemeClr val="lt1"/>
              </a:solidFill>
              <a:highlight>
                <a:srgbClr val="FFFFFF"/>
              </a:highlight>
            </a:endParaRPr>
          </a:p>
          <a:p>
            <a:pPr indent="0" lvl="0" marL="0" rtl="0" algn="l">
              <a:spcBef>
                <a:spcPts val="1200"/>
              </a:spcBef>
              <a:spcAft>
                <a:spcPts val="0"/>
              </a:spcAft>
              <a:buNone/>
            </a:pPr>
            <a:r>
              <a:rPr lang="en-GB">
                <a:solidFill>
                  <a:schemeClr val="lt1"/>
                </a:solidFill>
                <a:highlight>
                  <a:srgbClr val="FFFFFF"/>
                </a:highlight>
              </a:rPr>
              <a:t>5.What is the percentage of paid and free apps?</a:t>
            </a:r>
            <a:endParaRPr>
              <a:solidFill>
                <a:schemeClr val="lt1"/>
              </a:solidFill>
              <a:highlight>
                <a:srgbClr val="FFFFFF"/>
              </a:highlight>
            </a:endParaRPr>
          </a:p>
          <a:p>
            <a:pPr indent="0" lvl="0" marL="0" rtl="0" algn="l">
              <a:spcBef>
                <a:spcPts val="1200"/>
              </a:spcBef>
              <a:spcAft>
                <a:spcPts val="0"/>
              </a:spcAft>
              <a:buNone/>
            </a:pPr>
            <a:r>
              <a:rPr lang="en-GB">
                <a:solidFill>
                  <a:schemeClr val="lt1"/>
                </a:solidFill>
                <a:highlight>
                  <a:srgbClr val="FFFFFF"/>
                </a:highlight>
              </a:rPr>
              <a:t>6.What are the installs per content rating of apps?</a:t>
            </a:r>
            <a:endParaRPr>
              <a:solidFill>
                <a:schemeClr val="lt1"/>
              </a:solidFill>
              <a:highlight>
                <a:srgbClr val="FFFFFF"/>
              </a:highlight>
            </a:endParaRPr>
          </a:p>
          <a:p>
            <a:pPr indent="0" lvl="0" marL="0" rtl="0" algn="l">
              <a:spcBef>
                <a:spcPts val="1200"/>
              </a:spcBef>
              <a:spcAft>
                <a:spcPts val="0"/>
              </a:spcAft>
              <a:buNone/>
            </a:pPr>
            <a:r>
              <a:rPr lang="en-GB">
                <a:solidFill>
                  <a:schemeClr val="lt1"/>
                </a:solidFill>
                <a:highlight>
                  <a:srgbClr val="FFFFFF"/>
                </a:highlight>
              </a:rPr>
              <a:t>7.Visualize the correlation between all the columns with the help of heatmap.</a:t>
            </a:r>
            <a:endParaRPr>
              <a:solidFill>
                <a:schemeClr val="lt1"/>
              </a:solidFill>
              <a:highlight>
                <a:srgbClr val="FFFFFF"/>
              </a:highlight>
            </a:endParaRPr>
          </a:p>
          <a:p>
            <a:pPr indent="0" lvl="0" marL="0" rtl="0" algn="l">
              <a:spcBef>
                <a:spcPts val="120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fd2b3485c1_0_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434"/>
              </a:lnSpc>
              <a:spcBef>
                <a:spcPts val="0"/>
              </a:spcBef>
              <a:spcAft>
                <a:spcPts val="0"/>
              </a:spcAft>
              <a:buNone/>
            </a:pPr>
            <a:r>
              <a:rPr b="1" lang="en-GB">
                <a:highlight>
                  <a:srgbClr val="FFFFFE"/>
                </a:highlight>
              </a:rPr>
              <a:t>App Ratings</a:t>
            </a:r>
            <a:endParaRPr b="1">
              <a:highlight>
                <a:srgbClr val="FFFFFE"/>
              </a:highlight>
            </a:endParaRPr>
          </a:p>
          <a:p>
            <a:pPr indent="0" lvl="0" marL="0" rtl="0" algn="l">
              <a:spcBef>
                <a:spcPts val="0"/>
              </a:spcBef>
              <a:spcAft>
                <a:spcPts val="0"/>
              </a:spcAft>
              <a:buNone/>
            </a:pPr>
            <a:r>
              <a:t/>
            </a:r>
            <a:endParaRPr/>
          </a:p>
        </p:txBody>
      </p:sp>
      <p:sp>
        <p:nvSpPr>
          <p:cNvPr id="92" name="Google Shape;92;gfd2b3485c1_0_1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Most of the ratings of apps given by users are in between 3 to 5.</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GB">
                <a:solidFill>
                  <a:schemeClr val="lt1"/>
                </a:solidFill>
              </a:rPr>
              <a:t>Most number of apps are rated at 4.3</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600"/>
              </a:spcBef>
              <a:spcAft>
                <a:spcPts val="0"/>
              </a:spcAft>
              <a:buClr>
                <a:schemeClr val="lt1"/>
              </a:buClr>
              <a:buSzPts val="1400"/>
              <a:buFont typeface="Roboto"/>
              <a:buChar char="●"/>
            </a:pPr>
            <a:r>
              <a:rPr lang="en-GB">
                <a:solidFill>
                  <a:schemeClr val="lt1"/>
                </a:solidFill>
                <a:highlight>
                  <a:srgbClr val="FFFFFF"/>
                </a:highlight>
                <a:latin typeface="Roboto"/>
                <a:ea typeface="Roboto"/>
                <a:cs typeface="Roboto"/>
                <a:sym typeface="Roboto"/>
              </a:rPr>
              <a:t>All categories of apps have more than 4 average rating.</a:t>
            </a:r>
            <a:endParaRPr>
              <a:solidFill>
                <a:schemeClr val="lt1"/>
              </a:solidFill>
              <a:highlight>
                <a:srgbClr val="FFFFFF"/>
              </a:highlight>
              <a:latin typeface="Roboto"/>
              <a:ea typeface="Roboto"/>
              <a:cs typeface="Roboto"/>
              <a:sym typeface="Roboto"/>
            </a:endParaRPr>
          </a:p>
          <a:p>
            <a:pPr indent="0" lvl="0" marL="457200" rtl="0" algn="l">
              <a:spcBef>
                <a:spcPts val="600"/>
              </a:spcBef>
              <a:spcAft>
                <a:spcPts val="0"/>
              </a:spcAft>
              <a:buNone/>
            </a:pPr>
            <a:r>
              <a:t/>
            </a:r>
            <a:endParaRPr>
              <a:solidFill>
                <a:schemeClr val="lt1"/>
              </a:solidFill>
              <a:highlight>
                <a:srgbClr val="FFFFFF"/>
              </a:highlight>
              <a:latin typeface="Roboto"/>
              <a:ea typeface="Roboto"/>
              <a:cs typeface="Roboto"/>
              <a:sym typeface="Roboto"/>
            </a:endParaRPr>
          </a:p>
          <a:p>
            <a:pPr indent="-317500" lvl="0" marL="457200" rtl="0" algn="l">
              <a:spcBef>
                <a:spcPts val="600"/>
              </a:spcBef>
              <a:spcAft>
                <a:spcPts val="0"/>
              </a:spcAft>
              <a:buClr>
                <a:schemeClr val="lt1"/>
              </a:buClr>
              <a:buSzPts val="1400"/>
              <a:buFont typeface="Roboto"/>
              <a:buChar char="●"/>
            </a:pPr>
            <a:r>
              <a:rPr lang="en-GB">
                <a:solidFill>
                  <a:schemeClr val="lt1"/>
                </a:solidFill>
                <a:highlight>
                  <a:srgbClr val="FFFFFF"/>
                </a:highlight>
                <a:latin typeface="Roboto"/>
                <a:ea typeface="Roboto"/>
                <a:cs typeface="Roboto"/>
                <a:sym typeface="Roboto"/>
              </a:rPr>
              <a:t>Event category has highest average rating with average rating of </a:t>
            </a:r>
            <a:r>
              <a:rPr lang="en-GB">
                <a:solidFill>
                  <a:schemeClr val="lt1"/>
                </a:solidFill>
                <a:highlight>
                  <a:srgbClr val="FFFFFF"/>
                </a:highlight>
              </a:rPr>
              <a:t>4.395313</a:t>
            </a:r>
            <a:endParaRPr>
              <a:solidFill>
                <a:schemeClr val="lt1"/>
              </a:solidFill>
              <a:highlight>
                <a:srgbClr val="FFFFFF"/>
              </a:highlight>
            </a:endParaRPr>
          </a:p>
          <a:p>
            <a:pPr indent="0" lvl="0" marL="457200" rtl="0" algn="l">
              <a:spcBef>
                <a:spcPts val="500"/>
              </a:spcBef>
              <a:spcAft>
                <a:spcPts val="0"/>
              </a:spcAft>
              <a:buNone/>
            </a:pPr>
            <a:r>
              <a:t/>
            </a:r>
            <a:endParaRPr>
              <a:solidFill>
                <a:schemeClr val="lt1"/>
              </a:solidFill>
            </a:endParaRPr>
          </a:p>
        </p:txBody>
      </p:sp>
      <p:sp>
        <p:nvSpPr>
          <p:cNvPr id="93" name="Google Shape;93;gfd2b3485c1_0_1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gfd2b3485c1_0_120"/>
          <p:cNvPicPr preferRelativeResize="0"/>
          <p:nvPr/>
        </p:nvPicPr>
        <p:blipFill>
          <a:blip r:embed="rId3">
            <a:alphaModFix/>
          </a:blip>
          <a:stretch>
            <a:fillRect/>
          </a:stretch>
        </p:blipFill>
        <p:spPr>
          <a:xfrm>
            <a:off x="4641200" y="90400"/>
            <a:ext cx="3863774" cy="2280425"/>
          </a:xfrm>
          <a:prstGeom prst="rect">
            <a:avLst/>
          </a:prstGeom>
          <a:noFill/>
          <a:ln>
            <a:noFill/>
          </a:ln>
        </p:spPr>
      </p:pic>
      <p:pic>
        <p:nvPicPr>
          <p:cNvPr id="95" name="Google Shape;95;gfd2b3485c1_0_120"/>
          <p:cNvPicPr preferRelativeResize="0"/>
          <p:nvPr/>
        </p:nvPicPr>
        <p:blipFill>
          <a:blip r:embed="rId4">
            <a:alphaModFix/>
          </a:blip>
          <a:stretch>
            <a:fillRect/>
          </a:stretch>
        </p:blipFill>
        <p:spPr>
          <a:xfrm>
            <a:off x="4480475" y="2571750"/>
            <a:ext cx="4629025" cy="2571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fd0dd1ecff_0_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App Size</a:t>
            </a:r>
            <a:endParaRPr b="1"/>
          </a:p>
        </p:txBody>
      </p:sp>
      <p:sp>
        <p:nvSpPr>
          <p:cNvPr id="101" name="Google Shape;101;gfd0dd1ecff_0_68"/>
          <p:cNvSpPr txBox="1"/>
          <p:nvPr>
            <p:ph idx="1" type="body"/>
          </p:nvPr>
        </p:nvSpPr>
        <p:spPr>
          <a:xfrm>
            <a:off x="311700" y="2107250"/>
            <a:ext cx="3999900" cy="246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GB">
                <a:solidFill>
                  <a:schemeClr val="lt1"/>
                </a:solidFill>
                <a:highlight>
                  <a:srgbClr val="FFFFFF"/>
                </a:highlight>
              </a:rPr>
              <a:t>Maximum number of applications present in the dataset are of small size.</a:t>
            </a:r>
            <a:endParaRPr sz="1600">
              <a:solidFill>
                <a:schemeClr val="lt1"/>
              </a:solidFill>
            </a:endParaRPr>
          </a:p>
        </p:txBody>
      </p:sp>
      <p:sp>
        <p:nvSpPr>
          <p:cNvPr id="102" name="Google Shape;102;gfd0dd1ecff_0_6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gfd0dd1ecff_0_68"/>
          <p:cNvPicPr preferRelativeResize="0"/>
          <p:nvPr/>
        </p:nvPicPr>
        <p:blipFill>
          <a:blip r:embed="rId3">
            <a:alphaModFix/>
          </a:blip>
          <a:stretch>
            <a:fillRect/>
          </a:stretch>
        </p:blipFill>
        <p:spPr>
          <a:xfrm>
            <a:off x="4486399" y="763775"/>
            <a:ext cx="4396549" cy="3615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fd2b3485c1_0_134"/>
          <p:cNvSpPr txBox="1"/>
          <p:nvPr>
            <p:ph type="title"/>
          </p:nvPr>
        </p:nvSpPr>
        <p:spPr>
          <a:xfrm>
            <a:off x="311700" y="14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 </a:t>
            </a:r>
            <a:r>
              <a:rPr b="1" lang="en-GB"/>
              <a:t>Installs</a:t>
            </a:r>
            <a:endParaRPr b="1"/>
          </a:p>
        </p:txBody>
      </p:sp>
      <p:sp>
        <p:nvSpPr>
          <p:cNvPr id="109" name="Google Shape;109;gfd2b3485c1_0_134"/>
          <p:cNvSpPr txBox="1"/>
          <p:nvPr>
            <p:ph idx="1" type="body"/>
          </p:nvPr>
        </p:nvSpPr>
        <p:spPr>
          <a:xfrm>
            <a:off x="392075" y="713352"/>
            <a:ext cx="8659200" cy="11955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lt1"/>
              </a:buClr>
              <a:buSzPts val="1600"/>
              <a:buChar char="❖"/>
            </a:pPr>
            <a:r>
              <a:rPr b="1" lang="en-GB" sz="1600" u="sng">
                <a:solidFill>
                  <a:schemeClr val="lt1"/>
                </a:solidFill>
                <a:highlight>
                  <a:srgbClr val="FFFFFF"/>
                </a:highlight>
              </a:rPr>
              <a:t>Category vs Installs </a:t>
            </a:r>
            <a:endParaRPr b="1" sz="1600" u="sng">
              <a:solidFill>
                <a:schemeClr val="lt1"/>
              </a:solidFill>
              <a:highlight>
                <a:srgbClr val="FFFFFF"/>
              </a:highlight>
            </a:endParaRPr>
          </a:p>
          <a:p>
            <a:pPr indent="0" lvl="0" marL="457200" rtl="0" algn="l">
              <a:spcBef>
                <a:spcPts val="600"/>
              </a:spcBef>
              <a:spcAft>
                <a:spcPts val="0"/>
              </a:spcAft>
              <a:buNone/>
            </a:pPr>
            <a:r>
              <a:rPr lang="en-GB">
                <a:solidFill>
                  <a:schemeClr val="lt1"/>
                </a:solidFill>
                <a:highlight>
                  <a:srgbClr val="FFFFFF"/>
                </a:highlight>
              </a:rPr>
              <a:t>Maximum number of apps present in google play store come under Family, Game and tools but as per the installation and requirement in the market plot, scenario is not the same. Maximum installed apps comes under Game, Communication, Productivity and Social.</a:t>
            </a:r>
            <a:endParaRPr>
              <a:solidFill>
                <a:schemeClr val="lt1"/>
              </a:solidFill>
              <a:highlight>
                <a:srgbClr val="FFFFFF"/>
              </a:highlight>
            </a:endParaRPr>
          </a:p>
          <a:p>
            <a:pPr indent="0" lvl="0" marL="457200" rtl="0" algn="l">
              <a:spcBef>
                <a:spcPts val="500"/>
              </a:spcBef>
              <a:spcAft>
                <a:spcPts val="0"/>
              </a:spcAft>
              <a:buNone/>
            </a:pPr>
            <a:r>
              <a:t/>
            </a:r>
            <a:endParaRPr>
              <a:solidFill>
                <a:schemeClr val="lt1"/>
              </a:solidFill>
              <a:highlight>
                <a:srgbClr val="FFFFFF"/>
              </a:highlight>
            </a:endParaRPr>
          </a:p>
          <a:p>
            <a:pPr indent="0" lvl="0" marL="0" rtl="0" algn="l">
              <a:spcBef>
                <a:spcPts val="600"/>
              </a:spcBef>
              <a:spcAft>
                <a:spcPts val="0"/>
              </a:spcAft>
              <a:buNone/>
            </a:pPr>
            <a:r>
              <a:t/>
            </a:r>
            <a:endParaRPr>
              <a:solidFill>
                <a:schemeClr val="lt1"/>
              </a:solidFill>
              <a:highlight>
                <a:srgbClr val="FFFFFF"/>
              </a:highlight>
            </a:endParaRPr>
          </a:p>
          <a:p>
            <a:pPr indent="0" lvl="0" marL="457200" rtl="0" algn="l">
              <a:spcBef>
                <a:spcPts val="600"/>
              </a:spcBef>
              <a:spcAft>
                <a:spcPts val="0"/>
              </a:spcAft>
              <a:buNone/>
            </a:pPr>
            <a:r>
              <a:t/>
            </a:r>
            <a:endParaRPr>
              <a:solidFill>
                <a:schemeClr val="lt1"/>
              </a:solidFill>
              <a:highlight>
                <a:srgbClr val="FFFFFF"/>
              </a:highlight>
            </a:endParaRPr>
          </a:p>
          <a:p>
            <a:pPr indent="0" lvl="0" marL="457200" rtl="0" algn="l">
              <a:spcBef>
                <a:spcPts val="600"/>
              </a:spcBef>
              <a:spcAft>
                <a:spcPts val="0"/>
              </a:spcAft>
              <a:buNone/>
            </a:pPr>
            <a:r>
              <a:t/>
            </a:r>
            <a:endParaRPr>
              <a:solidFill>
                <a:schemeClr val="lt1"/>
              </a:solidFill>
              <a:highlight>
                <a:srgbClr val="FFFFFF"/>
              </a:highlight>
            </a:endParaRPr>
          </a:p>
          <a:p>
            <a:pPr indent="0" lvl="0" marL="457200" rtl="0" algn="l">
              <a:spcBef>
                <a:spcPts val="600"/>
              </a:spcBef>
              <a:spcAft>
                <a:spcPts val="0"/>
              </a:spcAft>
              <a:buNone/>
            </a:pPr>
            <a:r>
              <a:t/>
            </a:r>
            <a:endParaRPr>
              <a:solidFill>
                <a:schemeClr val="lt1"/>
              </a:solidFill>
              <a:highlight>
                <a:srgbClr val="FFFFFF"/>
              </a:highlight>
            </a:endParaRPr>
          </a:p>
          <a:p>
            <a:pPr indent="0" lvl="0" marL="0" rtl="0" algn="l">
              <a:spcBef>
                <a:spcPts val="500"/>
              </a:spcBef>
              <a:spcAft>
                <a:spcPts val="0"/>
              </a:spcAft>
              <a:buNone/>
            </a:pPr>
            <a:r>
              <a:t/>
            </a:r>
            <a:endParaRPr>
              <a:solidFill>
                <a:schemeClr val="lt1"/>
              </a:solidFill>
              <a:highlight>
                <a:srgbClr val="FFFFFF"/>
              </a:highlight>
            </a:endParaRPr>
          </a:p>
        </p:txBody>
      </p:sp>
      <p:sp>
        <p:nvSpPr>
          <p:cNvPr id="110" name="Google Shape;110;gfd2b3485c1_0_134"/>
          <p:cNvSpPr txBox="1"/>
          <p:nvPr>
            <p:ph idx="2" type="body"/>
          </p:nvPr>
        </p:nvSpPr>
        <p:spPr>
          <a:xfrm>
            <a:off x="4832400" y="2019225"/>
            <a:ext cx="3999900" cy="25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gfd2b3485c1_0_134"/>
          <p:cNvPicPr preferRelativeResize="0"/>
          <p:nvPr/>
        </p:nvPicPr>
        <p:blipFill>
          <a:blip r:embed="rId3">
            <a:alphaModFix/>
          </a:blip>
          <a:stretch>
            <a:fillRect/>
          </a:stretch>
        </p:blipFill>
        <p:spPr>
          <a:xfrm>
            <a:off x="4572000" y="2109650"/>
            <a:ext cx="4208124" cy="2792750"/>
          </a:xfrm>
          <a:prstGeom prst="rect">
            <a:avLst/>
          </a:prstGeom>
          <a:noFill/>
          <a:ln>
            <a:noFill/>
          </a:ln>
        </p:spPr>
      </p:pic>
      <p:pic>
        <p:nvPicPr>
          <p:cNvPr id="112" name="Google Shape;112;gfd2b3485c1_0_134"/>
          <p:cNvPicPr preferRelativeResize="0"/>
          <p:nvPr/>
        </p:nvPicPr>
        <p:blipFill>
          <a:blip r:embed="rId4">
            <a:alphaModFix/>
          </a:blip>
          <a:stretch>
            <a:fillRect/>
          </a:stretch>
        </p:blipFill>
        <p:spPr>
          <a:xfrm>
            <a:off x="194475" y="2210100"/>
            <a:ext cx="4208126" cy="279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