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png" ContentType="image/png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61240" cy="722520"/>
          </a:xfrm>
          <a:prstGeom prst="rect">
            <a:avLst/>
          </a:prstGeom>
          <a:ln>
            <a:noFill/>
          </a:ln>
        </p:spPr>
      </p:pic>
      <p:pic>
        <p:nvPicPr>
          <p:cNvPr id="1" name="Google Shape;88;p1" descr=""/>
          <p:cNvPicPr/>
          <p:nvPr/>
        </p:nvPicPr>
        <p:blipFill>
          <a:blip r:embed="rId3"/>
          <a:srcRect l="0" t="16267" r="0" b="884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694440" y="633240"/>
            <a:ext cx="9502560" cy="4706280"/>
            <a:chOff x="694440" y="633240"/>
            <a:chExt cx="9502560" cy="4706280"/>
          </a:xfrm>
        </p:grpSpPr>
        <p:pic>
          <p:nvPicPr>
            <p:cNvPr id="3" name="Google Shape;13;p5" descr=""/>
            <p:cNvPicPr/>
            <p:nvPr/>
          </p:nvPicPr>
          <p:blipFill>
            <a:blip r:embed="rId4"/>
            <a:stretch/>
          </p:blipFill>
          <p:spPr>
            <a:xfrm>
              <a:off x="694440" y="633240"/>
              <a:ext cx="9502560" cy="4706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" name="CustomShape 2"/>
            <p:cNvSpPr/>
            <p:nvPr/>
          </p:nvSpPr>
          <p:spPr>
            <a:xfrm>
              <a:off x="694440" y="5307120"/>
              <a:ext cx="9502560" cy="2844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5" name="Рисунок 2" descr=""/>
          <p:cNvPicPr/>
          <p:nvPr/>
        </p:nvPicPr>
        <p:blipFill>
          <a:blip r:embed="rId5"/>
          <a:stretch/>
        </p:blipFill>
        <p:spPr>
          <a:xfrm>
            <a:off x="9157680" y="612000"/>
            <a:ext cx="2361240" cy="721440"/>
          </a:xfrm>
          <a:prstGeom prst="rect">
            <a:avLst/>
          </a:prstGeom>
          <a:ln>
            <a:noFill/>
          </a:ln>
        </p:spPr>
      </p:pic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1078200" y="831240"/>
            <a:ext cx="9118800" cy="34164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LS Sector Bold"/>
                <a:ea typeface="Open Sans"/>
              </a:rPr>
              <a:t>Заголовок слайда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300" spc="-1" strike="noStrike">
                <a:solidFill>
                  <a:srgbClr val="000000"/>
                </a:solidFill>
                <a:latin typeface="ALS Sector Regular"/>
              </a:rPr>
              <a:t>Для правки структуры щёлкните мышью</a:t>
            </a:r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61240" cy="72252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body"/>
          </p:nvPr>
        </p:nvSpPr>
        <p:spPr>
          <a:xfrm>
            <a:off x="558720" y="1778040"/>
            <a:ext cx="11196000" cy="4473000"/>
          </a:xfrm>
          <a:prstGeom prst="rect">
            <a:avLst/>
          </a:prstGeom>
        </p:spPr>
        <p:txBody>
          <a:bodyPr>
            <a:normAutofit/>
          </a:bodyPr>
          <a:p>
            <a:pPr marL="457200" indent="-380520">
              <a:lnSpc>
                <a:spcPct val="90000"/>
              </a:lnSpc>
              <a:spcBef>
                <a:spcPts val="751"/>
              </a:spcBef>
              <a:buClr>
                <a:srgbClr val="0e5dab"/>
              </a:buClr>
              <a:buFont typeface="Noto Sans Symbols"/>
              <a:buChar char="▪"/>
            </a:pPr>
            <a:r>
              <a:rPr b="0" lang="ru-RU" sz="23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Текст слайда</a:t>
            </a:r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58720" y="1185840"/>
            <a:ext cx="11196000" cy="584280"/>
          </a:xfrm>
          <a:prstGeom prst="rect">
            <a:avLst/>
          </a:prstGeom>
        </p:spPr>
        <p:txBody>
          <a:bodyPr>
            <a:normAutofit/>
          </a:bodyPr>
          <a:p>
            <a:pPr marL="457200" indent="-228240">
              <a:lnSpc>
                <a:spcPct val="90000"/>
              </a:lnSpc>
              <a:spcBef>
                <a:spcPts val="751"/>
              </a:spcBef>
            </a:pPr>
            <a:r>
              <a:rPr b="0" lang="ru-RU" sz="2700" spc="-1" strike="noStrike">
                <a:solidFill>
                  <a:srgbClr val="f1be29"/>
                </a:solidFill>
                <a:latin typeface="ALS Sector Regular"/>
                <a:ea typeface="Open Sans"/>
              </a:rPr>
              <a:t>Текст слайда</a:t>
            </a:r>
            <a:endParaRPr b="0" lang="ru-RU" sz="2700" spc="-1" strike="noStrike">
              <a:solidFill>
                <a:srgbClr val="000000"/>
              </a:solidFill>
              <a:latin typeface="ALS Sector Regular"/>
            </a:endParaRPr>
          </a:p>
          <a:p>
            <a:pPr marL="457200" indent="-228240">
              <a:lnSpc>
                <a:spcPct val="90000"/>
              </a:lnSpc>
              <a:spcBef>
                <a:spcPts val="751"/>
              </a:spcBef>
            </a:pPr>
            <a:endParaRPr b="0" lang="ru-RU" sz="27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sldNum"/>
          </p:nvPr>
        </p:nvSpPr>
        <p:spPr>
          <a:xfrm>
            <a:off x="273600" y="6433920"/>
            <a:ext cx="569880" cy="2750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54E2A4B-142D-4377-80B7-BD6C35AEC599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61240" cy="722520"/>
          </a:xfrm>
          <a:prstGeom prst="rect">
            <a:avLst/>
          </a:prstGeom>
          <a:ln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sldNum"/>
          </p:nvPr>
        </p:nvSpPr>
        <p:spPr>
          <a:xfrm>
            <a:off x="273600" y="6433920"/>
            <a:ext cx="632160" cy="2750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B8A8DB4-46B6-4386-968E-061A6A8E3695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1</a:t>
            </a:fld>
            <a:endParaRPr b="0" lang="ru-RU" sz="2400" spc="-1" strike="noStrike"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58720" y="1770840"/>
            <a:ext cx="5507640" cy="4506840"/>
          </a:xfrm>
          <a:prstGeom prst="rect">
            <a:avLst/>
          </a:prstGeom>
        </p:spPr>
        <p:txBody>
          <a:bodyPr>
            <a:normAutofit/>
          </a:bodyPr>
          <a:p>
            <a:pPr marL="76320">
              <a:lnSpc>
                <a:spcPct val="90000"/>
              </a:lnSpc>
              <a:spcBef>
                <a:spcPts val="751"/>
              </a:spcBef>
            </a:pPr>
            <a:r>
              <a:rPr b="0" lang="ru-RU" sz="23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Текст слайда</a:t>
            </a:r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42040" y="1770840"/>
            <a:ext cx="5507640" cy="4506840"/>
          </a:xfrm>
          <a:prstGeom prst="rect">
            <a:avLst/>
          </a:prstGeom>
        </p:spPr>
        <p:txBody>
          <a:bodyPr>
            <a:normAutofit/>
          </a:bodyPr>
          <a:p>
            <a:pPr marL="76320">
              <a:lnSpc>
                <a:spcPct val="90000"/>
              </a:lnSpc>
              <a:spcBef>
                <a:spcPts val="751"/>
              </a:spcBef>
            </a:pPr>
            <a:r>
              <a:rPr b="0" lang="ru-RU" sz="23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Текст слайда</a:t>
            </a:r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58720" y="1185840"/>
            <a:ext cx="11196000" cy="584280"/>
          </a:xfrm>
          <a:prstGeom prst="rect">
            <a:avLst/>
          </a:prstGeom>
        </p:spPr>
        <p:txBody>
          <a:bodyPr>
            <a:normAutofit/>
          </a:bodyPr>
          <a:p>
            <a:pPr marL="457200" indent="-228240">
              <a:lnSpc>
                <a:spcPct val="90000"/>
              </a:lnSpc>
              <a:spcBef>
                <a:spcPts val="751"/>
              </a:spcBef>
            </a:pPr>
            <a:r>
              <a:rPr b="0" lang="ru-RU" sz="2700" spc="-1" strike="noStrike">
                <a:solidFill>
                  <a:srgbClr val="f1be29"/>
                </a:solidFill>
                <a:latin typeface="ALS Sector Regular"/>
                <a:ea typeface="Open Sans"/>
              </a:rPr>
              <a:t>Подзаголовок слайда</a:t>
            </a:r>
            <a:endParaRPr b="0" lang="ru-RU" sz="2700" spc="-1" strike="noStrike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61240" cy="722520"/>
          </a:xfrm>
          <a:prstGeom prst="rect">
            <a:avLst/>
          </a:prstGeom>
          <a:ln>
            <a:noFill/>
          </a:ln>
        </p:spPr>
      </p:pic>
      <p:pic>
        <p:nvPicPr>
          <p:cNvPr id="128" name="Google Shape;88;p1" descr=""/>
          <p:cNvPicPr/>
          <p:nvPr/>
        </p:nvPicPr>
        <p:blipFill>
          <a:blip r:embed="rId3"/>
          <a:srcRect l="0" t="16267" r="0" b="884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29" name="Рисунок 4" descr=""/>
          <p:cNvPicPr/>
          <p:nvPr/>
        </p:nvPicPr>
        <p:blipFill>
          <a:blip r:embed="rId4"/>
          <a:stretch/>
        </p:blipFill>
        <p:spPr>
          <a:xfrm>
            <a:off x="6575400" y="2096640"/>
            <a:ext cx="1331640" cy="1331640"/>
          </a:xfrm>
          <a:prstGeom prst="rect">
            <a:avLst/>
          </a:prstGeom>
          <a:ln>
            <a:noFill/>
          </a:ln>
        </p:spPr>
      </p:pic>
      <p:pic>
        <p:nvPicPr>
          <p:cNvPr id="130" name="Рисунок 3" descr=""/>
          <p:cNvPicPr/>
          <p:nvPr/>
        </p:nvPicPr>
        <p:blipFill>
          <a:blip r:embed="rId5"/>
          <a:stretch/>
        </p:blipFill>
        <p:spPr>
          <a:xfrm>
            <a:off x="1278360" y="2042640"/>
            <a:ext cx="4709880" cy="143964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7849800" y="2522520"/>
            <a:ext cx="304812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9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LS Sector Bold"/>
                <a:ea typeface="Roboto Black"/>
              </a:rPr>
              <a:t>do.bmstu.ru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 flipH="1">
            <a:off x="10711800" y="2096640"/>
            <a:ext cx="130320" cy="1331640"/>
          </a:xfrm>
          <a:custGeom>
            <a:avLst/>
            <a:gdLst/>
            <a:ahLst/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noFill/>
          <a:ln w="284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300" spc="-1" strike="noStrike">
                <a:solidFill>
                  <a:srgbClr val="000000"/>
                </a:solidFill>
                <a:latin typeface="ALS Sector Regular"/>
              </a:rPr>
              <a:t>Для правки структуры щёлкните мышью</a:t>
            </a:r>
            <a:endParaRPr b="0" lang="ru-RU" sz="2300" spc="-1" strike="noStrike">
              <a:solidFill>
                <a:srgbClr val="000000"/>
              </a:solidFill>
              <a:latin typeface="ALS Sector Regula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078200" y="831240"/>
            <a:ext cx="9118800" cy="3416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just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LS Sector Bold"/>
                <a:ea typeface="Open Sans"/>
              </a:rPr>
              <a:t>Прогнозирование конечных свойств новых материалов (композиционных материалов).</a:t>
            </a:r>
            <a:endParaRPr b="0" lang="ru-RU" sz="44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1078200" y="4363560"/>
            <a:ext cx="9118800" cy="873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80520">
              <a:lnSpc>
                <a:spcPct val="90000"/>
              </a:lnSpc>
              <a:spcBef>
                <a:spcPts val="75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ALS Sector Regular"/>
                <a:ea typeface="Open Sans"/>
              </a:rPr>
              <a:t>Макаревич О В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"/>
          <p:cNvGrpSpPr/>
          <p:nvPr/>
        </p:nvGrpSpPr>
        <p:grpSpPr>
          <a:xfrm>
            <a:off x="3168000" y="469440"/>
            <a:ext cx="3835080" cy="666000"/>
            <a:chOff x="3168000" y="469440"/>
            <a:chExt cx="3835080" cy="666000"/>
          </a:xfrm>
        </p:grpSpPr>
        <p:sp>
          <p:nvSpPr>
            <p:cNvPr id="174" name="CustomShape 2"/>
            <p:cNvSpPr/>
            <p:nvPr/>
          </p:nvSpPr>
          <p:spPr>
            <a:xfrm>
              <a:off x="3168000" y="469440"/>
              <a:ext cx="3835080" cy="665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Техническое задание</a:t>
              </a:r>
              <a:endParaRPr b="0" lang="ru-RU" sz="2800" spc="-1" strike="noStrike">
                <a:latin typeface="Arial"/>
              </a:endParaRPr>
            </a:p>
          </p:txBody>
        </p:sp>
        <p:sp>
          <p:nvSpPr>
            <p:cNvPr id="175" name="CustomShape 3"/>
            <p:cNvSpPr/>
            <p:nvPr/>
          </p:nvSpPr>
          <p:spPr>
            <a:xfrm flipH="1" rot="10800000">
              <a:off x="3168000" y="469800"/>
              <a:ext cx="63360" cy="665640"/>
            </a:xfrm>
            <a:custGeom>
              <a:avLst/>
              <a:gdLst/>
              <a:ah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4"/>
            <p:cNvSpPr/>
            <p:nvPr/>
          </p:nvSpPr>
          <p:spPr>
            <a:xfrm flipH="1">
              <a:off x="6927840" y="469440"/>
              <a:ext cx="74520" cy="665640"/>
            </a:xfrm>
            <a:custGeom>
              <a:avLst/>
              <a:gdLst/>
              <a:ah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7" name="TextShape 5"/>
          <p:cNvSpPr txBox="1"/>
          <p:nvPr/>
        </p:nvSpPr>
        <p:spPr>
          <a:xfrm>
            <a:off x="273600" y="6433920"/>
            <a:ext cx="569880" cy="275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C444AE4-6768-4CAF-9B09-79295093337F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1</a:t>
            </a:fld>
            <a:endParaRPr b="0" lang="ru-RU" sz="2400" spc="-1" strike="noStrike">
              <a:latin typeface="Times New Roman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1408320" y="1719720"/>
            <a:ext cx="621756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1530360" indent="-179640">
              <a:lnSpc>
                <a:spcPct val="100000"/>
              </a:lnSpc>
            </a:pPr>
            <a:r>
              <a:rPr b="1" lang="ru-RU" sz="16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Предобработка данных</a:t>
            </a:r>
            <a:endParaRPr b="0" i="1" lang="ru-RU" sz="1600" spc="-1" strike="noStrike">
              <a:latin typeface="Times New Roman"/>
              <a:ea typeface="Times New Roman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8474040" y="1492920"/>
            <a:ext cx="3157560" cy="4586760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>
            <a:noAutofit/>
          </a:bodyPr>
          <a:p>
            <a:pPr algn="just">
              <a:lnSpc>
                <a:spcPct val="90000"/>
              </a:lnSpc>
            </a:pPr>
            <a:r>
              <a:rPr b="1" lang="ru-RU" sz="1600" spc="-1" strike="noStrike">
                <a:solidFill>
                  <a:srgbClr val="ffffff"/>
                </a:solidFill>
                <a:latin typeface="ALS Sector Regular"/>
                <a:ea typeface="Arial"/>
              </a:rPr>
              <a:t>Дополнительная информация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ru-RU" sz="1600" spc="-1" strike="noStrike">
              <a:latin typeface="Arial"/>
            </a:endParaRPr>
          </a:p>
        </p:txBody>
      </p:sp>
      <p:grpSp>
        <p:nvGrpSpPr>
          <p:cNvPr id="180" name="Group 8"/>
          <p:cNvGrpSpPr/>
          <p:nvPr/>
        </p:nvGrpSpPr>
        <p:grpSpPr>
          <a:xfrm>
            <a:off x="558720" y="2489400"/>
            <a:ext cx="450000" cy="685440"/>
            <a:chOff x="558720" y="2489400"/>
            <a:chExt cx="450000" cy="685440"/>
          </a:xfrm>
        </p:grpSpPr>
        <p:sp>
          <p:nvSpPr>
            <p:cNvPr id="181" name="CustomShape 9"/>
            <p:cNvSpPr/>
            <p:nvPr/>
          </p:nvSpPr>
          <p:spPr>
            <a:xfrm>
              <a:off x="558720" y="2489400"/>
              <a:ext cx="360" cy="685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10"/>
            <p:cNvSpPr/>
            <p:nvPr/>
          </p:nvSpPr>
          <p:spPr>
            <a:xfrm>
              <a:off x="558720" y="2489400"/>
              <a:ext cx="4500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11"/>
            <p:cNvSpPr/>
            <p:nvPr/>
          </p:nvSpPr>
          <p:spPr>
            <a:xfrm>
              <a:off x="558720" y="3164400"/>
              <a:ext cx="4500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4" name="Group 12"/>
          <p:cNvGrpSpPr/>
          <p:nvPr/>
        </p:nvGrpSpPr>
        <p:grpSpPr>
          <a:xfrm>
            <a:off x="558720" y="3443400"/>
            <a:ext cx="450000" cy="685440"/>
            <a:chOff x="558720" y="3443400"/>
            <a:chExt cx="450000" cy="685440"/>
          </a:xfrm>
        </p:grpSpPr>
        <p:sp>
          <p:nvSpPr>
            <p:cNvPr id="185" name="CustomShape 13"/>
            <p:cNvSpPr/>
            <p:nvPr/>
          </p:nvSpPr>
          <p:spPr>
            <a:xfrm>
              <a:off x="558720" y="3443400"/>
              <a:ext cx="360" cy="685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14"/>
            <p:cNvSpPr/>
            <p:nvPr/>
          </p:nvSpPr>
          <p:spPr>
            <a:xfrm>
              <a:off x="558720" y="3443400"/>
              <a:ext cx="4500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15"/>
            <p:cNvSpPr/>
            <p:nvPr/>
          </p:nvSpPr>
          <p:spPr>
            <a:xfrm>
              <a:off x="558720" y="4118400"/>
              <a:ext cx="4500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8" name="Group 16"/>
          <p:cNvGrpSpPr/>
          <p:nvPr/>
        </p:nvGrpSpPr>
        <p:grpSpPr>
          <a:xfrm>
            <a:off x="560160" y="4407840"/>
            <a:ext cx="450000" cy="685440"/>
            <a:chOff x="560160" y="4407840"/>
            <a:chExt cx="450000" cy="685440"/>
          </a:xfrm>
        </p:grpSpPr>
        <p:sp>
          <p:nvSpPr>
            <p:cNvPr id="189" name="CustomShape 17"/>
            <p:cNvSpPr/>
            <p:nvPr/>
          </p:nvSpPr>
          <p:spPr>
            <a:xfrm>
              <a:off x="560160" y="4407840"/>
              <a:ext cx="360" cy="685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18"/>
            <p:cNvSpPr/>
            <p:nvPr/>
          </p:nvSpPr>
          <p:spPr>
            <a:xfrm>
              <a:off x="560160" y="4407840"/>
              <a:ext cx="4500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19"/>
            <p:cNvSpPr/>
            <p:nvPr/>
          </p:nvSpPr>
          <p:spPr>
            <a:xfrm>
              <a:off x="560160" y="5083200"/>
              <a:ext cx="4500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2" name="Group 20"/>
          <p:cNvGrpSpPr/>
          <p:nvPr/>
        </p:nvGrpSpPr>
        <p:grpSpPr>
          <a:xfrm>
            <a:off x="558720" y="5383440"/>
            <a:ext cx="450000" cy="685440"/>
            <a:chOff x="558720" y="5383440"/>
            <a:chExt cx="450000" cy="685440"/>
          </a:xfrm>
        </p:grpSpPr>
        <p:sp>
          <p:nvSpPr>
            <p:cNvPr id="193" name="CustomShape 21"/>
            <p:cNvSpPr/>
            <p:nvPr/>
          </p:nvSpPr>
          <p:spPr>
            <a:xfrm>
              <a:off x="558720" y="5383440"/>
              <a:ext cx="360" cy="685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22"/>
            <p:cNvSpPr/>
            <p:nvPr/>
          </p:nvSpPr>
          <p:spPr>
            <a:xfrm>
              <a:off x="558720" y="5383440"/>
              <a:ext cx="4500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23"/>
            <p:cNvSpPr/>
            <p:nvPr/>
          </p:nvSpPr>
          <p:spPr>
            <a:xfrm>
              <a:off x="558720" y="6058440"/>
              <a:ext cx="4500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6" name="CustomShape 24"/>
          <p:cNvSpPr/>
          <p:nvPr/>
        </p:nvSpPr>
        <p:spPr>
          <a:xfrm>
            <a:off x="1408320" y="2658600"/>
            <a:ext cx="621756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1530360" indent="-179640">
              <a:lnSpc>
                <a:spcPct val="100000"/>
              </a:lnSpc>
            </a:pPr>
            <a:r>
              <a:rPr b="1" lang="ru-RU" sz="16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Разработка и обучение модели</a:t>
            </a:r>
            <a:endParaRPr b="0" i="1" lang="ru-RU" sz="1600" spc="-1" strike="noStrike">
              <a:latin typeface="Times New Roman"/>
              <a:ea typeface="Times New Roman"/>
            </a:endParaRPr>
          </a:p>
        </p:txBody>
      </p:sp>
      <p:sp>
        <p:nvSpPr>
          <p:cNvPr id="197" name="CustomShape 25"/>
          <p:cNvSpPr/>
          <p:nvPr/>
        </p:nvSpPr>
        <p:spPr>
          <a:xfrm>
            <a:off x="843840" y="2739960"/>
            <a:ext cx="107748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ru-RU" sz="3600" spc="-1" strike="noStrike" baseline="30000">
                <a:solidFill>
                  <a:srgbClr val="065cab"/>
                </a:solidFill>
                <a:latin typeface="ALS Sector Regular"/>
                <a:ea typeface="Arial"/>
              </a:rPr>
              <a:t>2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98" name="CustomShape 26"/>
          <p:cNvSpPr/>
          <p:nvPr/>
        </p:nvSpPr>
        <p:spPr>
          <a:xfrm>
            <a:off x="1408320" y="3616920"/>
            <a:ext cx="621756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1530360" indent="-179640">
              <a:lnSpc>
                <a:spcPct val="100000"/>
              </a:lnSpc>
            </a:pPr>
            <a:r>
              <a:rPr b="1" lang="ru-RU" sz="16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Тестирование модели</a:t>
            </a:r>
            <a:endParaRPr b="0" i="1" lang="ru-RU" sz="1600" spc="-1" strike="noStrike">
              <a:latin typeface="Times New Roman"/>
              <a:ea typeface="Times New Roman"/>
            </a:endParaRPr>
          </a:p>
        </p:txBody>
      </p:sp>
      <p:sp>
        <p:nvSpPr>
          <p:cNvPr id="199" name="CustomShape 27"/>
          <p:cNvSpPr/>
          <p:nvPr/>
        </p:nvSpPr>
        <p:spPr>
          <a:xfrm>
            <a:off x="843840" y="3709800"/>
            <a:ext cx="107748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ru-RU" sz="3600" spc="-1" strike="noStrike" baseline="30000">
                <a:solidFill>
                  <a:srgbClr val="065cab"/>
                </a:solidFill>
                <a:latin typeface="ALS Sector Regular"/>
                <a:ea typeface="Arial"/>
              </a:rPr>
              <a:t>3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00" name="CustomShape 28"/>
          <p:cNvSpPr/>
          <p:nvPr/>
        </p:nvSpPr>
        <p:spPr>
          <a:xfrm>
            <a:off x="1408320" y="4587120"/>
            <a:ext cx="62175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1530360" indent="-179640">
              <a:lnSpc>
                <a:spcPct val="100000"/>
              </a:lnSpc>
            </a:pPr>
            <a:r>
              <a:rPr b="1" lang="ru-RU" sz="16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Написать нейронную сеть, которая будет рекомендовать соотношение матрица.</a:t>
            </a:r>
            <a:endParaRPr b="0" i="1" lang="ru-RU" sz="1600" spc="-1" strike="noStrike">
              <a:latin typeface="Times New Roman"/>
              <a:ea typeface="Times New Roman"/>
            </a:endParaRPr>
          </a:p>
        </p:txBody>
      </p:sp>
      <p:sp>
        <p:nvSpPr>
          <p:cNvPr id="201" name="CustomShape 29"/>
          <p:cNvSpPr/>
          <p:nvPr/>
        </p:nvSpPr>
        <p:spPr>
          <a:xfrm>
            <a:off x="843840" y="4677120"/>
            <a:ext cx="107748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ru-RU" sz="3600" spc="-1" strike="noStrike" baseline="30000">
                <a:solidFill>
                  <a:srgbClr val="065cab"/>
                </a:solidFill>
                <a:latin typeface="ALS Sector Regular"/>
                <a:ea typeface="Arial"/>
              </a:rPr>
              <a:t>4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02" name="CustomShape 30"/>
          <p:cNvSpPr/>
          <p:nvPr/>
        </p:nvSpPr>
        <p:spPr>
          <a:xfrm>
            <a:off x="1382760" y="5556960"/>
            <a:ext cx="621756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1530360" indent="-179640">
              <a:lnSpc>
                <a:spcPct val="100000"/>
              </a:lnSpc>
            </a:pPr>
            <a:r>
              <a:rPr b="1" lang="ru-RU" sz="16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Разработка приложения</a:t>
            </a:r>
            <a:endParaRPr b="0" i="1" lang="ru-RU" sz="1600" spc="-1" strike="noStrike">
              <a:latin typeface="Times New Roman"/>
              <a:ea typeface="Times New Roman"/>
            </a:endParaRPr>
          </a:p>
        </p:txBody>
      </p:sp>
      <p:sp>
        <p:nvSpPr>
          <p:cNvPr id="203" name="CustomShape 31"/>
          <p:cNvSpPr/>
          <p:nvPr/>
        </p:nvSpPr>
        <p:spPr>
          <a:xfrm>
            <a:off x="837000" y="5618160"/>
            <a:ext cx="107748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ru-RU" sz="3600" spc="-1" strike="noStrike" baseline="30000">
                <a:solidFill>
                  <a:srgbClr val="065cab"/>
                </a:solidFill>
                <a:latin typeface="ALS Sector Regular"/>
                <a:ea typeface="Arial"/>
              </a:rPr>
              <a:t>5</a:t>
            </a:r>
            <a:endParaRPr b="0" lang="ru-RU" sz="3600" spc="-1" strike="noStrike">
              <a:latin typeface="Arial"/>
            </a:endParaRPr>
          </a:p>
        </p:txBody>
      </p:sp>
      <p:grpSp>
        <p:nvGrpSpPr>
          <p:cNvPr id="204" name="Group 32"/>
          <p:cNvGrpSpPr/>
          <p:nvPr/>
        </p:nvGrpSpPr>
        <p:grpSpPr>
          <a:xfrm>
            <a:off x="558720" y="1503720"/>
            <a:ext cx="450000" cy="685440"/>
            <a:chOff x="558720" y="1503720"/>
            <a:chExt cx="450000" cy="685440"/>
          </a:xfrm>
        </p:grpSpPr>
        <p:sp>
          <p:nvSpPr>
            <p:cNvPr id="205" name="CustomShape 33"/>
            <p:cNvSpPr/>
            <p:nvPr/>
          </p:nvSpPr>
          <p:spPr>
            <a:xfrm>
              <a:off x="558720" y="1503720"/>
              <a:ext cx="360" cy="685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34"/>
            <p:cNvSpPr/>
            <p:nvPr/>
          </p:nvSpPr>
          <p:spPr>
            <a:xfrm>
              <a:off x="558720" y="1503720"/>
              <a:ext cx="4500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35"/>
            <p:cNvSpPr/>
            <p:nvPr/>
          </p:nvSpPr>
          <p:spPr>
            <a:xfrm>
              <a:off x="558720" y="2178720"/>
              <a:ext cx="4500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8" name="CustomShape 36"/>
          <p:cNvSpPr/>
          <p:nvPr/>
        </p:nvSpPr>
        <p:spPr>
          <a:xfrm>
            <a:off x="843840" y="1754280"/>
            <a:ext cx="107748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ru-RU" sz="3600" spc="-1" strike="noStrike" baseline="30000">
                <a:solidFill>
                  <a:srgbClr val="065cab"/>
                </a:solidFill>
                <a:latin typeface="ALS Sector Regular"/>
                <a:ea typeface="Arial"/>
              </a:rPr>
              <a:t>1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88440" y="1374120"/>
            <a:ext cx="11350440" cy="265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pPr algn="just">
              <a:lnSpc>
                <a:spcPct val="90000"/>
              </a:lnSpc>
              <a:spcBef>
                <a:spcPts val="751"/>
              </a:spcBef>
            </a:pPr>
            <a:endParaRPr b="0" lang="ru-RU" sz="1400" spc="-1" strike="noStrike">
              <a:solidFill>
                <a:srgbClr val="262626"/>
              </a:solidFill>
              <a:latin typeface="ALS Sector Regular"/>
              <a:ea typeface="Open Sans"/>
            </a:endParaRPr>
          </a:p>
          <a:p>
            <a:pPr marL="533520" indent="-456840" algn="just">
              <a:lnSpc>
                <a:spcPct val="90000"/>
              </a:lnSpc>
              <a:spcBef>
                <a:spcPts val="751"/>
              </a:spcBef>
              <a:buClr>
                <a:srgbClr val="0e5dab"/>
              </a:buClr>
              <a:buFont typeface="ALS Sector Bold"/>
              <a:buAutoNum type="arabicPeriod"/>
            </a:pPr>
            <a:r>
              <a:rPr b="0" lang="ru-RU" sz="1400" spc="-1" strike="noStrike">
                <a:solidFill>
                  <a:srgbClr val="262626"/>
                </a:solidFill>
                <a:latin typeface="ALS Sector Regular"/>
              </a:rPr>
              <a:t>Загрузили 2 дата сета. Провели объединение, удалили столбец с индексом. Посмотрели статистику по дата сету (describe)- разброс данных от 0 — 0,39 до 1036-1731. Посмотрели информацию по кол-ву строк, столбцов, типу данных, наличию пропусков (info) — пропусков нет, тип данных float64  и int 64. Посчитали кол-во значений в каждом столбце(nunique)- кроме угла нашивки, вариантов много. Построили гистограммы - проверили распределение. Отсортировали столбцы по нормальному распределению критерием Шапиро Уилка (из 13, 4 без нормального). Построили тепловую карту корреляций- максимальная 0.11. построили графики ушик с усами.</a:t>
            </a:r>
            <a:endParaRPr b="0" lang="ru-RU" sz="1400" spc="-1" strike="noStrike">
              <a:solidFill>
                <a:srgbClr val="262626"/>
              </a:solidFill>
              <a:latin typeface="ALS Sector Regular"/>
              <a:ea typeface="Open Sans"/>
            </a:endParaRPr>
          </a:p>
          <a:p>
            <a:pPr marL="533520" indent="-456840" algn="just">
              <a:lnSpc>
                <a:spcPct val="90000"/>
              </a:lnSpc>
              <a:spcBef>
                <a:spcPts val="751"/>
              </a:spcBef>
              <a:buClr>
                <a:srgbClr val="0e5dab"/>
              </a:buClr>
              <a:buFont typeface="ALS Sector Bold"/>
              <a:buAutoNum type="arabicPeriod"/>
            </a:pPr>
            <a:r>
              <a:rPr b="0" lang="ru-RU" sz="1400" spc="-1" strike="noStrike">
                <a:solidFill>
                  <a:srgbClr val="262626"/>
                </a:solidFill>
                <a:latin typeface="ALS Sector Regular"/>
              </a:rPr>
              <a:t>Удалили выбросы, находящиеся в 1 и 4 квартиле. Потеряли 10% данных</a:t>
            </a:r>
            <a:endParaRPr b="0" lang="ru-RU" sz="1400" spc="-1" strike="noStrike">
              <a:solidFill>
                <a:srgbClr val="262626"/>
              </a:solidFill>
              <a:latin typeface="ALS Sector Regular"/>
              <a:ea typeface="Open Sans"/>
            </a:endParaRPr>
          </a:p>
          <a:p>
            <a:pPr marL="533520" indent="-456840" algn="just">
              <a:lnSpc>
                <a:spcPct val="90000"/>
              </a:lnSpc>
              <a:spcBef>
                <a:spcPts val="751"/>
              </a:spcBef>
              <a:buClr>
                <a:srgbClr val="0e5dab"/>
              </a:buClr>
              <a:buFont typeface="ALS Sector Bold"/>
              <a:buAutoNum type="arabicPeriod"/>
            </a:pPr>
            <a:r>
              <a:rPr b="0" lang="ru-RU" sz="1400" spc="-1" strike="noStrike">
                <a:solidFill>
                  <a:srgbClr val="262626"/>
                </a:solidFill>
                <a:latin typeface="ALS Sector Regular"/>
              </a:rPr>
              <a:t>Проверили корреляцию. Попарные графики рассеяния, тепловая карта (0.86), Посмотрели статистику очищенного дата сета .</a:t>
            </a:r>
            <a:endParaRPr b="0" lang="ru-RU" sz="1400" spc="-1" strike="noStrike">
              <a:solidFill>
                <a:srgbClr val="262626"/>
              </a:solidFill>
              <a:latin typeface="ALS Sector Regular"/>
              <a:ea typeface="Open Sans"/>
            </a:endParaRPr>
          </a:p>
          <a:p>
            <a:pPr marL="533520" indent="-456840" algn="just">
              <a:lnSpc>
                <a:spcPct val="90000"/>
              </a:lnSpc>
              <a:spcBef>
                <a:spcPts val="751"/>
              </a:spcBef>
              <a:buClr>
                <a:srgbClr val="0e5dab"/>
              </a:buClr>
              <a:buFont typeface="ALS Sector Bold"/>
              <a:buAutoNum type="arabicPeriod"/>
            </a:pPr>
            <a:r>
              <a:rPr b="0" lang="ru-RU" sz="1400" spc="-1" strike="noStrike">
                <a:solidFill>
                  <a:srgbClr val="262626"/>
                </a:solidFill>
                <a:latin typeface="ALS Sector Regular"/>
              </a:rPr>
              <a:t>Провели нормализацию (MinMaxScaler). Построили попарные графики рассеяния, графики распределения( subplot), тепловую карту (0,86 . Проверили распределение. Провели обратную трансформацию.</a:t>
            </a:r>
            <a:endParaRPr b="0" lang="ru-RU" sz="1400" spc="-1" strike="noStrike">
              <a:solidFill>
                <a:srgbClr val="262626"/>
              </a:solidFill>
              <a:latin typeface="ALS Sector Regular"/>
              <a:ea typeface="Open Sans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273600" y="6433920"/>
            <a:ext cx="569880" cy="275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C22B021-BAA3-4745-84FC-ABC18E432267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1</a:t>
            </a:fld>
            <a:endParaRPr b="0" lang="ru-RU" sz="2400" spc="-1" strike="noStrike">
              <a:latin typeface="Times New Roman"/>
            </a:endParaRPr>
          </a:p>
        </p:txBody>
      </p:sp>
      <p:grpSp>
        <p:nvGrpSpPr>
          <p:cNvPr id="211" name="Group 3"/>
          <p:cNvGrpSpPr/>
          <p:nvPr/>
        </p:nvGrpSpPr>
        <p:grpSpPr>
          <a:xfrm>
            <a:off x="2952000" y="246240"/>
            <a:ext cx="6934680" cy="1204560"/>
            <a:chOff x="2952000" y="246240"/>
            <a:chExt cx="6934680" cy="1204560"/>
          </a:xfrm>
        </p:grpSpPr>
        <p:sp>
          <p:nvSpPr>
            <p:cNvPr id="212" name="CustomShape 4"/>
            <p:cNvSpPr/>
            <p:nvPr/>
          </p:nvSpPr>
          <p:spPr>
            <a:xfrm>
              <a:off x="2952000" y="246240"/>
              <a:ext cx="6934680" cy="12038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Предобработка данных</a:t>
              </a:r>
              <a:endParaRPr b="0" lang="ru-RU" sz="2800" spc="-1" strike="noStrike">
                <a:latin typeface="Arial"/>
              </a:endParaRPr>
            </a:p>
          </p:txBody>
        </p:sp>
        <p:sp>
          <p:nvSpPr>
            <p:cNvPr id="213" name="CustomShape 5"/>
            <p:cNvSpPr/>
            <p:nvPr/>
          </p:nvSpPr>
          <p:spPr>
            <a:xfrm flipH="1" rot="10800000">
              <a:off x="2951640" y="246960"/>
              <a:ext cx="114480" cy="1203840"/>
            </a:xfrm>
            <a:custGeom>
              <a:avLst/>
              <a:gdLst/>
              <a:ah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6"/>
            <p:cNvSpPr/>
            <p:nvPr/>
          </p:nvSpPr>
          <p:spPr>
            <a:xfrm flipH="1">
              <a:off x="9751320" y="246240"/>
              <a:ext cx="134640" cy="1203840"/>
            </a:xfrm>
            <a:custGeom>
              <a:avLst/>
              <a:gdLst/>
              <a:ah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288000" y="4032000"/>
            <a:ext cx="4049640" cy="2909880"/>
          </a:xfrm>
          <a:prstGeom prst="rect">
            <a:avLst/>
          </a:prstGeom>
          <a:ln>
            <a:noFill/>
          </a:ln>
        </p:spPr>
      </p:pic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>
            <a:off x="4352760" y="4100040"/>
            <a:ext cx="4161600" cy="275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273600" y="6433920"/>
            <a:ext cx="569880" cy="275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EE31186-0B53-4148-9179-0B81555C31E7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1</a:t>
            </a:fld>
            <a:endParaRPr b="0" lang="ru-RU" sz="2400" spc="-1" strike="noStrike"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224640" y="1333800"/>
            <a:ext cx="711864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9" name="Group 3"/>
          <p:cNvGrpSpPr/>
          <p:nvPr/>
        </p:nvGrpSpPr>
        <p:grpSpPr>
          <a:xfrm>
            <a:off x="3024000" y="20880"/>
            <a:ext cx="9000000" cy="1563120"/>
            <a:chOff x="3024000" y="20880"/>
            <a:chExt cx="9000000" cy="1563120"/>
          </a:xfrm>
        </p:grpSpPr>
        <p:sp>
          <p:nvSpPr>
            <p:cNvPr id="220" name="CustomShape 4"/>
            <p:cNvSpPr/>
            <p:nvPr/>
          </p:nvSpPr>
          <p:spPr>
            <a:xfrm>
              <a:off x="3024000" y="20880"/>
              <a:ext cx="9000000" cy="156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Модуль упругости при растяжении</a:t>
              </a:r>
              <a:endParaRPr b="0" lang="ru-RU" sz="2800" spc="-1" strike="noStrike">
                <a:latin typeface="Arial"/>
              </a:endParaRPr>
            </a:p>
          </p:txBody>
        </p:sp>
        <p:sp>
          <p:nvSpPr>
            <p:cNvPr id="221" name="CustomShape 5"/>
            <p:cNvSpPr/>
            <p:nvPr/>
          </p:nvSpPr>
          <p:spPr>
            <a:xfrm flipH="1" rot="10800000">
              <a:off x="3023280" y="21600"/>
              <a:ext cx="148680" cy="1562400"/>
            </a:xfrm>
            <a:custGeom>
              <a:avLst/>
              <a:gdLst/>
              <a:ah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CustomShape 6"/>
            <p:cNvSpPr/>
            <p:nvPr/>
          </p:nvSpPr>
          <p:spPr>
            <a:xfrm flipH="1">
              <a:off x="11848320" y="20880"/>
              <a:ext cx="174960" cy="1562400"/>
            </a:xfrm>
            <a:custGeom>
              <a:avLst/>
              <a:gdLst/>
              <a:ah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389160" y="1656000"/>
            <a:ext cx="5370840" cy="2829960"/>
          </a:xfrm>
          <a:prstGeom prst="rect">
            <a:avLst/>
          </a:prstGeom>
          <a:ln>
            <a:noFill/>
          </a:ln>
        </p:spPr>
      </p:pic>
      <p:pic>
        <p:nvPicPr>
          <p:cNvPr id="224" name="" descr=""/>
          <p:cNvPicPr/>
          <p:nvPr/>
        </p:nvPicPr>
        <p:blipFill>
          <a:blip r:embed="rId2"/>
          <a:stretch/>
        </p:blipFill>
        <p:spPr>
          <a:xfrm>
            <a:off x="770040" y="4756320"/>
            <a:ext cx="9957960" cy="1917720"/>
          </a:xfrm>
          <a:prstGeom prst="rect">
            <a:avLst/>
          </a:prstGeom>
          <a:ln>
            <a:noFill/>
          </a:ln>
        </p:spPr>
      </p:pic>
      <p:sp>
        <p:nvSpPr>
          <p:cNvPr id="225" name="TextShape 7"/>
          <p:cNvSpPr txBox="1"/>
          <p:nvPr/>
        </p:nvSpPr>
        <p:spPr>
          <a:xfrm>
            <a:off x="1152000" y="1309680"/>
            <a:ext cx="475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latin typeface="Arial"/>
              </a:rPr>
              <a:t>Метрики качества, моделей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6" name="TextShape 8"/>
          <p:cNvSpPr txBox="1"/>
          <p:nvPr/>
        </p:nvSpPr>
        <p:spPr>
          <a:xfrm>
            <a:off x="5760000" y="3960000"/>
            <a:ext cx="5976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latin typeface="Arial"/>
              </a:rPr>
              <a:t>Метрики качества, после настройки гиперпараметров</a:t>
            </a:r>
            <a:endParaRPr b="0" lang="ru-RU" sz="1800" spc="-1" strike="noStrike">
              <a:latin typeface="Arial"/>
            </a:endParaRPr>
          </a:p>
        </p:txBody>
      </p:sp>
      <p:cxnSp>
        <p:nvCxnSpPr>
          <p:cNvPr id="227" name="Line 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228" name="Line 1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pic>
        <p:nvPicPr>
          <p:cNvPr id="229" name="" descr=""/>
          <p:cNvPicPr/>
          <p:nvPr/>
        </p:nvPicPr>
        <p:blipFill>
          <a:blip r:embed="rId3"/>
          <a:stretch/>
        </p:blipFill>
        <p:spPr>
          <a:xfrm>
            <a:off x="6264000" y="1440000"/>
            <a:ext cx="5472000" cy="242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273600" y="6433920"/>
            <a:ext cx="569880" cy="275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1B2D6BC-267E-488B-9D68-E0EF229C2D4D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1</a:t>
            </a:fld>
            <a:endParaRPr b="0" lang="ru-RU" sz="2400" spc="-1" strike="noStrike">
              <a:latin typeface="Times New Roman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224640" y="1333800"/>
            <a:ext cx="711864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2" name="Group 3"/>
          <p:cNvGrpSpPr/>
          <p:nvPr/>
        </p:nvGrpSpPr>
        <p:grpSpPr>
          <a:xfrm>
            <a:off x="3024000" y="20880"/>
            <a:ext cx="9000000" cy="1563120"/>
            <a:chOff x="3024000" y="20880"/>
            <a:chExt cx="9000000" cy="1563120"/>
          </a:xfrm>
        </p:grpSpPr>
        <p:sp>
          <p:nvSpPr>
            <p:cNvPr id="233" name="CustomShape 4"/>
            <p:cNvSpPr/>
            <p:nvPr/>
          </p:nvSpPr>
          <p:spPr>
            <a:xfrm>
              <a:off x="3024000" y="20880"/>
              <a:ext cx="9000000" cy="156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Прочность при растяжении</a:t>
              </a:r>
              <a:endParaRPr b="0" lang="ru-RU" sz="2800" spc="-1" strike="noStrike">
                <a:latin typeface="Arial"/>
              </a:endParaRPr>
            </a:p>
          </p:txBody>
        </p:sp>
        <p:sp>
          <p:nvSpPr>
            <p:cNvPr id="234" name="CustomShape 5"/>
            <p:cNvSpPr/>
            <p:nvPr/>
          </p:nvSpPr>
          <p:spPr>
            <a:xfrm flipH="1" rot="10800000">
              <a:off x="3023280" y="21600"/>
              <a:ext cx="148680" cy="1562400"/>
            </a:xfrm>
            <a:custGeom>
              <a:avLst/>
              <a:gdLst/>
              <a:ah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" name="CustomShape 6"/>
            <p:cNvSpPr/>
            <p:nvPr/>
          </p:nvSpPr>
          <p:spPr>
            <a:xfrm flipH="1">
              <a:off x="11848320" y="20880"/>
              <a:ext cx="174960" cy="1562400"/>
            </a:xfrm>
            <a:custGeom>
              <a:avLst/>
              <a:gdLst/>
              <a:ah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6" name="TextShape 7"/>
          <p:cNvSpPr txBox="1"/>
          <p:nvPr/>
        </p:nvSpPr>
        <p:spPr>
          <a:xfrm>
            <a:off x="1152000" y="1309680"/>
            <a:ext cx="475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latin typeface="Arial"/>
              </a:rPr>
              <a:t>Метрики качества, моделей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7" name="TextShape 8"/>
          <p:cNvSpPr txBox="1"/>
          <p:nvPr/>
        </p:nvSpPr>
        <p:spPr>
          <a:xfrm>
            <a:off x="792000" y="4248000"/>
            <a:ext cx="5976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latin typeface="Arial"/>
              </a:rPr>
              <a:t>Метрики качества, после настройки гиперпараметров</a:t>
            </a:r>
            <a:endParaRPr b="0" lang="ru-RU" sz="1800" spc="-1" strike="noStrike">
              <a:latin typeface="Arial"/>
            </a:endParaRPr>
          </a:p>
        </p:txBody>
      </p:sp>
      <p:cxnSp>
        <p:nvCxnSpPr>
          <p:cNvPr id="238" name="Line 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239" name="Line 1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350640" y="1780200"/>
            <a:ext cx="5121360" cy="2004480"/>
          </a:xfrm>
          <a:prstGeom prst="rect">
            <a:avLst/>
          </a:prstGeom>
          <a:ln>
            <a:noFill/>
          </a:ln>
        </p:spPr>
      </p:pic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576000" y="4829040"/>
            <a:ext cx="8274600" cy="1434960"/>
          </a:xfrm>
          <a:prstGeom prst="rect">
            <a:avLst/>
          </a:prstGeom>
          <a:ln>
            <a:noFill/>
          </a:ln>
        </p:spPr>
      </p:pic>
      <p:pic>
        <p:nvPicPr>
          <p:cNvPr id="242" name="" descr=""/>
          <p:cNvPicPr/>
          <p:nvPr/>
        </p:nvPicPr>
        <p:blipFill>
          <a:blip r:embed="rId3"/>
          <a:stretch/>
        </p:blipFill>
        <p:spPr>
          <a:xfrm>
            <a:off x="5544000" y="1368000"/>
            <a:ext cx="6707160" cy="28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273600" y="6433920"/>
            <a:ext cx="569880" cy="275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CC9A60C-B408-407B-B8BA-92F99A53F040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1</a:t>
            </a:fld>
            <a:endParaRPr b="0" lang="ru-RU" sz="2400" spc="-1" strike="noStrike">
              <a:latin typeface="Times New Roman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224640" y="1333800"/>
            <a:ext cx="711864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5" name="Group 3"/>
          <p:cNvGrpSpPr/>
          <p:nvPr/>
        </p:nvGrpSpPr>
        <p:grpSpPr>
          <a:xfrm>
            <a:off x="3024000" y="20880"/>
            <a:ext cx="9000000" cy="1563120"/>
            <a:chOff x="3024000" y="20880"/>
            <a:chExt cx="9000000" cy="1563120"/>
          </a:xfrm>
        </p:grpSpPr>
        <p:sp>
          <p:nvSpPr>
            <p:cNvPr id="246" name="CustomShape 4"/>
            <p:cNvSpPr/>
            <p:nvPr/>
          </p:nvSpPr>
          <p:spPr>
            <a:xfrm>
              <a:off x="3024000" y="20880"/>
              <a:ext cx="9000000" cy="156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Соотношение матрица наполнитель</a:t>
              </a:r>
              <a:endParaRPr b="0" lang="ru-RU" sz="2800" spc="-1" strike="noStrike">
                <a:latin typeface="Arial"/>
              </a:endParaRPr>
            </a:p>
          </p:txBody>
        </p:sp>
        <p:sp>
          <p:nvSpPr>
            <p:cNvPr id="247" name="CustomShape 5"/>
            <p:cNvSpPr/>
            <p:nvPr/>
          </p:nvSpPr>
          <p:spPr>
            <a:xfrm flipH="1" rot="10800000">
              <a:off x="3023280" y="21600"/>
              <a:ext cx="148680" cy="1562400"/>
            </a:xfrm>
            <a:custGeom>
              <a:avLst/>
              <a:gdLst/>
              <a:ah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CustomShape 6"/>
            <p:cNvSpPr/>
            <p:nvPr/>
          </p:nvSpPr>
          <p:spPr>
            <a:xfrm flipH="1">
              <a:off x="11848320" y="20880"/>
              <a:ext cx="174960" cy="1562400"/>
            </a:xfrm>
            <a:custGeom>
              <a:avLst/>
              <a:gdLst/>
              <a:ah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9" name="TextShape 7"/>
          <p:cNvSpPr txBox="1"/>
          <p:nvPr/>
        </p:nvSpPr>
        <p:spPr>
          <a:xfrm>
            <a:off x="1224000" y="2029680"/>
            <a:ext cx="475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latin typeface="Arial"/>
              </a:rPr>
              <a:t>Метрики качества, моделей</a:t>
            </a:r>
            <a:endParaRPr b="0" lang="ru-RU" sz="1800" spc="-1" strike="noStrike">
              <a:latin typeface="Arial"/>
            </a:endParaRPr>
          </a:p>
        </p:txBody>
      </p:sp>
      <p:cxnSp>
        <p:nvCxnSpPr>
          <p:cNvPr id="250" name="Line 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576000" y="2664000"/>
            <a:ext cx="4798800" cy="864000"/>
          </a:xfrm>
          <a:prstGeom prst="rect">
            <a:avLst/>
          </a:prstGeom>
          <a:ln>
            <a:noFill/>
          </a:ln>
        </p:spPr>
      </p:pic>
      <p:pic>
        <p:nvPicPr>
          <p:cNvPr id="252" name="" descr=""/>
          <p:cNvPicPr/>
          <p:nvPr/>
        </p:nvPicPr>
        <p:blipFill>
          <a:blip r:embed="rId2"/>
          <a:stretch/>
        </p:blipFill>
        <p:spPr>
          <a:xfrm>
            <a:off x="5832000" y="1449000"/>
            <a:ext cx="6105240" cy="2295000"/>
          </a:xfrm>
          <a:prstGeom prst="rect">
            <a:avLst/>
          </a:prstGeom>
          <a:ln>
            <a:noFill/>
          </a:ln>
        </p:spPr>
      </p:pic>
      <p:pic>
        <p:nvPicPr>
          <p:cNvPr id="253" name="" descr=""/>
          <p:cNvPicPr/>
          <p:nvPr/>
        </p:nvPicPr>
        <p:blipFill>
          <a:blip r:embed="rId3"/>
          <a:stretch/>
        </p:blipFill>
        <p:spPr>
          <a:xfrm>
            <a:off x="72000" y="4752000"/>
            <a:ext cx="5267160" cy="1407240"/>
          </a:xfrm>
          <a:prstGeom prst="rect">
            <a:avLst/>
          </a:prstGeom>
          <a:ln>
            <a:noFill/>
          </a:ln>
        </p:spPr>
      </p:pic>
      <p:pic>
        <p:nvPicPr>
          <p:cNvPr id="254" name="" descr=""/>
          <p:cNvPicPr/>
          <p:nvPr/>
        </p:nvPicPr>
        <p:blipFill>
          <a:blip r:embed="rId4"/>
          <a:stretch/>
        </p:blipFill>
        <p:spPr>
          <a:xfrm>
            <a:off x="5394240" y="4464000"/>
            <a:ext cx="7133760" cy="219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273600" y="6433920"/>
            <a:ext cx="569880" cy="275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EA0CF66-9099-48E9-9954-221898F267FB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1</a:t>
            </a:fld>
            <a:endParaRPr b="0" lang="ru-RU" sz="2400" spc="-1" strike="noStrike">
              <a:latin typeface="Times New Roman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58720" y="4362840"/>
            <a:ext cx="360" cy="175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65ca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3"/>
          <p:cNvSpPr/>
          <p:nvPr/>
        </p:nvSpPr>
        <p:spPr>
          <a:xfrm flipV="1">
            <a:off x="559440" y="6095520"/>
            <a:ext cx="824760" cy="2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65ca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4"/>
          <p:cNvSpPr/>
          <p:nvPr/>
        </p:nvSpPr>
        <p:spPr>
          <a:xfrm>
            <a:off x="558720" y="4362840"/>
            <a:ext cx="825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65cab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9" name="Group 5"/>
          <p:cNvGrpSpPr/>
          <p:nvPr/>
        </p:nvGrpSpPr>
        <p:grpSpPr>
          <a:xfrm>
            <a:off x="3168000" y="133560"/>
            <a:ext cx="7704000" cy="1337760"/>
            <a:chOff x="3168000" y="133560"/>
            <a:chExt cx="7704000" cy="1337760"/>
          </a:xfrm>
        </p:grpSpPr>
        <p:sp>
          <p:nvSpPr>
            <p:cNvPr id="260" name="CustomShape 6"/>
            <p:cNvSpPr/>
            <p:nvPr/>
          </p:nvSpPr>
          <p:spPr>
            <a:xfrm>
              <a:off x="3168000" y="133560"/>
              <a:ext cx="7704000" cy="1337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Оценка точности моделей на тренировочном и тестовом датасете</a:t>
              </a:r>
              <a:endParaRPr b="0" lang="ru-RU" sz="2800" spc="-1" strike="noStrike">
                <a:latin typeface="Arial"/>
              </a:endParaRPr>
            </a:p>
          </p:txBody>
        </p:sp>
        <p:sp>
          <p:nvSpPr>
            <p:cNvPr id="261" name="CustomShape 7"/>
            <p:cNvSpPr/>
            <p:nvPr/>
          </p:nvSpPr>
          <p:spPr>
            <a:xfrm flipH="1" rot="10800000">
              <a:off x="3167640" y="134280"/>
              <a:ext cx="127440" cy="1337040"/>
            </a:xfrm>
            <a:custGeom>
              <a:avLst/>
              <a:gdLst/>
              <a:ah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" name="CustomShape 8"/>
            <p:cNvSpPr/>
            <p:nvPr/>
          </p:nvSpPr>
          <p:spPr>
            <a:xfrm flipH="1">
              <a:off x="10721520" y="133560"/>
              <a:ext cx="149760" cy="1337040"/>
            </a:xfrm>
            <a:custGeom>
              <a:avLst/>
              <a:gdLst/>
              <a:ah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716400" y="1728000"/>
            <a:ext cx="6556320" cy="936000"/>
          </a:xfrm>
          <a:prstGeom prst="rect">
            <a:avLst/>
          </a:prstGeom>
          <a:ln>
            <a:noFill/>
          </a:ln>
        </p:spPr>
      </p:pic>
      <p:pic>
        <p:nvPicPr>
          <p:cNvPr id="264" name="" descr=""/>
          <p:cNvPicPr/>
          <p:nvPr/>
        </p:nvPicPr>
        <p:blipFill>
          <a:blip r:embed="rId2"/>
          <a:stretch/>
        </p:blipFill>
        <p:spPr>
          <a:xfrm>
            <a:off x="367560" y="3000240"/>
            <a:ext cx="6904440" cy="815760"/>
          </a:xfrm>
          <a:prstGeom prst="rect">
            <a:avLst/>
          </a:prstGeom>
          <a:ln>
            <a:noFill/>
          </a:ln>
        </p:spPr>
      </p:pic>
      <p:pic>
        <p:nvPicPr>
          <p:cNvPr id="265" name="" descr=""/>
          <p:cNvPicPr/>
          <p:nvPr/>
        </p:nvPicPr>
        <p:blipFill>
          <a:blip r:embed="rId3"/>
          <a:stretch/>
        </p:blipFill>
        <p:spPr>
          <a:xfrm>
            <a:off x="330480" y="4536000"/>
            <a:ext cx="7229520" cy="1080000"/>
          </a:xfrm>
          <a:prstGeom prst="rect">
            <a:avLst/>
          </a:prstGeom>
          <a:ln>
            <a:noFill/>
          </a:ln>
        </p:spPr>
      </p:pic>
      <p:sp>
        <p:nvSpPr>
          <p:cNvPr id="266" name="TextShape 9"/>
          <p:cNvSpPr txBox="1"/>
          <p:nvPr/>
        </p:nvSpPr>
        <p:spPr>
          <a:xfrm>
            <a:off x="7560000" y="1872000"/>
            <a:ext cx="316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latin typeface="Arial"/>
              </a:rPr>
              <a:t>Лучшая модель дерево решений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7" name="TextShape 10"/>
          <p:cNvSpPr txBox="1"/>
          <p:nvPr/>
        </p:nvSpPr>
        <p:spPr>
          <a:xfrm>
            <a:off x="7560000" y="3096000"/>
            <a:ext cx="316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latin typeface="Arial"/>
              </a:rPr>
              <a:t>Лучшая модель градиентный бустинг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8" name="TextShape 11"/>
          <p:cNvSpPr txBox="1"/>
          <p:nvPr/>
        </p:nvSpPr>
        <p:spPr>
          <a:xfrm>
            <a:off x="7776000" y="4653720"/>
            <a:ext cx="316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latin typeface="Arial"/>
              </a:rPr>
              <a:t>Лучшая модель с ранней остановкой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Application>Trio_Office/6.2.8.2$Windows_x86 LibreOffice_project/</Application>
  <Words>67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2021-02-24T09:03:25Z</dcterms:created>
  <dc:creator>Фомина Ольга</dc:creator>
  <dc:description/>
  <dc:language>ru-RU</dc:language>
  <cp:lastModifiedBy/>
  <dcterms:modified xsi:type="dcterms:W3CDTF">2023-04-25T22:40:39Z</dcterms:modified>
  <cp:revision>100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